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70" r:id="rId2"/>
  </p:sldMasterIdLst>
  <p:notesMasterIdLst>
    <p:notesMasterId r:id="rId24"/>
  </p:notesMasterIdLst>
  <p:handoutMasterIdLst>
    <p:handoutMasterId r:id="rId25"/>
  </p:handoutMasterIdLst>
  <p:sldIdLst>
    <p:sldId id="256" r:id="rId3"/>
    <p:sldId id="353" r:id="rId4"/>
    <p:sldId id="361" r:id="rId5"/>
    <p:sldId id="365" r:id="rId6"/>
    <p:sldId id="362" r:id="rId7"/>
    <p:sldId id="363" r:id="rId8"/>
    <p:sldId id="379" r:id="rId9"/>
    <p:sldId id="382" r:id="rId10"/>
    <p:sldId id="390" r:id="rId11"/>
    <p:sldId id="394" r:id="rId12"/>
    <p:sldId id="391" r:id="rId13"/>
    <p:sldId id="392" r:id="rId14"/>
    <p:sldId id="343" r:id="rId15"/>
    <p:sldId id="342" r:id="rId16"/>
    <p:sldId id="335" r:id="rId17"/>
    <p:sldId id="323" r:id="rId18"/>
    <p:sldId id="336" r:id="rId19"/>
    <p:sldId id="349" r:id="rId20"/>
    <p:sldId id="348" r:id="rId21"/>
    <p:sldId id="371" r:id="rId22"/>
    <p:sldId id="287" r:id="rId23"/>
  </p:sldIdLst>
  <p:sldSz cx="9144000" cy="6858000" type="screen4x3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r">
              <a:defRPr sz="1200"/>
            </a:lvl1pPr>
          </a:lstStyle>
          <a:p>
            <a:fld id="{43AE25A4-DF30-42CE-8CEB-397C1A4843A7}" type="datetimeFigureOut">
              <a:rPr lang="pt-BR" smtClean="0"/>
              <a:pPr/>
              <a:t>20/03/2017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r">
              <a:defRPr sz="1200"/>
            </a:lvl1pPr>
          </a:lstStyle>
          <a:p>
            <a:fld id="{3FA56C77-4E1E-4728-B9DD-F51F41A00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6377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84908-22A1-4A9F-81C0-5F70B82C6BD0}" type="datetimeFigureOut">
              <a:rPr lang="pt-BR" smtClean="0"/>
              <a:t>20/03/2017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6F4C6-A680-47A6-A286-200D161BA0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5794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F743A0-8380-4285-BC5E-3B654427B934}" type="slidenum">
              <a:rPr lang="pt-BR" altLang="pt-BR" smtClean="0"/>
              <a:pPr eaLnBrk="1" hangingPunct="1"/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4252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0882AE3-A71D-4BA7-819C-2859FCA6E86C}" type="slidenum">
              <a:rPr lang="pt-BR" altLang="pt-BR" sz="1200">
                <a:solidFill>
                  <a:srgbClr val="000000"/>
                </a:solidFill>
              </a:rPr>
              <a:pPr/>
              <a:t>12</a:t>
            </a:fld>
            <a:endParaRPr lang="pt-BR" alt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30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70175" y="558800"/>
            <a:ext cx="3722688" cy="2792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FCCC3C3-7D3C-4275-8F43-F95DD02FE035}" type="slidenum">
              <a:rPr lang="pt-BR" altLang="pt-BR" smtClean="0">
                <a:latin typeface="Calibri" pitchFamily="34" charset="0"/>
              </a:rPr>
              <a:pPr/>
              <a:t>20</a:t>
            </a:fld>
            <a:endParaRPr lang="pt-BR" altLang="pt-B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887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5786" y="157163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Lâminas elaboradas por Karla Baeta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5AE54F5E-17BB-49F8-9BA7-6EA56A3C458D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" name="Picture 2" descr="http://www.sxc.hu/pic/l/d/de/designusf/1390436_51548905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2700" y="3159280"/>
            <a:ext cx="9169400" cy="371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F535-C852-4DC1-B4EB-7009D17E8D4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C953-DD73-4E79-8E5C-5C385904CBB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1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F535-C852-4DC1-B4EB-7009D17E8D4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C953-DD73-4E79-8E5C-5C385904CBB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14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F535-C852-4DC1-B4EB-7009D17E8D4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C953-DD73-4E79-8E5C-5C385904CBB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41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F535-C852-4DC1-B4EB-7009D17E8D4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C953-DD73-4E79-8E5C-5C385904CBB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59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F535-C852-4DC1-B4EB-7009D17E8D4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C953-DD73-4E79-8E5C-5C385904CBB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72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F535-C852-4DC1-B4EB-7009D17E8D4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C953-DD73-4E79-8E5C-5C385904CBB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24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071696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 descr="0 logo anvisa horiz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29257" y="6143644"/>
            <a:ext cx="3222980" cy="500066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43124"/>
            <a:ext cx="8229600" cy="39830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Lâminas elaboradas por Karla Baeta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B51E0DB1-7D7D-43C3-A207-966C815C07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52155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88556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F535-C852-4DC1-B4EB-7009D17E8D4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C953-DD73-4E79-8E5C-5C385904CBB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50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F535-C852-4DC1-B4EB-7009D17E8D4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C953-DD73-4E79-8E5C-5C385904CBB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8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5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8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F535-C852-4DC1-B4EB-7009D17E8D4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C953-DD73-4E79-8E5C-5C385904CBB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842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F535-C852-4DC1-B4EB-7009D17E8D4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C953-DD73-4E79-8E5C-5C385904CBB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30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F535-C852-4DC1-B4EB-7009D17E8D4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C953-DD73-4E79-8E5C-5C385904CBB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3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sxc.hu/pic/l/d/de/designusf/1390436_51548905.jpg"/>
          <p:cNvPicPr>
            <a:picLocks noChangeAspect="1" noChangeArrowheads="1"/>
          </p:cNvPicPr>
          <p:nvPr userDrawn="1"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angulado 7"/>
          <p:cNvCxnSpPr/>
          <p:nvPr userDrawn="1"/>
        </p:nvCxnSpPr>
        <p:spPr>
          <a:xfrm>
            <a:off x="467543" y="0"/>
            <a:ext cx="1368153" cy="1004829"/>
          </a:xfrm>
          <a:prstGeom prst="bentConnector3">
            <a:avLst>
              <a:gd name="adj1" fmla="val -2079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angulado 8"/>
          <p:cNvCxnSpPr/>
          <p:nvPr userDrawn="1"/>
        </p:nvCxnSpPr>
        <p:spPr>
          <a:xfrm>
            <a:off x="0" y="260648"/>
            <a:ext cx="9144000" cy="482570"/>
          </a:xfrm>
          <a:prstGeom prst="bentConnector3">
            <a:avLst>
              <a:gd name="adj1" fmla="val 53506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 userDrawn="1"/>
        </p:nvCxnSpPr>
        <p:spPr>
          <a:xfrm>
            <a:off x="4067944" y="548698"/>
            <a:ext cx="0" cy="120091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 userDrawn="1"/>
        </p:nvCxnSpPr>
        <p:spPr>
          <a:xfrm>
            <a:off x="0" y="1004828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 userDrawn="1"/>
        </p:nvSpPr>
        <p:spPr>
          <a:xfrm>
            <a:off x="611560" y="40466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Agência Nacional de Vigilância Sanitária  Anvisa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9" r:id="rId2"/>
    <p:sldLayoutId id="2147483768" r:id="rId3"/>
    <p:sldLayoutId id="2147483794" r:id="rId4"/>
  </p:sldLayoutIdLst>
  <p:transition>
    <p:wedge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2F535-C852-4DC1-B4EB-7009D17E8D4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20/03/2017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EC953-DD73-4E79-8E5C-5C385904CBB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41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://www.anvisa.gov.br/propaganda/RelatorioGestaoGPROP_2007.pdf" TargetMode="External"/><Relationship Id="rId18" Type="http://schemas.openxmlformats.org/officeDocument/2006/relationships/image" Target="../media/image21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0.jpeg"/><Relationship Id="rId2" Type="http://schemas.openxmlformats.org/officeDocument/2006/relationships/image" Target="../media/image7.png"/><Relationship Id="rId16" Type="http://schemas.openxmlformats.org/officeDocument/2006/relationships/hyperlink" Target="http://images.google.com.br/imgres?imgurl=http://i6.photobucket.com/albums/y247/jusrespt/Copy20of20mundo20latinoamerica.jpg&amp;imgrefurl=http://jusrespt.blogspot.com/2005_09_01_archive.html&amp;usg=__u_oPYQ6H0hE1qksM_MnkqpIHIIY=&amp;h=450&amp;w=450&amp;sz=31&amp;hl=pt-BR&amp;start=14&amp;um=1&amp;tbnid=HI_-Ox6YVz-qEM:&amp;tbnh=127&amp;tbnw=127&amp;prev=/images?q=mundo&amp;hl=pt-BR&amp;um=1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19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108396" y="4648944"/>
            <a:ext cx="9144000" cy="685800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pt-BR" sz="2200" dirty="0">
                <a:solidFill>
                  <a:srgbClr val="002060"/>
                </a:solidFill>
              </a:rPr>
              <a:t>Campo Grande </a:t>
            </a:r>
            <a:r>
              <a:rPr lang="pt-BR" dirty="0">
                <a:solidFill>
                  <a:srgbClr val="002060"/>
                </a:solidFill>
              </a:rPr>
              <a:t>, </a:t>
            </a:r>
            <a:r>
              <a:rPr lang="pt-BR" sz="2200" dirty="0">
                <a:solidFill>
                  <a:srgbClr val="002060"/>
                </a:solidFill>
              </a:rPr>
              <a:t>20 de Março de 2017</a:t>
            </a:r>
          </a:p>
        </p:txBody>
      </p:sp>
      <p:cxnSp>
        <p:nvCxnSpPr>
          <p:cNvPr id="20" name="Conector angulado 19"/>
          <p:cNvCxnSpPr/>
          <p:nvPr/>
        </p:nvCxnSpPr>
        <p:spPr>
          <a:xfrm rot="16200000" flipV="1">
            <a:off x="-2611418" y="2532119"/>
            <a:ext cx="7206987" cy="144481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922530" y="6104484"/>
            <a:ext cx="7324163" cy="636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angulado 22"/>
          <p:cNvCxnSpPr/>
          <p:nvPr/>
        </p:nvCxnSpPr>
        <p:spPr>
          <a:xfrm rot="16200000" flipV="1">
            <a:off x="4679181" y="2607467"/>
            <a:ext cx="6858000" cy="1643074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rot="5400000">
            <a:off x="6590483" y="2426004"/>
            <a:ext cx="23492" cy="3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571612"/>
            <a:ext cx="9144000" cy="1643074"/>
          </a:xfrm>
          <a:ln>
            <a:noFill/>
          </a:ln>
        </p:spPr>
        <p:txBody>
          <a:bodyPr/>
          <a:lstStyle/>
          <a:p>
            <a:pPr algn="r"/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/>
              <a:t/>
            </a:r>
            <a:br>
              <a:rPr lang="pt-BR" sz="3600" dirty="0"/>
            </a:br>
            <a:endParaRPr lang="pt-BR" sz="3600" dirty="0"/>
          </a:p>
        </p:txBody>
      </p:sp>
      <p:pic>
        <p:nvPicPr>
          <p:cNvPr id="13" name="Imagem 12" descr="GF MS Anvisa SUS periodo eleioral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24" y="6161962"/>
            <a:ext cx="6743752" cy="506288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059535" y="3817947"/>
            <a:ext cx="7424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i="1" dirty="0" smtClean="0"/>
              <a:t>DESAFIOS DE UMA GESTÃO ESTRATÉGICA COM INOVAÇÃO EM VIGILÂNCIA EM SAÚDE</a:t>
            </a:r>
            <a:endParaRPr lang="pt-BR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269675" y="1124750"/>
            <a:ext cx="8766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Acolhimento dos Novos Gestores Municipais de </a:t>
            </a:r>
            <a:r>
              <a:rPr lang="pt-BR" sz="2200" b="1" dirty="0" smtClean="0"/>
              <a:t>Mato</a:t>
            </a:r>
          </a:p>
          <a:p>
            <a:r>
              <a:rPr lang="pt-BR" sz="2200" b="1" dirty="0" smtClean="0"/>
              <a:t> </a:t>
            </a:r>
            <a:r>
              <a:rPr lang="pt-BR" sz="2200" b="1" dirty="0"/>
              <a:t>Grosso do Sul</a:t>
            </a:r>
            <a:endParaRPr lang="pt-BR" sz="2200" dirty="0"/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 bwMode="auto">
          <a:xfrm>
            <a:off x="457200" y="1340768"/>
            <a:ext cx="82296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2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Ciclo do Gerenciamento de Risco</a:t>
            </a:r>
          </a:p>
        </p:txBody>
      </p:sp>
      <p:pic>
        <p:nvPicPr>
          <p:cNvPr id="19459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664845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608301"/>
      </p:ext>
    </p:extLst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2517" y="2132856"/>
            <a:ext cx="8229600" cy="4525963"/>
          </a:xfrm>
        </p:spPr>
        <p:txBody>
          <a:bodyPr/>
          <a:lstStyle/>
          <a:p>
            <a:pPr algn="just">
              <a:defRPr/>
            </a:pPr>
            <a:r>
              <a:rPr lang="pt-BR" sz="1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Perigo</a:t>
            </a:r>
            <a:r>
              <a:rPr lang="pt-BR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é uma condição ou um conjunto de circunstâncias que têm o potencial de causar ou contribuir para uma lesão ou morte” (</a:t>
            </a:r>
            <a:r>
              <a:rPr lang="pt-BR" sz="18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Sanders</a:t>
            </a:r>
            <a:r>
              <a:rPr lang="pt-BR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 </a:t>
            </a:r>
            <a:r>
              <a:rPr lang="pt-BR" sz="18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McCormick</a:t>
            </a:r>
            <a:r>
              <a:rPr lang="pt-BR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1993, p. 675).</a:t>
            </a:r>
          </a:p>
          <a:p>
            <a:pPr algn="just">
              <a:defRPr/>
            </a:pPr>
            <a:r>
              <a:rPr lang="pt-BR" sz="1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Risco</a:t>
            </a:r>
            <a:r>
              <a:rPr lang="pt-BR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“(...) é uma função da natureza do perigo, acessibilidade ou acesso de contato (potencial de exposição), características da população exposta(receptores), a probabilidade de ocorrência e a magnitude da exposição e das </a:t>
            </a:r>
            <a:r>
              <a:rPr lang="pt-BR" sz="18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conseqüências</a:t>
            </a:r>
            <a:r>
              <a:rPr lang="pt-BR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(...)” (</a:t>
            </a:r>
            <a:r>
              <a:rPr lang="pt-BR" sz="18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Kolluru</a:t>
            </a:r>
            <a:r>
              <a:rPr lang="pt-BR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1996, p. 1.10).</a:t>
            </a:r>
          </a:p>
          <a:p>
            <a:pPr algn="just">
              <a:defRPr/>
            </a:pPr>
            <a:r>
              <a:rPr lang="pt-BR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 </a:t>
            </a:r>
            <a:r>
              <a:rPr lang="pt-BR" sz="1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perigo</a:t>
            </a:r>
            <a:r>
              <a:rPr lang="pt-BR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é um agente químico, biológico ou físico (incluindo-se a radiação eletromagnética) ou um conjunto de condições que apresentam uma fonte de risco mas não o risco em si”(</a:t>
            </a:r>
            <a:r>
              <a:rPr lang="pt-BR" sz="18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Kolluru</a:t>
            </a:r>
            <a:r>
              <a:rPr lang="pt-BR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1996, p. 1.13).</a:t>
            </a:r>
          </a:p>
          <a:p>
            <a:pPr algn="just">
              <a:defRPr/>
            </a:pPr>
            <a:r>
              <a:rPr lang="pt-BR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(…) </a:t>
            </a:r>
            <a:r>
              <a:rPr lang="pt-BR" sz="1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risco</a:t>
            </a:r>
            <a:r>
              <a:rPr lang="pt-BR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é um resultado medido do efeito potencial do perigo” (</a:t>
            </a:r>
            <a:r>
              <a:rPr lang="pt-BR" sz="18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Shinar</a:t>
            </a:r>
            <a:r>
              <a:rPr lang="pt-BR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sz="18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Gurion</a:t>
            </a:r>
            <a:r>
              <a:rPr lang="pt-BR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Flascher,1991, p. 1095).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sz="2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sz="2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387" name="Título 1"/>
          <p:cNvSpPr>
            <a:spLocks noGrp="1"/>
          </p:cNvSpPr>
          <p:nvPr>
            <p:ph type="title"/>
          </p:nvPr>
        </p:nvSpPr>
        <p:spPr bwMode="auto">
          <a:xfrm>
            <a:off x="482517" y="1067644"/>
            <a:ext cx="8229600" cy="1065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pt-BR" altLang="pt-BR" sz="2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Diferença</a:t>
            </a:r>
            <a:r>
              <a:rPr lang="pt-BR" alt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altLang="pt-BR" sz="2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 RISCO e PERIGO</a:t>
            </a:r>
          </a:p>
        </p:txBody>
      </p:sp>
    </p:spTree>
    <p:extLst>
      <p:ext uri="{BB962C8B-B14F-4D97-AF65-F5344CB8AC3E}">
        <p14:creationId xmlns:p14="http://schemas.microsoft.com/office/powerpoint/2010/main" val="3444639570"/>
      </p:ext>
    </p:extLst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464096" y="1484784"/>
            <a:ext cx="8435975" cy="576064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RISCO e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Vigilância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Sanitária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96875" y="3284984"/>
            <a:ext cx="8496300" cy="280808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Tx/>
              <a:buNone/>
              <a:defRPr/>
            </a:pPr>
            <a:r>
              <a:rPr lang="pt-BR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“No campo da saúde, especialmente na Epidemiologia, o risco corresponde a uma </a:t>
            </a:r>
            <a:r>
              <a:rPr lang="pt-B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probabilidade de ocorrência </a:t>
            </a:r>
            <a:r>
              <a:rPr lang="pt-BR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um evento, em um determinado período de observação, em população exposta a determinado fator de risco, sendo sempre coletivo (ALMEIDA FILHO, 1997). </a:t>
            </a:r>
          </a:p>
        </p:txBody>
      </p:sp>
    </p:spTree>
    <p:extLst>
      <p:ext uri="{BB962C8B-B14F-4D97-AF65-F5344CB8AC3E}">
        <p14:creationId xmlns:p14="http://schemas.microsoft.com/office/powerpoint/2010/main" val="3894065537"/>
      </p:ext>
    </p:extLst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65956" y="1018208"/>
            <a:ext cx="8229600" cy="1143000"/>
          </a:xfrm>
        </p:spPr>
        <p:txBody>
          <a:bodyPr/>
          <a:lstStyle/>
          <a:p>
            <a:r>
              <a:rPr lang="pt-BR" sz="4000" dirty="0"/>
              <a:t>Diferentes realidades e complexidades</a:t>
            </a:r>
          </a:p>
        </p:txBody>
      </p:sp>
      <p:pic>
        <p:nvPicPr>
          <p:cNvPr id="4098" name="Picture 2" descr="C:\Users\Karla.Baeta\Documents\SSNVS\Imagens inspeção\download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04" y="2132856"/>
            <a:ext cx="2466975" cy="184785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arla.Baeta\Documents\SSNVS\Imagens inspeção\images (1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028" y="4221106"/>
            <a:ext cx="2590800" cy="1762125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arla.Baeta\Documents\SSNVS\Imagens inspeção\download (1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364" y="1916850"/>
            <a:ext cx="3505200" cy="1304925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Karla.Baeta\Documents\SSNVS\Imagens inspeção\download (18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61066"/>
            <a:ext cx="2514600" cy="1819275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Rodapé 4"/>
          <p:cNvSpPr txBox="1">
            <a:spLocks/>
          </p:cNvSpPr>
          <p:nvPr/>
        </p:nvSpPr>
        <p:spPr>
          <a:xfrm>
            <a:off x="0" y="6464913"/>
            <a:ext cx="4256112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Lâminas</a:t>
            </a:r>
            <a:r>
              <a:rPr lang="pt-BR" dirty="0"/>
              <a:t> </a:t>
            </a:r>
            <a:r>
              <a:rPr lang="pt-BR" sz="1400" dirty="0"/>
              <a:t>elaboradas por Karla Baeta</a:t>
            </a:r>
          </a:p>
        </p:txBody>
      </p:sp>
    </p:spTree>
    <p:extLst>
      <p:ext uri="{BB962C8B-B14F-4D97-AF65-F5344CB8AC3E}">
        <p14:creationId xmlns:p14="http://schemas.microsoft.com/office/powerpoint/2010/main" val="3015069563"/>
      </p:ext>
    </p:extLst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65956" y="1018208"/>
            <a:ext cx="8229600" cy="1143000"/>
          </a:xfrm>
        </p:spPr>
        <p:txBody>
          <a:bodyPr/>
          <a:lstStyle/>
          <a:p>
            <a:r>
              <a:rPr lang="pt-BR" sz="4000" dirty="0"/>
              <a:t>Diferentes realidades e complexidades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539554" y="1844824"/>
            <a:ext cx="8406680" cy="4152106"/>
            <a:chOff x="539552" y="1844824"/>
            <a:chExt cx="8406680" cy="4152106"/>
          </a:xfrm>
        </p:grpSpPr>
        <p:pic>
          <p:nvPicPr>
            <p:cNvPr id="2056" name="Picture 8" descr="C:\Users\Karla.Baeta\Documents\SSNVS\Imagens inspeção\images (14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344" y="3645024"/>
              <a:ext cx="2466975" cy="184785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C:\Users\Karla.Baeta\Documents\SSNVS\Imagens inspeção\download (14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988840"/>
              <a:ext cx="2466975" cy="1847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C:\Users\Karla.Baeta\Documents\SSNVS\Imagens inspeção\images (16)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1844824"/>
              <a:ext cx="3057525" cy="149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C:\Users\Karla.Baeta\Documents\SSNVS\Imagens inspeção\images (15)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006" y="4149080"/>
              <a:ext cx="2466975" cy="1847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C:\Users\Karla.Baeta\Documents\SSNVS\Imagens inspeção\download (17)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3264048"/>
              <a:ext cx="2286000" cy="16668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Espaço Reservado para Rodapé 1"/>
          <p:cNvSpPr txBox="1">
            <a:spLocks/>
          </p:cNvSpPr>
          <p:nvPr/>
        </p:nvSpPr>
        <p:spPr>
          <a:xfrm>
            <a:off x="9" y="6486121"/>
            <a:ext cx="4138711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/>
              <a:t>Lâminas elaboradas por Karla Baeta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754769077"/>
      </p:ext>
    </p:extLst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2060848"/>
            <a:ext cx="8496944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u="sng" dirty="0">
                <a:solidFill>
                  <a:srgbClr val="002060"/>
                </a:solidFill>
              </a:rPr>
              <a:t>Diversidade  dos objetos de ação</a:t>
            </a:r>
            <a:r>
              <a:rPr lang="pt-BR" sz="2000" dirty="0">
                <a:solidFill>
                  <a:srgbClr val="002060"/>
                </a:solidFill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u="sng" dirty="0">
                <a:solidFill>
                  <a:srgbClr val="002060"/>
                </a:solidFill>
              </a:rPr>
              <a:t>Diferentes realidades loco-regionais</a:t>
            </a:r>
            <a:r>
              <a:rPr lang="pt-BR" sz="2000" dirty="0">
                <a:solidFill>
                  <a:srgbClr val="002060"/>
                </a:solidFill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</a:rPr>
              <a:t>Aumento do número e complexidade das ações a serem realizadas pela VISA;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u="sng" dirty="0">
                <a:solidFill>
                  <a:srgbClr val="002060"/>
                </a:solidFill>
              </a:rPr>
              <a:t>Recursos finitos X Demanda crescente</a:t>
            </a:r>
            <a:r>
              <a:rPr lang="pt-BR" sz="2000" dirty="0">
                <a:solidFill>
                  <a:srgbClr val="002060"/>
                </a:solidFill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</a:rPr>
              <a:t>Crescimento econômico </a:t>
            </a:r>
            <a:r>
              <a:rPr lang="pt-BR" sz="2000" dirty="0">
                <a:solidFill>
                  <a:srgbClr val="FF0000"/>
                </a:solidFill>
              </a:rPr>
              <a:t>(ou não)  </a:t>
            </a:r>
            <a:r>
              <a:rPr lang="pt-BR" sz="2000" dirty="0">
                <a:solidFill>
                  <a:srgbClr val="002060"/>
                </a:solidFill>
              </a:rPr>
              <a:t>, inovação tecnológica e expansão dos mercados na área de produtos e serviços para a saúde;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</a:rPr>
              <a:t>Resistência a medicamentos e dispersão de organismos resistentes;</a:t>
            </a:r>
          </a:p>
        </p:txBody>
      </p:sp>
      <p:sp>
        <p:nvSpPr>
          <p:cNvPr id="4" name="Espaço Reservado para Rodapé 1"/>
          <p:cNvSpPr txBox="1">
            <a:spLocks/>
          </p:cNvSpPr>
          <p:nvPr/>
        </p:nvSpPr>
        <p:spPr>
          <a:xfrm>
            <a:off x="9" y="6486121"/>
            <a:ext cx="4138711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/>
              <a:t>Lâminas elaboradas por Karla Baeta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617344659"/>
      </p:ext>
    </p:extLst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1772816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</a:rPr>
              <a:t>Alteração da base demográfica seguida de mudança no perfil epidemiológico da população brasileira (redução da mortalidade por doenças infecciosas e parasitárias e o aumento das causas crônico-degenerativas e agravos relacionados aos acidentes e violência);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u="sng" dirty="0">
                <a:solidFill>
                  <a:srgbClr val="002060"/>
                </a:solidFill>
              </a:rPr>
              <a:t>Riscos para eventos de natureza não infecciosa </a:t>
            </a:r>
            <a:r>
              <a:rPr lang="pt-BR" sz="2000" dirty="0">
                <a:solidFill>
                  <a:srgbClr val="002060"/>
                </a:solidFill>
              </a:rPr>
              <a:t>(químicos, radioativos, desastres naturais...);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u="sng" dirty="0">
                <a:solidFill>
                  <a:srgbClr val="002060"/>
                </a:solidFill>
              </a:rPr>
              <a:t>Intenso deslocamento nacional e internacional de pessoas, bens e mercadorias </a:t>
            </a:r>
            <a:r>
              <a:rPr lang="pt-BR" sz="2000" dirty="0">
                <a:solidFill>
                  <a:srgbClr val="002060"/>
                </a:solidFill>
              </a:rPr>
              <a:t>– veiculação de patógenos, dispersão vetorial;</a:t>
            </a:r>
          </a:p>
        </p:txBody>
      </p:sp>
      <p:sp>
        <p:nvSpPr>
          <p:cNvPr id="4" name="Espaço Reservado para Rodapé 1"/>
          <p:cNvSpPr txBox="1">
            <a:spLocks/>
          </p:cNvSpPr>
          <p:nvPr/>
        </p:nvSpPr>
        <p:spPr>
          <a:xfrm>
            <a:off x="9" y="6486121"/>
            <a:ext cx="4138711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/>
              <a:t>Lâminas elaboradas por Karla Baeta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249087113"/>
      </p:ext>
    </p:extLst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30" y="1052750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t-BR" sz="2400" dirty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</a:rPr>
              <a:t>Ocupação desordenada e fragilidade na infraestrutura dos centros urbanos;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</a:rPr>
              <a:t>Mudanças no perfil de consumo da sociedade - busca por “proteção e segurança sanitária”;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</a:rPr>
              <a:t>Inclusão Produtiva e Segurança Sanitária - VISA como instrumento de amparo ao desenvolvimento;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</a:rPr>
              <a:t>Sistema de Informação de alcance nacional.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solidFill>
                <a:srgbClr val="002060"/>
              </a:solidFill>
            </a:endParaRPr>
          </a:p>
        </p:txBody>
      </p:sp>
      <p:sp>
        <p:nvSpPr>
          <p:cNvPr id="4" name="Espaço Reservado para Rodapé 1"/>
          <p:cNvSpPr txBox="1">
            <a:spLocks/>
          </p:cNvSpPr>
          <p:nvPr/>
        </p:nvSpPr>
        <p:spPr>
          <a:xfrm>
            <a:off x="9" y="6486121"/>
            <a:ext cx="4138711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/>
              <a:t>Lâminas elaboradas por Karla Baeta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125999435"/>
      </p:ext>
    </p:extLst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908730"/>
            <a:ext cx="867645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>
                <a:solidFill>
                  <a:srgbClr val="002060"/>
                </a:solidFill>
              </a:rPr>
              <a:t>Que vigilância sanitária queremos?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200" dirty="0">
                <a:solidFill>
                  <a:srgbClr val="002060"/>
                </a:solidFill>
              </a:rPr>
              <a:t>INTEGRADA/ARTICULADA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200" dirty="0">
                <a:solidFill>
                  <a:srgbClr val="002060"/>
                </a:solidFill>
              </a:rPr>
              <a:t>INCLUSIVA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200" dirty="0">
                <a:solidFill>
                  <a:srgbClr val="002060"/>
                </a:solidFill>
              </a:rPr>
              <a:t>INTEGRAL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200" dirty="0">
                <a:solidFill>
                  <a:srgbClr val="002060"/>
                </a:solidFill>
              </a:rPr>
              <a:t>PROMOTORA DE MUDANÇAS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200" dirty="0">
                <a:solidFill>
                  <a:srgbClr val="002060"/>
                </a:solidFill>
              </a:rPr>
              <a:t>PARTICIPATIVA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>
                <a:solidFill>
                  <a:srgbClr val="002060"/>
                </a:solidFill>
              </a:rPr>
              <a:t>É possível um modelo único de VISA?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>
                <a:solidFill>
                  <a:srgbClr val="002060"/>
                </a:solidFill>
              </a:rPr>
              <a:t>Utilização do risco sanitário para nortear a programação e priorização de atividades.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>
                <a:solidFill>
                  <a:srgbClr val="002060"/>
                </a:solidFill>
              </a:rPr>
              <a:t>Mais recursos ou melhor utilização dos recursos?</a:t>
            </a:r>
          </a:p>
        </p:txBody>
      </p:sp>
      <p:sp>
        <p:nvSpPr>
          <p:cNvPr id="4" name="Espaço Reservado para Rodapé 1"/>
          <p:cNvSpPr txBox="1">
            <a:spLocks/>
          </p:cNvSpPr>
          <p:nvPr/>
        </p:nvSpPr>
        <p:spPr>
          <a:xfrm>
            <a:off x="9" y="6486121"/>
            <a:ext cx="4138711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/>
              <a:t>Lâminas elaboradas por Karla Baeta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352060479"/>
      </p:ext>
    </p:extLst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30" y="1052745"/>
            <a:ext cx="849694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>
                <a:solidFill>
                  <a:srgbClr val="002060"/>
                </a:solidFill>
              </a:rPr>
              <a:t>Estamos preparados para as demandas da sociedade por mais qualidade e segurança dos produtos e serviço?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>
                <a:solidFill>
                  <a:srgbClr val="002060"/>
                </a:solidFill>
              </a:rPr>
              <a:t>Como trabalhar o binômio: MINIMIZAÇÃO DE RISCOS e AMPLIAÇÃO DO ACESSO A BENS E SERVIÇOS?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>
                <a:solidFill>
                  <a:srgbClr val="002060"/>
                </a:solidFill>
              </a:rPr>
              <a:t>Envolvimento e </a:t>
            </a:r>
            <a:r>
              <a:rPr lang="pt-BR" sz="2200" dirty="0" err="1">
                <a:solidFill>
                  <a:srgbClr val="002060"/>
                </a:solidFill>
              </a:rPr>
              <a:t>co-responsabilização</a:t>
            </a:r>
            <a:r>
              <a:rPr lang="pt-BR" sz="2200" dirty="0">
                <a:solidFill>
                  <a:srgbClr val="002060"/>
                </a:solidFill>
              </a:rPr>
              <a:t> da população como mecanismo de reorganização das práticas de saúde: mudança do estilo de vida e das condições ambientais, econômicas e sociais que determinam a saúde;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>
                <a:solidFill>
                  <a:srgbClr val="002060"/>
                </a:solidFill>
              </a:rPr>
              <a:t>VISA como espaço de desenvolvimento da cidadania e controle social.</a:t>
            </a:r>
          </a:p>
        </p:txBody>
      </p:sp>
      <p:sp>
        <p:nvSpPr>
          <p:cNvPr id="4" name="Espaço Reservado para Rodapé 1"/>
          <p:cNvSpPr txBox="1">
            <a:spLocks/>
          </p:cNvSpPr>
          <p:nvPr/>
        </p:nvSpPr>
        <p:spPr>
          <a:xfrm>
            <a:off x="9" y="6486121"/>
            <a:ext cx="4138711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/>
              <a:t>Lâminas elaboradas por Karla Baeta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88759970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66768" y="3681335"/>
            <a:ext cx="8424863" cy="270843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just" eaLnBrk="0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1808 - abertura dos portos, criava-se o cargo de provedor-mor da saúde no Estado do Brasil que executava também a inspeção do porto do Rio de Janeiro, sede da Corte Imperial</a:t>
            </a:r>
          </a:p>
          <a:p>
            <a:pPr marL="342900" indent="-342900" algn="just" eaLnBrk="0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1903 - Oswaldo Cruz assumiu a DGSP, com a missão de acabar com pestes e epidemias na capital federal;</a:t>
            </a:r>
          </a:p>
          <a:p>
            <a:pPr marL="342900" indent="-342900" algn="just" eaLnBrk="0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1988 (1990) – Constituição Federal -  SUS;</a:t>
            </a:r>
          </a:p>
          <a:p>
            <a:pPr marL="342900" indent="-342900" algn="just" eaLnBrk="0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1999 – Anvisa e definição do SNVS 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4" descr="http://www.klickeducacao.com.br/Klick_Portal/Enciclopedia/images/Ab/34/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594520"/>
            <a:ext cx="6351105" cy="1978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881091" y="911913"/>
            <a:ext cx="7083524" cy="682625"/>
          </a:xfrm>
          <a:prstGeom prst="rect">
            <a:avLst/>
          </a:prstGeom>
        </p:spPr>
        <p:txBody>
          <a:bodyPr lIns="45720" rIns="45720" anchor="b">
            <a:norm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9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VIGILÂNCIA SANITÁRIA NO BRASIL</a:t>
            </a:r>
          </a:p>
        </p:txBody>
      </p:sp>
    </p:spTree>
    <p:extLst>
      <p:ext uri="{BB962C8B-B14F-4D97-AF65-F5344CB8AC3E}">
        <p14:creationId xmlns:p14="http://schemas.microsoft.com/office/powerpoint/2010/main" val="2754776253"/>
      </p:ext>
    </p:extLst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6" t="23134" r="13853" b="65762"/>
          <a:stretch/>
        </p:blipFill>
        <p:spPr bwMode="auto">
          <a:xfrm>
            <a:off x="0" y="-76160"/>
            <a:ext cx="9144000" cy="87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" name="CaixaDeTexto 110"/>
          <p:cNvSpPr txBox="1"/>
          <p:nvPr/>
        </p:nvSpPr>
        <p:spPr>
          <a:xfrm>
            <a:off x="1064587" y="856856"/>
            <a:ext cx="2700000" cy="3001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59088" tIns="29545" rIns="59088" bIns="29545">
            <a:spAutoFit/>
          </a:bodyPr>
          <a:lstStyle/>
          <a:p>
            <a:pPr algn="ctr" defTabSz="451447">
              <a:defRPr/>
            </a:pPr>
            <a:r>
              <a:rPr lang="pt-BR" sz="1563" b="1" dirty="0">
                <a:solidFill>
                  <a:schemeClr val="tx1"/>
                </a:solidFill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  <a:t>Fortalecimento do SNVS</a:t>
            </a:r>
          </a:p>
        </p:txBody>
      </p:sp>
      <p:sp>
        <p:nvSpPr>
          <p:cNvPr id="93" name="CaixaDeTexto 92"/>
          <p:cNvSpPr txBox="1"/>
          <p:nvPr/>
        </p:nvSpPr>
        <p:spPr>
          <a:xfrm>
            <a:off x="5475791" y="849487"/>
            <a:ext cx="2700000" cy="5208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9393" tIns="19695" rIns="39393" bIns="19695">
            <a:spAutoFit/>
          </a:bodyPr>
          <a:lstStyle/>
          <a:p>
            <a:pPr algn="ctr" defTabSz="451447">
              <a:defRPr/>
            </a:pPr>
            <a:r>
              <a:rPr lang="pt-BR" sz="1563" b="1" dirty="0">
                <a:solidFill>
                  <a:schemeClr val="tx1"/>
                </a:solidFill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  <a:t>Excelência da Vigilância Sanitária</a:t>
            </a:r>
          </a:p>
        </p:txBody>
      </p:sp>
      <p:sp>
        <p:nvSpPr>
          <p:cNvPr id="100" name="Pentágono 99"/>
          <p:cNvSpPr/>
          <p:nvPr/>
        </p:nvSpPr>
        <p:spPr>
          <a:xfrm rot="16200000">
            <a:off x="3802352" y="1578595"/>
            <a:ext cx="1855787" cy="8580938"/>
          </a:xfrm>
          <a:prstGeom prst="homePlate">
            <a:avLst>
              <a:gd name="adj" fmla="val 2906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1175" tIns="25589" rIns="51175" bIns="25589" anchor="ctr"/>
          <a:lstStyle/>
          <a:p>
            <a:pPr algn="ctr">
              <a:defRPr/>
            </a:pPr>
            <a:endParaRPr lang="pt-BR" sz="1758" kern="0" dirty="0">
              <a:solidFill>
                <a:srgbClr val="525052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194" name="CaixaDeTexto 134"/>
          <p:cNvSpPr txBox="1">
            <a:spLocks noChangeArrowheads="1"/>
          </p:cNvSpPr>
          <p:nvPr/>
        </p:nvSpPr>
        <p:spPr bwMode="auto">
          <a:xfrm rot="16200000">
            <a:off x="-619752" y="5875117"/>
            <a:ext cx="1596232" cy="247116"/>
          </a:xfrm>
          <a:prstGeom prst="rect">
            <a:avLst/>
          </a:prstGeom>
          <a:solidFill>
            <a:srgbClr val="C71F2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51175" tIns="25589" rIns="51175" bIns="25589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altLang="pt-BR" sz="1270" b="1" dirty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RECURSOS</a:t>
            </a:r>
          </a:p>
        </p:txBody>
      </p:sp>
      <p:sp>
        <p:nvSpPr>
          <p:cNvPr id="6197" name="Título 2"/>
          <p:cNvSpPr>
            <a:spLocks noGrp="1"/>
          </p:cNvSpPr>
          <p:nvPr>
            <p:ph type="title" idx="4294967295"/>
          </p:nvPr>
        </p:nvSpPr>
        <p:spPr bwMode="auto">
          <a:xfrm>
            <a:off x="0" y="94533"/>
            <a:ext cx="9144000" cy="77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altLang="pt-BR" sz="3418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AGENDA PROPOSITIVA DO SNVS</a:t>
            </a:r>
            <a:endParaRPr altLang="pt-BR" sz="3418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8" name="Pentágono 57"/>
          <p:cNvSpPr/>
          <p:nvPr/>
        </p:nvSpPr>
        <p:spPr>
          <a:xfrm rot="16200000">
            <a:off x="3759543" y="-279847"/>
            <a:ext cx="1855787" cy="8525359"/>
          </a:xfrm>
          <a:prstGeom prst="homePlate">
            <a:avLst>
              <a:gd name="adj" fmla="val 2906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1175" tIns="25589" rIns="51175" bIns="25589" anchor="ctr"/>
          <a:lstStyle/>
          <a:p>
            <a:pPr algn="ctr">
              <a:defRPr/>
            </a:pPr>
            <a:endParaRPr lang="pt-BR" sz="1758" kern="0">
              <a:solidFill>
                <a:srgbClr val="525052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1" name="CaixaDeTexto 134"/>
          <p:cNvSpPr txBox="1">
            <a:spLocks noChangeArrowheads="1"/>
          </p:cNvSpPr>
          <p:nvPr/>
        </p:nvSpPr>
        <p:spPr bwMode="auto">
          <a:xfrm rot="16200000">
            <a:off x="-780509" y="1981066"/>
            <a:ext cx="1917746" cy="24711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51175" tIns="25589" rIns="51175" bIns="25589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altLang="pt-BR" sz="1270" b="1" dirty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INTEGRAÇÃO</a:t>
            </a:r>
          </a:p>
        </p:txBody>
      </p:sp>
      <p:sp>
        <p:nvSpPr>
          <p:cNvPr id="62" name="CaixaDeTexto 134"/>
          <p:cNvSpPr txBox="1">
            <a:spLocks noChangeArrowheads="1"/>
          </p:cNvSpPr>
          <p:nvPr/>
        </p:nvSpPr>
        <p:spPr bwMode="auto">
          <a:xfrm rot="16200000">
            <a:off x="-779021" y="4011145"/>
            <a:ext cx="1917746" cy="2471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1175" tIns="25589" rIns="51175" bIns="25589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altLang="pt-BR" sz="1270" b="1" dirty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MODERNIZAÇÃO</a:t>
            </a:r>
          </a:p>
        </p:txBody>
      </p:sp>
      <p:sp>
        <p:nvSpPr>
          <p:cNvPr id="64" name="Pentágono 63"/>
          <p:cNvSpPr/>
          <p:nvPr/>
        </p:nvSpPr>
        <p:spPr>
          <a:xfrm rot="16200000">
            <a:off x="3814707" y="-2201786"/>
            <a:ext cx="1855787" cy="8525361"/>
          </a:xfrm>
          <a:prstGeom prst="homePlate">
            <a:avLst>
              <a:gd name="adj" fmla="val 29066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51175" tIns="25589" rIns="51175" bIns="25589" anchor="ctr"/>
          <a:lstStyle/>
          <a:p>
            <a:pPr algn="ctr">
              <a:defRPr/>
            </a:pPr>
            <a:endParaRPr lang="pt-BR" sz="1758" kern="0" dirty="0">
              <a:solidFill>
                <a:srgbClr val="525052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63127" y="5373217"/>
            <a:ext cx="2609842" cy="1368156"/>
          </a:xfrm>
          <a:prstGeom prst="rect">
            <a:avLst/>
          </a:prstGeom>
          <a:solidFill>
            <a:srgbClr val="FECBC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67" b="1" dirty="0">
                <a:solidFill>
                  <a:schemeClr val="tx1"/>
                </a:solidFill>
              </a:rPr>
              <a:t>9 - Promover ações articuladas voltadas para a implantação de plano de carreiras, cargos e salários no âmbito do SNVS, contemplando as especificidades da atuação da vigilância sanitária </a:t>
            </a:r>
          </a:p>
          <a:p>
            <a:pPr algn="ctr"/>
            <a:r>
              <a:rPr lang="pt-BR" sz="1367" b="1" dirty="0">
                <a:solidFill>
                  <a:schemeClr val="tx1"/>
                </a:solidFill>
              </a:rPr>
              <a:t>(</a:t>
            </a:r>
            <a:r>
              <a:rPr lang="pt-BR" sz="1367" dirty="0">
                <a:solidFill>
                  <a:schemeClr val="tx1"/>
                </a:solidFill>
              </a:rPr>
              <a:t>Desafio: 11)</a:t>
            </a:r>
            <a:endParaRPr lang="pt-BR" sz="1367" b="1" dirty="0">
              <a:solidFill>
                <a:schemeClr val="tx1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5492158" y="5373217"/>
            <a:ext cx="1415671" cy="1385505"/>
          </a:xfrm>
          <a:prstGeom prst="rect">
            <a:avLst/>
          </a:prstGeom>
          <a:solidFill>
            <a:srgbClr val="FECBC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67" b="1" dirty="0">
                <a:solidFill>
                  <a:schemeClr val="tx1"/>
                </a:solidFill>
              </a:rPr>
              <a:t>11 - Redefinir a estratégia da cooperação financeira no âmbito do SNVS (</a:t>
            </a:r>
            <a:r>
              <a:rPr lang="pt-BR" sz="1367" dirty="0">
                <a:solidFill>
                  <a:schemeClr val="tx1"/>
                </a:solidFill>
              </a:rPr>
              <a:t>Desafio: 8)</a:t>
            </a:r>
            <a:endParaRPr lang="pt-BR" sz="1367" b="1" dirty="0">
              <a:solidFill>
                <a:schemeClr val="tx1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6998424" y="5373217"/>
            <a:ext cx="1898940" cy="1364293"/>
          </a:xfrm>
          <a:prstGeom prst="rect">
            <a:avLst/>
          </a:prstGeom>
          <a:solidFill>
            <a:srgbClr val="FECBC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67" b="1" dirty="0">
                <a:solidFill>
                  <a:schemeClr val="tx1"/>
                </a:solidFill>
              </a:rPr>
              <a:t>12 - Promover a melhoria das condições de trabalho, incluindo maior autonomia do profissional de vigilância sanitária</a:t>
            </a:r>
          </a:p>
          <a:p>
            <a:pPr algn="ctr"/>
            <a:r>
              <a:rPr lang="pt-BR" sz="1367" dirty="0">
                <a:solidFill>
                  <a:schemeClr val="tx1"/>
                </a:solidFill>
              </a:rPr>
              <a:t>(Desafio: 10)</a:t>
            </a:r>
            <a:endParaRPr lang="pt-BR" sz="1367" b="1" dirty="0">
              <a:solidFill>
                <a:schemeClr val="tx1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563127" y="3501008"/>
            <a:ext cx="2170930" cy="14097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67" b="1" dirty="0">
                <a:solidFill>
                  <a:schemeClr val="tx1"/>
                </a:solidFill>
              </a:rPr>
              <a:t>6 - Fortalecer as ações de regulação sanitária, acompanhando os avanços tecnológicos e a crescente oferta de produtos e serviços</a:t>
            </a:r>
          </a:p>
          <a:p>
            <a:pPr algn="ctr"/>
            <a:r>
              <a:rPr lang="pt-BR" sz="1367" dirty="0">
                <a:solidFill>
                  <a:schemeClr val="tx1"/>
                </a:solidFill>
              </a:rPr>
              <a:t>(Desafio: 3)</a:t>
            </a:r>
            <a:endParaRPr lang="pt-BR" sz="1367" b="1" dirty="0">
              <a:solidFill>
                <a:schemeClr val="tx1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2923242" y="3501008"/>
            <a:ext cx="3599044" cy="14401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67" b="1" dirty="0">
                <a:solidFill>
                  <a:schemeClr val="tx1"/>
                </a:solidFill>
              </a:rPr>
              <a:t>7 - Harmonizar o entendimento sobre risco sanitário no SNVS, utilizando  a categorização de riscos para priorização das ações de vigilância sanitária</a:t>
            </a:r>
          </a:p>
          <a:p>
            <a:pPr algn="ctr"/>
            <a:r>
              <a:rPr lang="pt-BR" sz="1367" dirty="0">
                <a:solidFill>
                  <a:schemeClr val="tx1"/>
                </a:solidFill>
              </a:rPr>
              <a:t>(Desafio: 1)</a:t>
            </a:r>
            <a:endParaRPr lang="pt-BR" sz="1367" b="1" dirty="0">
              <a:solidFill>
                <a:schemeClr val="tx1"/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6708309" y="3501009"/>
            <a:ext cx="2109934" cy="14401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67" b="1" dirty="0">
                <a:solidFill>
                  <a:schemeClr val="tx1"/>
                </a:solidFill>
              </a:rPr>
              <a:t>8 - Desenvolver e implantar solução de TI para gestão das ações de vigilância sanitária</a:t>
            </a:r>
          </a:p>
          <a:p>
            <a:pPr algn="ctr"/>
            <a:r>
              <a:rPr lang="pt-BR" sz="1367" dirty="0">
                <a:solidFill>
                  <a:schemeClr val="tx1"/>
                </a:solidFill>
              </a:rPr>
              <a:t>(Desafio: 2)</a:t>
            </a:r>
            <a:endParaRPr lang="pt-BR" sz="1367" b="1" dirty="0">
              <a:solidFill>
                <a:schemeClr val="tx1"/>
              </a:solidFill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638454" y="1628800"/>
            <a:ext cx="1085464" cy="14346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1</a:t>
            </a:r>
            <a:r>
              <a:rPr lang="pt-BR" sz="1200" dirty="0">
                <a:solidFill>
                  <a:schemeClr val="tx1"/>
                </a:solidFill>
              </a:rPr>
              <a:t> </a:t>
            </a:r>
            <a:r>
              <a:rPr lang="pt-BR" sz="1200" b="1" dirty="0">
                <a:solidFill>
                  <a:schemeClr val="tx1"/>
                </a:solidFill>
              </a:rPr>
              <a:t>- Aprimorar os mecanismos de Integração do SNVS</a:t>
            </a:r>
          </a:p>
          <a:p>
            <a:pPr algn="ctr"/>
            <a:r>
              <a:rPr lang="pt-BR" sz="1200" dirty="0">
                <a:solidFill>
                  <a:schemeClr val="tx1"/>
                </a:solidFill>
              </a:rPr>
              <a:t>(Desafios: 4, 9)</a:t>
            </a:r>
          </a:p>
          <a:p>
            <a:pPr algn="ctr"/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1797909" y="1628800"/>
            <a:ext cx="1701508" cy="14346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2 - Fomentar a articulação permanente com Setores da Saúde, de modo que a vigilância sanitária esteja na agenda prioritária do SUS</a:t>
            </a:r>
          </a:p>
          <a:p>
            <a:pPr algn="ctr"/>
            <a:r>
              <a:rPr lang="pt-BR" sz="1200" b="1" dirty="0">
                <a:solidFill>
                  <a:schemeClr val="tx1"/>
                </a:solidFill>
              </a:rPr>
              <a:t>(Desafio: 5)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3584193" y="1628800"/>
            <a:ext cx="1823609" cy="14261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3 - Aperfeiçoar a gestão integrada (planejamento, execução e monitoramento) das ações de vigilância sanitária, para uma descentralização efetiva</a:t>
            </a:r>
          </a:p>
          <a:p>
            <a:pPr algn="ctr"/>
            <a:r>
              <a:rPr lang="pt-BR" sz="1200" b="1" dirty="0">
                <a:solidFill>
                  <a:schemeClr val="tx1"/>
                </a:solidFill>
              </a:rPr>
              <a:t>(Desafios: 7, 12)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5501987" y="1628801"/>
            <a:ext cx="1613189" cy="14261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4 - Fortalecer as ações de informação, educação e  comunicação em vigilância sanitária para sociedade e órgãos públicos</a:t>
            </a:r>
          </a:p>
          <a:p>
            <a:pPr algn="ctr"/>
            <a:r>
              <a:rPr lang="pt-BR" sz="1200" b="1" dirty="0">
                <a:solidFill>
                  <a:schemeClr val="tx1"/>
                </a:solidFill>
              </a:rPr>
              <a:t> (Desafio: 6)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3289808" y="5373217"/>
            <a:ext cx="2079028" cy="1368155"/>
          </a:xfrm>
          <a:prstGeom prst="rect">
            <a:avLst/>
          </a:prstGeom>
          <a:solidFill>
            <a:srgbClr val="FECBC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67" b="1" dirty="0">
                <a:solidFill>
                  <a:schemeClr val="tx1"/>
                </a:solidFill>
              </a:rPr>
              <a:t>10 - Articular as ações de educação profissional no âmbito do SNVS aos processos de trabalho da vigilância sanitária e suas atualizações</a:t>
            </a:r>
            <a:endParaRPr lang="pt-BR" sz="1367" dirty="0">
              <a:solidFill>
                <a:schemeClr val="tx1"/>
              </a:solidFill>
            </a:endParaRPr>
          </a:p>
          <a:p>
            <a:pPr algn="ctr"/>
            <a:r>
              <a:rPr lang="pt-BR" sz="1367" dirty="0">
                <a:solidFill>
                  <a:schemeClr val="tx1"/>
                </a:solidFill>
              </a:rPr>
              <a:t>(Desafio: 11)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7278833" y="1628801"/>
            <a:ext cx="1671283" cy="14346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200" b="1" dirty="0">
              <a:solidFill>
                <a:schemeClr val="tx1"/>
              </a:solidFill>
            </a:endParaRPr>
          </a:p>
          <a:p>
            <a:pPr algn="ctr"/>
            <a:r>
              <a:rPr lang="pt-BR" sz="1200" b="1" dirty="0">
                <a:solidFill>
                  <a:schemeClr val="tx1"/>
                </a:solidFill>
              </a:rPr>
              <a:t>5</a:t>
            </a:r>
            <a:r>
              <a:rPr lang="pt-BR" sz="1200" dirty="0">
                <a:solidFill>
                  <a:schemeClr val="tx1"/>
                </a:solidFill>
              </a:rPr>
              <a:t> </a:t>
            </a:r>
            <a:r>
              <a:rPr lang="pt-BR" sz="1200" b="1" dirty="0">
                <a:solidFill>
                  <a:schemeClr val="tx1"/>
                </a:solidFill>
              </a:rPr>
              <a:t>– Fortalecer a Rede Nacional de Laboratórios públicos de  vigilância sanitária garantindo sua participação na gestão integrada do SNVS</a:t>
            </a:r>
          </a:p>
          <a:p>
            <a:pPr algn="ctr"/>
            <a:r>
              <a:rPr lang="pt-BR" sz="1200" dirty="0">
                <a:solidFill>
                  <a:schemeClr val="tx1"/>
                </a:solidFill>
              </a:rPr>
              <a:t>(Desafios: 4)</a:t>
            </a:r>
          </a:p>
          <a:p>
            <a:pPr algn="ctr"/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8128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0 logo anvisa hori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4" y="5357826"/>
            <a:ext cx="4143842" cy="642942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0" y="2143116"/>
            <a:ext cx="9144000" cy="38576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Obrigado</a:t>
            </a:r>
            <a:r>
              <a:rPr lang="pt-BR" sz="5400" i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!</a:t>
            </a:r>
            <a:endParaRPr kumimoji="0" lang="pt-BR" sz="54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0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coaci@anvisa.gov.br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(61) 3462-4002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0" y="6464913"/>
            <a:ext cx="3968080" cy="365125"/>
          </a:xfrm>
        </p:spPr>
        <p:txBody>
          <a:bodyPr/>
          <a:lstStyle/>
          <a:p>
            <a:r>
              <a:rPr lang="pt-BR" sz="1400" dirty="0"/>
              <a:t>Lâminas elaboradas por Karla Baeta</a:t>
            </a:r>
          </a:p>
        </p:txBody>
      </p:sp>
    </p:spTree>
    <p:extLst>
      <p:ext uri="{BB962C8B-B14F-4D97-AF65-F5344CB8AC3E}">
        <p14:creationId xmlns:p14="http://schemas.microsoft.com/office/powerpoint/2010/main" val="2020882847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3779921" y="2996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978974" y="2924944"/>
            <a:ext cx="1385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INCQS/Fiocruz</a:t>
            </a:r>
          </a:p>
        </p:txBody>
      </p:sp>
      <p:pic>
        <p:nvPicPr>
          <p:cNvPr id="14" name="Picture 2" descr="C:\Users\andre.lopes\Desktop\Imagem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881" y="1160165"/>
            <a:ext cx="5381625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72010" y="1628800"/>
            <a:ext cx="3779912" cy="3744416"/>
          </a:xfrm>
          <a:ln>
            <a:solidFill>
              <a:srgbClr val="FFC000"/>
            </a:solidFill>
          </a:ln>
        </p:spPr>
        <p:txBody>
          <a:bodyPr/>
          <a:lstStyle/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r>
              <a:rPr lang="pt-BR" sz="1600" dirty="0"/>
              <a:t>LEI Nº 9.782 DE 1999 </a:t>
            </a:r>
            <a:r>
              <a:rPr lang="pt-BR" sz="1600" b="1" dirty="0"/>
              <a:t/>
            </a:r>
            <a:br>
              <a:rPr lang="pt-BR" sz="1600" b="1" dirty="0"/>
            </a:br>
            <a:r>
              <a:rPr lang="pt-BR" sz="1600" dirty="0"/>
              <a:t>Define o Sistema Nacional de Vigilância Sanitária e cria a Agência Nacional de Vigilância Sanitária</a:t>
            </a:r>
          </a:p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endParaRPr lang="pt-BR" sz="1600" dirty="0"/>
          </a:p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r>
              <a:rPr lang="pt-BR" sz="1600" dirty="0"/>
              <a:t>Art. 1º - O </a:t>
            </a:r>
            <a:r>
              <a:rPr lang="pt-BR" sz="1600" b="1" dirty="0"/>
              <a:t>Sistema Nacional de Vigilância Sanitária</a:t>
            </a:r>
            <a:r>
              <a:rPr lang="pt-BR" sz="1600" dirty="0"/>
              <a:t> compreende o conjunto de ações definido pelo § 1º do art. 6º e pelos </a:t>
            </a:r>
            <a:r>
              <a:rPr lang="pt-BR" sz="1600" dirty="0" err="1"/>
              <a:t>arts</a:t>
            </a:r>
            <a:r>
              <a:rPr lang="pt-BR" sz="1600" dirty="0"/>
              <a:t>. 15 a 18 da Lei nº 8.080, de 19 de setembro de 1990, executado por instituições da Administração Pública direta e indireta da União, dos Estados, do Distrito Federal e dos Municípios, que exerçam </a:t>
            </a:r>
            <a:r>
              <a:rPr lang="pt-BR" sz="1600" u="sng" dirty="0"/>
              <a:t>atividades de regulação, normatização, controle e fiscalização na área de vigilância sanitária</a:t>
            </a:r>
          </a:p>
          <a:p>
            <a:pPr algn="just"/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009457423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/>
          <p:cNvSpPr>
            <a:spLocks noChangeArrowheads="1"/>
          </p:cNvSpPr>
          <p:nvPr/>
        </p:nvSpPr>
        <p:spPr bwMode="auto">
          <a:xfrm>
            <a:off x="1649422" y="1766905"/>
            <a:ext cx="2320925" cy="1662113"/>
          </a:xfrm>
          <a:prstGeom prst="rightArrow">
            <a:avLst>
              <a:gd name="adj1" fmla="val 50000"/>
              <a:gd name="adj2" fmla="val 50551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  <a:alpha val="50000"/>
                </a:schemeClr>
              </a:gs>
              <a:gs pos="100000">
                <a:schemeClr val="tx2">
                  <a:alpha val="5000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pt-BR" b="1" dirty="0">
                <a:solidFill>
                  <a:srgbClr val="FF0000"/>
                </a:solidFill>
                <a:latin typeface="+mn-lt"/>
                <a:cs typeface="+mn-cs"/>
              </a:rPr>
              <a:t>PROTEGER</a:t>
            </a:r>
            <a:r>
              <a:rPr lang="pt-BR" sz="1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A SAÚDE</a:t>
            </a:r>
          </a:p>
          <a:p>
            <a:pPr algn="ctr" eaLnBrk="0" hangingPunct="0">
              <a:defRPr/>
            </a:pPr>
            <a:r>
              <a:rPr lang="pt-BR" sz="1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DA POPULAÇÃO</a:t>
            </a:r>
          </a:p>
        </p:txBody>
      </p:sp>
      <p:sp>
        <p:nvSpPr>
          <p:cNvPr id="3" name="AutoShape 10"/>
          <p:cNvSpPr>
            <a:spLocks noChangeArrowheads="1"/>
          </p:cNvSpPr>
          <p:nvPr/>
        </p:nvSpPr>
        <p:spPr bwMode="auto">
          <a:xfrm>
            <a:off x="1666884" y="3711121"/>
            <a:ext cx="2320925" cy="1662113"/>
          </a:xfrm>
          <a:prstGeom prst="rightArrow">
            <a:avLst>
              <a:gd name="adj1" fmla="val 50000"/>
              <a:gd name="adj2" fmla="val 50551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  <a:alpha val="50000"/>
                </a:schemeClr>
              </a:gs>
              <a:gs pos="100000">
                <a:schemeClr val="tx2">
                  <a:alpha val="5000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pt-BR" b="1" dirty="0">
                <a:solidFill>
                  <a:srgbClr val="FF0000"/>
                </a:solidFill>
                <a:latin typeface="+mn-lt"/>
                <a:cs typeface="+mn-cs"/>
              </a:rPr>
              <a:t>PROMOVER</a:t>
            </a:r>
            <a:r>
              <a:rPr lang="pt-BR" sz="1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A SAÚDE </a:t>
            </a:r>
          </a:p>
          <a:p>
            <a:pPr algn="ctr" eaLnBrk="0" hangingPunct="0">
              <a:defRPr/>
            </a:pPr>
            <a:r>
              <a:rPr lang="pt-BR" sz="1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DA POPULAÇÃO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4356100" y="2060023"/>
            <a:ext cx="2998788" cy="1296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Minimizar riscos à saúde decorrentes da produção e do consumo de bens e serviços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4373568" y="3933800"/>
            <a:ext cx="2998787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Ampliar o acesso a bens e serviços que melhorem a saúde e a qualidade de vida da população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649414" y="1124744"/>
            <a:ext cx="407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As ações de VISA são realizadas para ..... </a:t>
            </a:r>
          </a:p>
        </p:txBody>
      </p:sp>
      <p:sp>
        <p:nvSpPr>
          <p:cNvPr id="8" name="Espaço Reservado para Rodapé 1"/>
          <p:cNvSpPr txBox="1">
            <a:spLocks/>
          </p:cNvSpPr>
          <p:nvPr/>
        </p:nvSpPr>
        <p:spPr>
          <a:xfrm>
            <a:off x="9" y="6486121"/>
            <a:ext cx="4138711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/>
              <a:t>Lâminas elaboradas por Karla Baeta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063951825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2" descr="ov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930" y="1916832"/>
            <a:ext cx="100012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2" descr="cosmetico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4757" y="1988858"/>
            <a:ext cx="928688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saneant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5024" y="1971878"/>
            <a:ext cx="881058" cy="8810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m 4" descr="Tabaco2.jpg"/>
          <p:cNvPicPr>
            <a:picLocks noChangeAspect="1" noChangeArrowheads="1"/>
          </p:cNvPicPr>
          <p:nvPr/>
        </p:nvPicPr>
        <p:blipFill>
          <a:blip r:embed="rId5" cstate="print"/>
          <a:srcRect b="47058"/>
          <a:stretch>
            <a:fillRect/>
          </a:stretch>
        </p:blipFill>
        <p:spPr bwMode="auto">
          <a:xfrm>
            <a:off x="5464081" y="1636216"/>
            <a:ext cx="106521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2" descr="agrotoxico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96575" y="1472848"/>
            <a:ext cx="1141412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foto6CAP2dupl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7938" y="3373934"/>
            <a:ext cx="1033463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2" descr="medicamento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02807" y="3173015"/>
            <a:ext cx="1652588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2" descr="produtos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3334" y="3343324"/>
            <a:ext cx="1135063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3" descr="laboratorio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28410" y="3024560"/>
            <a:ext cx="936552" cy="1029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Imagem 2" descr="sangue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08264" y="2946218"/>
            <a:ext cx="1285875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pilula_dia_seguint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1762" y="4876576"/>
            <a:ext cx="78581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banner_relatoriogestao_gpr3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 r="50000"/>
          <a:stretch>
            <a:fillRect/>
          </a:stretch>
        </p:blipFill>
        <p:spPr bwMode="auto">
          <a:xfrm>
            <a:off x="2100811" y="4876576"/>
            <a:ext cx="87153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m 17" descr="portos2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790873" y="5021745"/>
            <a:ext cx="1150349" cy="1071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3" descr="Copy20of20mundo20latinoamerica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600605" y="4523361"/>
            <a:ext cx="928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 descr="map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452320" y="450912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6512" y="980728"/>
            <a:ext cx="5112568" cy="720080"/>
          </a:xfrm>
        </p:spPr>
        <p:txBody>
          <a:bodyPr/>
          <a:lstStyle/>
          <a:p>
            <a:r>
              <a:rPr lang="pt-BR" sz="2400" dirty="0">
                <a:solidFill>
                  <a:srgbClr val="002060"/>
                </a:solidFill>
              </a:rPr>
              <a:t>Objetos de ação do SNVS: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9" y="6492893"/>
            <a:ext cx="3918991" cy="365125"/>
          </a:xfrm>
        </p:spPr>
        <p:txBody>
          <a:bodyPr/>
          <a:lstStyle/>
          <a:p>
            <a:r>
              <a:rPr lang="pt-BR" sz="1400" dirty="0"/>
              <a:t>Lâminas elaboradas por Karla Baeta</a:t>
            </a:r>
          </a:p>
        </p:txBody>
      </p:sp>
    </p:spTree>
    <p:extLst>
      <p:ext uri="{BB962C8B-B14F-4D97-AF65-F5344CB8AC3E}">
        <p14:creationId xmlns:p14="http://schemas.microsoft.com/office/powerpoint/2010/main" val="3166324801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67544" y="1037065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002060"/>
                </a:solidFill>
              </a:rPr>
              <a:t>Anvisa:</a:t>
            </a:r>
          </a:p>
          <a:p>
            <a:pPr algn="just"/>
            <a:endParaRPr lang="pt-BR" dirty="0">
              <a:solidFill>
                <a:srgbClr val="00206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b="1" dirty="0">
                <a:solidFill>
                  <a:srgbClr val="002060"/>
                </a:solidFill>
              </a:rPr>
              <a:t>Coordenar o Sistema Nacional de Vigilância Sanitária</a:t>
            </a:r>
            <a:r>
              <a:rPr lang="pt-BR" dirty="0">
                <a:solidFill>
                  <a:srgbClr val="002060"/>
                </a:solidFill>
              </a:rPr>
              <a:t>, prestar  cooperação técnica e financeira aos Estados e Municípios e executar ações de sua exclusiva competência (para as quais a União poderá contar com a cooperação dos Estados ou Municípios);</a:t>
            </a:r>
          </a:p>
          <a:p>
            <a:pPr algn="just"/>
            <a:endParaRPr lang="pt-BR" dirty="0">
              <a:solidFill>
                <a:srgbClr val="002060"/>
              </a:solidFill>
            </a:endParaRPr>
          </a:p>
          <a:p>
            <a:pPr algn="just"/>
            <a:r>
              <a:rPr lang="pt-BR" dirty="0">
                <a:solidFill>
                  <a:srgbClr val="002060"/>
                </a:solidFill>
              </a:rPr>
              <a:t>Estados:</a:t>
            </a:r>
          </a:p>
          <a:p>
            <a:pPr algn="just"/>
            <a:endParaRPr lang="pt-BR" dirty="0">
              <a:solidFill>
                <a:srgbClr val="00206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Coordenar, executar ações e implementar serviços de Vigilância Sanitária em caráter complementar às atividades municipais e </a:t>
            </a:r>
            <a:r>
              <a:rPr lang="pt-BR" b="1" dirty="0">
                <a:solidFill>
                  <a:srgbClr val="002060"/>
                </a:solidFill>
              </a:rPr>
              <a:t>prestar apoio</a:t>
            </a:r>
            <a:r>
              <a:rPr lang="pt-BR" dirty="0">
                <a:solidFill>
                  <a:srgbClr val="002060"/>
                </a:solidFill>
              </a:rPr>
              <a:t> técnico e financeiro aos Municípios. Na execução de atividades de sua competência, o Estado poderá contar com a cooperação dos Municípios.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dirty="0">
              <a:solidFill>
                <a:srgbClr val="002060"/>
              </a:solidFill>
            </a:endParaRPr>
          </a:p>
          <a:p>
            <a:pPr algn="just"/>
            <a:r>
              <a:rPr lang="pt-BR" dirty="0">
                <a:solidFill>
                  <a:srgbClr val="002060"/>
                </a:solidFill>
              </a:rPr>
              <a:t>Municípios e DF:</a:t>
            </a:r>
          </a:p>
          <a:p>
            <a:pPr algn="just"/>
            <a:endParaRPr lang="pt-BR" dirty="0">
              <a:solidFill>
                <a:srgbClr val="00206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b="1" dirty="0">
                <a:solidFill>
                  <a:srgbClr val="002060"/>
                </a:solidFill>
              </a:rPr>
              <a:t>Executar ações </a:t>
            </a:r>
            <a:r>
              <a:rPr lang="pt-BR" dirty="0">
                <a:solidFill>
                  <a:srgbClr val="002060"/>
                </a:solidFill>
              </a:rPr>
              <a:t>e implementar serviços de Vigilância Sanitária, </a:t>
            </a:r>
            <a:r>
              <a:rPr lang="pt-BR" b="1" dirty="0">
                <a:solidFill>
                  <a:srgbClr val="002060"/>
                </a:solidFill>
              </a:rPr>
              <a:t>com a cooperação técnica e financeira da União e Estado.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4" name="Espaço Reservado para Rodapé 1"/>
          <p:cNvSpPr txBox="1">
            <a:spLocks/>
          </p:cNvSpPr>
          <p:nvPr/>
        </p:nvSpPr>
        <p:spPr>
          <a:xfrm>
            <a:off x="9" y="6486121"/>
            <a:ext cx="4138711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/>
              <a:t>Lâminas elaboradas por Karla Baeta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780124414"/>
      </p:ext>
    </p:extLst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980728"/>
            <a:ext cx="8229600" cy="1143000"/>
          </a:xfrm>
        </p:spPr>
        <p:txBody>
          <a:bodyPr/>
          <a:lstStyle/>
          <a:p>
            <a:pPr algn="r"/>
            <a:r>
              <a:rPr lang="pt-BR" sz="3400" b="1" dirty="0"/>
              <a:t>MUNIC/IBGE 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/>
          </p:nvPr>
        </p:nvGraphicFramePr>
        <p:xfrm>
          <a:off x="539552" y="1916832"/>
          <a:ext cx="8136902" cy="40352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02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6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13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988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26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trabalhadores vigilância Sanitária por esfera  administrativa 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Censo 2004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MUNIC 2014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Percentual de </a:t>
                      </a:r>
                      <a:r>
                        <a:rPr lang="pt-BR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aumento/</a:t>
                      </a: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redução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0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Federal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2"/>
                          </a:solidFill>
                          <a:effectLst/>
                        </a:rPr>
                        <a:t>4.659</a:t>
                      </a:r>
                      <a:endParaRPr lang="pt-BR" sz="1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2"/>
                          </a:solidFill>
                          <a:effectLst/>
                        </a:rPr>
                        <a:t>2.002</a:t>
                      </a:r>
                      <a:endParaRPr lang="pt-BR" sz="1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57%</a:t>
                      </a:r>
                      <a:endParaRPr lang="pt-BR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0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Estadual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2"/>
                          </a:solidFill>
                          <a:effectLst/>
                        </a:rPr>
                        <a:t>5.179</a:t>
                      </a:r>
                      <a:endParaRPr lang="pt-BR" sz="1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2"/>
                          </a:solidFill>
                          <a:effectLst/>
                        </a:rPr>
                        <a:t>3.684</a:t>
                      </a:r>
                      <a:endParaRPr lang="pt-BR" sz="1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28,9%</a:t>
                      </a:r>
                      <a:endParaRPr lang="pt-BR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2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Municipal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tx2"/>
                          </a:solidFill>
                          <a:effectLst/>
                        </a:rPr>
                        <a:t>18.579</a:t>
                      </a:r>
                      <a:endParaRPr lang="pt-BR" sz="16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2"/>
                          </a:solidFill>
                          <a:effectLst/>
                        </a:rPr>
                        <a:t>35.661</a:t>
                      </a:r>
                      <a:endParaRPr lang="pt-BR" sz="1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2"/>
                          </a:solidFill>
                          <a:effectLst/>
                        </a:rPr>
                        <a:t>91,9%</a:t>
                      </a:r>
                      <a:endParaRPr lang="pt-BR" sz="1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5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Outros vínculos/não informado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tx2"/>
                          </a:solidFill>
                          <a:effectLst/>
                        </a:rPr>
                        <a:t>2.300</a:t>
                      </a:r>
                      <a:endParaRPr lang="pt-BR" sz="16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2"/>
                          </a:solidFill>
                          <a:effectLst/>
                        </a:rPr>
                        <a:t>----</a:t>
                      </a:r>
                      <a:endParaRPr lang="pt-BR" sz="1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2"/>
                          </a:solidFill>
                          <a:effectLst/>
                        </a:rPr>
                        <a:t>------</a:t>
                      </a:r>
                      <a:endParaRPr lang="pt-BR" sz="1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0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Total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2"/>
                          </a:solidFill>
                          <a:effectLst/>
                        </a:rPr>
                        <a:t>30.717</a:t>
                      </a:r>
                      <a:endParaRPr lang="pt-BR" sz="1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2"/>
                          </a:solidFill>
                          <a:effectLst/>
                        </a:rPr>
                        <a:t>41.347</a:t>
                      </a:r>
                      <a:endParaRPr lang="pt-BR" sz="1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2"/>
                          </a:solidFill>
                          <a:effectLst/>
                        </a:rPr>
                        <a:t>34,6%</a:t>
                      </a:r>
                      <a:endParaRPr lang="pt-BR" sz="1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892979"/>
      </p:ext>
    </p:extLst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4562" y="1195279"/>
            <a:ext cx="8229600" cy="5201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r">
              <a:defRPr/>
            </a:pPr>
            <a:r>
              <a:rPr lang="pt-BR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Instrumentos e ações de Visa</a:t>
            </a: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498890" y="2126798"/>
            <a:ext cx="2746375" cy="12969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Regulamentação </a:t>
            </a:r>
          </a:p>
          <a:p>
            <a:pPr algn="ctr">
              <a:defRPr/>
            </a:pPr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sanitária</a:t>
            </a: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252413" y="3712151"/>
            <a:ext cx="2305050" cy="1296988"/>
          </a:xfrm>
          <a:prstGeom prst="ellips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AFE, Registro, </a:t>
            </a:r>
          </a:p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Cadastro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3852862" y="2197117"/>
            <a:ext cx="1944688" cy="1296987"/>
          </a:xfrm>
          <a:prstGeom prst="ellips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Fiscalização</a:t>
            </a: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2820371" y="5267339"/>
            <a:ext cx="2088503" cy="1297087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Emissão de</a:t>
            </a:r>
          </a:p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certidões e</a:t>
            </a:r>
          </a:p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certificados</a:t>
            </a: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2593181" y="3560570"/>
            <a:ext cx="2232025" cy="1295400"/>
          </a:xfrm>
          <a:prstGeom prst="ellips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Inspeção</a:t>
            </a:r>
          </a:p>
          <a:p>
            <a:pPr algn="ctr">
              <a:defRPr/>
            </a:pPr>
            <a:r>
              <a:rPr lang="pt-BR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Sanitária</a:t>
            </a:r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5922963" y="1995471"/>
            <a:ext cx="1944688" cy="1296988"/>
          </a:xfrm>
          <a:prstGeom prst="ellips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Laboratório</a:t>
            </a:r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536562" y="5266964"/>
            <a:ext cx="1944688" cy="1298575"/>
          </a:xfrm>
          <a:prstGeom prst="ellips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2000" b="1" dirty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Licença </a:t>
            </a:r>
          </a:p>
          <a:p>
            <a:pPr algn="ctr">
              <a:defRPr/>
            </a:pPr>
            <a:r>
              <a:rPr lang="pt-BR" sz="2000" b="1" dirty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Sanitária</a:t>
            </a:r>
          </a:p>
        </p:txBody>
      </p: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6585570" y="3452599"/>
            <a:ext cx="2305050" cy="1296987"/>
          </a:xfrm>
          <a:prstGeom prst="ellips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Monitoramento</a:t>
            </a:r>
          </a:p>
          <a:p>
            <a:pPr algn="ctr">
              <a:defRPr/>
            </a:pPr>
            <a:r>
              <a:rPr lang="pt-BR" sz="18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pré</a:t>
            </a:r>
            <a:endParaRPr lang="pt-BR" sz="18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r>
              <a:rPr lang="pt-BR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pós</a:t>
            </a:r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4715669" y="4334526"/>
            <a:ext cx="1944688" cy="12969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Informação, </a:t>
            </a:r>
          </a:p>
          <a:p>
            <a:pPr algn="ctr">
              <a:defRPr/>
            </a:pP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comunicação, </a:t>
            </a:r>
          </a:p>
          <a:p>
            <a:pPr algn="ctr">
              <a:defRPr/>
            </a:pP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educação </a:t>
            </a:r>
          </a:p>
          <a:p>
            <a:pPr algn="ctr">
              <a:defRPr/>
            </a:pP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para a saúde.</a:t>
            </a:r>
            <a:endParaRPr lang="pt-B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6660357" y="5206470"/>
            <a:ext cx="2303462" cy="129698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Gestão do Risco</a:t>
            </a:r>
          </a:p>
        </p:txBody>
      </p:sp>
    </p:spTree>
    <p:extLst>
      <p:ext uri="{BB962C8B-B14F-4D97-AF65-F5344CB8AC3E}">
        <p14:creationId xmlns:p14="http://schemas.microsoft.com/office/powerpoint/2010/main" val="4125712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0010" y="2852936"/>
            <a:ext cx="8229600" cy="1573908"/>
          </a:xfrm>
        </p:spPr>
        <p:txBody>
          <a:bodyPr/>
          <a:lstStyle/>
          <a:p>
            <a:pPr algn="just">
              <a:defRPr/>
            </a:pP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Gestão do risco sanitário: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avaliação, gerenciamento e comunicação do risco sanitário com o objetivo de conhecer e descrever o risco à saúde e propor medidas sanitárias apropriadas.  </a:t>
            </a:r>
          </a:p>
        </p:txBody>
      </p:sp>
      <p:sp>
        <p:nvSpPr>
          <p:cNvPr id="15363" name="Título 1"/>
          <p:cNvSpPr>
            <a:spLocks noGrp="1"/>
          </p:cNvSpPr>
          <p:nvPr>
            <p:ph type="title"/>
          </p:nvPr>
        </p:nvSpPr>
        <p:spPr bwMode="auto">
          <a:xfrm>
            <a:off x="508094" y="1700808"/>
            <a:ext cx="82296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pt-BR" altLang="pt-BR" sz="24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Conceito Risco – RENASES</a:t>
            </a:r>
            <a:r>
              <a:rPr lang="pt-BR" altLang="pt-BR" sz="2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altLang="pt-BR" sz="2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altLang="pt-BR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PORTARIA Nº 841, DE 2 DE MAIO DE 2012</a:t>
            </a:r>
          </a:p>
        </p:txBody>
      </p:sp>
    </p:spTree>
    <p:extLst>
      <p:ext uri="{BB962C8B-B14F-4D97-AF65-F5344CB8AC3E}">
        <p14:creationId xmlns:p14="http://schemas.microsoft.com/office/powerpoint/2010/main" val="3631710935"/>
      </p:ext>
    </p:extLst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3465</TotalTime>
  <Words>1103</Words>
  <Application>Microsoft Office PowerPoint</Application>
  <PresentationFormat>Apresentação na tela (4:3)</PresentationFormat>
  <Paragraphs>191</Paragraphs>
  <Slides>21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21</vt:i4>
      </vt:variant>
    </vt:vector>
  </HeadingPairs>
  <TitlesOfParts>
    <vt:vector size="32" baseType="lpstr">
      <vt:lpstr>ＭＳ Ｐゴシック</vt:lpstr>
      <vt:lpstr>ＭＳ Ｐゴシック</vt:lpstr>
      <vt:lpstr>Arial</vt:lpstr>
      <vt:lpstr>Calibri</vt:lpstr>
      <vt:lpstr>Calibri Light</vt:lpstr>
      <vt:lpstr>Century Gothic</vt:lpstr>
      <vt:lpstr>Times New Roman</vt:lpstr>
      <vt:lpstr>Verdana</vt:lpstr>
      <vt:lpstr>Wingdings</vt:lpstr>
      <vt:lpstr>Tema do Office</vt:lpstr>
      <vt:lpstr>1_Tema do Office</vt:lpstr>
      <vt:lpstr>   </vt:lpstr>
      <vt:lpstr>Apresentação do PowerPoint</vt:lpstr>
      <vt:lpstr>Apresentação do PowerPoint</vt:lpstr>
      <vt:lpstr>Apresentação do PowerPoint</vt:lpstr>
      <vt:lpstr>Objetos de ação do SNVS:</vt:lpstr>
      <vt:lpstr>Apresentação do PowerPoint</vt:lpstr>
      <vt:lpstr>MUNIC/IBGE </vt:lpstr>
      <vt:lpstr>Instrumentos e ações de Visa</vt:lpstr>
      <vt:lpstr>Conceito Risco – RENASES PORTARIA Nº 841, DE 2 DE MAIO DE 2012</vt:lpstr>
      <vt:lpstr>Ciclo do Gerenciamento de Risco</vt:lpstr>
      <vt:lpstr>Diferença entre RISCO e PERIGO</vt:lpstr>
      <vt:lpstr>RISCO e Vigilância Sanitária </vt:lpstr>
      <vt:lpstr>Diferentes realidades e complexidades</vt:lpstr>
      <vt:lpstr>Diferentes realidades e complexidades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AGENDA PROPOSITIVA DO SNVS</vt:lpstr>
      <vt:lpstr>Apresentação do PowerPoint</vt:lpstr>
    </vt:vector>
  </TitlesOfParts>
  <Company>ANVISA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 TV CORREDOR</dc:title>
  <dc:creator>kobausk.felix</dc:creator>
  <cp:lastModifiedBy>TECHMIDIA</cp:lastModifiedBy>
  <cp:revision>234</cp:revision>
  <dcterms:created xsi:type="dcterms:W3CDTF">2011-11-23T19:30:01Z</dcterms:created>
  <dcterms:modified xsi:type="dcterms:W3CDTF">2017-03-20T12:49:41Z</dcterms:modified>
</cp:coreProperties>
</file>