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7"/>
  </p:notesMasterIdLst>
  <p:sldIdLst>
    <p:sldId id="256" r:id="rId2"/>
    <p:sldId id="503" r:id="rId3"/>
    <p:sldId id="500" r:id="rId4"/>
    <p:sldId id="498" r:id="rId5"/>
    <p:sldId id="479" r:id="rId6"/>
    <p:sldId id="1264" r:id="rId7"/>
    <p:sldId id="1265" r:id="rId8"/>
    <p:sldId id="499" r:id="rId9"/>
    <p:sldId id="501" r:id="rId10"/>
    <p:sldId id="1407" r:id="rId11"/>
    <p:sldId id="1275" r:id="rId12"/>
    <p:sldId id="1277" r:id="rId13"/>
    <p:sldId id="573" r:id="rId14"/>
    <p:sldId id="574" r:id="rId15"/>
    <p:sldId id="502" r:id="rId16"/>
    <p:sldId id="1408" r:id="rId17"/>
    <p:sldId id="1410" r:id="rId18"/>
    <p:sldId id="571" r:id="rId19"/>
    <p:sldId id="572" r:id="rId20"/>
    <p:sldId id="1409" r:id="rId21"/>
    <p:sldId id="565" r:id="rId22"/>
    <p:sldId id="1411" r:id="rId23"/>
    <p:sldId id="566" r:id="rId24"/>
    <p:sldId id="567" r:id="rId25"/>
    <p:sldId id="568" r:id="rId26"/>
    <p:sldId id="1412" r:id="rId27"/>
    <p:sldId id="569" r:id="rId28"/>
    <p:sldId id="577" r:id="rId29"/>
    <p:sldId id="576" r:id="rId30"/>
    <p:sldId id="570" r:id="rId31"/>
    <p:sldId id="1413" r:id="rId32"/>
    <p:sldId id="509" r:id="rId33"/>
    <p:sldId id="510" r:id="rId34"/>
    <p:sldId id="1414" r:id="rId35"/>
    <p:sldId id="436" r:id="rId36"/>
    <p:sldId id="579" r:id="rId37"/>
    <p:sldId id="512" r:id="rId38"/>
    <p:sldId id="740" r:id="rId39"/>
    <p:sldId id="741" r:id="rId40"/>
    <p:sldId id="742" r:id="rId41"/>
    <p:sldId id="744" r:id="rId42"/>
    <p:sldId id="745" r:id="rId43"/>
    <p:sldId id="746" r:id="rId44"/>
    <p:sldId id="747" r:id="rId45"/>
    <p:sldId id="621" r:id="rId46"/>
    <p:sldId id="749" r:id="rId47"/>
    <p:sldId id="1282" r:id="rId48"/>
    <p:sldId id="1283" r:id="rId49"/>
    <p:sldId id="1415" r:id="rId50"/>
    <p:sldId id="1416" r:id="rId51"/>
    <p:sldId id="1417" r:id="rId52"/>
    <p:sldId id="598" r:id="rId53"/>
    <p:sldId id="1418" r:id="rId54"/>
    <p:sldId id="513" r:id="rId55"/>
    <p:sldId id="438" r:id="rId56"/>
    <p:sldId id="580" r:id="rId57"/>
    <p:sldId id="581" r:id="rId58"/>
    <p:sldId id="639" r:id="rId59"/>
    <p:sldId id="1419" r:id="rId60"/>
    <p:sldId id="1284" r:id="rId61"/>
    <p:sldId id="1420" r:id="rId62"/>
    <p:sldId id="1421" r:id="rId63"/>
    <p:sldId id="1425" r:id="rId64"/>
    <p:sldId id="1426" r:id="rId65"/>
    <p:sldId id="1427" r:id="rId66"/>
    <p:sldId id="1428" r:id="rId67"/>
    <p:sldId id="1429" r:id="rId68"/>
    <p:sldId id="1430" r:id="rId69"/>
    <p:sldId id="1431" r:id="rId70"/>
    <p:sldId id="623" r:id="rId71"/>
    <p:sldId id="624" r:id="rId72"/>
    <p:sldId id="1432" r:id="rId73"/>
    <p:sldId id="1433" r:id="rId74"/>
    <p:sldId id="1434" r:id="rId75"/>
    <p:sldId id="1435" r:id="rId76"/>
    <p:sldId id="635" r:id="rId77"/>
    <p:sldId id="1439" r:id="rId78"/>
    <p:sldId id="1440" r:id="rId79"/>
    <p:sldId id="1441" r:id="rId80"/>
    <p:sldId id="1442" r:id="rId81"/>
    <p:sldId id="1443" r:id="rId82"/>
    <p:sldId id="1444" r:id="rId83"/>
    <p:sldId id="1445" r:id="rId84"/>
    <p:sldId id="1446" r:id="rId85"/>
    <p:sldId id="1447" r:id="rId86"/>
    <p:sldId id="1448" r:id="rId87"/>
    <p:sldId id="1449" r:id="rId88"/>
    <p:sldId id="1450" r:id="rId89"/>
    <p:sldId id="1451" r:id="rId90"/>
    <p:sldId id="1452" r:id="rId91"/>
    <p:sldId id="1453" r:id="rId92"/>
    <p:sldId id="1454" r:id="rId93"/>
    <p:sldId id="1455" r:id="rId94"/>
    <p:sldId id="1456" r:id="rId95"/>
    <p:sldId id="1457" r:id="rId96"/>
    <p:sldId id="1458" r:id="rId97"/>
    <p:sldId id="1459" r:id="rId98"/>
    <p:sldId id="1461" r:id="rId99"/>
    <p:sldId id="667" r:id="rId100"/>
    <p:sldId id="668" r:id="rId101"/>
    <p:sldId id="669" r:id="rId102"/>
    <p:sldId id="671" r:id="rId103"/>
    <p:sldId id="672" r:id="rId104"/>
    <p:sldId id="673" r:id="rId105"/>
    <p:sldId id="674" r:id="rId106"/>
    <p:sldId id="675" r:id="rId107"/>
    <p:sldId id="676" r:id="rId108"/>
    <p:sldId id="677" r:id="rId109"/>
    <p:sldId id="678" r:id="rId110"/>
    <p:sldId id="679" r:id="rId111"/>
    <p:sldId id="680" r:id="rId112"/>
    <p:sldId id="681" r:id="rId113"/>
    <p:sldId id="682" r:id="rId114"/>
    <p:sldId id="683" r:id="rId115"/>
    <p:sldId id="684" r:id="rId116"/>
    <p:sldId id="685" r:id="rId117"/>
    <p:sldId id="686" r:id="rId118"/>
    <p:sldId id="687" r:id="rId119"/>
    <p:sldId id="688" r:id="rId120"/>
    <p:sldId id="689" r:id="rId121"/>
    <p:sldId id="690" r:id="rId122"/>
    <p:sldId id="691" r:id="rId123"/>
    <p:sldId id="692" r:id="rId124"/>
    <p:sldId id="693" r:id="rId125"/>
    <p:sldId id="695" r:id="rId126"/>
    <p:sldId id="694" r:id="rId127"/>
    <p:sldId id="696" r:id="rId128"/>
    <p:sldId id="697" r:id="rId129"/>
    <p:sldId id="698" r:id="rId130"/>
    <p:sldId id="699" r:id="rId131"/>
    <p:sldId id="1462" r:id="rId132"/>
    <p:sldId id="1463" r:id="rId133"/>
    <p:sldId id="703" r:id="rId134"/>
    <p:sldId id="1464" r:id="rId135"/>
    <p:sldId id="1367" r:id="rId136"/>
    <p:sldId id="1465" r:id="rId137"/>
    <p:sldId id="1466" r:id="rId138"/>
    <p:sldId id="1467" r:id="rId139"/>
    <p:sldId id="1468" r:id="rId140"/>
    <p:sldId id="1469" r:id="rId141"/>
    <p:sldId id="706" r:id="rId142"/>
    <p:sldId id="1470" r:id="rId143"/>
    <p:sldId id="1471" r:id="rId144"/>
    <p:sldId id="1472" r:id="rId145"/>
    <p:sldId id="1473" r:id="rId146"/>
    <p:sldId id="1474" r:id="rId147"/>
    <p:sldId id="489" r:id="rId148"/>
    <p:sldId id="543" r:id="rId149"/>
    <p:sldId id="1475" r:id="rId150"/>
    <p:sldId id="1476" r:id="rId151"/>
    <p:sldId id="1477" r:id="rId152"/>
    <p:sldId id="1478" r:id="rId153"/>
    <p:sldId id="1479" r:id="rId154"/>
    <p:sldId id="1480" r:id="rId155"/>
    <p:sldId id="1481" r:id="rId156"/>
    <p:sldId id="541" r:id="rId157"/>
    <p:sldId id="1482" r:id="rId158"/>
    <p:sldId id="1483" r:id="rId159"/>
    <p:sldId id="1484" r:id="rId160"/>
    <p:sldId id="1485" r:id="rId161"/>
    <p:sldId id="1486" r:id="rId162"/>
    <p:sldId id="1487" r:id="rId163"/>
    <p:sldId id="547" r:id="rId164"/>
    <p:sldId id="548" r:id="rId165"/>
    <p:sldId id="538" r:id="rId166"/>
    <p:sldId id="1488" r:id="rId167"/>
    <p:sldId id="1280" r:id="rId168"/>
    <p:sldId id="550" r:id="rId169"/>
    <p:sldId id="552" r:id="rId170"/>
    <p:sldId id="553" r:id="rId171"/>
    <p:sldId id="554" r:id="rId172"/>
    <p:sldId id="555" r:id="rId173"/>
    <p:sldId id="556" r:id="rId174"/>
    <p:sldId id="1491" r:id="rId175"/>
    <p:sldId id="1492" r:id="rId176"/>
    <p:sldId id="1493" r:id="rId177"/>
    <p:sldId id="562" r:id="rId178"/>
    <p:sldId id="1494" r:id="rId179"/>
    <p:sldId id="1495" r:id="rId180"/>
    <p:sldId id="561" r:id="rId181"/>
    <p:sldId id="560" r:id="rId182"/>
    <p:sldId id="563" r:id="rId183"/>
    <p:sldId id="564" r:id="rId184"/>
    <p:sldId id="1496" r:id="rId185"/>
    <p:sldId id="1498" r:id="rId186"/>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sé Dos Santos" initials="JDS"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32" autoAdjust="0"/>
    <p:restoredTop sz="94660"/>
  </p:normalViewPr>
  <p:slideViewPr>
    <p:cSldViewPr snapToGrid="0">
      <p:cViewPr varScale="1">
        <p:scale>
          <a:sx n="73" d="100"/>
          <a:sy n="73" d="100"/>
        </p:scale>
        <p:origin x="63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charts/_rels/chart1.xml.rels><?xml version="1.0" encoding="UTF-8" standalone="yes"?>
<Relationships xmlns="http://schemas.openxmlformats.org/package/2006/relationships"><Relationship Id="rId2" Type="http://schemas.openxmlformats.org/officeDocument/2006/relationships/oleObject" Target="file:///C:\Users\d511396\Downloads\dados%20para%20aula%20nefro.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oleObject" Target="file:///D:\Gastos%20ambulatoriais%20por%20subgrupo%20-2009%20a%202018.csv"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pPr>
        <a:ln w="19050"/>
      </c:spPr>
    </c:sideWall>
    <c:backWall>
      <c:thickness val="0"/>
      <c:spPr>
        <a:ln w="19050"/>
      </c:spPr>
    </c:backWall>
    <c:plotArea>
      <c:layout>
        <c:manualLayout>
          <c:layoutTarget val="inner"/>
          <c:xMode val="edge"/>
          <c:yMode val="edge"/>
          <c:x val="7.3836909758404859E-2"/>
          <c:y val="0.23168567285333055"/>
          <c:w val="0.70220539731696452"/>
          <c:h val="0.70962618736807193"/>
        </c:manualLayout>
      </c:layout>
      <c:bar3DChart>
        <c:barDir val="col"/>
        <c:grouping val="stacked"/>
        <c:varyColors val="0"/>
        <c:ser>
          <c:idx val="0"/>
          <c:order val="0"/>
          <c:tx>
            <c:strRef>
              <c:f>A104224177_22_147_10!$A$3</c:f>
              <c:strCache>
                <c:ptCount val="1"/>
                <c:pt idx="0">
                  <c:v>Administração Pública</c:v>
                </c:pt>
              </c:strCache>
            </c:strRef>
          </c:tx>
          <c:spPr>
            <a:solidFill>
              <a:srgbClr val="0070C0"/>
            </a:solidFill>
          </c:spPr>
          <c:invertIfNegative val="0"/>
          <c:dLbls>
            <c:spPr>
              <a:noFill/>
              <a:ln>
                <a:noFill/>
              </a:ln>
              <a:effectLst/>
            </c:spPr>
            <c:txPr>
              <a:bodyPr/>
              <a:lstStyle/>
              <a:p>
                <a:pPr>
                  <a:defRPr sz="1400" b="1"/>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A104224177_22_147_10!$B$3:$D$3</c:f>
              <c:numCache>
                <c:formatCode>#,##0.0</c:formatCode>
                <c:ptCount val="3"/>
                <c:pt idx="0">
                  <c:v>0.14000000000000001</c:v>
                </c:pt>
                <c:pt idx="1">
                  <c:v>0.15000000000000024</c:v>
                </c:pt>
                <c:pt idx="2">
                  <c:v>0.18000000000000024</c:v>
                </c:pt>
              </c:numCache>
            </c:numRef>
          </c:val>
          <c:extLst>
            <c:ext xmlns:c16="http://schemas.microsoft.com/office/drawing/2014/chart" uri="{C3380CC4-5D6E-409C-BE32-E72D297353CC}">
              <c16:uniqueId val="{00000000-96BB-48FC-9768-71C49B0BF85E}"/>
            </c:ext>
          </c:extLst>
        </c:ser>
        <c:ser>
          <c:idx val="1"/>
          <c:order val="1"/>
          <c:tx>
            <c:strRef>
              <c:f>A104224177_22_147_10!$A$4</c:f>
              <c:strCache>
                <c:ptCount val="1"/>
                <c:pt idx="0">
                  <c:v>Administração Privada</c:v>
                </c:pt>
              </c:strCache>
            </c:strRef>
          </c:tx>
          <c:spPr>
            <a:solidFill>
              <a:srgbClr val="C00000"/>
            </a:solidFill>
          </c:spPr>
          <c:invertIfNegative val="0"/>
          <c:dLbls>
            <c:dLbl>
              <c:idx val="0"/>
              <c:layout>
                <c:manualLayout>
                  <c:x val="1.6666666666666701E-2"/>
                  <c:y val="0"/>
                </c:manualLayout>
              </c:layout>
              <c:spPr/>
              <c:txPr>
                <a:bodyPr/>
                <a:lstStyle/>
                <a:p>
                  <a:pPr>
                    <a:defRPr sz="1400" b="1"/>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6BB-48FC-9768-71C49B0BF85E}"/>
                </c:ext>
              </c:extLst>
            </c:dLbl>
            <c:dLbl>
              <c:idx val="1"/>
              <c:layout>
                <c:manualLayout>
                  <c:x val="1.6666666666666621E-2"/>
                  <c:y val="-4.6296296296296433E-3"/>
                </c:manualLayout>
              </c:layout>
              <c:spPr/>
              <c:txPr>
                <a:bodyPr/>
                <a:lstStyle/>
                <a:p>
                  <a:pPr>
                    <a:defRPr sz="1400" b="1"/>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6BB-48FC-9768-71C49B0BF85E}"/>
                </c:ext>
              </c:extLst>
            </c:dLbl>
            <c:dLbl>
              <c:idx val="2"/>
              <c:layout>
                <c:manualLayout>
                  <c:x val="8.3333333333333367E-3"/>
                  <c:y val="0"/>
                </c:manualLayout>
              </c:layout>
              <c:spPr/>
              <c:txPr>
                <a:bodyPr/>
                <a:lstStyle/>
                <a:p>
                  <a:pPr>
                    <a:defRPr sz="1400" b="1"/>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6BB-48FC-9768-71C49B0BF85E}"/>
                </c:ext>
              </c:extLst>
            </c:dLbl>
            <c:spPr>
              <a:noFill/>
              <a:ln>
                <a:noFill/>
              </a:ln>
              <a:effectLst/>
            </c:spPr>
            <c:txPr>
              <a:bodyPr wrap="square" lIns="38100" tIns="19050" rIns="38100" bIns="19050" anchor="ctr">
                <a:spAutoFit/>
              </a:bodyPr>
              <a:lstStyle/>
              <a:p>
                <a:pPr>
                  <a:defRPr sz="1400"/>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A104224177_22_147_10!$B$4:$D$4</c:f>
              <c:numCache>
                <c:formatCode>#,##0.0</c:formatCode>
                <c:ptCount val="3"/>
                <c:pt idx="0">
                  <c:v>2.3499999999999988</c:v>
                </c:pt>
                <c:pt idx="1">
                  <c:v>2.4</c:v>
                </c:pt>
                <c:pt idx="2">
                  <c:v>2.6</c:v>
                </c:pt>
              </c:numCache>
            </c:numRef>
          </c:val>
          <c:extLst>
            <c:ext xmlns:c16="http://schemas.microsoft.com/office/drawing/2014/chart" uri="{C3380CC4-5D6E-409C-BE32-E72D297353CC}">
              <c16:uniqueId val="{00000004-96BB-48FC-9768-71C49B0BF85E}"/>
            </c:ext>
          </c:extLst>
        </c:ser>
        <c:dLbls>
          <c:showLegendKey val="0"/>
          <c:showVal val="0"/>
          <c:showCatName val="0"/>
          <c:showSerName val="0"/>
          <c:showPercent val="0"/>
          <c:showBubbleSize val="0"/>
        </c:dLbls>
        <c:gapWidth val="150"/>
        <c:shape val="cylinder"/>
        <c:axId val="567401984"/>
        <c:axId val="553706624"/>
        <c:axId val="0"/>
      </c:bar3DChart>
      <c:catAx>
        <c:axId val="567401984"/>
        <c:scaling>
          <c:orientation val="minMax"/>
        </c:scaling>
        <c:delete val="0"/>
        <c:axPos val="b"/>
        <c:majorTickMark val="out"/>
        <c:minorTickMark val="none"/>
        <c:tickLblPos val="nextTo"/>
        <c:txPr>
          <a:bodyPr/>
          <a:lstStyle/>
          <a:p>
            <a:pPr>
              <a:defRPr sz="1400"/>
            </a:pPr>
            <a:endParaRPr lang="pt-BR"/>
          </a:p>
        </c:txPr>
        <c:crossAx val="553706624"/>
        <c:crosses val="autoZero"/>
        <c:auto val="1"/>
        <c:lblAlgn val="ctr"/>
        <c:lblOffset val="100"/>
        <c:noMultiLvlLbl val="0"/>
      </c:catAx>
      <c:valAx>
        <c:axId val="553706624"/>
        <c:scaling>
          <c:orientation val="minMax"/>
        </c:scaling>
        <c:delete val="1"/>
        <c:axPos val="l"/>
        <c:numFmt formatCode="#,##0.0" sourceLinked="1"/>
        <c:majorTickMark val="out"/>
        <c:minorTickMark val="none"/>
        <c:tickLblPos val="nextTo"/>
        <c:crossAx val="567401984"/>
        <c:crosses val="autoZero"/>
        <c:crossBetween val="between"/>
      </c:valAx>
    </c:plotArea>
    <c:legend>
      <c:legendPos val="r"/>
      <c:overlay val="0"/>
      <c:spPr>
        <a:solidFill>
          <a:schemeClr val="bg1"/>
        </a:solidFill>
      </c:spPr>
      <c:txPr>
        <a:bodyPr/>
        <a:lstStyle/>
        <a:p>
          <a:pPr>
            <a:defRPr sz="1400" b="1"/>
          </a:pPr>
          <a:endParaRPr lang="pt-BR"/>
        </a:p>
      </c:txPr>
    </c:legend>
    <c:plotVisOnly val="1"/>
    <c:dispBlanksAs val="gap"/>
    <c:showDLblsOverMax val="0"/>
  </c:chart>
  <c:spPr>
    <a:ln w="28575">
      <a:solidFill>
        <a:schemeClr val="tx1"/>
      </a:solid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SIA/SUS - Participação percentual nos valores totais aprovados por ano – Tratamentos em oncologia e Tratamentos em nefrologia - 2009 -2018</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manualLayout>
          <c:layoutTarget val="inner"/>
          <c:xMode val="edge"/>
          <c:yMode val="edge"/>
          <c:x val="8.9860468916508028E-3"/>
          <c:y val="0.2280865891516228"/>
          <c:w val="0.9630464339941065"/>
          <c:h val="0.60372043369736972"/>
        </c:manualLayout>
      </c:layout>
      <c:lineChart>
        <c:grouping val="standard"/>
        <c:varyColors val="0"/>
        <c:ser>
          <c:idx val="0"/>
          <c:order val="0"/>
          <c:tx>
            <c:strRef>
              <c:f>Planilha2!$A$2</c:f>
              <c:strCache>
                <c:ptCount val="1"/>
                <c:pt idx="0">
                  <c:v>Tratamento em oncologia</c:v>
                </c:pt>
              </c:strCache>
            </c:strRef>
          </c:tx>
          <c:spPr>
            <a:ln w="76200" cap="rnd">
              <a:solidFill>
                <a:schemeClr val="accent3">
                  <a:lumMod val="50000"/>
                </a:schemeClr>
              </a:solidFill>
              <a:round/>
            </a:ln>
            <a:effectLst/>
          </c:spPr>
          <c:marker>
            <c:symbol val="none"/>
          </c:marker>
          <c:dLbls>
            <c:dLbl>
              <c:idx val="2"/>
              <c:layout>
                <c:manualLayout>
                  <c:x val="-6.3271494995823163E-3"/>
                  <c:y val="1.37430617377289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D8E-4A3B-BEFA-0EBEED33E354}"/>
                </c:ext>
              </c:extLst>
            </c:dLbl>
            <c:dLbl>
              <c:idx val="3"/>
              <c:layout>
                <c:manualLayout>
                  <c:x val="3.1635747497911295E-3"/>
                  <c:y val="1.83240823169719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D8E-4A3B-BEFA-0EBEED33E354}"/>
                </c:ext>
              </c:extLst>
            </c:dLbl>
            <c:dLbl>
              <c:idx val="4"/>
              <c:layout>
                <c:manualLayout>
                  <c:x val="-1.1072511624268953E-2"/>
                  <c:y val="2.74861234754579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D8E-4A3B-BEFA-0EBEED33E354}"/>
                </c:ext>
              </c:extLst>
            </c:dLbl>
            <c:dLbl>
              <c:idx val="5"/>
              <c:layout>
                <c:manualLayout>
                  <c:x val="-1.5817873748955647E-2"/>
                  <c:y val="3.20671440547009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D8E-4A3B-BEFA-0EBEED33E354}"/>
                </c:ext>
              </c:extLst>
            </c:dLbl>
            <c:dLbl>
              <c:idx val="6"/>
              <c:layout>
                <c:manualLayout>
                  <c:x val="1.5817873748955648E-3"/>
                  <c:y val="3.20671440547009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D8E-4A3B-BEFA-0EBEED33E354}"/>
                </c:ext>
              </c:extLst>
            </c:dLbl>
            <c:dLbl>
              <c:idx val="7"/>
              <c:layout>
                <c:manualLayout>
                  <c:x val="-3.1635747497912453E-3"/>
                  <c:y val="2.29051028962149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D8E-4A3B-BEFA-0EBEED33E354}"/>
                </c:ext>
              </c:extLst>
            </c:dLbl>
            <c:dLbl>
              <c:idx val="8"/>
              <c:layout>
                <c:manualLayout>
                  <c:x val="-1.5817873748955648E-3"/>
                  <c:y val="3.43576543443224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D8E-4A3B-BEFA-0EBEED33E354}"/>
                </c:ext>
              </c:extLst>
            </c:dLbl>
            <c:dLbl>
              <c:idx val="9"/>
              <c:layout>
                <c:manualLayout>
                  <c:x val="-7.9089368744779398E-3"/>
                  <c:y val="2.51956131858364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D8E-4A3B-BEFA-0EBEED33E354}"/>
                </c:ext>
              </c:extLst>
            </c:dLbl>
            <c:spPr>
              <a:noFill/>
              <a:ln w="9525">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Planilha2!$B$1:$K$1</c:f>
              <c:numCache>
                <c:formatCode>General</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f>Planilha2!$B$2:$K$2</c:f>
              <c:numCache>
                <c:formatCode>0.0%</c:formatCode>
                <c:ptCount val="10"/>
                <c:pt idx="0">
                  <c:v>9.9436545039709417E-2</c:v>
                </c:pt>
                <c:pt idx="1">
                  <c:v>0.1082226752678907</c:v>
                </c:pt>
                <c:pt idx="2">
                  <c:v>0.11573403498361072</c:v>
                </c:pt>
                <c:pt idx="3">
                  <c:v>0.1169114380602945</c:v>
                </c:pt>
                <c:pt idx="4">
                  <c:v>0.12171088399917369</c:v>
                </c:pt>
                <c:pt idx="5">
                  <c:v>0.11934637845195441</c:v>
                </c:pt>
                <c:pt idx="6">
                  <c:v>0.11093153205766383</c:v>
                </c:pt>
                <c:pt idx="7">
                  <c:v>0.10912434078765748</c:v>
                </c:pt>
                <c:pt idx="8">
                  <c:v>0.11168743838194584</c:v>
                </c:pt>
                <c:pt idx="9">
                  <c:v>0.11250199658398094</c:v>
                </c:pt>
              </c:numCache>
            </c:numRef>
          </c:val>
          <c:smooth val="0"/>
          <c:extLst>
            <c:ext xmlns:c16="http://schemas.microsoft.com/office/drawing/2014/chart" uri="{C3380CC4-5D6E-409C-BE32-E72D297353CC}">
              <c16:uniqueId val="{00000008-7D8E-4A3B-BEFA-0EBEED33E354}"/>
            </c:ext>
          </c:extLst>
        </c:ser>
        <c:ser>
          <c:idx val="1"/>
          <c:order val="1"/>
          <c:tx>
            <c:strRef>
              <c:f>Planilha2!$A$3</c:f>
              <c:strCache>
                <c:ptCount val="1"/>
                <c:pt idx="0">
                  <c:v>Tratamento em nefrologia</c:v>
                </c:pt>
              </c:strCache>
            </c:strRef>
          </c:tx>
          <c:spPr>
            <a:ln w="76200" cap="rnd">
              <a:solidFill>
                <a:srgbClr val="C00000"/>
              </a:solidFill>
              <a:round/>
            </a:ln>
            <a:effectLst/>
          </c:spPr>
          <c:marker>
            <c:symbol val="none"/>
          </c:marker>
          <c:dLbls>
            <c:dLbl>
              <c:idx val="0"/>
              <c:layout>
                <c:manualLayout>
                  <c:x val="4.7453621246866936E-3"/>
                  <c:y val="-2.06145926065934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D8E-4A3B-BEFA-0EBEED33E354}"/>
                </c:ext>
              </c:extLst>
            </c:dLbl>
            <c:dLbl>
              <c:idx val="1"/>
              <c:layout>
                <c:manualLayout>
                  <c:x val="-9.4907242493734167E-3"/>
                  <c:y val="-3.20671440547009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D8E-4A3B-BEFA-0EBEED33E354}"/>
                </c:ext>
              </c:extLst>
            </c:dLbl>
            <c:dLbl>
              <c:idx val="2"/>
              <c:layout>
                <c:manualLayout>
                  <c:x val="-1.5817873748955706E-2"/>
                  <c:y val="-3.43576543443224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D8E-4A3B-BEFA-0EBEED33E354}"/>
                </c:ext>
              </c:extLst>
            </c:dLbl>
            <c:dLbl>
              <c:idx val="3"/>
              <c:layout>
                <c:manualLayout>
                  <c:x val="-1.4236086374060082E-2"/>
                  <c:y val="-3.20671440547009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D8E-4A3B-BEFA-0EBEED33E354}"/>
                </c:ext>
              </c:extLst>
            </c:dLbl>
            <c:dLbl>
              <c:idx val="4"/>
              <c:layout>
                <c:manualLayout>
                  <c:x val="-1.1072511624268953E-2"/>
                  <c:y val="-2.97766337650794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D8E-4A3B-BEFA-0EBEED33E354}"/>
                </c:ext>
              </c:extLst>
            </c:dLbl>
            <c:dLbl>
              <c:idx val="5"/>
              <c:layout>
                <c:manualLayout>
                  <c:x val="0"/>
                  <c:y val="-2.74861234754580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D8E-4A3B-BEFA-0EBEED33E354}"/>
                </c:ext>
              </c:extLst>
            </c:dLbl>
            <c:dLbl>
              <c:idx val="6"/>
              <c:layout>
                <c:manualLayout>
                  <c:x val="-6.3271494995823744E-3"/>
                  <c:y val="-2.51956131858364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D8E-4A3B-BEFA-0EBEED33E354}"/>
                </c:ext>
              </c:extLst>
            </c:dLbl>
            <c:dLbl>
              <c:idx val="7"/>
              <c:layout>
                <c:manualLayout>
                  <c:x val="-1.2654298999164633E-2"/>
                  <c:y val="-3.20671440547009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7D8E-4A3B-BEFA-0EBEED33E354}"/>
                </c:ext>
              </c:extLst>
            </c:dLbl>
            <c:dLbl>
              <c:idx val="8"/>
              <c:layout>
                <c:manualLayout>
                  <c:x val="-1.5817873748955648E-3"/>
                  <c:y val="-1.83240823169720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7D8E-4A3B-BEFA-0EBEED33E354}"/>
                </c:ext>
              </c:extLst>
            </c:dLbl>
            <c:dLbl>
              <c:idx val="9"/>
              <c:layout>
                <c:manualLayout>
                  <c:x val="-2.319928016507081E-16"/>
                  <c:y val="-3.20671440547010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7D8E-4A3B-BEFA-0EBEED33E354}"/>
                </c:ext>
              </c:extLst>
            </c:dLbl>
            <c:spPr>
              <a:noFill/>
              <a:ln w="19050">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Planilha2!$B$1:$K$1</c:f>
              <c:numCache>
                <c:formatCode>General</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f>Planilha2!$B$3:$K$3</c:f>
              <c:numCache>
                <c:formatCode>0.0%</c:formatCode>
                <c:ptCount val="10"/>
                <c:pt idx="0">
                  <c:v>0.11097475973974318</c:v>
                </c:pt>
                <c:pt idx="1">
                  <c:v>0.11093239983903361</c:v>
                </c:pt>
                <c:pt idx="2">
                  <c:v>0.11868246523847086</c:v>
                </c:pt>
                <c:pt idx="3">
                  <c:v>0.13054720131068023</c:v>
                </c:pt>
                <c:pt idx="4">
                  <c:v>0.13931466486452837</c:v>
                </c:pt>
                <c:pt idx="5">
                  <c:v>0.13710754026099986</c:v>
                </c:pt>
                <c:pt idx="6">
                  <c:v>0.1402314883259439</c:v>
                </c:pt>
                <c:pt idx="7">
                  <c:v>0.141738309982267</c:v>
                </c:pt>
                <c:pt idx="8">
                  <c:v>0.15013169068717433</c:v>
                </c:pt>
                <c:pt idx="9">
                  <c:v>0.14697580170128047</c:v>
                </c:pt>
              </c:numCache>
            </c:numRef>
          </c:val>
          <c:smooth val="0"/>
          <c:extLst>
            <c:ext xmlns:c16="http://schemas.microsoft.com/office/drawing/2014/chart" uri="{C3380CC4-5D6E-409C-BE32-E72D297353CC}">
              <c16:uniqueId val="{00000013-7D8E-4A3B-BEFA-0EBEED33E354}"/>
            </c:ext>
          </c:extLst>
        </c:ser>
        <c:dLbls>
          <c:showLegendKey val="0"/>
          <c:showVal val="0"/>
          <c:showCatName val="0"/>
          <c:showSerName val="0"/>
          <c:showPercent val="0"/>
          <c:showBubbleSize val="0"/>
        </c:dLbls>
        <c:smooth val="0"/>
        <c:axId val="564637696"/>
        <c:axId val="553709504"/>
      </c:lineChart>
      <c:catAx>
        <c:axId val="564637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pt-BR"/>
          </a:p>
        </c:txPr>
        <c:crossAx val="553709504"/>
        <c:crosses val="autoZero"/>
        <c:auto val="1"/>
        <c:lblAlgn val="ctr"/>
        <c:lblOffset val="100"/>
        <c:noMultiLvlLbl val="0"/>
      </c:catAx>
      <c:valAx>
        <c:axId val="553709504"/>
        <c:scaling>
          <c:orientation val="minMax"/>
        </c:scaling>
        <c:delete val="1"/>
        <c:axPos val="l"/>
        <c:numFmt formatCode="0.0%" sourceLinked="1"/>
        <c:majorTickMark val="none"/>
        <c:minorTickMark val="none"/>
        <c:tickLblPos val="nextTo"/>
        <c:crossAx val="564637696"/>
        <c:crosses val="autoZero"/>
        <c:crossBetween val="between"/>
      </c:valAx>
      <c:spPr>
        <a:solidFill>
          <a:schemeClr val="bg1"/>
        </a:solidFill>
        <a:ln>
          <a:noFill/>
        </a:ln>
        <a:effectLst/>
      </c:spPr>
    </c:plotArea>
    <c:legend>
      <c:legendPos val="b"/>
      <c:overlay val="0"/>
      <c:spPr>
        <a:solidFill>
          <a:schemeClr val="accent3"/>
        </a:solid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solidFill>
      <a:schemeClr val="bg1"/>
    </a:solidFill>
    <a:ln w="19050">
      <a:solidFill>
        <a:schemeClr val="tx1"/>
      </a:solidFill>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BAB15E-4DD5-447E-AFE7-D673074B7C1B}" type="datetimeFigureOut">
              <a:rPr lang="pt-BR" smtClean="0"/>
              <a:t>27/11/2019</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263BE8-B115-4081-87CD-A9C609FD1CFC}" type="slidenum">
              <a:rPr lang="pt-BR" smtClean="0"/>
              <a:t>‹nº›</a:t>
            </a:fld>
            <a:endParaRPr lang="pt-BR"/>
          </a:p>
        </p:txBody>
      </p:sp>
    </p:spTree>
    <p:extLst>
      <p:ext uri="{BB962C8B-B14F-4D97-AF65-F5344CB8AC3E}">
        <p14:creationId xmlns:p14="http://schemas.microsoft.com/office/powerpoint/2010/main" val="1236031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3</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3693394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17</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01565815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151</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74703938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152</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16400761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153</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75034664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154</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04217827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155</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90974613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156</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17269319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157</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68580948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158</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97253937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159</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414191508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160</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698330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18</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12419254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161</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62622717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162</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335665371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163</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87511241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164</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35107977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165</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25365351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166</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31708051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168</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13924414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169</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426890575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170</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314112827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171</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3748057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19</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311434886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172</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361024458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173</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42091334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174</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328790940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175</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78801259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176</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14591468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177</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89060848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178</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421255449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179</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322918573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180</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330841201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181</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389906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20</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86501310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182</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65197738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183</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75204280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184</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55736367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185</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737752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21</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3718261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22</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315703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23</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648067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24</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3198330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25</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3836750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26</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412629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4</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200499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27</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594765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28</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629838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29</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017846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30</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7070607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31</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3543644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32</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1801486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33</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6065126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34</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2446075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36</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40233550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37</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94897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8</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31965570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38</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948976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39</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948976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40</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94897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41</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948976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42</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948976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43</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948976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44</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948976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46</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948976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47</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3067928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48</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387582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9</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4248321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49</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5774438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50</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3086273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51</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41276749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53</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8507061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54</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4648656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56</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510618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57</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41503727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59</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497332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60</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9249979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61</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650957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10</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6743421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62</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9670769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63</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30446004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64</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4561202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65</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6037294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66</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0739893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67</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8806793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68</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123758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69</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1190539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72</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7512479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73</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040376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13</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4283570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74</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36833787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75</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1238314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77</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7445432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78</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5994734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79</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0951349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80</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35229436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81</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40414306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82</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37431205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83</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2590687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84</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549728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14</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3198206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85</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32982000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86</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795272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87</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41955404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88</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9635344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89</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0523670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90</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32103991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91</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842569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92</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7780199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93</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7377002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94</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641126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15</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99182848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95</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428921867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96</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3867380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97</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2669286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98</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1367872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131</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418829564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132</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8206090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134</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402055480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135</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67877762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136</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77624321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138</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376838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16</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364768538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139</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52665427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140</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322005553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142</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327751831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143</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408255070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144</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358301274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145</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16053075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146</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361754265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148</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59422960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149</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33231724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9942F0F8-8850-4A77-AF08-B0109DCEE1B4}" type="slidenum">
              <a:rPr lang="pt-BR" altLang="pt-BR" sz="1200" smtClean="0"/>
              <a:pPr eaLnBrk="1" hangingPunct="1">
                <a:defRPr/>
              </a:pPr>
              <a:t>150</a:t>
            </a:fld>
            <a:endParaRPr lang="pt-BR" altLang="pt-BR" sz="1200"/>
          </a:p>
        </p:txBody>
      </p:sp>
      <p:sp>
        <p:nvSpPr>
          <p:cNvPr id="28674" name="Rectangle 2"/>
          <p:cNvSpPr>
            <a:spLocks noGrp="1" noRot="1" noChangeAspect="1" noChangeArrowheads="1" noTextEdit="1"/>
          </p:cNvSpPr>
          <p:nvPr>
            <p:ph type="sldImg"/>
          </p:nvPr>
        </p:nvSpPr>
        <p:spPr>
          <a:ln/>
          <a:extLst>
            <a:ext uri="{FAA26D3D-D897-4be2-8F04-BA451C77F1D7}"/>
          </a:extLst>
        </p:spPr>
      </p:sp>
      <p:sp>
        <p:nvSpPr>
          <p:cNvPr id="28675"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215010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73489E-483B-48FB-9045-7BFB310036EA}"/>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CA7EFF39-E8A4-4443-85EA-EE9C382A13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5D2F665B-371A-4EC5-8E19-6AB44A1C4718}"/>
              </a:ext>
            </a:extLst>
          </p:cNvPr>
          <p:cNvSpPr>
            <a:spLocks noGrp="1"/>
          </p:cNvSpPr>
          <p:nvPr>
            <p:ph type="dt" sz="half" idx="10"/>
          </p:nvPr>
        </p:nvSpPr>
        <p:spPr/>
        <p:txBody>
          <a:bodyPr/>
          <a:lstStyle/>
          <a:p>
            <a:fld id="{CD1CF0AC-D919-4CEA-AE46-E4DF612F77B4}" type="datetimeFigureOut">
              <a:rPr lang="pt-BR" smtClean="0"/>
              <a:t>27/11/2019</a:t>
            </a:fld>
            <a:endParaRPr lang="pt-BR"/>
          </a:p>
        </p:txBody>
      </p:sp>
      <p:sp>
        <p:nvSpPr>
          <p:cNvPr id="5" name="Espaço Reservado para Rodapé 4">
            <a:extLst>
              <a:ext uri="{FF2B5EF4-FFF2-40B4-BE49-F238E27FC236}">
                <a16:creationId xmlns:a16="http://schemas.microsoft.com/office/drawing/2014/main" id="{E972ED2C-7AD0-456A-84B2-126D9D2E104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DECBA53-58A9-4F21-BB0C-A22936FCD44D}"/>
              </a:ext>
            </a:extLst>
          </p:cNvPr>
          <p:cNvSpPr>
            <a:spLocks noGrp="1"/>
          </p:cNvSpPr>
          <p:nvPr>
            <p:ph type="sldNum" sz="quarter" idx="12"/>
          </p:nvPr>
        </p:nvSpPr>
        <p:spPr/>
        <p:txBody>
          <a:bodyPr/>
          <a:lstStyle/>
          <a:p>
            <a:fld id="{C2103F0A-F771-4C7A-B488-A781B95193E5}" type="slidenum">
              <a:rPr lang="pt-BR" smtClean="0"/>
              <a:t>‹nº›</a:t>
            </a:fld>
            <a:endParaRPr lang="pt-BR"/>
          </a:p>
        </p:txBody>
      </p:sp>
    </p:spTree>
    <p:extLst>
      <p:ext uri="{BB962C8B-B14F-4D97-AF65-F5344CB8AC3E}">
        <p14:creationId xmlns:p14="http://schemas.microsoft.com/office/powerpoint/2010/main" val="3174131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1F2CC9-C1E7-4CF4-9F0F-F89663FFDADF}"/>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78E4DF59-05C1-44BB-9B7E-530640100C35}"/>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149FC69-330E-497C-BF2C-D41ED8ECABAC}"/>
              </a:ext>
            </a:extLst>
          </p:cNvPr>
          <p:cNvSpPr>
            <a:spLocks noGrp="1"/>
          </p:cNvSpPr>
          <p:nvPr>
            <p:ph type="dt" sz="half" idx="10"/>
          </p:nvPr>
        </p:nvSpPr>
        <p:spPr/>
        <p:txBody>
          <a:bodyPr/>
          <a:lstStyle/>
          <a:p>
            <a:fld id="{CD1CF0AC-D919-4CEA-AE46-E4DF612F77B4}" type="datetimeFigureOut">
              <a:rPr lang="pt-BR" smtClean="0"/>
              <a:t>27/11/2019</a:t>
            </a:fld>
            <a:endParaRPr lang="pt-BR"/>
          </a:p>
        </p:txBody>
      </p:sp>
      <p:sp>
        <p:nvSpPr>
          <p:cNvPr id="5" name="Espaço Reservado para Rodapé 4">
            <a:extLst>
              <a:ext uri="{FF2B5EF4-FFF2-40B4-BE49-F238E27FC236}">
                <a16:creationId xmlns:a16="http://schemas.microsoft.com/office/drawing/2014/main" id="{9168DEEE-453E-4C2F-B383-2CACA95706A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64D341B-1486-4C29-A929-A727C9B353A5}"/>
              </a:ext>
            </a:extLst>
          </p:cNvPr>
          <p:cNvSpPr>
            <a:spLocks noGrp="1"/>
          </p:cNvSpPr>
          <p:nvPr>
            <p:ph type="sldNum" sz="quarter" idx="12"/>
          </p:nvPr>
        </p:nvSpPr>
        <p:spPr/>
        <p:txBody>
          <a:bodyPr/>
          <a:lstStyle/>
          <a:p>
            <a:fld id="{C2103F0A-F771-4C7A-B488-A781B95193E5}" type="slidenum">
              <a:rPr lang="pt-BR" smtClean="0"/>
              <a:t>‹nº›</a:t>
            </a:fld>
            <a:endParaRPr lang="pt-BR"/>
          </a:p>
        </p:txBody>
      </p:sp>
    </p:spTree>
    <p:extLst>
      <p:ext uri="{BB962C8B-B14F-4D97-AF65-F5344CB8AC3E}">
        <p14:creationId xmlns:p14="http://schemas.microsoft.com/office/powerpoint/2010/main" val="1670160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E4901DD-B6D6-47E0-B395-924D2E733510}"/>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95B50254-6C78-4998-BCF5-71B57F6FB9E5}"/>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06472D5-062A-4C19-BA88-BF5FCF372CAB}"/>
              </a:ext>
            </a:extLst>
          </p:cNvPr>
          <p:cNvSpPr>
            <a:spLocks noGrp="1"/>
          </p:cNvSpPr>
          <p:nvPr>
            <p:ph type="dt" sz="half" idx="10"/>
          </p:nvPr>
        </p:nvSpPr>
        <p:spPr/>
        <p:txBody>
          <a:bodyPr/>
          <a:lstStyle/>
          <a:p>
            <a:fld id="{CD1CF0AC-D919-4CEA-AE46-E4DF612F77B4}" type="datetimeFigureOut">
              <a:rPr lang="pt-BR" smtClean="0"/>
              <a:t>27/11/2019</a:t>
            </a:fld>
            <a:endParaRPr lang="pt-BR"/>
          </a:p>
        </p:txBody>
      </p:sp>
      <p:sp>
        <p:nvSpPr>
          <p:cNvPr id="5" name="Espaço Reservado para Rodapé 4">
            <a:extLst>
              <a:ext uri="{FF2B5EF4-FFF2-40B4-BE49-F238E27FC236}">
                <a16:creationId xmlns:a16="http://schemas.microsoft.com/office/drawing/2014/main" id="{87D691FC-D5EB-4482-9303-7463C1B08D5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9A56177-3085-4CAE-A792-11AC22912F98}"/>
              </a:ext>
            </a:extLst>
          </p:cNvPr>
          <p:cNvSpPr>
            <a:spLocks noGrp="1"/>
          </p:cNvSpPr>
          <p:nvPr>
            <p:ph type="sldNum" sz="quarter" idx="12"/>
          </p:nvPr>
        </p:nvSpPr>
        <p:spPr/>
        <p:txBody>
          <a:bodyPr/>
          <a:lstStyle/>
          <a:p>
            <a:fld id="{C2103F0A-F771-4C7A-B488-A781B95193E5}" type="slidenum">
              <a:rPr lang="pt-BR" smtClean="0"/>
              <a:t>‹nº›</a:t>
            </a:fld>
            <a:endParaRPr lang="pt-BR"/>
          </a:p>
        </p:txBody>
      </p:sp>
    </p:spTree>
    <p:extLst>
      <p:ext uri="{BB962C8B-B14F-4D97-AF65-F5344CB8AC3E}">
        <p14:creationId xmlns:p14="http://schemas.microsoft.com/office/powerpoint/2010/main" val="616353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DB51BE-92DE-40C4-A95C-90A27902D43A}"/>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7B433B2A-C59E-4696-879C-48EEE6CAC6E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ABCDE14-28D1-41BF-801D-9A732BADDA72}"/>
              </a:ext>
            </a:extLst>
          </p:cNvPr>
          <p:cNvSpPr>
            <a:spLocks noGrp="1"/>
          </p:cNvSpPr>
          <p:nvPr>
            <p:ph type="dt" sz="half" idx="10"/>
          </p:nvPr>
        </p:nvSpPr>
        <p:spPr/>
        <p:txBody>
          <a:bodyPr/>
          <a:lstStyle/>
          <a:p>
            <a:fld id="{CD1CF0AC-D919-4CEA-AE46-E4DF612F77B4}" type="datetimeFigureOut">
              <a:rPr lang="pt-BR" smtClean="0"/>
              <a:t>27/11/2019</a:t>
            </a:fld>
            <a:endParaRPr lang="pt-BR"/>
          </a:p>
        </p:txBody>
      </p:sp>
      <p:sp>
        <p:nvSpPr>
          <p:cNvPr id="5" name="Espaço Reservado para Rodapé 4">
            <a:extLst>
              <a:ext uri="{FF2B5EF4-FFF2-40B4-BE49-F238E27FC236}">
                <a16:creationId xmlns:a16="http://schemas.microsoft.com/office/drawing/2014/main" id="{E45BD91A-0413-4478-B1E1-FABDD1EEFCC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DF4F499-F8EF-431E-9FD4-B5C38634766B}"/>
              </a:ext>
            </a:extLst>
          </p:cNvPr>
          <p:cNvSpPr>
            <a:spLocks noGrp="1"/>
          </p:cNvSpPr>
          <p:nvPr>
            <p:ph type="sldNum" sz="quarter" idx="12"/>
          </p:nvPr>
        </p:nvSpPr>
        <p:spPr/>
        <p:txBody>
          <a:bodyPr/>
          <a:lstStyle/>
          <a:p>
            <a:fld id="{C2103F0A-F771-4C7A-B488-A781B95193E5}" type="slidenum">
              <a:rPr lang="pt-BR" smtClean="0"/>
              <a:t>‹nº›</a:t>
            </a:fld>
            <a:endParaRPr lang="pt-BR"/>
          </a:p>
        </p:txBody>
      </p:sp>
    </p:spTree>
    <p:extLst>
      <p:ext uri="{BB962C8B-B14F-4D97-AF65-F5344CB8AC3E}">
        <p14:creationId xmlns:p14="http://schemas.microsoft.com/office/powerpoint/2010/main" val="396704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9EFAC8-69AE-4D77-9073-E8A335A92E88}"/>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92E1C211-F8E3-43E6-8208-A8C9103EC8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12ABCC58-4E06-4737-8C1C-C5BE9D9BB284}"/>
              </a:ext>
            </a:extLst>
          </p:cNvPr>
          <p:cNvSpPr>
            <a:spLocks noGrp="1"/>
          </p:cNvSpPr>
          <p:nvPr>
            <p:ph type="dt" sz="half" idx="10"/>
          </p:nvPr>
        </p:nvSpPr>
        <p:spPr/>
        <p:txBody>
          <a:bodyPr/>
          <a:lstStyle/>
          <a:p>
            <a:fld id="{CD1CF0AC-D919-4CEA-AE46-E4DF612F77B4}" type="datetimeFigureOut">
              <a:rPr lang="pt-BR" smtClean="0"/>
              <a:t>27/11/2019</a:t>
            </a:fld>
            <a:endParaRPr lang="pt-BR"/>
          </a:p>
        </p:txBody>
      </p:sp>
      <p:sp>
        <p:nvSpPr>
          <p:cNvPr id="5" name="Espaço Reservado para Rodapé 4">
            <a:extLst>
              <a:ext uri="{FF2B5EF4-FFF2-40B4-BE49-F238E27FC236}">
                <a16:creationId xmlns:a16="http://schemas.microsoft.com/office/drawing/2014/main" id="{7AD7E3B2-0BFB-485D-9DF1-556E8365BA6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DF56068-612B-41B8-94B3-995954736631}"/>
              </a:ext>
            </a:extLst>
          </p:cNvPr>
          <p:cNvSpPr>
            <a:spLocks noGrp="1"/>
          </p:cNvSpPr>
          <p:nvPr>
            <p:ph type="sldNum" sz="quarter" idx="12"/>
          </p:nvPr>
        </p:nvSpPr>
        <p:spPr/>
        <p:txBody>
          <a:bodyPr/>
          <a:lstStyle/>
          <a:p>
            <a:fld id="{C2103F0A-F771-4C7A-B488-A781B95193E5}" type="slidenum">
              <a:rPr lang="pt-BR" smtClean="0"/>
              <a:t>‹nº›</a:t>
            </a:fld>
            <a:endParaRPr lang="pt-BR"/>
          </a:p>
        </p:txBody>
      </p:sp>
    </p:spTree>
    <p:extLst>
      <p:ext uri="{BB962C8B-B14F-4D97-AF65-F5344CB8AC3E}">
        <p14:creationId xmlns:p14="http://schemas.microsoft.com/office/powerpoint/2010/main" val="2528345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0889EB-1E26-4523-A1E0-5C6ADA211853}"/>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5828C5C5-DCD9-4EF2-B82B-CE7857F3308A}"/>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AFACE7BC-A0E2-49A1-876C-8E3D08E46581}"/>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0B8918F5-3488-4D1E-AF7A-407EE28D1EB8}"/>
              </a:ext>
            </a:extLst>
          </p:cNvPr>
          <p:cNvSpPr>
            <a:spLocks noGrp="1"/>
          </p:cNvSpPr>
          <p:nvPr>
            <p:ph type="dt" sz="half" idx="10"/>
          </p:nvPr>
        </p:nvSpPr>
        <p:spPr/>
        <p:txBody>
          <a:bodyPr/>
          <a:lstStyle/>
          <a:p>
            <a:fld id="{CD1CF0AC-D919-4CEA-AE46-E4DF612F77B4}" type="datetimeFigureOut">
              <a:rPr lang="pt-BR" smtClean="0"/>
              <a:t>27/11/2019</a:t>
            </a:fld>
            <a:endParaRPr lang="pt-BR"/>
          </a:p>
        </p:txBody>
      </p:sp>
      <p:sp>
        <p:nvSpPr>
          <p:cNvPr id="6" name="Espaço Reservado para Rodapé 5">
            <a:extLst>
              <a:ext uri="{FF2B5EF4-FFF2-40B4-BE49-F238E27FC236}">
                <a16:creationId xmlns:a16="http://schemas.microsoft.com/office/drawing/2014/main" id="{864A87BE-E8F0-417C-9DC7-FF7BDDFDEEBB}"/>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F27581C5-F0C6-4651-9DEA-DF2916BEAEE8}"/>
              </a:ext>
            </a:extLst>
          </p:cNvPr>
          <p:cNvSpPr>
            <a:spLocks noGrp="1"/>
          </p:cNvSpPr>
          <p:nvPr>
            <p:ph type="sldNum" sz="quarter" idx="12"/>
          </p:nvPr>
        </p:nvSpPr>
        <p:spPr/>
        <p:txBody>
          <a:bodyPr/>
          <a:lstStyle/>
          <a:p>
            <a:fld id="{C2103F0A-F771-4C7A-B488-A781B95193E5}" type="slidenum">
              <a:rPr lang="pt-BR" smtClean="0"/>
              <a:t>‹nº›</a:t>
            </a:fld>
            <a:endParaRPr lang="pt-BR"/>
          </a:p>
        </p:txBody>
      </p:sp>
    </p:spTree>
    <p:extLst>
      <p:ext uri="{BB962C8B-B14F-4D97-AF65-F5344CB8AC3E}">
        <p14:creationId xmlns:p14="http://schemas.microsoft.com/office/powerpoint/2010/main" val="1541966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B970DB-9534-424C-8FE7-2C994B683338}"/>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B21D030E-D050-4EEE-AA90-8F28A03876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70FBDB2B-85C1-47E4-868F-AFAB5449587E}"/>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AA22F58D-DC3F-4FC1-B835-92585C174C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00524BAA-A83B-40B7-9A3F-19971B6C7AF0}"/>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181BDB42-6C38-41A4-8B12-246EAA8D4727}"/>
              </a:ext>
            </a:extLst>
          </p:cNvPr>
          <p:cNvSpPr>
            <a:spLocks noGrp="1"/>
          </p:cNvSpPr>
          <p:nvPr>
            <p:ph type="dt" sz="half" idx="10"/>
          </p:nvPr>
        </p:nvSpPr>
        <p:spPr/>
        <p:txBody>
          <a:bodyPr/>
          <a:lstStyle/>
          <a:p>
            <a:fld id="{CD1CF0AC-D919-4CEA-AE46-E4DF612F77B4}" type="datetimeFigureOut">
              <a:rPr lang="pt-BR" smtClean="0"/>
              <a:t>27/11/2019</a:t>
            </a:fld>
            <a:endParaRPr lang="pt-BR"/>
          </a:p>
        </p:txBody>
      </p:sp>
      <p:sp>
        <p:nvSpPr>
          <p:cNvPr id="8" name="Espaço Reservado para Rodapé 7">
            <a:extLst>
              <a:ext uri="{FF2B5EF4-FFF2-40B4-BE49-F238E27FC236}">
                <a16:creationId xmlns:a16="http://schemas.microsoft.com/office/drawing/2014/main" id="{1F9B2607-B20B-4CC3-939E-E186A0368DDF}"/>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71458B68-137F-4848-A1A6-8340104C4155}"/>
              </a:ext>
            </a:extLst>
          </p:cNvPr>
          <p:cNvSpPr>
            <a:spLocks noGrp="1"/>
          </p:cNvSpPr>
          <p:nvPr>
            <p:ph type="sldNum" sz="quarter" idx="12"/>
          </p:nvPr>
        </p:nvSpPr>
        <p:spPr/>
        <p:txBody>
          <a:bodyPr/>
          <a:lstStyle/>
          <a:p>
            <a:fld id="{C2103F0A-F771-4C7A-B488-A781B95193E5}" type="slidenum">
              <a:rPr lang="pt-BR" smtClean="0"/>
              <a:t>‹nº›</a:t>
            </a:fld>
            <a:endParaRPr lang="pt-BR"/>
          </a:p>
        </p:txBody>
      </p:sp>
    </p:spTree>
    <p:extLst>
      <p:ext uri="{BB962C8B-B14F-4D97-AF65-F5344CB8AC3E}">
        <p14:creationId xmlns:p14="http://schemas.microsoft.com/office/powerpoint/2010/main" val="1468668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4609AB-AA4A-4807-B61C-1B78F6C8699D}"/>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73659BB-4A8E-4EA2-90EF-4B16B2C362D9}"/>
              </a:ext>
            </a:extLst>
          </p:cNvPr>
          <p:cNvSpPr>
            <a:spLocks noGrp="1"/>
          </p:cNvSpPr>
          <p:nvPr>
            <p:ph type="dt" sz="half" idx="10"/>
          </p:nvPr>
        </p:nvSpPr>
        <p:spPr/>
        <p:txBody>
          <a:bodyPr/>
          <a:lstStyle/>
          <a:p>
            <a:fld id="{CD1CF0AC-D919-4CEA-AE46-E4DF612F77B4}" type="datetimeFigureOut">
              <a:rPr lang="pt-BR" smtClean="0"/>
              <a:t>27/11/2019</a:t>
            </a:fld>
            <a:endParaRPr lang="pt-BR"/>
          </a:p>
        </p:txBody>
      </p:sp>
      <p:sp>
        <p:nvSpPr>
          <p:cNvPr id="4" name="Espaço Reservado para Rodapé 3">
            <a:extLst>
              <a:ext uri="{FF2B5EF4-FFF2-40B4-BE49-F238E27FC236}">
                <a16:creationId xmlns:a16="http://schemas.microsoft.com/office/drawing/2014/main" id="{F75378C0-45AC-4D3E-8A59-202A91681682}"/>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07A90732-1FDC-4389-824A-CE9AD843E2A6}"/>
              </a:ext>
            </a:extLst>
          </p:cNvPr>
          <p:cNvSpPr>
            <a:spLocks noGrp="1"/>
          </p:cNvSpPr>
          <p:nvPr>
            <p:ph type="sldNum" sz="quarter" idx="12"/>
          </p:nvPr>
        </p:nvSpPr>
        <p:spPr/>
        <p:txBody>
          <a:bodyPr/>
          <a:lstStyle/>
          <a:p>
            <a:fld id="{C2103F0A-F771-4C7A-B488-A781B95193E5}" type="slidenum">
              <a:rPr lang="pt-BR" smtClean="0"/>
              <a:t>‹nº›</a:t>
            </a:fld>
            <a:endParaRPr lang="pt-BR"/>
          </a:p>
        </p:txBody>
      </p:sp>
    </p:spTree>
    <p:extLst>
      <p:ext uri="{BB962C8B-B14F-4D97-AF65-F5344CB8AC3E}">
        <p14:creationId xmlns:p14="http://schemas.microsoft.com/office/powerpoint/2010/main" val="2067004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2FC899CE-9D04-40D9-8009-CE8A96227839}"/>
              </a:ext>
            </a:extLst>
          </p:cNvPr>
          <p:cNvSpPr>
            <a:spLocks noGrp="1"/>
          </p:cNvSpPr>
          <p:nvPr>
            <p:ph type="dt" sz="half" idx="10"/>
          </p:nvPr>
        </p:nvSpPr>
        <p:spPr/>
        <p:txBody>
          <a:bodyPr/>
          <a:lstStyle/>
          <a:p>
            <a:fld id="{CD1CF0AC-D919-4CEA-AE46-E4DF612F77B4}" type="datetimeFigureOut">
              <a:rPr lang="pt-BR" smtClean="0"/>
              <a:t>27/11/2019</a:t>
            </a:fld>
            <a:endParaRPr lang="pt-BR"/>
          </a:p>
        </p:txBody>
      </p:sp>
      <p:sp>
        <p:nvSpPr>
          <p:cNvPr id="3" name="Espaço Reservado para Rodapé 2">
            <a:extLst>
              <a:ext uri="{FF2B5EF4-FFF2-40B4-BE49-F238E27FC236}">
                <a16:creationId xmlns:a16="http://schemas.microsoft.com/office/drawing/2014/main" id="{5645234A-6034-4612-9926-4EC5D7EE8241}"/>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852799DE-C9BC-4100-BB71-7BA0A58918BD}"/>
              </a:ext>
            </a:extLst>
          </p:cNvPr>
          <p:cNvSpPr>
            <a:spLocks noGrp="1"/>
          </p:cNvSpPr>
          <p:nvPr>
            <p:ph type="sldNum" sz="quarter" idx="12"/>
          </p:nvPr>
        </p:nvSpPr>
        <p:spPr/>
        <p:txBody>
          <a:bodyPr/>
          <a:lstStyle/>
          <a:p>
            <a:fld id="{C2103F0A-F771-4C7A-B488-A781B95193E5}" type="slidenum">
              <a:rPr lang="pt-BR" smtClean="0"/>
              <a:t>‹nº›</a:t>
            </a:fld>
            <a:endParaRPr lang="pt-BR"/>
          </a:p>
        </p:txBody>
      </p:sp>
    </p:spTree>
    <p:extLst>
      <p:ext uri="{BB962C8B-B14F-4D97-AF65-F5344CB8AC3E}">
        <p14:creationId xmlns:p14="http://schemas.microsoft.com/office/powerpoint/2010/main" val="94818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0A25ED-EC84-401B-A943-432E363EF4A8}"/>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85178249-454A-4186-BC6D-5DA0AC4F1C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B5ED250D-DCC1-4295-8ED4-2C011AF301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81C2B943-96E4-4261-9ADB-645B7C8A2CD9}"/>
              </a:ext>
            </a:extLst>
          </p:cNvPr>
          <p:cNvSpPr>
            <a:spLocks noGrp="1"/>
          </p:cNvSpPr>
          <p:nvPr>
            <p:ph type="dt" sz="half" idx="10"/>
          </p:nvPr>
        </p:nvSpPr>
        <p:spPr/>
        <p:txBody>
          <a:bodyPr/>
          <a:lstStyle/>
          <a:p>
            <a:fld id="{CD1CF0AC-D919-4CEA-AE46-E4DF612F77B4}" type="datetimeFigureOut">
              <a:rPr lang="pt-BR" smtClean="0"/>
              <a:t>27/11/2019</a:t>
            </a:fld>
            <a:endParaRPr lang="pt-BR"/>
          </a:p>
        </p:txBody>
      </p:sp>
      <p:sp>
        <p:nvSpPr>
          <p:cNvPr id="6" name="Espaço Reservado para Rodapé 5">
            <a:extLst>
              <a:ext uri="{FF2B5EF4-FFF2-40B4-BE49-F238E27FC236}">
                <a16:creationId xmlns:a16="http://schemas.microsoft.com/office/drawing/2014/main" id="{748BEC3C-3C8F-4FC1-827A-7E7D52E3578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41EFCF9F-3A9F-44A1-9049-1D07DBC3A525}"/>
              </a:ext>
            </a:extLst>
          </p:cNvPr>
          <p:cNvSpPr>
            <a:spLocks noGrp="1"/>
          </p:cNvSpPr>
          <p:nvPr>
            <p:ph type="sldNum" sz="quarter" idx="12"/>
          </p:nvPr>
        </p:nvSpPr>
        <p:spPr/>
        <p:txBody>
          <a:bodyPr/>
          <a:lstStyle/>
          <a:p>
            <a:fld id="{C2103F0A-F771-4C7A-B488-A781B95193E5}" type="slidenum">
              <a:rPr lang="pt-BR" smtClean="0"/>
              <a:t>‹nº›</a:t>
            </a:fld>
            <a:endParaRPr lang="pt-BR"/>
          </a:p>
        </p:txBody>
      </p:sp>
    </p:spTree>
    <p:extLst>
      <p:ext uri="{BB962C8B-B14F-4D97-AF65-F5344CB8AC3E}">
        <p14:creationId xmlns:p14="http://schemas.microsoft.com/office/powerpoint/2010/main" val="1634894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8BCE7E-2EC5-4ADC-99E6-E0B2A0F3ABD4}"/>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BA35D5B9-87CF-4C33-BC9C-6EA3D191DF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0BBCF250-A4C1-4137-85FF-64406B4D30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B73DDD0F-F789-4227-9E57-B283C31E3C8B}"/>
              </a:ext>
            </a:extLst>
          </p:cNvPr>
          <p:cNvSpPr>
            <a:spLocks noGrp="1"/>
          </p:cNvSpPr>
          <p:nvPr>
            <p:ph type="dt" sz="half" idx="10"/>
          </p:nvPr>
        </p:nvSpPr>
        <p:spPr/>
        <p:txBody>
          <a:bodyPr/>
          <a:lstStyle/>
          <a:p>
            <a:fld id="{CD1CF0AC-D919-4CEA-AE46-E4DF612F77B4}" type="datetimeFigureOut">
              <a:rPr lang="pt-BR" smtClean="0"/>
              <a:t>27/11/2019</a:t>
            </a:fld>
            <a:endParaRPr lang="pt-BR"/>
          </a:p>
        </p:txBody>
      </p:sp>
      <p:sp>
        <p:nvSpPr>
          <p:cNvPr id="6" name="Espaço Reservado para Rodapé 5">
            <a:extLst>
              <a:ext uri="{FF2B5EF4-FFF2-40B4-BE49-F238E27FC236}">
                <a16:creationId xmlns:a16="http://schemas.microsoft.com/office/drawing/2014/main" id="{8BE48054-6917-4787-8515-CDD1E630D8E8}"/>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43E9D434-425B-489D-BC0B-51917E618B82}"/>
              </a:ext>
            </a:extLst>
          </p:cNvPr>
          <p:cNvSpPr>
            <a:spLocks noGrp="1"/>
          </p:cNvSpPr>
          <p:nvPr>
            <p:ph type="sldNum" sz="quarter" idx="12"/>
          </p:nvPr>
        </p:nvSpPr>
        <p:spPr/>
        <p:txBody>
          <a:bodyPr/>
          <a:lstStyle/>
          <a:p>
            <a:fld id="{C2103F0A-F771-4C7A-B488-A781B95193E5}" type="slidenum">
              <a:rPr lang="pt-BR" smtClean="0"/>
              <a:t>‹nº›</a:t>
            </a:fld>
            <a:endParaRPr lang="pt-BR"/>
          </a:p>
        </p:txBody>
      </p:sp>
    </p:spTree>
    <p:extLst>
      <p:ext uri="{BB962C8B-B14F-4D97-AF65-F5344CB8AC3E}">
        <p14:creationId xmlns:p14="http://schemas.microsoft.com/office/powerpoint/2010/main" val="2321398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C52B67E2-A8EE-4AF3-B585-CA29EEF732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F8FB676C-52A7-47B3-9B99-16345A83BD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A8CCA85-AFDD-4C40-AD60-626A167A4A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1CF0AC-D919-4CEA-AE46-E4DF612F77B4}" type="datetimeFigureOut">
              <a:rPr lang="pt-BR" smtClean="0"/>
              <a:t>27/11/2019</a:t>
            </a:fld>
            <a:endParaRPr lang="pt-BR"/>
          </a:p>
        </p:txBody>
      </p:sp>
      <p:sp>
        <p:nvSpPr>
          <p:cNvPr id="5" name="Espaço Reservado para Rodapé 4">
            <a:extLst>
              <a:ext uri="{FF2B5EF4-FFF2-40B4-BE49-F238E27FC236}">
                <a16:creationId xmlns:a16="http://schemas.microsoft.com/office/drawing/2014/main" id="{04AE037A-57D2-4382-A573-78A88BD12A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6F202080-F3D4-4FB6-B2BD-3E2F92114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103F0A-F771-4C7A-B488-A781B95193E5}" type="slidenum">
              <a:rPr lang="pt-BR" smtClean="0"/>
              <a:t>‹nº›</a:t>
            </a:fld>
            <a:endParaRPr lang="pt-BR"/>
          </a:p>
        </p:txBody>
      </p:sp>
    </p:spTree>
    <p:extLst>
      <p:ext uri="{BB962C8B-B14F-4D97-AF65-F5344CB8AC3E}">
        <p14:creationId xmlns:p14="http://schemas.microsoft.com/office/powerpoint/2010/main" val="1019863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hyperlink" Target="http://sigtap.datasus.gov.br/tabela-unificada/app/sec/procedimento/exibir/0304010510/07/2019" TargetMode="External"/><Relationship Id="rId2" Type="http://schemas.openxmlformats.org/officeDocument/2006/relationships/hyperlink" Target="http://sigtap.datasus.gov.br/tabela-unificada/app/sec/procedimento/exibir/0304010510/05/2019" TargetMode="External"/><Relationship Id="rId1" Type="http://schemas.openxmlformats.org/officeDocument/2006/relationships/slideLayout" Target="../slideLayouts/slideLayout1.xml"/><Relationship Id="rId6" Type="http://schemas.openxmlformats.org/officeDocument/2006/relationships/hyperlink" Target="http://sigtap.datasus.gov.br/tabela-unificada/app/sec/procedimento/exibir/0304010510" TargetMode="External"/><Relationship Id="rId5" Type="http://schemas.openxmlformats.org/officeDocument/2006/relationships/image" Target="../media/image44.png"/><Relationship Id="rId4" Type="http://schemas.openxmlformats.org/officeDocument/2006/relationships/image" Target="../media/image43.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1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47.emf"/><Relationship Id="rId5" Type="http://schemas.openxmlformats.org/officeDocument/2006/relationships/oleObject" Target="../embeddings/oleObject4.bin"/><Relationship Id="rId4" Type="http://schemas.openxmlformats.org/officeDocument/2006/relationships/image" Target="../media/image2.pn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48.emf"/><Relationship Id="rId5" Type="http://schemas.openxmlformats.org/officeDocument/2006/relationships/oleObject" Target="../embeddings/oleObject5.bin"/><Relationship Id="rId4" Type="http://schemas.openxmlformats.org/officeDocument/2006/relationships/image" Target="../media/image2.png"/></Relationships>
</file>

<file path=ppt/slides/_rels/slide1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0.xml"/><Relationship Id="rId1" Type="http://schemas.openxmlformats.org/officeDocument/2006/relationships/slideLayout" Target="../slideLayouts/slideLayout1.xml"/><Relationship Id="rId4" Type="http://schemas.openxmlformats.org/officeDocument/2006/relationships/hyperlink" Target="http://bvsms.saude.gov.br/bvs/saudelegis/sas/2013/prt0073_30_01_2013.html" TargetMode="External"/></Relationships>
</file>

<file path=ppt/slides/_rels/slide1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5.xml"/><Relationship Id="rId1" Type="http://schemas.openxmlformats.org/officeDocument/2006/relationships/slideLayout" Target="../slideLayouts/slideLayout1.xml"/><Relationship Id="rId5" Type="http://schemas.openxmlformats.org/officeDocument/2006/relationships/hyperlink" Target="https://www.google.com/search?q=gif+animado+navio+em+aguas+turbulentas&amp;tbm=isch&amp;source=univ&amp;sa=X&amp;ved=2ahUKEwjCuvuH877kAhViHbkGHQQzDGAQsAR6BAgFEAE&amp;biw=1366&amp;bih=657#imgdii=9Z-ZVIIfyw4k2M:&amp;imgrc=I3i2dUO5n4lIPM:" TargetMode="External"/><Relationship Id="rId4" Type="http://schemas.openxmlformats.org/officeDocument/2006/relationships/image" Target="../media/image49.png"/></Relationships>
</file>

<file path=ppt/slides/_rels/slide1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6.xml"/><Relationship Id="rId1" Type="http://schemas.openxmlformats.org/officeDocument/2006/relationships/slideLayout" Target="../slideLayouts/slideLayout1.xml"/><Relationship Id="rId4" Type="http://schemas.openxmlformats.org/officeDocument/2006/relationships/image" Target="../media/image51.wmf"/></Relationships>
</file>

<file path=ppt/slides/_rels/slide1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5.jpeg"/><Relationship Id="rId2" Type="http://schemas.openxmlformats.org/officeDocument/2006/relationships/notesSlide" Target="../notesSlides/notesSlide119.xml"/><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0.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1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3.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1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4.xml"/><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1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7.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3.xml"/><Relationship Id="rId1" Type="http://schemas.openxmlformats.org/officeDocument/2006/relationships/slideLayout" Target="../slideLayouts/slideLayout1.xml"/><Relationship Id="rId5" Type="http://schemas.openxmlformats.org/officeDocument/2006/relationships/image" Target="../media/image61.gif"/><Relationship Id="rId4" Type="http://schemas.openxmlformats.org/officeDocument/2006/relationships/image" Target="../media/image60.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hyperlink" Target="https://www.bbc.com/portuguese/noticias/2016/02/160204_gch_graficos_cancer_fn" TargetMode="External"/><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hyperlink" Target="https://www.bbc.com/portuguese/noticias/2016/02/160204_gch_graficos_cancer_fn" TargetMode="Externa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hyperlink" Target="https://www.bbc.com/portuguese/noticias/2016/02/160204_gch_graficos_cancer_fn"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hyperlink" Target="https://www.bbc.com/portuguese/noticias/2016/02/160204_gch_graficos_cancer_fn"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hyperlink" Target="https://www.bbc.com/portuguese/noticias/2016/02/160204_gch_graficos_cancer_fn"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hyperlink" Target="https://www.bbc.com/portuguese/noticias/2016/02/160204_gch_graficos_cancer_fn"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hyperlink" Target="https://www.bbc.com/portuguese/noticias/2016/02/160204_gch_graficos_cancer_fn"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setorsaude.com.br/o-custo-do-tratamento-do-cancer-no-brasil/"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hyperlink" Target="https://www.bbc.com/portuguese/geral-43047430" TargetMode="External"/><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hyperlink" Target="https://www.bbc.com/portuguese/geral-43047430" TargetMode="External"/><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hyperlink" Target="https://www.bbc.com/portuguese/geral-43047430"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hyperlink" Target="https://www.inca.gov.br/sites/ufu.sti.inca.local/files/media/document/estimativa-incidencia-de-cancer-no-brasil-2018.pdf"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mailto:arnt@inca.gov.br" TargetMode="External"/><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hyperlink" Target="https://vivabem.uol.com.br/noticias/redacao/2019/03/28/5-mil-pacientes-morrem-por-falta-de-radioterapia-mas-cenario-deve-mudar.htm"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emf"/><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5.w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8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70.xml"/><Relationship Id="rId7"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30.png"/><Relationship Id="rId5" Type="http://schemas.openxmlformats.org/officeDocument/2006/relationships/oleObject" Target="../embeddings/oleObject2.bin"/><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jpeg"/></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jpeg"/></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hyperlink" Target="http://sigtap.datasus.gov.br/tabela-unificada/app/sec/procedimento/exibir/0304010561/05/2019"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FDE2EA-8773-411E-81E2-9062900371D9}"/>
              </a:ext>
            </a:extLst>
          </p:cNvPr>
          <p:cNvSpPr>
            <a:spLocks noGrp="1"/>
          </p:cNvSpPr>
          <p:nvPr>
            <p:ph type="ctrTitle"/>
          </p:nvPr>
        </p:nvSpPr>
        <p:spPr>
          <a:xfrm>
            <a:off x="1524000" y="168206"/>
            <a:ext cx="9144000" cy="2387600"/>
          </a:xfrm>
        </p:spPr>
        <p:txBody>
          <a:bodyPr/>
          <a:lstStyle/>
          <a:p>
            <a:r>
              <a:rPr lang="pt-BR" dirty="0"/>
              <a:t>Auditoria e o faturamento ambulatorial do SUS</a:t>
            </a:r>
          </a:p>
        </p:txBody>
      </p:sp>
      <p:sp>
        <p:nvSpPr>
          <p:cNvPr id="3" name="Subtítulo 2">
            <a:extLst>
              <a:ext uri="{FF2B5EF4-FFF2-40B4-BE49-F238E27FC236}">
                <a16:creationId xmlns:a16="http://schemas.microsoft.com/office/drawing/2014/main" id="{F078D76F-1089-4E40-8E14-1D5C9795D158}"/>
              </a:ext>
            </a:extLst>
          </p:cNvPr>
          <p:cNvSpPr>
            <a:spLocks noGrp="1"/>
          </p:cNvSpPr>
          <p:nvPr>
            <p:ph type="subTitle" idx="1"/>
          </p:nvPr>
        </p:nvSpPr>
        <p:spPr>
          <a:xfrm>
            <a:off x="1524000" y="2646433"/>
            <a:ext cx="9144000" cy="1655762"/>
          </a:xfrm>
        </p:spPr>
        <p:txBody>
          <a:bodyPr>
            <a:normAutofit/>
          </a:bodyPr>
          <a:lstStyle/>
          <a:p>
            <a:r>
              <a:rPr lang="pt-BR" sz="5400" dirty="0"/>
              <a:t>Um breve olhar sobre o SIA/SUS</a:t>
            </a:r>
          </a:p>
        </p:txBody>
      </p:sp>
      <p:sp>
        <p:nvSpPr>
          <p:cNvPr id="4" name="Subtítulo 2">
            <a:extLst>
              <a:ext uri="{FF2B5EF4-FFF2-40B4-BE49-F238E27FC236}">
                <a16:creationId xmlns:a16="http://schemas.microsoft.com/office/drawing/2014/main" id="{E5E98BC9-1CF1-411B-B6A2-4607633554A5}"/>
              </a:ext>
            </a:extLst>
          </p:cNvPr>
          <p:cNvSpPr txBox="1">
            <a:spLocks/>
          </p:cNvSpPr>
          <p:nvPr/>
        </p:nvSpPr>
        <p:spPr bwMode="auto">
          <a:xfrm>
            <a:off x="1667660" y="3550514"/>
            <a:ext cx="8856679" cy="2311328"/>
          </a:xfrm>
          <a:prstGeom prst="rect">
            <a:avLst/>
          </a:prstGeom>
          <a:solidFill>
            <a:schemeClr val="bg1"/>
          </a:solidFill>
          <a:ln>
            <a:solidFill>
              <a:schemeClr val="accent1"/>
            </a:solidFill>
          </a:ln>
        </p:spPr>
        <p:txBody>
          <a:bodyPr>
            <a:normAutofit fontScale="25000" lnSpcReduction="20000"/>
          </a:bodyPr>
          <a:lstStyle>
            <a:lvl1pPr eaLnBrk="0" hangingPunct="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4D4D4D"/>
                </a:solidFill>
                <a:latin typeface="Arial" pitchFamily="34" charset="0"/>
                <a:ea typeface="MS PGothic" pitchFamily="34" charset="-128"/>
              </a:defRPr>
            </a:lvl1pPr>
            <a:lvl2pPr marL="742950" indent="-285750" eaLnBrk="0" hangingPunct="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4D4D4D"/>
                </a:solidFill>
                <a:latin typeface="Arial" pitchFamily="34" charset="0"/>
                <a:ea typeface="MS PGothic" pitchFamily="34" charset="-128"/>
              </a:defRPr>
            </a:lvl2pPr>
            <a:lvl3pPr marL="1143000" indent="-228600" eaLnBrk="0" hangingPunct="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4D4D4D"/>
                </a:solidFill>
                <a:latin typeface="Arial" pitchFamily="34" charset="0"/>
                <a:ea typeface="MS PGothic" pitchFamily="34" charset="-128"/>
              </a:defRPr>
            </a:lvl3pPr>
            <a:lvl4pPr marL="1600200" indent="-228600" eaLnBrk="0" hangingPunct="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4D4D4D"/>
                </a:solidFill>
                <a:latin typeface="Arial" pitchFamily="34" charset="0"/>
                <a:ea typeface="MS PGothic" pitchFamily="34" charset="-128"/>
              </a:defRPr>
            </a:lvl4pPr>
            <a:lvl5pPr marL="2057400" indent="-228600" eaLnBrk="0" hangingPunct="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4D4D4D"/>
                </a:solidFill>
                <a:latin typeface="Arial" pitchFamily="34" charset="0"/>
                <a:ea typeface="MS PGothic" pitchFamily="34" charset="-128"/>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4D4D4D"/>
                </a:solidFill>
                <a:latin typeface="Arial" pitchFamily="34" charset="0"/>
                <a:ea typeface="MS PGothic" pitchFamily="34" charset="-128"/>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4D4D4D"/>
                </a:solidFill>
                <a:latin typeface="Arial" pitchFamily="34" charset="0"/>
                <a:ea typeface="MS PGothic" pitchFamily="34" charset="-128"/>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4D4D4D"/>
                </a:solidFill>
                <a:latin typeface="Arial" pitchFamily="34" charset="0"/>
                <a:ea typeface="MS PGothic" pitchFamily="34" charset="-128"/>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4D4D4D"/>
                </a:solidFill>
                <a:latin typeface="Arial" pitchFamily="34" charset="0"/>
                <a:ea typeface="MS PGothic" pitchFamily="34" charset="-128"/>
              </a:defRPr>
            </a:lvl9pPr>
          </a:lstStyle>
          <a:p>
            <a:pPr algn="ctr" eaLnBrk="1" hangingPunct="1">
              <a:lnSpc>
                <a:spcPct val="70000"/>
              </a:lnSpc>
              <a:buClr>
                <a:srgbClr val="FFFFFF"/>
              </a:buClr>
              <a:buFontTx/>
              <a:buNone/>
              <a:defRPr/>
            </a:pPr>
            <a:endParaRPr lang="en-GB" altLang="pt-BR" sz="12800" dirty="0">
              <a:solidFill>
                <a:srgbClr val="353535"/>
              </a:solidFill>
              <a:effectLst>
                <a:outerShdw blurRad="38100" dist="38100" dir="2700000" algn="tl">
                  <a:srgbClr val="C0C0C0"/>
                </a:outerShdw>
              </a:effectLst>
              <a:cs typeface="Arial" panose="020B0604020202020204" pitchFamily="34" charset="0"/>
            </a:endParaRPr>
          </a:p>
          <a:p>
            <a:pPr algn="ctr" eaLnBrk="1" hangingPunct="1">
              <a:lnSpc>
                <a:spcPct val="70000"/>
              </a:lnSpc>
              <a:buClr>
                <a:srgbClr val="FFFFFF"/>
              </a:buClr>
              <a:buFontTx/>
              <a:buNone/>
              <a:defRPr/>
            </a:pPr>
            <a:r>
              <a:rPr lang="en-GB" altLang="pt-BR" sz="12800" dirty="0">
                <a:solidFill>
                  <a:srgbClr val="353535"/>
                </a:solidFill>
                <a:effectLst>
                  <a:outerShdw blurRad="38100" dist="38100" dir="2700000" algn="tl">
                    <a:srgbClr val="C0C0C0"/>
                  </a:outerShdw>
                </a:effectLst>
                <a:cs typeface="Arial" panose="020B0604020202020204" pitchFamily="34" charset="0"/>
              </a:rPr>
              <a:t>José dos Santos</a:t>
            </a:r>
          </a:p>
          <a:p>
            <a:pPr algn="ctr" eaLnBrk="1" hangingPunct="1">
              <a:lnSpc>
                <a:spcPct val="70000"/>
              </a:lnSpc>
              <a:buClr>
                <a:srgbClr val="FFFFFF"/>
              </a:buClr>
              <a:buFontTx/>
              <a:buNone/>
              <a:defRPr/>
            </a:pPr>
            <a:endParaRPr lang="en-GB" altLang="pt-BR" sz="6000" dirty="0">
              <a:solidFill>
                <a:srgbClr val="353535"/>
              </a:solidFill>
              <a:effectLst>
                <a:outerShdw blurRad="38100" dist="38100" dir="2700000" algn="tl">
                  <a:srgbClr val="C0C0C0"/>
                </a:outerShdw>
              </a:effectLst>
              <a:latin typeface="+mj-lt"/>
              <a:cs typeface="Arial" panose="020B0604020202020204" pitchFamily="34" charset="0"/>
            </a:endParaRPr>
          </a:p>
          <a:p>
            <a:pPr algn="ctr" eaLnBrk="1" hangingPunct="1">
              <a:lnSpc>
                <a:spcPct val="70000"/>
              </a:lnSpc>
              <a:buClr>
                <a:srgbClr val="FFFFFF"/>
              </a:buClr>
              <a:buFontTx/>
              <a:buNone/>
              <a:defRPr/>
            </a:pPr>
            <a:r>
              <a:rPr lang="en-GB" altLang="pt-BR" sz="6000" i="1" dirty="0">
                <a:solidFill>
                  <a:srgbClr val="353535"/>
                </a:solidFill>
                <a:latin typeface="+mj-lt"/>
              </a:rPr>
              <a:t>Assistente Técnico: Componente  Municipal de Auditoria  do SNA–SMS São Paulo</a:t>
            </a:r>
          </a:p>
          <a:p>
            <a:pPr algn="ctr" eaLnBrk="1" hangingPunct="1">
              <a:lnSpc>
                <a:spcPct val="70000"/>
              </a:lnSpc>
              <a:buClr>
                <a:srgbClr val="FFFFFF"/>
              </a:buClr>
              <a:buFontTx/>
              <a:buNone/>
              <a:defRPr/>
            </a:pPr>
            <a:endParaRPr lang="en-GB" altLang="pt-BR" sz="6000" i="1" dirty="0">
              <a:solidFill>
                <a:srgbClr val="353535"/>
              </a:solidFill>
              <a:latin typeface="+mj-lt"/>
            </a:endParaRPr>
          </a:p>
          <a:p>
            <a:pPr algn="ctr" eaLnBrk="1" hangingPunct="1">
              <a:lnSpc>
                <a:spcPct val="70000"/>
              </a:lnSpc>
              <a:buClr>
                <a:srgbClr val="FFFFFF"/>
              </a:buClr>
              <a:buFontTx/>
              <a:buNone/>
              <a:defRPr/>
            </a:pPr>
            <a:r>
              <a:rPr lang="en-GB" altLang="pt-BR" sz="6000" i="1" dirty="0">
                <a:solidFill>
                  <a:srgbClr val="353535"/>
                </a:solidFill>
                <a:latin typeface="+mj-lt"/>
              </a:rPr>
              <a:t>Especialista em Administração Hospitalar;</a:t>
            </a:r>
          </a:p>
          <a:p>
            <a:pPr algn="ctr" eaLnBrk="1" hangingPunct="1">
              <a:lnSpc>
                <a:spcPct val="70000"/>
              </a:lnSpc>
              <a:buClr>
                <a:srgbClr val="FFFFFF"/>
              </a:buClr>
              <a:buFontTx/>
              <a:buNone/>
              <a:defRPr/>
            </a:pPr>
            <a:endParaRPr lang="en-GB" altLang="pt-BR" sz="6000" i="1" dirty="0">
              <a:solidFill>
                <a:srgbClr val="353535"/>
              </a:solidFill>
              <a:latin typeface="+mj-lt"/>
            </a:endParaRPr>
          </a:p>
          <a:p>
            <a:pPr algn="ctr" eaLnBrk="1" hangingPunct="1">
              <a:lnSpc>
                <a:spcPct val="70000"/>
              </a:lnSpc>
              <a:buClr>
                <a:srgbClr val="FFFFFF"/>
              </a:buClr>
              <a:buFontTx/>
              <a:buNone/>
              <a:defRPr/>
            </a:pPr>
            <a:r>
              <a:rPr lang="en-GB" altLang="pt-BR" sz="6000" i="1" dirty="0">
                <a:solidFill>
                  <a:srgbClr val="353535"/>
                </a:solidFill>
                <a:latin typeface="+mj-lt"/>
              </a:rPr>
              <a:t>Especialista em Saúde Pública</a:t>
            </a:r>
          </a:p>
          <a:p>
            <a:pPr algn="ctr" eaLnBrk="1" hangingPunct="1">
              <a:lnSpc>
                <a:spcPct val="70000"/>
              </a:lnSpc>
              <a:buClr>
                <a:srgbClr val="FFFFFF"/>
              </a:buClr>
              <a:buFontTx/>
              <a:buNone/>
              <a:defRPr/>
            </a:pPr>
            <a:endParaRPr lang="en-GB" altLang="pt-BR" sz="6000" i="1" dirty="0">
              <a:solidFill>
                <a:srgbClr val="353535"/>
              </a:solidFill>
              <a:latin typeface="+mj-lt"/>
            </a:endParaRPr>
          </a:p>
          <a:p>
            <a:pPr algn="ctr" eaLnBrk="1" hangingPunct="1">
              <a:lnSpc>
                <a:spcPct val="70000"/>
              </a:lnSpc>
              <a:buClr>
                <a:srgbClr val="FFFFFF"/>
              </a:buClr>
              <a:buFontTx/>
              <a:buNone/>
              <a:defRPr/>
            </a:pPr>
            <a:r>
              <a:rPr lang="en-GB" altLang="pt-BR" sz="6000" i="1" dirty="0">
                <a:solidFill>
                  <a:srgbClr val="353535"/>
                </a:solidFill>
                <a:latin typeface="+mj-lt"/>
              </a:rPr>
              <a:t>Especialista em Gestão Pública da Saúde</a:t>
            </a:r>
          </a:p>
          <a:p>
            <a:pPr algn="ctr" eaLnBrk="1" hangingPunct="1">
              <a:lnSpc>
                <a:spcPct val="70000"/>
              </a:lnSpc>
              <a:buClr>
                <a:srgbClr val="FFFFFF"/>
              </a:buClr>
              <a:buFontTx/>
              <a:buNone/>
              <a:defRPr/>
            </a:pPr>
            <a:endParaRPr lang="pt-BR" sz="6000" dirty="0">
              <a:latin typeface="+mj-lt"/>
            </a:endParaRPr>
          </a:p>
          <a:p>
            <a:pPr algn="ctr" eaLnBrk="1" hangingPunct="1">
              <a:lnSpc>
                <a:spcPct val="70000"/>
              </a:lnSpc>
              <a:buClr>
                <a:srgbClr val="FFFFFF"/>
              </a:buClr>
              <a:buFontTx/>
              <a:buNone/>
              <a:defRPr/>
            </a:pPr>
            <a:r>
              <a:rPr lang="pt-BR" sz="6000" dirty="0">
                <a:solidFill>
                  <a:schemeClr val="accent5">
                    <a:lumMod val="75000"/>
                  </a:schemeClr>
                </a:solidFill>
                <a:latin typeface="+mj-lt"/>
              </a:rPr>
              <a:t>docsantos@uol.com.br</a:t>
            </a:r>
          </a:p>
          <a:p>
            <a:pPr algn="ctr" eaLnBrk="1" hangingPunct="1">
              <a:lnSpc>
                <a:spcPct val="70000"/>
              </a:lnSpc>
              <a:buClr>
                <a:srgbClr val="FFFFFF"/>
              </a:buClr>
              <a:buFontTx/>
              <a:buNone/>
              <a:defRPr/>
            </a:pPr>
            <a:endParaRPr lang="en-GB" altLang="pt-BR" sz="1400" i="1" dirty="0">
              <a:solidFill>
                <a:srgbClr val="353535"/>
              </a:solidFill>
              <a:latin typeface="Tahoma" pitchFamily="34" charset="0"/>
            </a:endParaRPr>
          </a:p>
        </p:txBody>
      </p:sp>
    </p:spTree>
    <p:extLst>
      <p:ext uri="{BB962C8B-B14F-4D97-AF65-F5344CB8AC3E}">
        <p14:creationId xmlns:p14="http://schemas.microsoft.com/office/powerpoint/2010/main" val="2861025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171860" y="33867"/>
            <a:ext cx="2240276" cy="903111"/>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1865831" y="1077179"/>
            <a:ext cx="8640960" cy="4869160"/>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4000" dirty="0">
                <a:solidFill>
                  <a:schemeClr val="tx1"/>
                </a:solidFill>
              </a:rPr>
              <a:t>Insuficiência  renal crônica - Diálise</a:t>
            </a:r>
          </a:p>
        </p:txBody>
      </p:sp>
    </p:spTree>
    <p:extLst>
      <p:ext uri="{BB962C8B-B14F-4D97-AF65-F5344CB8AC3E}">
        <p14:creationId xmlns:p14="http://schemas.microsoft.com/office/powerpoint/2010/main" val="3822100071"/>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781" t="54244" r="42268" b="9984"/>
          <a:stretch/>
        </p:blipFill>
        <p:spPr bwMode="auto">
          <a:xfrm>
            <a:off x="2135560" y="81976"/>
            <a:ext cx="7734672" cy="334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829" t="53985" r="42122" b="9723"/>
          <a:stretch/>
        </p:blipFill>
        <p:spPr bwMode="auto">
          <a:xfrm>
            <a:off x="2001812" y="3374973"/>
            <a:ext cx="7868420" cy="3414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383918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637" t="44019" r="41243" b="18844"/>
          <a:stretch/>
        </p:blipFill>
        <p:spPr bwMode="auto">
          <a:xfrm>
            <a:off x="2495600" y="320540"/>
            <a:ext cx="7200801" cy="3108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A8F683C4-C7E4-40C9-9C23-9EF772ECEC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84" t="48399" r="42767" b="11282"/>
          <a:stretch/>
        </p:blipFill>
        <p:spPr bwMode="auto">
          <a:xfrm>
            <a:off x="2495599" y="3397351"/>
            <a:ext cx="7200800"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953033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nvGraphicFramePr>
        <p:xfrm>
          <a:off x="1919536" y="44624"/>
          <a:ext cx="8445624" cy="1463040"/>
        </p:xfrm>
        <a:graphic>
          <a:graphicData uri="http://schemas.openxmlformats.org/drawingml/2006/table">
            <a:tbl>
              <a:tblPr/>
              <a:tblGrid>
                <a:gridCol w="8445624">
                  <a:extLst>
                    <a:ext uri="{9D8B030D-6E8A-4147-A177-3AD203B41FA5}">
                      <a16:colId xmlns:a16="http://schemas.microsoft.com/office/drawing/2014/main" val="20000"/>
                    </a:ext>
                  </a:extLst>
                </a:gridCol>
              </a:tblGrid>
              <a:tr h="0">
                <a:tc>
                  <a:txBody>
                    <a:bodyPr/>
                    <a:lstStyle/>
                    <a:p>
                      <a:pPr algn="ctr"/>
                      <a:r>
                        <a:rPr lang="pt-BR" b="1" dirty="0">
                          <a:solidFill>
                            <a:srgbClr val="1969A0"/>
                          </a:solidFill>
                          <a:effectLst/>
                        </a:rPr>
                        <a:t>03.04.01.036-7 - RADIOTERAPIA DE CABEÇA E PESCOÇO </a:t>
                      </a:r>
                      <a:r>
                        <a:rPr lang="pt-BR" dirty="0">
                          <a:solidFill>
                            <a:srgbClr val="1969A0"/>
                          </a:solidFill>
                          <a:effectLst/>
                        </a:rPr>
                        <a:t>– </a:t>
                      </a:r>
                      <a:r>
                        <a:rPr lang="pt-BR" sz="1200" b="1" dirty="0">
                          <a:solidFill>
                            <a:srgbClr val="1969A0"/>
                          </a:solidFill>
                          <a:effectLst/>
                        </a:rPr>
                        <a:t>(</a:t>
                      </a:r>
                      <a:r>
                        <a:rPr lang="pt-BR" sz="1200" b="1" i="0" kern="1200" dirty="0">
                          <a:solidFill>
                            <a:schemeClr val="tx1"/>
                          </a:solidFill>
                          <a:effectLst/>
                          <a:latin typeface="+mn-lt"/>
                          <a:ea typeface="+mn-ea"/>
                          <a:cs typeface="+mn-cs"/>
                        </a:rPr>
                        <a:t>R$ 4.168,00)</a:t>
                      </a:r>
                      <a:endParaRPr lang="pt-BR" sz="1200" b="1" dirty="0">
                        <a:solidFill>
                          <a:srgbClr val="1969A0"/>
                        </a:solidFill>
                        <a:effectLst/>
                      </a:endParaRPr>
                    </a:p>
                    <a:p>
                      <a:endParaRPr lang="pt-BR" sz="1800" b="0" i="1" kern="1200" dirty="0">
                        <a:solidFill>
                          <a:schemeClr val="tx1"/>
                        </a:solidFill>
                        <a:effectLst/>
                        <a:latin typeface="+mn-lt"/>
                        <a:ea typeface="+mn-ea"/>
                        <a:cs typeface="+mn-cs"/>
                      </a:endParaRPr>
                    </a:p>
                    <a:p>
                      <a:r>
                        <a:rPr lang="pt-BR" sz="1800" b="0" i="1" kern="1200" dirty="0">
                          <a:solidFill>
                            <a:schemeClr val="tx1"/>
                          </a:solidFill>
                          <a:effectLst/>
                          <a:latin typeface="+mn-lt"/>
                          <a:ea typeface="+mn-ea"/>
                          <a:cs typeface="+mn-cs"/>
                        </a:rPr>
                        <a:t>Consiste na radioterapia da região de cabeça e pescoço, incluindo a irradiação do sítio anatômico e da respectiva cadeia de drenagem linfática regional (</a:t>
                      </a:r>
                      <a:r>
                        <a:rPr lang="pt-BR" sz="1800" b="0" i="1" kern="1200" dirty="0" err="1">
                          <a:solidFill>
                            <a:schemeClr val="tx1"/>
                          </a:solidFill>
                          <a:effectLst/>
                          <a:latin typeface="+mn-lt"/>
                          <a:ea typeface="+mn-ea"/>
                          <a:cs typeface="+mn-cs"/>
                        </a:rPr>
                        <a:t>retrofaríngea</a:t>
                      </a:r>
                      <a:r>
                        <a:rPr lang="pt-BR" sz="1800" b="0" i="1" kern="1200" dirty="0">
                          <a:solidFill>
                            <a:schemeClr val="tx1"/>
                          </a:solidFill>
                          <a:effectLst/>
                          <a:latin typeface="+mn-lt"/>
                          <a:ea typeface="+mn-ea"/>
                          <a:cs typeface="+mn-cs"/>
                        </a:rPr>
                        <a:t>, </a:t>
                      </a:r>
                      <a:r>
                        <a:rPr lang="pt-BR" sz="1800" b="0" i="1" kern="1200" dirty="0" err="1">
                          <a:solidFill>
                            <a:schemeClr val="tx1"/>
                          </a:solidFill>
                          <a:effectLst/>
                          <a:latin typeface="+mn-lt"/>
                          <a:ea typeface="+mn-ea"/>
                          <a:cs typeface="+mn-cs"/>
                        </a:rPr>
                        <a:t>parafaríngea</a:t>
                      </a:r>
                      <a:r>
                        <a:rPr lang="pt-BR" sz="1800" b="0" i="1" kern="1200" dirty="0">
                          <a:solidFill>
                            <a:schemeClr val="tx1"/>
                          </a:solidFill>
                          <a:effectLst/>
                          <a:latin typeface="+mn-lt"/>
                          <a:ea typeface="+mn-ea"/>
                          <a:cs typeface="+mn-cs"/>
                        </a:rPr>
                        <a:t>, cervical, supraclavicular).</a:t>
                      </a:r>
                      <a:endParaRPr lang="pt-BR" dirty="0">
                        <a:solidFill>
                          <a:srgbClr val="1969A0"/>
                        </a:solidFill>
                        <a:effectLst/>
                      </a:endParaRPr>
                    </a:p>
                  </a:txBody>
                  <a:tcPr anchor="ctr">
                    <a:lnL>
                      <a:noFill/>
                    </a:lnL>
                    <a:lnR>
                      <a:noFill/>
                    </a:lnR>
                    <a:lnT>
                      <a:noFill/>
                    </a:lnT>
                    <a:lnB>
                      <a:noFill/>
                    </a:lnB>
                    <a:solidFill>
                      <a:schemeClr val="accent3">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3" name="Tabela 2"/>
          <p:cNvGraphicFramePr>
            <a:graphicFrameLocks noGrp="1"/>
          </p:cNvGraphicFramePr>
          <p:nvPr/>
        </p:nvGraphicFramePr>
        <p:xfrm>
          <a:off x="1919536" y="1700808"/>
          <a:ext cx="8496944" cy="2935170"/>
        </p:xfrm>
        <a:graphic>
          <a:graphicData uri="http://schemas.openxmlformats.org/drawingml/2006/table">
            <a:tbl>
              <a:tblPr/>
              <a:tblGrid>
                <a:gridCol w="2664296">
                  <a:extLst>
                    <a:ext uri="{9D8B030D-6E8A-4147-A177-3AD203B41FA5}">
                      <a16:colId xmlns:a16="http://schemas.microsoft.com/office/drawing/2014/main" val="20000"/>
                    </a:ext>
                  </a:extLst>
                </a:gridCol>
                <a:gridCol w="5832648">
                  <a:extLst>
                    <a:ext uri="{9D8B030D-6E8A-4147-A177-3AD203B41FA5}">
                      <a16:colId xmlns:a16="http://schemas.microsoft.com/office/drawing/2014/main" val="20001"/>
                    </a:ext>
                  </a:extLst>
                </a:gridCol>
              </a:tblGrid>
              <a:tr h="275724">
                <a:tc>
                  <a:txBody>
                    <a:bodyPr/>
                    <a:lstStyle/>
                    <a:p>
                      <a:r>
                        <a:rPr lang="pt-BR" sz="1600" dirty="0">
                          <a:solidFill>
                            <a:srgbClr val="1969A0"/>
                          </a:solidFill>
                          <a:effectLst/>
                        </a:rPr>
                        <a:t>Modalidade de Atendimento:</a:t>
                      </a:r>
                    </a:p>
                  </a:txBody>
                  <a:tcPr marL="82290" marR="82290" marT="41145" marB="41145"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600">
                          <a:solidFill>
                            <a:srgbClr val="1969A0"/>
                          </a:solidFill>
                          <a:effectLst/>
                        </a:rPr>
                        <a:t>Ambulatorial</a:t>
                      </a:r>
                    </a:p>
                  </a:txBody>
                  <a:tcPr marL="82290" marR="82290" marT="41145" marB="41145"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75724">
                <a:tc>
                  <a:txBody>
                    <a:bodyPr/>
                    <a:lstStyle/>
                    <a:p>
                      <a:r>
                        <a:rPr lang="pt-BR" sz="1600">
                          <a:solidFill>
                            <a:srgbClr val="1969A0"/>
                          </a:solidFill>
                          <a:effectLst/>
                        </a:rPr>
                        <a:t>Complexidade:</a:t>
                      </a:r>
                    </a:p>
                  </a:txBody>
                  <a:tcPr marL="82290" marR="82290" marT="41145" marB="41145"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600">
                          <a:solidFill>
                            <a:srgbClr val="1969A0"/>
                          </a:solidFill>
                          <a:effectLst/>
                        </a:rPr>
                        <a:t>Alta Complexidade</a:t>
                      </a:r>
                    </a:p>
                  </a:txBody>
                  <a:tcPr marL="82290" marR="82290" marT="41145" marB="41145"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75724">
                <a:tc>
                  <a:txBody>
                    <a:bodyPr/>
                    <a:lstStyle/>
                    <a:p>
                      <a:r>
                        <a:rPr lang="pt-BR" sz="1600">
                          <a:solidFill>
                            <a:srgbClr val="1969A0"/>
                          </a:solidFill>
                          <a:effectLst/>
                        </a:rPr>
                        <a:t>Financiamento:</a:t>
                      </a:r>
                    </a:p>
                  </a:txBody>
                  <a:tcPr marL="82290" marR="82290" marT="41145" marB="41145"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600" dirty="0">
                          <a:solidFill>
                            <a:srgbClr val="1969A0"/>
                          </a:solidFill>
                          <a:effectLst/>
                        </a:rPr>
                        <a:t>Média e Alta Complexidade (MAC)</a:t>
                      </a:r>
                    </a:p>
                  </a:txBody>
                  <a:tcPr marL="82290" marR="82290" marT="41145" marB="41145"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75724">
                <a:tc>
                  <a:txBody>
                    <a:bodyPr/>
                    <a:lstStyle/>
                    <a:p>
                      <a:r>
                        <a:rPr lang="pt-BR" sz="1600" dirty="0">
                          <a:solidFill>
                            <a:srgbClr val="1969A0"/>
                          </a:solidFill>
                          <a:effectLst/>
                        </a:rPr>
                        <a:t>Instrumento de Registro:</a:t>
                      </a:r>
                    </a:p>
                  </a:txBody>
                  <a:tcPr marL="82290" marR="82290" marT="41145" marB="41145"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600">
                          <a:solidFill>
                            <a:srgbClr val="1969A0"/>
                          </a:solidFill>
                          <a:effectLst/>
                        </a:rPr>
                        <a:t>APAC (Proc. Principal)</a:t>
                      </a:r>
                    </a:p>
                  </a:txBody>
                  <a:tcPr marL="82290" marR="82290" marT="41145" marB="41145"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75724">
                <a:tc>
                  <a:txBody>
                    <a:bodyPr/>
                    <a:lstStyle/>
                    <a:p>
                      <a:r>
                        <a:rPr lang="pt-BR" sz="1600" dirty="0">
                          <a:solidFill>
                            <a:srgbClr val="1969A0"/>
                          </a:solidFill>
                          <a:effectLst/>
                        </a:rPr>
                        <a:t>Sexo:</a:t>
                      </a:r>
                    </a:p>
                  </a:txBody>
                  <a:tcPr marL="82290" marR="82290" marT="41145" marB="41145"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600" dirty="0">
                          <a:solidFill>
                            <a:srgbClr val="1969A0"/>
                          </a:solidFill>
                          <a:effectLst/>
                        </a:rPr>
                        <a:t>Ambos</a:t>
                      </a:r>
                    </a:p>
                  </a:txBody>
                  <a:tcPr marL="82290" marR="82290" marT="41145" marB="41145"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75724">
                <a:tc>
                  <a:txBody>
                    <a:bodyPr/>
                    <a:lstStyle/>
                    <a:p>
                      <a:r>
                        <a:rPr lang="pt-BR" sz="1600" dirty="0">
                          <a:solidFill>
                            <a:srgbClr val="1969A0"/>
                          </a:solidFill>
                          <a:effectLst/>
                        </a:rPr>
                        <a:t>Quantidade Máxima:</a:t>
                      </a:r>
                    </a:p>
                  </a:txBody>
                  <a:tcPr marL="82290" marR="82290" marT="41145" marB="41145"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600">
                          <a:solidFill>
                            <a:srgbClr val="1969A0"/>
                          </a:solidFill>
                          <a:effectLst/>
                        </a:rPr>
                        <a:t>1</a:t>
                      </a:r>
                    </a:p>
                  </a:txBody>
                  <a:tcPr marL="82290" marR="82290" marT="41145" marB="41145"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75724">
                <a:tc>
                  <a:txBody>
                    <a:bodyPr/>
                    <a:lstStyle/>
                    <a:p>
                      <a:r>
                        <a:rPr lang="pt-BR" sz="1600">
                          <a:solidFill>
                            <a:srgbClr val="1969A0"/>
                          </a:solidFill>
                          <a:effectLst/>
                        </a:rPr>
                        <a:t>Idade Mínima:</a:t>
                      </a:r>
                    </a:p>
                  </a:txBody>
                  <a:tcPr marL="82290" marR="82290" marT="41145" marB="41145"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600">
                          <a:solidFill>
                            <a:srgbClr val="1969A0"/>
                          </a:solidFill>
                          <a:effectLst/>
                        </a:rPr>
                        <a:t>0 meses</a:t>
                      </a:r>
                    </a:p>
                  </a:txBody>
                  <a:tcPr marL="82290" marR="82290" marT="41145" marB="41145"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75724">
                <a:tc>
                  <a:txBody>
                    <a:bodyPr/>
                    <a:lstStyle/>
                    <a:p>
                      <a:r>
                        <a:rPr lang="pt-BR" sz="1600">
                          <a:solidFill>
                            <a:srgbClr val="1969A0"/>
                          </a:solidFill>
                          <a:effectLst/>
                        </a:rPr>
                        <a:t>Idade Máxima:</a:t>
                      </a:r>
                    </a:p>
                  </a:txBody>
                  <a:tcPr marL="82290" marR="82290" marT="41145" marB="41145"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600" dirty="0">
                          <a:solidFill>
                            <a:srgbClr val="1969A0"/>
                          </a:solidFill>
                          <a:effectLst/>
                        </a:rPr>
                        <a:t>130 anos</a:t>
                      </a:r>
                    </a:p>
                  </a:txBody>
                  <a:tcPr marL="82290" marR="82290" marT="41145" marB="41145"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75724">
                <a:tc>
                  <a:txBody>
                    <a:bodyPr/>
                    <a:lstStyle/>
                    <a:p>
                      <a:r>
                        <a:rPr lang="pt-BR" sz="1600" dirty="0">
                          <a:solidFill>
                            <a:srgbClr val="1969A0"/>
                          </a:solidFill>
                          <a:effectLst/>
                        </a:rPr>
                        <a:t>Atributos Complementares:</a:t>
                      </a:r>
                    </a:p>
                  </a:txBody>
                  <a:tcPr marL="82290" marR="82290" marT="41145" marB="41145"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pt-BR" sz="1600" dirty="0">
                          <a:solidFill>
                            <a:srgbClr val="1969A0"/>
                          </a:solidFill>
                          <a:effectLst/>
                        </a:rPr>
                        <a:t>Exige </a:t>
                      </a:r>
                      <a:r>
                        <a:rPr lang="pt-BR" sz="1600" dirty="0" err="1">
                          <a:solidFill>
                            <a:srgbClr val="1969A0"/>
                          </a:solidFill>
                          <a:effectLst/>
                        </a:rPr>
                        <a:t>CNSExige</a:t>
                      </a:r>
                      <a:r>
                        <a:rPr lang="pt-BR" sz="1600" dirty="0">
                          <a:solidFill>
                            <a:srgbClr val="1969A0"/>
                          </a:solidFill>
                          <a:effectLst/>
                        </a:rPr>
                        <a:t> registro na APAC de dados complementares</a:t>
                      </a:r>
                    </a:p>
                  </a:txBody>
                  <a:tcPr marL="82290" marR="82290" marT="41145" marB="41145"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6F6F6"/>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graphicFrame>
        <p:nvGraphicFramePr>
          <p:cNvPr id="4" name="Tabela 3"/>
          <p:cNvGraphicFramePr>
            <a:graphicFrameLocks noGrp="1"/>
          </p:cNvGraphicFramePr>
          <p:nvPr/>
        </p:nvGraphicFramePr>
        <p:xfrm>
          <a:off x="1919536" y="4888235"/>
          <a:ext cx="8445624" cy="1904760"/>
        </p:xfrm>
        <a:graphic>
          <a:graphicData uri="http://schemas.openxmlformats.org/drawingml/2006/table">
            <a:tbl>
              <a:tblPr/>
              <a:tblGrid>
                <a:gridCol w="1135549">
                  <a:extLst>
                    <a:ext uri="{9D8B030D-6E8A-4147-A177-3AD203B41FA5}">
                      <a16:colId xmlns:a16="http://schemas.microsoft.com/office/drawing/2014/main" val="20000"/>
                    </a:ext>
                  </a:extLst>
                </a:gridCol>
                <a:gridCol w="7310075">
                  <a:extLst>
                    <a:ext uri="{9D8B030D-6E8A-4147-A177-3AD203B41FA5}">
                      <a16:colId xmlns:a16="http://schemas.microsoft.com/office/drawing/2014/main" val="20001"/>
                    </a:ext>
                  </a:extLst>
                </a:gridCol>
              </a:tblGrid>
              <a:tr h="172009">
                <a:tc gridSpan="2">
                  <a:txBody>
                    <a:bodyPr/>
                    <a:lstStyle/>
                    <a:p>
                      <a:pPr algn="ctr" fontAlgn="ctr"/>
                      <a:r>
                        <a:rPr lang="pt-BR" sz="1000" b="1" dirty="0">
                          <a:solidFill>
                            <a:schemeClr val="tx1"/>
                          </a:solidFill>
                          <a:effectLst/>
                        </a:rPr>
                        <a:t>ORIGEM</a:t>
                      </a:r>
                    </a:p>
                  </a:txBody>
                  <a:tcPr marL="29620" marR="29620" marT="29620" marB="29620" anchor="ctr">
                    <a:lnL>
                      <a:noFill/>
                    </a:lnL>
                    <a:lnR>
                      <a:noFill/>
                    </a:lnR>
                    <a:lnT>
                      <a:noFill/>
                    </a:lnT>
                    <a:lnB>
                      <a:noFill/>
                    </a:lnB>
                    <a:solidFill>
                      <a:schemeClr val="bg1"/>
                    </a:solidFill>
                  </a:tcPr>
                </a:tc>
                <a:tc hMerge="1">
                  <a:txBody>
                    <a:bodyPr/>
                    <a:lstStyle/>
                    <a:p>
                      <a:pPr fontAlgn="ctr"/>
                      <a:endParaRPr lang="pt-BR" sz="1000" dirty="0">
                        <a:solidFill>
                          <a:srgbClr val="1969A0"/>
                        </a:solidFill>
                        <a:effectLst/>
                      </a:endParaRPr>
                    </a:p>
                  </a:txBody>
                  <a:tcPr marL="29620" marR="29620" marT="29620" marB="29620" anchor="ctr">
                    <a:lnL>
                      <a:noFill/>
                    </a:lnL>
                    <a:lnR>
                      <a:noFill/>
                    </a:lnR>
                    <a:lnT>
                      <a:noFill/>
                    </a:lnT>
                    <a:lnB>
                      <a:noFill/>
                    </a:lnB>
                    <a:solidFill>
                      <a:srgbClr val="D5E0E8"/>
                    </a:solidFill>
                  </a:tcPr>
                </a:tc>
                <a:extLst>
                  <a:ext uri="{0D108BD9-81ED-4DB2-BD59-A6C34878D82A}">
                    <a16:rowId xmlns:a16="http://schemas.microsoft.com/office/drawing/2014/main" val="10000"/>
                  </a:ext>
                </a:extLst>
              </a:tr>
              <a:tr h="172009">
                <a:tc>
                  <a:txBody>
                    <a:bodyPr/>
                    <a:lstStyle/>
                    <a:p>
                      <a:pPr fontAlgn="ctr"/>
                      <a:r>
                        <a:rPr lang="pt-BR" sz="1000" dirty="0">
                          <a:solidFill>
                            <a:schemeClr val="tx1"/>
                          </a:solidFill>
                          <a:effectLst/>
                        </a:rPr>
                        <a:t>0304010308</a:t>
                      </a:r>
                    </a:p>
                  </a:txBody>
                  <a:tcPr marL="29620" marR="29620" marT="29620" marB="29620" anchor="ctr">
                    <a:lnL>
                      <a:noFill/>
                    </a:lnL>
                    <a:lnR>
                      <a:noFill/>
                    </a:lnR>
                    <a:lnT>
                      <a:noFill/>
                    </a:lnT>
                    <a:lnB>
                      <a:noFill/>
                    </a:lnB>
                    <a:solidFill>
                      <a:schemeClr val="bg1"/>
                    </a:solidFill>
                  </a:tcPr>
                </a:tc>
                <a:tc>
                  <a:txBody>
                    <a:bodyPr/>
                    <a:lstStyle/>
                    <a:p>
                      <a:pPr fontAlgn="ctr"/>
                      <a:r>
                        <a:rPr lang="pt-BR" sz="1000" dirty="0">
                          <a:solidFill>
                            <a:schemeClr val="tx1"/>
                          </a:solidFill>
                          <a:effectLst/>
                        </a:rPr>
                        <a:t>COLIMAÇÃO PERSONALIZADA</a:t>
                      </a:r>
                    </a:p>
                  </a:txBody>
                  <a:tcPr marL="29620" marR="29620" marT="29620" marB="29620" anchor="ctr">
                    <a:lnL>
                      <a:noFill/>
                    </a:lnL>
                    <a:lnR>
                      <a:noFill/>
                    </a:lnR>
                    <a:lnT>
                      <a:noFill/>
                    </a:lnT>
                    <a:lnB>
                      <a:noFill/>
                    </a:lnB>
                    <a:solidFill>
                      <a:schemeClr val="bg1"/>
                    </a:solidFill>
                  </a:tcPr>
                </a:tc>
                <a:extLst>
                  <a:ext uri="{0D108BD9-81ED-4DB2-BD59-A6C34878D82A}">
                    <a16:rowId xmlns:a16="http://schemas.microsoft.com/office/drawing/2014/main" val="10001"/>
                  </a:ext>
                </a:extLst>
              </a:tr>
              <a:tr h="172009">
                <a:tc>
                  <a:txBody>
                    <a:bodyPr/>
                    <a:lstStyle/>
                    <a:p>
                      <a:pPr fontAlgn="ctr"/>
                      <a:r>
                        <a:rPr lang="pt-BR" sz="1000" dirty="0">
                          <a:solidFill>
                            <a:schemeClr val="tx1"/>
                          </a:solidFill>
                          <a:effectLst/>
                        </a:rPr>
                        <a:t>0304010154</a:t>
                      </a:r>
                    </a:p>
                  </a:txBody>
                  <a:tcPr marL="29620" marR="29620" marT="29620" marB="29620" anchor="ctr">
                    <a:lnL>
                      <a:noFill/>
                    </a:lnL>
                    <a:lnR>
                      <a:noFill/>
                    </a:lnR>
                    <a:lnT>
                      <a:noFill/>
                    </a:lnT>
                    <a:lnB>
                      <a:noFill/>
                    </a:lnB>
                    <a:solidFill>
                      <a:schemeClr val="bg1"/>
                    </a:solidFill>
                  </a:tcPr>
                </a:tc>
                <a:tc>
                  <a:txBody>
                    <a:bodyPr/>
                    <a:lstStyle/>
                    <a:p>
                      <a:pPr fontAlgn="ctr"/>
                      <a:r>
                        <a:rPr lang="pt-BR" sz="1000" dirty="0">
                          <a:solidFill>
                            <a:schemeClr val="tx1"/>
                          </a:solidFill>
                          <a:effectLst/>
                        </a:rPr>
                        <a:t>MÁSCARA / IMOBILIZAÇÃO PERSONALIZADA (POR TRATAMENTO)</a:t>
                      </a:r>
                    </a:p>
                  </a:txBody>
                  <a:tcPr marL="29620" marR="29620" marT="29620" marB="29620" anchor="ctr">
                    <a:lnL>
                      <a:noFill/>
                    </a:lnL>
                    <a:lnR>
                      <a:noFill/>
                    </a:lnR>
                    <a:lnT>
                      <a:noFill/>
                    </a:lnT>
                    <a:lnB>
                      <a:noFill/>
                    </a:lnB>
                    <a:solidFill>
                      <a:schemeClr val="bg1"/>
                    </a:solidFill>
                  </a:tcPr>
                </a:tc>
                <a:extLst>
                  <a:ext uri="{0D108BD9-81ED-4DB2-BD59-A6C34878D82A}">
                    <a16:rowId xmlns:a16="http://schemas.microsoft.com/office/drawing/2014/main" val="10002"/>
                  </a:ext>
                </a:extLst>
              </a:tr>
              <a:tr h="172009">
                <a:tc>
                  <a:txBody>
                    <a:bodyPr/>
                    <a:lstStyle/>
                    <a:p>
                      <a:pPr fontAlgn="ctr"/>
                      <a:r>
                        <a:rPr lang="pt-BR" sz="1000" dirty="0">
                          <a:solidFill>
                            <a:schemeClr val="tx1"/>
                          </a:solidFill>
                          <a:effectLst/>
                        </a:rPr>
                        <a:t>0304010286</a:t>
                      </a:r>
                    </a:p>
                  </a:txBody>
                  <a:tcPr marL="29620" marR="29620" marT="29620" marB="29620" anchor="ctr">
                    <a:lnL>
                      <a:noFill/>
                    </a:lnL>
                    <a:lnR>
                      <a:noFill/>
                    </a:lnR>
                    <a:lnT>
                      <a:noFill/>
                    </a:lnT>
                    <a:lnB>
                      <a:noFill/>
                    </a:lnB>
                    <a:solidFill>
                      <a:schemeClr val="bg1"/>
                    </a:solidFill>
                  </a:tcPr>
                </a:tc>
                <a:tc>
                  <a:txBody>
                    <a:bodyPr/>
                    <a:lstStyle/>
                    <a:p>
                      <a:pPr fontAlgn="ctr"/>
                      <a:r>
                        <a:rPr lang="pt-BR" sz="1000" dirty="0">
                          <a:solidFill>
                            <a:schemeClr val="tx1"/>
                          </a:solidFill>
                          <a:effectLst/>
                        </a:rPr>
                        <a:t>RADIOTERAPIA COM ACELERADOR LINEAR SÓ DE FÓTONS (POR CAMPO)</a:t>
                      </a:r>
                    </a:p>
                  </a:txBody>
                  <a:tcPr marL="29620" marR="29620" marT="29620" marB="29620" anchor="ctr">
                    <a:lnL>
                      <a:noFill/>
                    </a:lnL>
                    <a:lnR>
                      <a:noFill/>
                    </a:lnR>
                    <a:lnT>
                      <a:noFill/>
                    </a:lnT>
                    <a:lnB>
                      <a:noFill/>
                    </a:lnB>
                    <a:solidFill>
                      <a:schemeClr val="bg1"/>
                    </a:solidFill>
                  </a:tcPr>
                </a:tc>
                <a:extLst>
                  <a:ext uri="{0D108BD9-81ED-4DB2-BD59-A6C34878D82A}">
                    <a16:rowId xmlns:a16="http://schemas.microsoft.com/office/drawing/2014/main" val="10003"/>
                  </a:ext>
                </a:extLst>
              </a:tr>
              <a:tr h="172009">
                <a:tc>
                  <a:txBody>
                    <a:bodyPr/>
                    <a:lstStyle/>
                    <a:p>
                      <a:pPr fontAlgn="ctr"/>
                      <a:r>
                        <a:rPr lang="pt-BR" sz="1000" dirty="0">
                          <a:solidFill>
                            <a:schemeClr val="tx1"/>
                          </a:solidFill>
                          <a:effectLst/>
                        </a:rPr>
                        <a:t>0304010294</a:t>
                      </a:r>
                    </a:p>
                  </a:txBody>
                  <a:tcPr marL="29620" marR="29620" marT="29620" marB="29620" anchor="ctr">
                    <a:lnL>
                      <a:noFill/>
                    </a:lnL>
                    <a:lnR>
                      <a:noFill/>
                    </a:lnR>
                    <a:lnT>
                      <a:noFill/>
                    </a:lnT>
                    <a:lnB>
                      <a:noFill/>
                    </a:lnB>
                    <a:solidFill>
                      <a:schemeClr val="bg1"/>
                    </a:solidFill>
                  </a:tcPr>
                </a:tc>
                <a:tc>
                  <a:txBody>
                    <a:bodyPr/>
                    <a:lstStyle/>
                    <a:p>
                      <a:pPr fontAlgn="ctr"/>
                      <a:r>
                        <a:rPr lang="pt-BR" sz="1000" dirty="0">
                          <a:solidFill>
                            <a:schemeClr val="tx1"/>
                          </a:solidFill>
                          <a:effectLst/>
                        </a:rPr>
                        <a:t>RADIOTERAPIA COM ACELERADOR LINEAR DE FÓTONS E ELÉTRONS (POR CAMPO)</a:t>
                      </a:r>
                    </a:p>
                  </a:txBody>
                  <a:tcPr marL="29620" marR="29620" marT="29620" marB="29620" anchor="ctr">
                    <a:lnL>
                      <a:noFill/>
                    </a:lnL>
                    <a:lnR>
                      <a:noFill/>
                    </a:lnR>
                    <a:lnT>
                      <a:noFill/>
                    </a:lnT>
                    <a:lnB>
                      <a:noFill/>
                    </a:lnB>
                    <a:solidFill>
                      <a:schemeClr val="bg1"/>
                    </a:solidFill>
                  </a:tcPr>
                </a:tc>
                <a:extLst>
                  <a:ext uri="{0D108BD9-81ED-4DB2-BD59-A6C34878D82A}">
                    <a16:rowId xmlns:a16="http://schemas.microsoft.com/office/drawing/2014/main" val="10004"/>
                  </a:ext>
                </a:extLst>
              </a:tr>
              <a:tr h="172009">
                <a:tc>
                  <a:txBody>
                    <a:bodyPr/>
                    <a:lstStyle/>
                    <a:p>
                      <a:pPr fontAlgn="ctr"/>
                      <a:r>
                        <a:rPr lang="pt-BR" sz="1000" dirty="0">
                          <a:solidFill>
                            <a:schemeClr val="tx1"/>
                          </a:solidFill>
                          <a:effectLst/>
                        </a:rPr>
                        <a:t>0304010090</a:t>
                      </a:r>
                    </a:p>
                  </a:txBody>
                  <a:tcPr marL="29620" marR="29620" marT="29620" marB="29620" anchor="ctr">
                    <a:lnL>
                      <a:noFill/>
                    </a:lnL>
                    <a:lnR>
                      <a:noFill/>
                    </a:lnR>
                    <a:lnT>
                      <a:noFill/>
                    </a:lnT>
                    <a:lnB>
                      <a:noFill/>
                    </a:lnB>
                    <a:solidFill>
                      <a:schemeClr val="bg1"/>
                    </a:solidFill>
                  </a:tcPr>
                </a:tc>
                <a:tc>
                  <a:txBody>
                    <a:bodyPr/>
                    <a:lstStyle/>
                    <a:p>
                      <a:pPr fontAlgn="ctr"/>
                      <a:r>
                        <a:rPr lang="pt-BR" sz="1000" dirty="0">
                          <a:solidFill>
                            <a:schemeClr val="tx1"/>
                          </a:solidFill>
                          <a:effectLst/>
                        </a:rPr>
                        <a:t>COBALTOTERAPIA (POR CAMPO)</a:t>
                      </a:r>
                    </a:p>
                  </a:txBody>
                  <a:tcPr marL="29620" marR="29620" marT="29620" marB="29620" anchor="ctr">
                    <a:lnL>
                      <a:noFill/>
                    </a:lnL>
                    <a:lnR>
                      <a:noFill/>
                    </a:lnR>
                    <a:lnT>
                      <a:noFill/>
                    </a:lnT>
                    <a:lnB>
                      <a:noFill/>
                    </a:lnB>
                    <a:solidFill>
                      <a:schemeClr val="bg1"/>
                    </a:solidFill>
                  </a:tcPr>
                </a:tc>
                <a:extLst>
                  <a:ext uri="{0D108BD9-81ED-4DB2-BD59-A6C34878D82A}">
                    <a16:rowId xmlns:a16="http://schemas.microsoft.com/office/drawing/2014/main" val="10005"/>
                  </a:ext>
                </a:extLst>
              </a:tr>
              <a:tr h="172009">
                <a:tc>
                  <a:txBody>
                    <a:bodyPr/>
                    <a:lstStyle/>
                    <a:p>
                      <a:pPr fontAlgn="ctr"/>
                      <a:r>
                        <a:rPr lang="pt-BR" sz="1000" dirty="0">
                          <a:solidFill>
                            <a:schemeClr val="tx1"/>
                          </a:solidFill>
                          <a:effectLst/>
                        </a:rPr>
                        <a:t>0304010081</a:t>
                      </a:r>
                    </a:p>
                  </a:txBody>
                  <a:tcPr marL="29620" marR="29620" marT="29620" marB="29620" anchor="ctr">
                    <a:lnL>
                      <a:noFill/>
                    </a:lnL>
                    <a:lnR>
                      <a:noFill/>
                    </a:lnR>
                    <a:lnT>
                      <a:noFill/>
                    </a:lnT>
                    <a:lnB>
                      <a:noFill/>
                    </a:lnB>
                    <a:solidFill>
                      <a:schemeClr val="bg1"/>
                    </a:solidFill>
                  </a:tcPr>
                </a:tc>
                <a:tc>
                  <a:txBody>
                    <a:bodyPr/>
                    <a:lstStyle/>
                    <a:p>
                      <a:pPr fontAlgn="ctr"/>
                      <a:r>
                        <a:rPr lang="pt-BR" sz="1000" dirty="0">
                          <a:solidFill>
                            <a:schemeClr val="tx1"/>
                          </a:solidFill>
                          <a:effectLst/>
                        </a:rPr>
                        <a:t>VERIFICAÇÂO POR IMAGEM EM RADIOTERAPIA</a:t>
                      </a:r>
                    </a:p>
                  </a:txBody>
                  <a:tcPr marL="29620" marR="29620" marT="29620" marB="29620" anchor="ctr">
                    <a:lnL>
                      <a:noFill/>
                    </a:lnL>
                    <a:lnR>
                      <a:noFill/>
                    </a:lnR>
                    <a:lnT>
                      <a:noFill/>
                    </a:lnT>
                    <a:lnB>
                      <a:noFill/>
                    </a:lnB>
                    <a:solidFill>
                      <a:schemeClr val="bg1"/>
                    </a:solidFill>
                  </a:tcPr>
                </a:tc>
                <a:extLst>
                  <a:ext uri="{0D108BD9-81ED-4DB2-BD59-A6C34878D82A}">
                    <a16:rowId xmlns:a16="http://schemas.microsoft.com/office/drawing/2014/main" val="10006"/>
                  </a:ext>
                </a:extLst>
              </a:tr>
              <a:tr h="172009">
                <a:tc>
                  <a:txBody>
                    <a:bodyPr/>
                    <a:lstStyle/>
                    <a:p>
                      <a:pPr fontAlgn="ctr"/>
                      <a:r>
                        <a:rPr lang="pt-BR" sz="1000" dirty="0">
                          <a:solidFill>
                            <a:schemeClr val="tx1"/>
                          </a:solidFill>
                          <a:effectLst/>
                        </a:rPr>
                        <a:t>0304010200</a:t>
                      </a:r>
                    </a:p>
                  </a:txBody>
                  <a:tcPr marL="29620" marR="29620" marT="29620" marB="29620" anchor="ctr">
                    <a:lnL>
                      <a:noFill/>
                    </a:lnL>
                    <a:lnR>
                      <a:noFill/>
                    </a:lnR>
                    <a:lnT>
                      <a:noFill/>
                    </a:lnT>
                    <a:lnB>
                      <a:noFill/>
                    </a:lnB>
                    <a:solidFill>
                      <a:schemeClr val="bg1"/>
                    </a:solidFill>
                  </a:tcPr>
                </a:tc>
                <a:tc>
                  <a:txBody>
                    <a:bodyPr/>
                    <a:lstStyle/>
                    <a:p>
                      <a:pPr fontAlgn="ctr"/>
                      <a:r>
                        <a:rPr lang="pt-BR" sz="1000" dirty="0">
                          <a:solidFill>
                            <a:schemeClr val="tx1"/>
                          </a:solidFill>
                          <a:effectLst/>
                        </a:rPr>
                        <a:t>PLANEJAMENTO SIMPLES (POR TRATAMENTO)</a:t>
                      </a:r>
                    </a:p>
                  </a:txBody>
                  <a:tcPr marL="29620" marR="29620" marT="29620" marB="29620" anchor="ctr">
                    <a:lnL>
                      <a:noFill/>
                    </a:lnL>
                    <a:lnR>
                      <a:noFill/>
                    </a:lnR>
                    <a:lnT>
                      <a:noFill/>
                    </a:lnT>
                    <a:lnB>
                      <a:noFill/>
                    </a:lnB>
                    <a:solidFill>
                      <a:schemeClr val="bg1"/>
                    </a:solidFill>
                  </a:tcPr>
                </a:tc>
                <a:extLst>
                  <a:ext uri="{0D108BD9-81ED-4DB2-BD59-A6C34878D82A}">
                    <a16:rowId xmlns:a16="http://schemas.microsoft.com/office/drawing/2014/main" val="10007"/>
                  </a:ext>
                </a:extLst>
              </a:tr>
              <a:tr h="172009">
                <a:tc>
                  <a:txBody>
                    <a:bodyPr/>
                    <a:lstStyle/>
                    <a:p>
                      <a:pPr fontAlgn="ctr"/>
                      <a:r>
                        <a:rPr lang="pt-BR" sz="1000" dirty="0">
                          <a:solidFill>
                            <a:schemeClr val="tx1"/>
                          </a:solidFill>
                          <a:effectLst/>
                        </a:rPr>
                        <a:t>0304010189</a:t>
                      </a:r>
                    </a:p>
                  </a:txBody>
                  <a:tcPr marL="29620" marR="29620" marT="29620" marB="29620" anchor="ctr">
                    <a:lnL>
                      <a:noFill/>
                    </a:lnL>
                    <a:lnR>
                      <a:noFill/>
                    </a:lnR>
                    <a:lnT>
                      <a:noFill/>
                    </a:lnT>
                    <a:lnB>
                      <a:noFill/>
                    </a:lnB>
                    <a:solidFill>
                      <a:schemeClr val="bg1"/>
                    </a:solidFill>
                  </a:tcPr>
                </a:tc>
                <a:tc>
                  <a:txBody>
                    <a:bodyPr/>
                    <a:lstStyle/>
                    <a:p>
                      <a:pPr fontAlgn="ctr"/>
                      <a:r>
                        <a:rPr lang="pt-BR" sz="1000" dirty="0">
                          <a:solidFill>
                            <a:schemeClr val="tx1"/>
                          </a:solidFill>
                          <a:effectLst/>
                        </a:rPr>
                        <a:t>PLANEJAMENTO COMPLEXO (POR TRATAMENTO)</a:t>
                      </a:r>
                    </a:p>
                  </a:txBody>
                  <a:tcPr marL="29620" marR="29620" marT="29620" marB="29620" anchor="ctr">
                    <a:lnL>
                      <a:noFill/>
                    </a:lnL>
                    <a:lnR>
                      <a:noFill/>
                    </a:lnR>
                    <a:lnT>
                      <a:noFill/>
                    </a:lnT>
                    <a:lnB>
                      <a:noFill/>
                    </a:lnB>
                    <a:solidFill>
                      <a:schemeClr val="bg1"/>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1783915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nvGraphicFramePr>
        <p:xfrm>
          <a:off x="1919536" y="116632"/>
          <a:ext cx="8229600" cy="1188720"/>
        </p:xfrm>
        <a:graphic>
          <a:graphicData uri="http://schemas.openxmlformats.org/drawingml/2006/table">
            <a:tbl>
              <a:tblPr/>
              <a:tblGrid>
                <a:gridCol w="8229600">
                  <a:extLst>
                    <a:ext uri="{9D8B030D-6E8A-4147-A177-3AD203B41FA5}">
                      <a16:colId xmlns:a16="http://schemas.microsoft.com/office/drawing/2014/main" val="20000"/>
                    </a:ext>
                  </a:extLst>
                </a:gridCol>
              </a:tblGrid>
              <a:tr h="0">
                <a:tc>
                  <a:txBody>
                    <a:bodyPr/>
                    <a:lstStyle/>
                    <a:p>
                      <a:pPr algn="ctr"/>
                      <a:r>
                        <a:rPr lang="pt-BR" b="1" dirty="0">
                          <a:solidFill>
                            <a:srgbClr val="1969A0"/>
                          </a:solidFill>
                          <a:effectLst/>
                        </a:rPr>
                        <a:t>03.04.01.037-5 - RADIOTERAPIA DO APARELHO DIGESTIVO - </a:t>
                      </a:r>
                      <a:r>
                        <a:rPr lang="pt-BR" sz="1400" b="1" i="0" kern="1200" dirty="0">
                          <a:solidFill>
                            <a:schemeClr val="tx1"/>
                          </a:solidFill>
                          <a:effectLst/>
                          <a:latin typeface="+mn-lt"/>
                          <a:ea typeface="+mn-ea"/>
                          <a:cs typeface="+mn-cs"/>
                        </a:rPr>
                        <a:t>R$ 4.148,00</a:t>
                      </a:r>
                      <a:endParaRPr lang="pt-BR" sz="1400" b="1" dirty="0">
                        <a:solidFill>
                          <a:srgbClr val="1969A0"/>
                        </a:solidFill>
                        <a:effectLst/>
                      </a:endParaRPr>
                    </a:p>
                    <a:p>
                      <a:r>
                        <a:rPr lang="pt-BR" sz="1800" b="0" i="1" kern="1200" dirty="0">
                          <a:solidFill>
                            <a:schemeClr val="tx1"/>
                          </a:solidFill>
                          <a:effectLst/>
                          <a:latin typeface="+mn-lt"/>
                          <a:ea typeface="+mn-ea"/>
                          <a:cs typeface="+mn-cs"/>
                        </a:rPr>
                        <a:t>Consiste na radioterapia de câncer de esôfago, estômago, alças intestinais, reto, sigmoide, canal anal, pâncreas, fígado ou vias biliares. Inclui irradiação de cadeia de drenagem linfática regional.</a:t>
                      </a:r>
                      <a:endParaRPr lang="pt-BR" dirty="0">
                        <a:solidFill>
                          <a:srgbClr val="1969A0"/>
                        </a:solidFill>
                        <a:effectLst/>
                      </a:endParaRPr>
                    </a:p>
                  </a:txBody>
                  <a:tcPr anchor="ctr">
                    <a:lnL>
                      <a:noFill/>
                    </a:lnL>
                    <a:lnR>
                      <a:noFill/>
                    </a:lnR>
                    <a:lnT>
                      <a:noFill/>
                    </a:lnT>
                    <a:lnB>
                      <a:noFill/>
                    </a:lnB>
                    <a:solidFill>
                      <a:schemeClr val="accent3">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3" name="Tabela 2"/>
          <p:cNvGraphicFramePr>
            <a:graphicFrameLocks noGrp="1"/>
          </p:cNvGraphicFramePr>
          <p:nvPr/>
        </p:nvGraphicFramePr>
        <p:xfrm>
          <a:off x="1919536" y="1567110"/>
          <a:ext cx="8352928" cy="3179010"/>
        </p:xfrm>
        <a:graphic>
          <a:graphicData uri="http://schemas.openxmlformats.org/drawingml/2006/table">
            <a:tbl>
              <a:tblPr/>
              <a:tblGrid>
                <a:gridCol w="4176464">
                  <a:extLst>
                    <a:ext uri="{9D8B030D-6E8A-4147-A177-3AD203B41FA5}">
                      <a16:colId xmlns:a16="http://schemas.microsoft.com/office/drawing/2014/main" val="20000"/>
                    </a:ext>
                  </a:extLst>
                </a:gridCol>
                <a:gridCol w="4176464">
                  <a:extLst>
                    <a:ext uri="{9D8B030D-6E8A-4147-A177-3AD203B41FA5}">
                      <a16:colId xmlns:a16="http://schemas.microsoft.com/office/drawing/2014/main" val="20001"/>
                    </a:ext>
                  </a:extLst>
                </a:gridCol>
              </a:tblGrid>
              <a:tr h="256771">
                <a:tc>
                  <a:txBody>
                    <a:bodyPr/>
                    <a:lstStyle/>
                    <a:p>
                      <a:r>
                        <a:rPr lang="pt-BR" sz="1600" dirty="0">
                          <a:solidFill>
                            <a:srgbClr val="1969A0"/>
                          </a:solidFill>
                          <a:effectLst/>
                        </a:rPr>
                        <a:t>Modalidade de Atendimento:</a:t>
                      </a:r>
                    </a:p>
                  </a:txBody>
                  <a:tcPr marL="82290" marR="82290" marT="41145" marB="41145"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600">
                          <a:solidFill>
                            <a:srgbClr val="1969A0"/>
                          </a:solidFill>
                          <a:effectLst/>
                        </a:rPr>
                        <a:t>Ambulatorial</a:t>
                      </a:r>
                    </a:p>
                  </a:txBody>
                  <a:tcPr marL="82290" marR="82290" marT="41145" marB="41145"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34517">
                <a:tc>
                  <a:txBody>
                    <a:bodyPr/>
                    <a:lstStyle/>
                    <a:p>
                      <a:r>
                        <a:rPr lang="pt-BR" sz="1600">
                          <a:solidFill>
                            <a:srgbClr val="1969A0"/>
                          </a:solidFill>
                          <a:effectLst/>
                        </a:rPr>
                        <a:t>Complexidade:</a:t>
                      </a:r>
                    </a:p>
                  </a:txBody>
                  <a:tcPr marL="82290" marR="82290" marT="41145" marB="41145"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600">
                          <a:solidFill>
                            <a:srgbClr val="1969A0"/>
                          </a:solidFill>
                          <a:effectLst/>
                        </a:rPr>
                        <a:t>Alta Complexidade</a:t>
                      </a:r>
                    </a:p>
                  </a:txBody>
                  <a:tcPr marL="82290" marR="82290" marT="41145" marB="41145"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43804">
                <a:tc>
                  <a:txBody>
                    <a:bodyPr/>
                    <a:lstStyle/>
                    <a:p>
                      <a:r>
                        <a:rPr lang="pt-BR" sz="1600">
                          <a:solidFill>
                            <a:srgbClr val="1969A0"/>
                          </a:solidFill>
                          <a:effectLst/>
                        </a:rPr>
                        <a:t>Financiamento:</a:t>
                      </a:r>
                    </a:p>
                  </a:txBody>
                  <a:tcPr marL="82290" marR="82290" marT="41145" marB="41145"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600">
                          <a:solidFill>
                            <a:srgbClr val="1969A0"/>
                          </a:solidFill>
                          <a:effectLst/>
                        </a:rPr>
                        <a:t>Média e Alta Complexidade (MAC)</a:t>
                      </a:r>
                    </a:p>
                  </a:txBody>
                  <a:tcPr marL="82290" marR="82290" marT="41145" marB="41145"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43804">
                <a:tc>
                  <a:txBody>
                    <a:bodyPr/>
                    <a:lstStyle/>
                    <a:p>
                      <a:r>
                        <a:rPr lang="pt-BR" sz="1600" dirty="0">
                          <a:solidFill>
                            <a:srgbClr val="1969A0"/>
                          </a:solidFill>
                          <a:effectLst/>
                        </a:rPr>
                        <a:t>Instrumento de Registro:</a:t>
                      </a:r>
                    </a:p>
                  </a:txBody>
                  <a:tcPr marL="82290" marR="82290" marT="41145" marB="41145"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600">
                          <a:solidFill>
                            <a:srgbClr val="1969A0"/>
                          </a:solidFill>
                          <a:effectLst/>
                        </a:rPr>
                        <a:t>APAC (Proc. Principal)</a:t>
                      </a:r>
                    </a:p>
                  </a:txBody>
                  <a:tcPr marL="82290" marR="82290" marT="41145" marB="41145"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43804">
                <a:tc>
                  <a:txBody>
                    <a:bodyPr/>
                    <a:lstStyle/>
                    <a:p>
                      <a:r>
                        <a:rPr lang="pt-BR" sz="1600">
                          <a:solidFill>
                            <a:srgbClr val="1969A0"/>
                          </a:solidFill>
                          <a:effectLst/>
                        </a:rPr>
                        <a:t>Sexo:</a:t>
                      </a:r>
                    </a:p>
                  </a:txBody>
                  <a:tcPr marL="82290" marR="82290" marT="41145" marB="41145"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600">
                          <a:solidFill>
                            <a:srgbClr val="1969A0"/>
                          </a:solidFill>
                          <a:effectLst/>
                        </a:rPr>
                        <a:t>Ambos</a:t>
                      </a:r>
                    </a:p>
                  </a:txBody>
                  <a:tcPr marL="82290" marR="82290" marT="41145" marB="41145"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43804">
                <a:tc>
                  <a:txBody>
                    <a:bodyPr/>
                    <a:lstStyle/>
                    <a:p>
                      <a:r>
                        <a:rPr lang="pt-BR" sz="1600" dirty="0">
                          <a:solidFill>
                            <a:srgbClr val="1969A0"/>
                          </a:solidFill>
                          <a:effectLst/>
                        </a:rPr>
                        <a:t>Quantidade Máxima:</a:t>
                      </a:r>
                    </a:p>
                  </a:txBody>
                  <a:tcPr marL="82290" marR="82290" marT="41145" marB="41145"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600" dirty="0">
                          <a:solidFill>
                            <a:srgbClr val="1969A0"/>
                          </a:solidFill>
                          <a:effectLst/>
                        </a:rPr>
                        <a:t>1</a:t>
                      </a:r>
                    </a:p>
                  </a:txBody>
                  <a:tcPr marL="82290" marR="82290" marT="41145" marB="41145"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43804">
                <a:tc>
                  <a:txBody>
                    <a:bodyPr/>
                    <a:lstStyle/>
                    <a:p>
                      <a:r>
                        <a:rPr lang="pt-BR" sz="1600">
                          <a:solidFill>
                            <a:srgbClr val="1969A0"/>
                          </a:solidFill>
                          <a:effectLst/>
                        </a:rPr>
                        <a:t>Idade Mínima:</a:t>
                      </a:r>
                    </a:p>
                  </a:txBody>
                  <a:tcPr marL="82290" marR="82290" marT="41145" marB="41145"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600" dirty="0">
                          <a:solidFill>
                            <a:srgbClr val="1969A0"/>
                          </a:solidFill>
                          <a:effectLst/>
                        </a:rPr>
                        <a:t>0 meses</a:t>
                      </a:r>
                    </a:p>
                  </a:txBody>
                  <a:tcPr marL="82290" marR="82290" marT="41145" marB="41145"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43804">
                <a:tc>
                  <a:txBody>
                    <a:bodyPr/>
                    <a:lstStyle/>
                    <a:p>
                      <a:r>
                        <a:rPr lang="pt-BR" sz="1600">
                          <a:solidFill>
                            <a:srgbClr val="1969A0"/>
                          </a:solidFill>
                          <a:effectLst/>
                        </a:rPr>
                        <a:t>Idade Máxima:</a:t>
                      </a:r>
                    </a:p>
                  </a:txBody>
                  <a:tcPr marL="82290" marR="82290" marT="41145" marB="41145"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600">
                          <a:solidFill>
                            <a:srgbClr val="1969A0"/>
                          </a:solidFill>
                          <a:effectLst/>
                        </a:rPr>
                        <a:t>130 anos</a:t>
                      </a:r>
                    </a:p>
                  </a:txBody>
                  <a:tcPr marL="82290" marR="82290" marT="41145" marB="41145"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71982">
                <a:tc>
                  <a:txBody>
                    <a:bodyPr/>
                    <a:lstStyle/>
                    <a:p>
                      <a:r>
                        <a:rPr lang="pt-BR" sz="1600" dirty="0">
                          <a:solidFill>
                            <a:srgbClr val="1969A0"/>
                          </a:solidFill>
                          <a:effectLst/>
                        </a:rPr>
                        <a:t>Atributos Complementares:</a:t>
                      </a:r>
                    </a:p>
                  </a:txBody>
                  <a:tcPr marL="82290" marR="82290" marT="41145" marB="41145"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pt-BR" sz="1600" dirty="0">
                          <a:solidFill>
                            <a:srgbClr val="1969A0"/>
                          </a:solidFill>
                          <a:effectLst/>
                        </a:rPr>
                        <a:t>Exige </a:t>
                      </a:r>
                      <a:r>
                        <a:rPr lang="pt-BR" sz="1600" dirty="0" err="1">
                          <a:solidFill>
                            <a:srgbClr val="1969A0"/>
                          </a:solidFill>
                          <a:effectLst/>
                        </a:rPr>
                        <a:t>CNSExige</a:t>
                      </a:r>
                      <a:r>
                        <a:rPr lang="pt-BR" sz="1600" dirty="0">
                          <a:solidFill>
                            <a:srgbClr val="1969A0"/>
                          </a:solidFill>
                          <a:effectLst/>
                        </a:rPr>
                        <a:t> registro na APAC de dados complementares</a:t>
                      </a:r>
                    </a:p>
                  </a:txBody>
                  <a:tcPr marL="82290" marR="82290" marT="41145" marB="41145"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6F6F6"/>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graphicFrame>
        <p:nvGraphicFramePr>
          <p:cNvPr id="4" name="Tabela 3"/>
          <p:cNvGraphicFramePr>
            <a:graphicFrameLocks noGrp="1"/>
          </p:cNvGraphicFramePr>
          <p:nvPr/>
        </p:nvGraphicFramePr>
        <p:xfrm>
          <a:off x="1919536" y="4676761"/>
          <a:ext cx="8352928" cy="1916496"/>
        </p:xfrm>
        <a:graphic>
          <a:graphicData uri="http://schemas.openxmlformats.org/drawingml/2006/table">
            <a:tbl>
              <a:tblPr/>
              <a:tblGrid>
                <a:gridCol w="2063283">
                  <a:extLst>
                    <a:ext uri="{9D8B030D-6E8A-4147-A177-3AD203B41FA5}">
                      <a16:colId xmlns:a16="http://schemas.microsoft.com/office/drawing/2014/main" val="20000"/>
                    </a:ext>
                  </a:extLst>
                </a:gridCol>
                <a:gridCol w="6289645">
                  <a:extLst>
                    <a:ext uri="{9D8B030D-6E8A-4147-A177-3AD203B41FA5}">
                      <a16:colId xmlns:a16="http://schemas.microsoft.com/office/drawing/2014/main" val="20001"/>
                    </a:ext>
                  </a:extLst>
                </a:gridCol>
              </a:tblGrid>
              <a:tr h="176797">
                <a:tc gridSpan="2">
                  <a:txBody>
                    <a:bodyPr/>
                    <a:lstStyle/>
                    <a:p>
                      <a:pPr algn="ctr" fontAlgn="ctr"/>
                      <a:r>
                        <a:rPr lang="pt-BR" sz="1000" b="1" dirty="0">
                          <a:solidFill>
                            <a:schemeClr val="tx1"/>
                          </a:solidFill>
                          <a:effectLst/>
                        </a:rPr>
                        <a:t>ORIGEM</a:t>
                      </a:r>
                    </a:p>
                  </a:txBody>
                  <a:tcPr marL="29620" marR="29620" marT="29620" marB="296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solidFill>
                  </a:tcPr>
                </a:tc>
                <a:tc hMerge="1">
                  <a:txBody>
                    <a:bodyPr/>
                    <a:lstStyle/>
                    <a:p>
                      <a:pPr fontAlgn="ctr"/>
                      <a:endParaRPr lang="pt-BR" sz="1000" dirty="0">
                        <a:solidFill>
                          <a:srgbClr val="1969A0"/>
                        </a:solidFill>
                        <a:effectLst/>
                      </a:endParaRPr>
                    </a:p>
                  </a:txBody>
                  <a:tcPr marL="29620" marR="29620" marT="29620" marB="2962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5E0E8"/>
                    </a:solidFill>
                  </a:tcPr>
                </a:tc>
                <a:extLst>
                  <a:ext uri="{0D108BD9-81ED-4DB2-BD59-A6C34878D82A}">
                    <a16:rowId xmlns:a16="http://schemas.microsoft.com/office/drawing/2014/main" val="10000"/>
                  </a:ext>
                </a:extLst>
              </a:tr>
              <a:tr h="176797">
                <a:tc>
                  <a:txBody>
                    <a:bodyPr/>
                    <a:lstStyle/>
                    <a:p>
                      <a:pPr fontAlgn="ctr"/>
                      <a:r>
                        <a:rPr lang="pt-BR" sz="1000" dirty="0">
                          <a:solidFill>
                            <a:schemeClr val="tx1"/>
                          </a:solidFill>
                          <a:effectLst/>
                        </a:rPr>
                        <a:t>0304010308</a:t>
                      </a:r>
                    </a:p>
                  </a:txBody>
                  <a:tcPr marL="29620" marR="29620" marT="29620" marB="29620" anchor="ctr">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a:noFill/>
                    </a:lnB>
                    <a:solidFill>
                      <a:schemeClr val="bg1"/>
                    </a:solidFill>
                  </a:tcPr>
                </a:tc>
                <a:tc>
                  <a:txBody>
                    <a:bodyPr/>
                    <a:lstStyle/>
                    <a:p>
                      <a:pPr fontAlgn="ctr"/>
                      <a:r>
                        <a:rPr lang="pt-BR" sz="1000" dirty="0">
                          <a:solidFill>
                            <a:schemeClr val="tx1"/>
                          </a:solidFill>
                          <a:effectLst/>
                        </a:rPr>
                        <a:t>COLIMAÇÃO PERSONALIZADA</a:t>
                      </a:r>
                    </a:p>
                  </a:txBody>
                  <a:tcPr marL="29620" marR="29620" marT="29620" marB="29620" anchor="ctr">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1"/>
                  </a:ext>
                </a:extLst>
              </a:tr>
              <a:tr h="176797">
                <a:tc>
                  <a:txBody>
                    <a:bodyPr/>
                    <a:lstStyle/>
                    <a:p>
                      <a:pPr fontAlgn="ctr"/>
                      <a:r>
                        <a:rPr lang="pt-BR" sz="1000" dirty="0">
                          <a:solidFill>
                            <a:schemeClr val="tx1"/>
                          </a:solidFill>
                          <a:effectLst/>
                        </a:rPr>
                        <a:t>0304010154</a:t>
                      </a:r>
                    </a:p>
                  </a:txBody>
                  <a:tcPr marL="29620" marR="29620" marT="29620" marB="2962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MÁSCARA / IMOBILIZAÇÃO PERSONALIZADA (POR TRATAMENTO)</a:t>
                      </a:r>
                    </a:p>
                  </a:txBody>
                  <a:tcPr marL="29620" marR="29620" marT="29620" marB="2962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2"/>
                  </a:ext>
                </a:extLst>
              </a:tr>
              <a:tr h="176797">
                <a:tc>
                  <a:txBody>
                    <a:bodyPr/>
                    <a:lstStyle/>
                    <a:p>
                      <a:pPr fontAlgn="ctr"/>
                      <a:r>
                        <a:rPr lang="pt-BR" sz="1000" dirty="0">
                          <a:solidFill>
                            <a:schemeClr val="tx1"/>
                          </a:solidFill>
                          <a:effectLst/>
                        </a:rPr>
                        <a:t>0304010286</a:t>
                      </a:r>
                    </a:p>
                  </a:txBody>
                  <a:tcPr marL="29620" marR="29620" marT="29620" marB="2962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RADIOTERAPIA COM ACELERADOR LINEAR SÓ DE FÓTONS (POR CAMPO)</a:t>
                      </a:r>
                    </a:p>
                  </a:txBody>
                  <a:tcPr marL="29620" marR="29620" marT="29620" marB="2962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3"/>
                  </a:ext>
                </a:extLst>
              </a:tr>
              <a:tr h="223376">
                <a:tc>
                  <a:txBody>
                    <a:bodyPr/>
                    <a:lstStyle/>
                    <a:p>
                      <a:pPr fontAlgn="ctr"/>
                      <a:r>
                        <a:rPr lang="pt-BR" sz="1000" dirty="0">
                          <a:solidFill>
                            <a:schemeClr val="tx1"/>
                          </a:solidFill>
                          <a:effectLst/>
                        </a:rPr>
                        <a:t>0304010294</a:t>
                      </a:r>
                    </a:p>
                  </a:txBody>
                  <a:tcPr marL="29620" marR="29620" marT="29620" marB="2962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RADIOTERAPIA COM ACELERADOR LINEAR DE FÓTONS E ELÉTRONS (POR CAMPO)</a:t>
                      </a:r>
                    </a:p>
                  </a:txBody>
                  <a:tcPr marL="29620" marR="29620" marT="29620" marB="2962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4"/>
                  </a:ext>
                </a:extLst>
              </a:tr>
              <a:tr h="176797">
                <a:tc>
                  <a:txBody>
                    <a:bodyPr/>
                    <a:lstStyle/>
                    <a:p>
                      <a:pPr fontAlgn="ctr"/>
                      <a:r>
                        <a:rPr lang="pt-BR" sz="1000" dirty="0">
                          <a:solidFill>
                            <a:schemeClr val="tx1"/>
                          </a:solidFill>
                          <a:effectLst/>
                        </a:rPr>
                        <a:t>0304010090</a:t>
                      </a:r>
                    </a:p>
                  </a:txBody>
                  <a:tcPr marL="29620" marR="29620" marT="29620" marB="2962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COBALTOTERAPIA (POR CAMPO)</a:t>
                      </a:r>
                    </a:p>
                  </a:txBody>
                  <a:tcPr marL="29620" marR="29620" marT="29620" marB="2962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5"/>
                  </a:ext>
                </a:extLst>
              </a:tr>
              <a:tr h="176797">
                <a:tc>
                  <a:txBody>
                    <a:bodyPr/>
                    <a:lstStyle/>
                    <a:p>
                      <a:pPr fontAlgn="ctr"/>
                      <a:r>
                        <a:rPr lang="pt-BR" sz="1000">
                          <a:solidFill>
                            <a:schemeClr val="tx1"/>
                          </a:solidFill>
                          <a:effectLst/>
                        </a:rPr>
                        <a:t>0304010081</a:t>
                      </a:r>
                    </a:p>
                  </a:txBody>
                  <a:tcPr marL="29620" marR="29620" marT="29620" marB="2962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VERIFICAÇÂO POR IMAGEM EM RADIOTERAPIA</a:t>
                      </a:r>
                    </a:p>
                  </a:txBody>
                  <a:tcPr marL="29620" marR="29620" marT="29620" marB="2962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6"/>
                  </a:ext>
                </a:extLst>
              </a:tr>
              <a:tr h="176797">
                <a:tc>
                  <a:txBody>
                    <a:bodyPr/>
                    <a:lstStyle/>
                    <a:p>
                      <a:pPr fontAlgn="ctr"/>
                      <a:r>
                        <a:rPr lang="pt-BR" sz="1000">
                          <a:solidFill>
                            <a:schemeClr val="tx1"/>
                          </a:solidFill>
                          <a:effectLst/>
                        </a:rPr>
                        <a:t>0304010200</a:t>
                      </a:r>
                    </a:p>
                  </a:txBody>
                  <a:tcPr marL="29620" marR="29620" marT="29620" marB="2962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PLANEJAMENTO SIMPLES (POR TRATAMENTO)</a:t>
                      </a:r>
                    </a:p>
                  </a:txBody>
                  <a:tcPr marL="29620" marR="29620" marT="29620" marB="2962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7"/>
                  </a:ext>
                </a:extLst>
              </a:tr>
              <a:tr h="176797">
                <a:tc>
                  <a:txBody>
                    <a:bodyPr/>
                    <a:lstStyle/>
                    <a:p>
                      <a:pPr fontAlgn="ctr"/>
                      <a:r>
                        <a:rPr lang="pt-BR" sz="1000">
                          <a:solidFill>
                            <a:schemeClr val="tx1"/>
                          </a:solidFill>
                          <a:effectLst/>
                        </a:rPr>
                        <a:t>0304010189</a:t>
                      </a:r>
                    </a:p>
                  </a:txBody>
                  <a:tcPr marL="29620" marR="29620" marT="29620" marB="2962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fontAlgn="ctr"/>
                      <a:r>
                        <a:rPr lang="pt-BR" sz="1000" dirty="0">
                          <a:solidFill>
                            <a:schemeClr val="tx1"/>
                          </a:solidFill>
                          <a:effectLst/>
                        </a:rPr>
                        <a:t>PLANEJAMENTO COMPLEXO (POR TRATAMENTO)</a:t>
                      </a:r>
                    </a:p>
                  </a:txBody>
                  <a:tcPr marL="29620" marR="29620" marT="29620" marB="2962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2069072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nvGraphicFramePr>
        <p:xfrm>
          <a:off x="1703512" y="188640"/>
          <a:ext cx="8784976" cy="1066800"/>
        </p:xfrm>
        <a:graphic>
          <a:graphicData uri="http://schemas.openxmlformats.org/drawingml/2006/table">
            <a:tbl>
              <a:tblPr/>
              <a:tblGrid>
                <a:gridCol w="8784976">
                  <a:extLst>
                    <a:ext uri="{9D8B030D-6E8A-4147-A177-3AD203B41FA5}">
                      <a16:colId xmlns:a16="http://schemas.microsoft.com/office/drawing/2014/main" val="20000"/>
                    </a:ext>
                  </a:extLst>
                </a:gridCol>
              </a:tblGrid>
              <a:tr h="0">
                <a:tc>
                  <a:txBody>
                    <a:bodyPr/>
                    <a:lstStyle/>
                    <a:p>
                      <a:pPr algn="ctr"/>
                      <a:r>
                        <a:rPr lang="pt-BR" sz="1600" dirty="0">
                          <a:solidFill>
                            <a:srgbClr val="1969A0"/>
                          </a:solidFill>
                          <a:effectLst/>
                        </a:rPr>
                        <a:t>03.04.01.038-3 - RADIOTERAPIA DE TRAQUEIA, BRÔNQUIO, PULMÃO, PLEURA E MEDIASTINO - </a:t>
                      </a:r>
                      <a:r>
                        <a:rPr lang="pt-BR" sz="1200" b="0" i="0" kern="1200" dirty="0">
                          <a:solidFill>
                            <a:schemeClr val="tx1"/>
                          </a:solidFill>
                          <a:effectLst/>
                          <a:latin typeface="+mn-lt"/>
                          <a:ea typeface="+mn-ea"/>
                          <a:cs typeface="+mn-cs"/>
                        </a:rPr>
                        <a:t>R$ 3.563,00</a:t>
                      </a:r>
                      <a:endParaRPr lang="pt-BR" sz="1100" dirty="0">
                        <a:solidFill>
                          <a:srgbClr val="1969A0"/>
                        </a:solidFill>
                        <a:effectLst/>
                      </a:endParaRPr>
                    </a:p>
                    <a:p>
                      <a:pPr algn="ctr"/>
                      <a:endParaRPr lang="pt-BR" sz="1600" b="0" i="1" kern="1200" dirty="0">
                        <a:solidFill>
                          <a:schemeClr val="tx1"/>
                        </a:solidFill>
                        <a:effectLst/>
                        <a:latin typeface="+mn-lt"/>
                        <a:ea typeface="+mn-ea"/>
                        <a:cs typeface="+mn-cs"/>
                      </a:endParaRPr>
                    </a:p>
                    <a:p>
                      <a:pPr algn="l"/>
                      <a:r>
                        <a:rPr lang="pt-BR" sz="1600" b="0" i="1" kern="1200" dirty="0">
                          <a:solidFill>
                            <a:schemeClr val="tx1"/>
                          </a:solidFill>
                          <a:effectLst/>
                          <a:latin typeface="+mn-lt"/>
                          <a:ea typeface="+mn-ea"/>
                          <a:cs typeface="+mn-cs"/>
                        </a:rPr>
                        <a:t>Consiste na radioterapia de pulmão, traqueia, mesotelioma de pleura e câncer em mediastino, exceto linfoma. Inclui irradiação de cadeia de drenagem linfática regional.</a:t>
                      </a:r>
                      <a:endParaRPr lang="pt-BR" sz="1400" dirty="0">
                        <a:solidFill>
                          <a:srgbClr val="1969A0"/>
                        </a:solidFill>
                        <a:effectLst/>
                      </a:endParaRPr>
                    </a:p>
                  </a:txBody>
                  <a:tcPr anchor="ctr">
                    <a:lnL>
                      <a:noFill/>
                    </a:lnL>
                    <a:lnR>
                      <a:noFill/>
                    </a:lnR>
                    <a:lnT>
                      <a:noFill/>
                    </a:lnT>
                    <a:lnB>
                      <a:noFill/>
                    </a:lnB>
                    <a:solidFill>
                      <a:schemeClr val="accent3">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3" name="Tabela 2"/>
          <p:cNvGraphicFramePr>
            <a:graphicFrameLocks noGrp="1"/>
          </p:cNvGraphicFramePr>
          <p:nvPr/>
        </p:nvGraphicFramePr>
        <p:xfrm>
          <a:off x="1703512" y="1564536"/>
          <a:ext cx="8784976" cy="2952164"/>
        </p:xfrm>
        <a:graphic>
          <a:graphicData uri="http://schemas.openxmlformats.org/drawingml/2006/table">
            <a:tbl>
              <a:tblPr/>
              <a:tblGrid>
                <a:gridCol w="2831521">
                  <a:extLst>
                    <a:ext uri="{9D8B030D-6E8A-4147-A177-3AD203B41FA5}">
                      <a16:colId xmlns:a16="http://schemas.microsoft.com/office/drawing/2014/main" val="20000"/>
                    </a:ext>
                  </a:extLst>
                </a:gridCol>
                <a:gridCol w="5953455">
                  <a:extLst>
                    <a:ext uri="{9D8B030D-6E8A-4147-A177-3AD203B41FA5}">
                      <a16:colId xmlns:a16="http://schemas.microsoft.com/office/drawing/2014/main" val="20001"/>
                    </a:ext>
                  </a:extLst>
                </a:gridCol>
              </a:tblGrid>
              <a:tr h="337390">
                <a:tc>
                  <a:txBody>
                    <a:bodyPr/>
                    <a:lstStyle/>
                    <a:p>
                      <a:r>
                        <a:rPr lang="pt-BR" sz="1600" dirty="0">
                          <a:solidFill>
                            <a:srgbClr val="1969A0"/>
                          </a:solidFill>
                          <a:effectLst/>
                        </a:rPr>
                        <a:t>Modalidade de Atendimento:</a:t>
                      </a:r>
                    </a:p>
                  </a:txBody>
                  <a:tcPr marL="82290" marR="82290" marT="41145" marB="41145"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600" dirty="0">
                          <a:solidFill>
                            <a:srgbClr val="1969A0"/>
                          </a:solidFill>
                          <a:effectLst/>
                        </a:rPr>
                        <a:t>Ambulatorial</a:t>
                      </a:r>
                    </a:p>
                  </a:txBody>
                  <a:tcPr marL="82290" marR="82290" marT="41145" marB="41145"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37390">
                <a:tc>
                  <a:txBody>
                    <a:bodyPr/>
                    <a:lstStyle/>
                    <a:p>
                      <a:r>
                        <a:rPr lang="pt-BR" sz="1600" dirty="0">
                          <a:solidFill>
                            <a:srgbClr val="1969A0"/>
                          </a:solidFill>
                          <a:effectLst/>
                        </a:rPr>
                        <a:t>Financiamento:</a:t>
                      </a:r>
                    </a:p>
                  </a:txBody>
                  <a:tcPr marL="82290" marR="82290" marT="41145" marB="41145"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600" dirty="0">
                          <a:solidFill>
                            <a:srgbClr val="1969A0"/>
                          </a:solidFill>
                          <a:effectLst/>
                        </a:rPr>
                        <a:t>Média e Alta Complexidade (MAC)</a:t>
                      </a:r>
                    </a:p>
                  </a:txBody>
                  <a:tcPr marL="82290" marR="82290" marT="41145" marB="41145"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37390">
                <a:tc>
                  <a:txBody>
                    <a:bodyPr/>
                    <a:lstStyle/>
                    <a:p>
                      <a:r>
                        <a:rPr lang="pt-BR" sz="1600" dirty="0">
                          <a:solidFill>
                            <a:srgbClr val="1969A0"/>
                          </a:solidFill>
                          <a:effectLst/>
                        </a:rPr>
                        <a:t>Instrumento de Registro:</a:t>
                      </a:r>
                    </a:p>
                  </a:txBody>
                  <a:tcPr marL="82290" marR="82290" marT="41145" marB="41145"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600">
                          <a:solidFill>
                            <a:srgbClr val="1969A0"/>
                          </a:solidFill>
                          <a:effectLst/>
                        </a:rPr>
                        <a:t>APAC (Proc. Principal)</a:t>
                      </a:r>
                    </a:p>
                  </a:txBody>
                  <a:tcPr marL="82290" marR="82290" marT="41145" marB="41145"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37390">
                <a:tc>
                  <a:txBody>
                    <a:bodyPr/>
                    <a:lstStyle/>
                    <a:p>
                      <a:r>
                        <a:rPr lang="pt-BR" sz="1600">
                          <a:solidFill>
                            <a:srgbClr val="1969A0"/>
                          </a:solidFill>
                          <a:effectLst/>
                        </a:rPr>
                        <a:t>Sexo:</a:t>
                      </a:r>
                    </a:p>
                  </a:txBody>
                  <a:tcPr marL="82290" marR="82290" marT="41145" marB="41145"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600">
                          <a:solidFill>
                            <a:srgbClr val="1969A0"/>
                          </a:solidFill>
                          <a:effectLst/>
                        </a:rPr>
                        <a:t>Ambos</a:t>
                      </a:r>
                    </a:p>
                  </a:txBody>
                  <a:tcPr marL="82290" marR="82290" marT="41145" marB="41145"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37390">
                <a:tc>
                  <a:txBody>
                    <a:bodyPr/>
                    <a:lstStyle/>
                    <a:p>
                      <a:r>
                        <a:rPr lang="pt-BR" sz="1600" dirty="0">
                          <a:solidFill>
                            <a:srgbClr val="1969A0"/>
                          </a:solidFill>
                          <a:effectLst/>
                        </a:rPr>
                        <a:t>Quantidade Máxima:</a:t>
                      </a:r>
                    </a:p>
                  </a:txBody>
                  <a:tcPr marL="82290" marR="82290" marT="41145" marB="41145"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600" dirty="0">
                          <a:solidFill>
                            <a:srgbClr val="1969A0"/>
                          </a:solidFill>
                          <a:effectLst/>
                        </a:rPr>
                        <a:t>1</a:t>
                      </a:r>
                    </a:p>
                  </a:txBody>
                  <a:tcPr marL="82290" marR="82290" marT="41145" marB="41145"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37390">
                <a:tc>
                  <a:txBody>
                    <a:bodyPr/>
                    <a:lstStyle/>
                    <a:p>
                      <a:r>
                        <a:rPr lang="pt-BR" sz="1600">
                          <a:solidFill>
                            <a:srgbClr val="1969A0"/>
                          </a:solidFill>
                          <a:effectLst/>
                        </a:rPr>
                        <a:t>Idade Mínima:</a:t>
                      </a:r>
                    </a:p>
                  </a:txBody>
                  <a:tcPr marL="82290" marR="82290" marT="41145" marB="41145"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600" dirty="0">
                          <a:solidFill>
                            <a:srgbClr val="1969A0"/>
                          </a:solidFill>
                          <a:effectLst/>
                        </a:rPr>
                        <a:t>0 meses</a:t>
                      </a:r>
                    </a:p>
                  </a:txBody>
                  <a:tcPr marL="82290" marR="82290" marT="41145" marB="41145"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37390">
                <a:tc>
                  <a:txBody>
                    <a:bodyPr/>
                    <a:lstStyle/>
                    <a:p>
                      <a:r>
                        <a:rPr lang="pt-BR" sz="1600" dirty="0">
                          <a:solidFill>
                            <a:srgbClr val="1969A0"/>
                          </a:solidFill>
                          <a:effectLst/>
                        </a:rPr>
                        <a:t>Idade Máxima:</a:t>
                      </a:r>
                    </a:p>
                  </a:txBody>
                  <a:tcPr marL="82290" marR="82290" marT="41145" marB="41145"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600">
                          <a:solidFill>
                            <a:srgbClr val="1969A0"/>
                          </a:solidFill>
                          <a:effectLst/>
                        </a:rPr>
                        <a:t>130 anos</a:t>
                      </a:r>
                    </a:p>
                  </a:txBody>
                  <a:tcPr marL="82290" marR="82290" marT="41145" marB="41145"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590434">
                <a:tc>
                  <a:txBody>
                    <a:bodyPr/>
                    <a:lstStyle/>
                    <a:p>
                      <a:r>
                        <a:rPr lang="pt-BR" sz="1600" dirty="0">
                          <a:solidFill>
                            <a:srgbClr val="1969A0"/>
                          </a:solidFill>
                          <a:effectLst/>
                        </a:rPr>
                        <a:t>Atributos Complementares:</a:t>
                      </a:r>
                    </a:p>
                  </a:txBody>
                  <a:tcPr marL="82290" marR="82290" marT="41145" marB="41145"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pt-BR" sz="1600" dirty="0">
                          <a:solidFill>
                            <a:srgbClr val="1969A0"/>
                          </a:solidFill>
                          <a:effectLst/>
                        </a:rPr>
                        <a:t>Exige CNS Exige registro na APAC de dados complementares</a:t>
                      </a:r>
                    </a:p>
                  </a:txBody>
                  <a:tcPr marL="82290" marR="82290" marT="41145" marB="41145"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6F6F6"/>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graphicFrame>
        <p:nvGraphicFramePr>
          <p:cNvPr id="4" name="Tabela 3"/>
          <p:cNvGraphicFramePr>
            <a:graphicFrameLocks noGrp="1"/>
          </p:cNvGraphicFramePr>
          <p:nvPr/>
        </p:nvGraphicFramePr>
        <p:xfrm>
          <a:off x="1703512" y="4548487"/>
          <a:ext cx="8784976" cy="2186280"/>
        </p:xfrm>
        <a:graphic>
          <a:graphicData uri="http://schemas.openxmlformats.org/drawingml/2006/table">
            <a:tbl>
              <a:tblPr/>
              <a:tblGrid>
                <a:gridCol w="1752410">
                  <a:extLst>
                    <a:ext uri="{9D8B030D-6E8A-4147-A177-3AD203B41FA5}">
                      <a16:colId xmlns:a16="http://schemas.microsoft.com/office/drawing/2014/main" val="20000"/>
                    </a:ext>
                  </a:extLst>
                </a:gridCol>
                <a:gridCol w="7032566">
                  <a:extLst>
                    <a:ext uri="{9D8B030D-6E8A-4147-A177-3AD203B41FA5}">
                      <a16:colId xmlns:a16="http://schemas.microsoft.com/office/drawing/2014/main" val="20001"/>
                    </a:ext>
                  </a:extLst>
                </a:gridCol>
              </a:tblGrid>
              <a:tr h="236984">
                <a:tc gridSpan="2">
                  <a:txBody>
                    <a:bodyPr/>
                    <a:lstStyle/>
                    <a:p>
                      <a:pPr algn="ctr" fontAlgn="ctr"/>
                      <a:r>
                        <a:rPr lang="pt-BR" sz="1000" dirty="0">
                          <a:solidFill>
                            <a:schemeClr val="tx1"/>
                          </a:solidFill>
                          <a:effectLst/>
                        </a:rPr>
                        <a:t>ORIGEM</a:t>
                      </a:r>
                    </a:p>
                  </a:txBody>
                  <a:tcPr marL="90519" marR="90519" marT="45260" marB="45260" anchor="ctr">
                    <a:lnL>
                      <a:noFill/>
                    </a:lnL>
                    <a:lnR>
                      <a:noFill/>
                    </a:lnR>
                    <a:lnT>
                      <a:noFill/>
                    </a:lnT>
                    <a:lnB>
                      <a:noFill/>
                    </a:lnB>
                    <a:solidFill>
                      <a:schemeClr val="bg1"/>
                    </a:solidFill>
                  </a:tcPr>
                </a:tc>
                <a:tc hMerge="1">
                  <a:txBody>
                    <a:bodyPr/>
                    <a:lstStyle/>
                    <a:p>
                      <a:pPr fontAlgn="ctr"/>
                      <a:endParaRPr lang="pt-BR" sz="1000" dirty="0">
                        <a:solidFill>
                          <a:srgbClr val="1969A0"/>
                        </a:solidFill>
                        <a:effectLst/>
                      </a:endParaRPr>
                    </a:p>
                  </a:txBody>
                  <a:tcPr marL="90519" marR="90519" marT="45260" marB="45260" anchor="ctr">
                    <a:lnL>
                      <a:noFill/>
                    </a:lnL>
                    <a:lnR>
                      <a:noFill/>
                    </a:lnR>
                    <a:lnT>
                      <a:noFill/>
                    </a:lnT>
                    <a:lnB>
                      <a:noFill/>
                    </a:lnB>
                    <a:solidFill>
                      <a:srgbClr val="D5E0E8"/>
                    </a:solidFill>
                  </a:tcPr>
                </a:tc>
                <a:extLst>
                  <a:ext uri="{0D108BD9-81ED-4DB2-BD59-A6C34878D82A}">
                    <a16:rowId xmlns:a16="http://schemas.microsoft.com/office/drawing/2014/main" val="10000"/>
                  </a:ext>
                </a:extLst>
              </a:tr>
              <a:tr h="236984">
                <a:tc>
                  <a:txBody>
                    <a:bodyPr/>
                    <a:lstStyle/>
                    <a:p>
                      <a:pPr fontAlgn="ctr"/>
                      <a:r>
                        <a:rPr lang="pt-BR" sz="1000" dirty="0">
                          <a:solidFill>
                            <a:schemeClr val="tx1"/>
                          </a:solidFill>
                          <a:effectLst/>
                        </a:rPr>
                        <a:t>0304010308</a:t>
                      </a:r>
                    </a:p>
                  </a:txBody>
                  <a:tcPr marL="90519" marR="90519" marT="45260" marB="45260" anchor="ctr">
                    <a:lnL>
                      <a:noFill/>
                    </a:lnL>
                    <a:lnR>
                      <a:noFill/>
                    </a:lnR>
                    <a:lnT>
                      <a:noFill/>
                    </a:lnT>
                    <a:lnB>
                      <a:noFill/>
                    </a:lnB>
                    <a:solidFill>
                      <a:schemeClr val="bg1"/>
                    </a:solidFill>
                  </a:tcPr>
                </a:tc>
                <a:tc>
                  <a:txBody>
                    <a:bodyPr/>
                    <a:lstStyle/>
                    <a:p>
                      <a:pPr fontAlgn="ctr"/>
                      <a:r>
                        <a:rPr lang="pt-BR" sz="1000" dirty="0">
                          <a:solidFill>
                            <a:schemeClr val="tx1"/>
                          </a:solidFill>
                          <a:effectLst/>
                        </a:rPr>
                        <a:t>COLIMAÇÃO PERSONALIZADA</a:t>
                      </a:r>
                    </a:p>
                  </a:txBody>
                  <a:tcPr marL="90519" marR="90519" marT="45260" marB="45260" anchor="ctr">
                    <a:lnL>
                      <a:noFill/>
                    </a:lnL>
                    <a:lnR>
                      <a:noFill/>
                    </a:lnR>
                    <a:lnT>
                      <a:noFill/>
                    </a:lnT>
                    <a:lnB>
                      <a:noFill/>
                    </a:lnB>
                    <a:solidFill>
                      <a:schemeClr val="bg1"/>
                    </a:solidFill>
                  </a:tcPr>
                </a:tc>
                <a:extLst>
                  <a:ext uri="{0D108BD9-81ED-4DB2-BD59-A6C34878D82A}">
                    <a16:rowId xmlns:a16="http://schemas.microsoft.com/office/drawing/2014/main" val="10001"/>
                  </a:ext>
                </a:extLst>
              </a:tr>
              <a:tr h="236984">
                <a:tc>
                  <a:txBody>
                    <a:bodyPr/>
                    <a:lstStyle/>
                    <a:p>
                      <a:pPr fontAlgn="ctr"/>
                      <a:r>
                        <a:rPr lang="pt-BR" sz="1000" dirty="0">
                          <a:solidFill>
                            <a:schemeClr val="tx1"/>
                          </a:solidFill>
                          <a:effectLst/>
                        </a:rPr>
                        <a:t>0304010154</a:t>
                      </a:r>
                    </a:p>
                  </a:txBody>
                  <a:tcPr marL="90519" marR="90519" marT="45260" marB="45260" anchor="ctr">
                    <a:lnL>
                      <a:noFill/>
                    </a:lnL>
                    <a:lnR>
                      <a:noFill/>
                    </a:lnR>
                    <a:lnT>
                      <a:noFill/>
                    </a:lnT>
                    <a:lnB>
                      <a:noFill/>
                    </a:lnB>
                    <a:solidFill>
                      <a:schemeClr val="bg1"/>
                    </a:solidFill>
                  </a:tcPr>
                </a:tc>
                <a:tc>
                  <a:txBody>
                    <a:bodyPr/>
                    <a:lstStyle/>
                    <a:p>
                      <a:pPr fontAlgn="ctr"/>
                      <a:r>
                        <a:rPr lang="pt-BR" sz="1000" dirty="0">
                          <a:solidFill>
                            <a:schemeClr val="tx1"/>
                          </a:solidFill>
                          <a:effectLst/>
                        </a:rPr>
                        <a:t>MÁSCARA / IMOBILIZAÇÃO PERSONALIZADA (POR TRATAMENTO)</a:t>
                      </a:r>
                    </a:p>
                  </a:txBody>
                  <a:tcPr marL="90519" marR="90519" marT="45260" marB="45260" anchor="ctr">
                    <a:lnL>
                      <a:noFill/>
                    </a:lnL>
                    <a:lnR>
                      <a:noFill/>
                    </a:lnR>
                    <a:lnT>
                      <a:noFill/>
                    </a:lnT>
                    <a:lnB>
                      <a:noFill/>
                    </a:lnB>
                    <a:solidFill>
                      <a:schemeClr val="bg1"/>
                    </a:solidFill>
                  </a:tcPr>
                </a:tc>
                <a:extLst>
                  <a:ext uri="{0D108BD9-81ED-4DB2-BD59-A6C34878D82A}">
                    <a16:rowId xmlns:a16="http://schemas.microsoft.com/office/drawing/2014/main" val="10002"/>
                  </a:ext>
                </a:extLst>
              </a:tr>
              <a:tr h="236984">
                <a:tc>
                  <a:txBody>
                    <a:bodyPr/>
                    <a:lstStyle/>
                    <a:p>
                      <a:pPr fontAlgn="ctr"/>
                      <a:r>
                        <a:rPr lang="pt-BR" sz="1000">
                          <a:solidFill>
                            <a:schemeClr val="tx1"/>
                          </a:solidFill>
                          <a:effectLst/>
                        </a:rPr>
                        <a:t>0304010286</a:t>
                      </a:r>
                    </a:p>
                  </a:txBody>
                  <a:tcPr marL="90519" marR="90519" marT="45260" marB="45260" anchor="ctr">
                    <a:lnL>
                      <a:noFill/>
                    </a:lnL>
                    <a:lnR>
                      <a:noFill/>
                    </a:lnR>
                    <a:lnT>
                      <a:noFill/>
                    </a:lnT>
                    <a:lnB>
                      <a:noFill/>
                    </a:lnB>
                    <a:solidFill>
                      <a:schemeClr val="bg1"/>
                    </a:solidFill>
                  </a:tcPr>
                </a:tc>
                <a:tc>
                  <a:txBody>
                    <a:bodyPr/>
                    <a:lstStyle/>
                    <a:p>
                      <a:pPr fontAlgn="ctr"/>
                      <a:r>
                        <a:rPr lang="pt-BR" sz="1000" dirty="0">
                          <a:solidFill>
                            <a:schemeClr val="tx1"/>
                          </a:solidFill>
                          <a:effectLst/>
                        </a:rPr>
                        <a:t>RADIOTERAPIA COM ACELERADOR LINEAR SÓ DE FÓTONS (POR CAMPO)</a:t>
                      </a:r>
                    </a:p>
                  </a:txBody>
                  <a:tcPr marL="90519" marR="90519" marT="45260" marB="45260" anchor="ctr">
                    <a:lnL>
                      <a:noFill/>
                    </a:lnL>
                    <a:lnR>
                      <a:noFill/>
                    </a:lnR>
                    <a:lnT>
                      <a:noFill/>
                    </a:lnT>
                    <a:lnB>
                      <a:noFill/>
                    </a:lnB>
                    <a:solidFill>
                      <a:schemeClr val="bg1"/>
                    </a:solidFill>
                  </a:tcPr>
                </a:tc>
                <a:extLst>
                  <a:ext uri="{0D108BD9-81ED-4DB2-BD59-A6C34878D82A}">
                    <a16:rowId xmlns:a16="http://schemas.microsoft.com/office/drawing/2014/main" val="10003"/>
                  </a:ext>
                </a:extLst>
              </a:tr>
              <a:tr h="236984">
                <a:tc>
                  <a:txBody>
                    <a:bodyPr/>
                    <a:lstStyle/>
                    <a:p>
                      <a:pPr fontAlgn="ctr"/>
                      <a:r>
                        <a:rPr lang="pt-BR" sz="1000">
                          <a:solidFill>
                            <a:schemeClr val="tx1"/>
                          </a:solidFill>
                          <a:effectLst/>
                        </a:rPr>
                        <a:t>0304010294</a:t>
                      </a:r>
                    </a:p>
                  </a:txBody>
                  <a:tcPr marL="90519" marR="90519" marT="45260" marB="45260" anchor="ctr">
                    <a:lnL>
                      <a:noFill/>
                    </a:lnL>
                    <a:lnR>
                      <a:noFill/>
                    </a:lnR>
                    <a:lnT>
                      <a:noFill/>
                    </a:lnT>
                    <a:lnB>
                      <a:noFill/>
                    </a:lnB>
                    <a:solidFill>
                      <a:schemeClr val="bg1"/>
                    </a:solidFill>
                  </a:tcPr>
                </a:tc>
                <a:tc>
                  <a:txBody>
                    <a:bodyPr/>
                    <a:lstStyle/>
                    <a:p>
                      <a:pPr fontAlgn="ctr"/>
                      <a:r>
                        <a:rPr lang="pt-BR" sz="1000" dirty="0">
                          <a:solidFill>
                            <a:schemeClr val="tx1"/>
                          </a:solidFill>
                          <a:effectLst/>
                        </a:rPr>
                        <a:t>RADIOTERAPIA COM ACELERADOR LINEAR DE FÓTONS E ELÉTRONS (POR CAMPO)</a:t>
                      </a:r>
                    </a:p>
                  </a:txBody>
                  <a:tcPr marL="90519" marR="90519" marT="45260" marB="45260" anchor="ctr">
                    <a:lnL>
                      <a:noFill/>
                    </a:lnL>
                    <a:lnR>
                      <a:noFill/>
                    </a:lnR>
                    <a:lnT>
                      <a:noFill/>
                    </a:lnT>
                    <a:lnB>
                      <a:noFill/>
                    </a:lnB>
                    <a:solidFill>
                      <a:schemeClr val="bg1"/>
                    </a:solidFill>
                  </a:tcPr>
                </a:tc>
                <a:extLst>
                  <a:ext uri="{0D108BD9-81ED-4DB2-BD59-A6C34878D82A}">
                    <a16:rowId xmlns:a16="http://schemas.microsoft.com/office/drawing/2014/main" val="10004"/>
                  </a:ext>
                </a:extLst>
              </a:tr>
              <a:tr h="236984">
                <a:tc>
                  <a:txBody>
                    <a:bodyPr/>
                    <a:lstStyle/>
                    <a:p>
                      <a:pPr fontAlgn="ctr"/>
                      <a:r>
                        <a:rPr lang="pt-BR" sz="1000">
                          <a:solidFill>
                            <a:schemeClr val="tx1"/>
                          </a:solidFill>
                          <a:effectLst/>
                        </a:rPr>
                        <a:t>0304010090</a:t>
                      </a:r>
                    </a:p>
                  </a:txBody>
                  <a:tcPr marL="90519" marR="90519" marT="45260" marB="45260" anchor="ctr">
                    <a:lnL>
                      <a:noFill/>
                    </a:lnL>
                    <a:lnR>
                      <a:noFill/>
                    </a:lnR>
                    <a:lnT>
                      <a:noFill/>
                    </a:lnT>
                    <a:lnB>
                      <a:noFill/>
                    </a:lnB>
                    <a:solidFill>
                      <a:schemeClr val="bg1"/>
                    </a:solidFill>
                  </a:tcPr>
                </a:tc>
                <a:tc>
                  <a:txBody>
                    <a:bodyPr/>
                    <a:lstStyle/>
                    <a:p>
                      <a:pPr fontAlgn="ctr"/>
                      <a:r>
                        <a:rPr lang="pt-BR" sz="1000" dirty="0">
                          <a:solidFill>
                            <a:schemeClr val="tx1"/>
                          </a:solidFill>
                          <a:effectLst/>
                        </a:rPr>
                        <a:t>COBALTOTERAPIA (POR CAMPO)</a:t>
                      </a:r>
                    </a:p>
                  </a:txBody>
                  <a:tcPr marL="90519" marR="90519" marT="45260" marB="45260" anchor="ctr">
                    <a:lnL>
                      <a:noFill/>
                    </a:lnL>
                    <a:lnR>
                      <a:noFill/>
                    </a:lnR>
                    <a:lnT>
                      <a:noFill/>
                    </a:lnT>
                    <a:lnB>
                      <a:noFill/>
                    </a:lnB>
                    <a:solidFill>
                      <a:schemeClr val="bg1"/>
                    </a:solidFill>
                  </a:tcPr>
                </a:tc>
                <a:extLst>
                  <a:ext uri="{0D108BD9-81ED-4DB2-BD59-A6C34878D82A}">
                    <a16:rowId xmlns:a16="http://schemas.microsoft.com/office/drawing/2014/main" val="10005"/>
                  </a:ext>
                </a:extLst>
              </a:tr>
              <a:tr h="236984">
                <a:tc>
                  <a:txBody>
                    <a:bodyPr/>
                    <a:lstStyle/>
                    <a:p>
                      <a:pPr fontAlgn="ctr"/>
                      <a:r>
                        <a:rPr lang="pt-BR" sz="1000">
                          <a:solidFill>
                            <a:schemeClr val="tx1"/>
                          </a:solidFill>
                          <a:effectLst/>
                        </a:rPr>
                        <a:t>0304010081</a:t>
                      </a:r>
                    </a:p>
                  </a:txBody>
                  <a:tcPr marL="90519" marR="90519" marT="45260" marB="45260" anchor="ctr">
                    <a:lnL>
                      <a:noFill/>
                    </a:lnL>
                    <a:lnR>
                      <a:noFill/>
                    </a:lnR>
                    <a:lnT>
                      <a:noFill/>
                    </a:lnT>
                    <a:lnB>
                      <a:noFill/>
                    </a:lnB>
                    <a:solidFill>
                      <a:schemeClr val="bg1"/>
                    </a:solidFill>
                  </a:tcPr>
                </a:tc>
                <a:tc>
                  <a:txBody>
                    <a:bodyPr/>
                    <a:lstStyle/>
                    <a:p>
                      <a:pPr fontAlgn="ctr"/>
                      <a:r>
                        <a:rPr lang="pt-BR" sz="1000" dirty="0">
                          <a:solidFill>
                            <a:schemeClr val="tx1"/>
                          </a:solidFill>
                          <a:effectLst/>
                        </a:rPr>
                        <a:t>VERIFICAÇÂO POR IMAGEM EM RADIOTERAPIA</a:t>
                      </a:r>
                    </a:p>
                  </a:txBody>
                  <a:tcPr marL="90519" marR="90519" marT="45260" marB="45260" anchor="ctr">
                    <a:lnL>
                      <a:noFill/>
                    </a:lnL>
                    <a:lnR>
                      <a:noFill/>
                    </a:lnR>
                    <a:lnT>
                      <a:noFill/>
                    </a:lnT>
                    <a:lnB>
                      <a:noFill/>
                    </a:lnB>
                    <a:solidFill>
                      <a:schemeClr val="bg1"/>
                    </a:solidFill>
                  </a:tcPr>
                </a:tc>
                <a:extLst>
                  <a:ext uri="{0D108BD9-81ED-4DB2-BD59-A6C34878D82A}">
                    <a16:rowId xmlns:a16="http://schemas.microsoft.com/office/drawing/2014/main" val="10006"/>
                  </a:ext>
                </a:extLst>
              </a:tr>
              <a:tr h="236984">
                <a:tc>
                  <a:txBody>
                    <a:bodyPr/>
                    <a:lstStyle/>
                    <a:p>
                      <a:pPr fontAlgn="ctr"/>
                      <a:r>
                        <a:rPr lang="pt-BR" sz="1000">
                          <a:solidFill>
                            <a:schemeClr val="tx1"/>
                          </a:solidFill>
                          <a:effectLst/>
                        </a:rPr>
                        <a:t>0304010200</a:t>
                      </a:r>
                    </a:p>
                  </a:txBody>
                  <a:tcPr marL="90519" marR="90519" marT="45260" marB="45260" anchor="ctr">
                    <a:lnL>
                      <a:noFill/>
                    </a:lnL>
                    <a:lnR>
                      <a:noFill/>
                    </a:lnR>
                    <a:lnT>
                      <a:noFill/>
                    </a:lnT>
                    <a:lnB>
                      <a:noFill/>
                    </a:lnB>
                    <a:solidFill>
                      <a:schemeClr val="bg1"/>
                    </a:solidFill>
                  </a:tcPr>
                </a:tc>
                <a:tc>
                  <a:txBody>
                    <a:bodyPr/>
                    <a:lstStyle/>
                    <a:p>
                      <a:pPr fontAlgn="ctr"/>
                      <a:r>
                        <a:rPr lang="pt-BR" sz="1000" dirty="0">
                          <a:solidFill>
                            <a:schemeClr val="tx1"/>
                          </a:solidFill>
                          <a:effectLst/>
                        </a:rPr>
                        <a:t>PLANEJAMENTO SIMPLES (POR TRATAMENTO)</a:t>
                      </a:r>
                    </a:p>
                  </a:txBody>
                  <a:tcPr marL="90519" marR="90519" marT="45260" marB="45260" anchor="ctr">
                    <a:lnL>
                      <a:noFill/>
                    </a:lnL>
                    <a:lnR>
                      <a:noFill/>
                    </a:lnR>
                    <a:lnT>
                      <a:noFill/>
                    </a:lnT>
                    <a:lnB>
                      <a:noFill/>
                    </a:lnB>
                    <a:solidFill>
                      <a:schemeClr val="bg1"/>
                    </a:solidFill>
                  </a:tcPr>
                </a:tc>
                <a:extLst>
                  <a:ext uri="{0D108BD9-81ED-4DB2-BD59-A6C34878D82A}">
                    <a16:rowId xmlns:a16="http://schemas.microsoft.com/office/drawing/2014/main" val="10007"/>
                  </a:ext>
                </a:extLst>
              </a:tr>
              <a:tr h="236984">
                <a:tc>
                  <a:txBody>
                    <a:bodyPr/>
                    <a:lstStyle/>
                    <a:p>
                      <a:pPr fontAlgn="ctr"/>
                      <a:r>
                        <a:rPr lang="pt-BR" sz="1000">
                          <a:solidFill>
                            <a:schemeClr val="tx1"/>
                          </a:solidFill>
                          <a:effectLst/>
                        </a:rPr>
                        <a:t>0304010189</a:t>
                      </a:r>
                    </a:p>
                  </a:txBody>
                  <a:tcPr marL="90519" marR="90519" marT="45260" marB="45260" anchor="ctr">
                    <a:lnL>
                      <a:noFill/>
                    </a:lnL>
                    <a:lnR>
                      <a:noFill/>
                    </a:lnR>
                    <a:lnT>
                      <a:noFill/>
                    </a:lnT>
                    <a:lnB>
                      <a:noFill/>
                    </a:lnB>
                    <a:solidFill>
                      <a:schemeClr val="bg1"/>
                    </a:solidFill>
                  </a:tcPr>
                </a:tc>
                <a:tc>
                  <a:txBody>
                    <a:bodyPr/>
                    <a:lstStyle/>
                    <a:p>
                      <a:pPr fontAlgn="ctr"/>
                      <a:r>
                        <a:rPr lang="pt-BR" sz="1000" dirty="0">
                          <a:solidFill>
                            <a:schemeClr val="tx1"/>
                          </a:solidFill>
                          <a:effectLst/>
                        </a:rPr>
                        <a:t>PLANEJAMENTO COMPLEXO (POR TRATAMENTO)</a:t>
                      </a:r>
                    </a:p>
                  </a:txBody>
                  <a:tcPr marL="90519" marR="90519" marT="45260" marB="45260" anchor="ctr">
                    <a:lnL>
                      <a:noFill/>
                    </a:lnL>
                    <a:lnR>
                      <a:noFill/>
                    </a:lnR>
                    <a:lnT>
                      <a:noFill/>
                    </a:lnT>
                    <a:lnB>
                      <a:noFill/>
                    </a:lnB>
                    <a:solidFill>
                      <a:schemeClr val="bg1"/>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75100561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nvGraphicFramePr>
        <p:xfrm>
          <a:off x="1847528" y="0"/>
          <a:ext cx="8640960" cy="1828800"/>
        </p:xfrm>
        <a:graphic>
          <a:graphicData uri="http://schemas.openxmlformats.org/drawingml/2006/table">
            <a:tbl>
              <a:tblPr/>
              <a:tblGrid>
                <a:gridCol w="8640960">
                  <a:extLst>
                    <a:ext uri="{9D8B030D-6E8A-4147-A177-3AD203B41FA5}">
                      <a16:colId xmlns:a16="http://schemas.microsoft.com/office/drawing/2014/main" val="20000"/>
                    </a:ext>
                  </a:extLst>
                </a:gridCol>
              </a:tblGrid>
              <a:tr h="0">
                <a:tc>
                  <a:txBody>
                    <a:bodyPr/>
                    <a:lstStyle/>
                    <a:p>
                      <a:r>
                        <a:rPr lang="pt-BR" dirty="0">
                          <a:solidFill>
                            <a:srgbClr val="1969A0"/>
                          </a:solidFill>
                          <a:effectLst/>
                        </a:rPr>
                        <a:t>03.04.01.039-1 - RADIOTERAPIA DE OSSOS/CARTILAGENS/PARTES MOLES - </a:t>
                      </a:r>
                      <a:r>
                        <a:rPr lang="pt-BR" sz="1200" b="0" i="0" kern="1200" dirty="0">
                          <a:solidFill>
                            <a:schemeClr val="tx1"/>
                          </a:solidFill>
                          <a:effectLst/>
                          <a:latin typeface="+mn-lt"/>
                          <a:ea typeface="+mn-ea"/>
                          <a:cs typeface="+mn-cs"/>
                        </a:rPr>
                        <a:t>R$ 3.118,00</a:t>
                      </a:r>
                    </a:p>
                    <a:p>
                      <a:pPr algn="just"/>
                      <a:r>
                        <a:rPr lang="pt-BR" sz="1600" b="0" i="1" kern="1200" dirty="0">
                          <a:solidFill>
                            <a:schemeClr val="tx1"/>
                          </a:solidFill>
                          <a:effectLst/>
                          <a:latin typeface="+mn-lt"/>
                          <a:ea typeface="+mn-ea"/>
                          <a:cs typeface="+mn-cs"/>
                        </a:rPr>
                        <a:t>Consiste na radioterapia de tumores primários de ossos, cartilagens, vasos, partes moles ou nervos periféricos, por localização, ou lesão benigna do corpo carotídeo ou do corpo aórtico. Não inclui a irradiação de cadeia linfática, quando indicada. A braquiterapia é aplicável apenas em caso de tumor de partes moles. Se braquiterapia de tumor de partes moles, autorização excludente com a autorização dos procedimentos 03.04.01.011-1 </a:t>
                      </a:r>
                      <a:r>
                        <a:rPr lang="pt-BR" sz="1600" b="0" i="1" kern="1200" dirty="0" err="1">
                          <a:solidFill>
                            <a:schemeClr val="tx1"/>
                          </a:solidFill>
                          <a:effectLst/>
                          <a:latin typeface="+mn-lt"/>
                          <a:ea typeface="+mn-ea"/>
                          <a:cs typeface="+mn-cs"/>
                        </a:rPr>
                        <a:t>internacão</a:t>
                      </a:r>
                      <a:r>
                        <a:rPr lang="pt-BR" sz="1600" b="0" i="1" kern="1200" dirty="0">
                          <a:solidFill>
                            <a:schemeClr val="tx1"/>
                          </a:solidFill>
                          <a:effectLst/>
                          <a:latin typeface="+mn-lt"/>
                          <a:ea typeface="+mn-ea"/>
                          <a:cs typeface="+mn-cs"/>
                        </a:rPr>
                        <a:t> p/ radioterapia externa (</a:t>
                      </a:r>
                      <a:r>
                        <a:rPr lang="pt-BR" sz="1600" b="0" i="1" kern="1200" dirty="0" err="1">
                          <a:solidFill>
                            <a:schemeClr val="tx1"/>
                          </a:solidFill>
                          <a:effectLst/>
                          <a:latin typeface="+mn-lt"/>
                          <a:ea typeface="+mn-ea"/>
                          <a:cs typeface="+mn-cs"/>
                        </a:rPr>
                        <a:t>cobaltoterapia</a:t>
                      </a:r>
                      <a:r>
                        <a:rPr lang="pt-BR" sz="1600" b="0" i="1" kern="1200" dirty="0">
                          <a:solidFill>
                            <a:schemeClr val="tx1"/>
                          </a:solidFill>
                          <a:effectLst/>
                          <a:latin typeface="+mn-lt"/>
                          <a:ea typeface="+mn-ea"/>
                          <a:cs typeface="+mn-cs"/>
                        </a:rPr>
                        <a:t>/acelerador linear) e 03.04.01.017-0 narcose de criança (por procedimento).</a:t>
                      </a:r>
                      <a:endParaRPr lang="pt-BR" sz="1200" dirty="0">
                        <a:solidFill>
                          <a:srgbClr val="1969A0"/>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3" name="Tabela 2"/>
          <p:cNvGraphicFramePr>
            <a:graphicFrameLocks noGrp="1"/>
          </p:cNvGraphicFramePr>
          <p:nvPr/>
        </p:nvGraphicFramePr>
        <p:xfrm>
          <a:off x="1889702" y="2171631"/>
          <a:ext cx="8640960" cy="2365200"/>
        </p:xfrm>
        <a:graphic>
          <a:graphicData uri="http://schemas.openxmlformats.org/drawingml/2006/table">
            <a:tbl>
              <a:tblPr/>
              <a:tblGrid>
                <a:gridCol w="4320480">
                  <a:extLst>
                    <a:ext uri="{9D8B030D-6E8A-4147-A177-3AD203B41FA5}">
                      <a16:colId xmlns:a16="http://schemas.microsoft.com/office/drawing/2014/main" val="20000"/>
                    </a:ext>
                  </a:extLst>
                </a:gridCol>
                <a:gridCol w="4320480">
                  <a:extLst>
                    <a:ext uri="{9D8B030D-6E8A-4147-A177-3AD203B41FA5}">
                      <a16:colId xmlns:a16="http://schemas.microsoft.com/office/drawing/2014/main" val="20001"/>
                    </a:ext>
                  </a:extLst>
                </a:gridCol>
              </a:tblGrid>
              <a:tr h="256038">
                <a:tc>
                  <a:txBody>
                    <a:bodyPr/>
                    <a:lstStyle/>
                    <a:p>
                      <a:r>
                        <a:rPr lang="pt-BR" sz="1400" dirty="0">
                          <a:solidFill>
                            <a:srgbClr val="1969A0"/>
                          </a:solidFill>
                          <a:effectLst/>
                        </a:rPr>
                        <a:t>Modalidade de Atendimento:</a:t>
                      </a:r>
                    </a:p>
                  </a:txBody>
                  <a:tcPr marL="82290" marR="82290" marT="41145" marB="41145"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400" dirty="0">
                          <a:solidFill>
                            <a:srgbClr val="1969A0"/>
                          </a:solidFill>
                          <a:effectLst/>
                        </a:rPr>
                        <a:t>Ambulatorial</a:t>
                      </a:r>
                    </a:p>
                  </a:txBody>
                  <a:tcPr marL="82290" marR="82290" marT="41145" marB="41145"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56038">
                <a:tc>
                  <a:txBody>
                    <a:bodyPr/>
                    <a:lstStyle/>
                    <a:p>
                      <a:r>
                        <a:rPr lang="pt-BR" sz="1400" dirty="0">
                          <a:solidFill>
                            <a:srgbClr val="1969A0"/>
                          </a:solidFill>
                          <a:effectLst/>
                        </a:rPr>
                        <a:t>Financiamento:</a:t>
                      </a:r>
                    </a:p>
                  </a:txBody>
                  <a:tcPr marL="82290" marR="82290" marT="41145" marB="41145"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400" dirty="0">
                          <a:solidFill>
                            <a:srgbClr val="1969A0"/>
                          </a:solidFill>
                          <a:effectLst/>
                        </a:rPr>
                        <a:t>Média e Alta Complexidade (MAC)</a:t>
                      </a:r>
                    </a:p>
                  </a:txBody>
                  <a:tcPr marL="82290" marR="82290" marT="41145" marB="41145"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44807">
                <a:tc>
                  <a:txBody>
                    <a:bodyPr/>
                    <a:lstStyle/>
                    <a:p>
                      <a:r>
                        <a:rPr lang="pt-BR" sz="1400" dirty="0">
                          <a:solidFill>
                            <a:srgbClr val="1969A0"/>
                          </a:solidFill>
                          <a:effectLst/>
                        </a:rPr>
                        <a:t>Instrumento de Registro:</a:t>
                      </a:r>
                    </a:p>
                  </a:txBody>
                  <a:tcPr marL="82290" marR="82290" marT="41145" marB="41145"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400" dirty="0">
                          <a:solidFill>
                            <a:srgbClr val="1969A0"/>
                          </a:solidFill>
                          <a:effectLst/>
                        </a:rPr>
                        <a:t>APAC (Proc. Principal)</a:t>
                      </a:r>
                    </a:p>
                  </a:txBody>
                  <a:tcPr marL="82290" marR="82290" marT="41145" marB="41145"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56038">
                <a:tc>
                  <a:txBody>
                    <a:bodyPr/>
                    <a:lstStyle/>
                    <a:p>
                      <a:r>
                        <a:rPr lang="pt-BR" sz="1400" dirty="0">
                          <a:solidFill>
                            <a:srgbClr val="1969A0"/>
                          </a:solidFill>
                          <a:effectLst/>
                        </a:rPr>
                        <a:t>Sexo:</a:t>
                      </a:r>
                    </a:p>
                  </a:txBody>
                  <a:tcPr marL="82290" marR="82290" marT="41145" marB="41145"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400" dirty="0">
                          <a:solidFill>
                            <a:srgbClr val="1969A0"/>
                          </a:solidFill>
                          <a:effectLst/>
                        </a:rPr>
                        <a:t>Ambos</a:t>
                      </a:r>
                    </a:p>
                  </a:txBody>
                  <a:tcPr marL="82290" marR="82290" marT="41145" marB="41145"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56038">
                <a:tc>
                  <a:txBody>
                    <a:bodyPr/>
                    <a:lstStyle/>
                    <a:p>
                      <a:r>
                        <a:rPr lang="pt-BR" sz="1400" dirty="0">
                          <a:solidFill>
                            <a:srgbClr val="1969A0"/>
                          </a:solidFill>
                          <a:effectLst/>
                        </a:rPr>
                        <a:t>Quantidade Máxima:</a:t>
                      </a:r>
                    </a:p>
                  </a:txBody>
                  <a:tcPr marL="82290" marR="82290" marT="41145" marB="41145"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400" dirty="0">
                          <a:solidFill>
                            <a:srgbClr val="1969A0"/>
                          </a:solidFill>
                          <a:effectLst/>
                        </a:rPr>
                        <a:t>1</a:t>
                      </a:r>
                    </a:p>
                  </a:txBody>
                  <a:tcPr marL="82290" marR="82290" marT="41145" marB="41145"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56038">
                <a:tc>
                  <a:txBody>
                    <a:bodyPr/>
                    <a:lstStyle/>
                    <a:p>
                      <a:r>
                        <a:rPr lang="pt-BR" sz="1400" dirty="0">
                          <a:solidFill>
                            <a:srgbClr val="1969A0"/>
                          </a:solidFill>
                          <a:effectLst/>
                        </a:rPr>
                        <a:t>Idade Mínima:</a:t>
                      </a:r>
                    </a:p>
                  </a:txBody>
                  <a:tcPr marL="82290" marR="82290" marT="41145" marB="41145"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400" dirty="0">
                          <a:solidFill>
                            <a:srgbClr val="1969A0"/>
                          </a:solidFill>
                          <a:effectLst/>
                        </a:rPr>
                        <a:t>0 meses</a:t>
                      </a:r>
                    </a:p>
                  </a:txBody>
                  <a:tcPr marL="82290" marR="82290" marT="41145" marB="41145"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56038">
                <a:tc>
                  <a:txBody>
                    <a:bodyPr/>
                    <a:lstStyle/>
                    <a:p>
                      <a:r>
                        <a:rPr lang="pt-BR" sz="1400">
                          <a:solidFill>
                            <a:srgbClr val="1969A0"/>
                          </a:solidFill>
                          <a:effectLst/>
                        </a:rPr>
                        <a:t>Idade Máxima:</a:t>
                      </a:r>
                    </a:p>
                  </a:txBody>
                  <a:tcPr marL="82290" marR="82290" marT="41145" marB="41145"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400" dirty="0">
                          <a:solidFill>
                            <a:srgbClr val="1969A0"/>
                          </a:solidFill>
                          <a:effectLst/>
                        </a:rPr>
                        <a:t>130 anos</a:t>
                      </a:r>
                    </a:p>
                  </a:txBody>
                  <a:tcPr marL="82290" marR="82290" marT="41145" marB="41145"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56038">
                <a:tc>
                  <a:txBody>
                    <a:bodyPr/>
                    <a:lstStyle/>
                    <a:p>
                      <a:r>
                        <a:rPr lang="pt-BR" sz="1400" dirty="0">
                          <a:solidFill>
                            <a:srgbClr val="1969A0"/>
                          </a:solidFill>
                          <a:effectLst/>
                        </a:rPr>
                        <a:t>Atributos Complementares:</a:t>
                      </a:r>
                    </a:p>
                  </a:txBody>
                  <a:tcPr marL="82290" marR="82290" marT="41145" marB="41145"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a:r>
                        <a:rPr lang="pt-BR" sz="1100" dirty="0">
                          <a:solidFill>
                            <a:srgbClr val="1969A0"/>
                          </a:solidFill>
                          <a:effectLst/>
                        </a:rPr>
                        <a:t>Exige CNS Exige registro na APAC de dados complementares</a:t>
                      </a:r>
                    </a:p>
                  </a:txBody>
                  <a:tcPr marL="82290" marR="82290" marT="41145" marB="41145"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6F6F6"/>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graphicFrame>
        <p:nvGraphicFramePr>
          <p:cNvPr id="4" name="Tabela 3"/>
          <p:cNvGraphicFramePr>
            <a:graphicFrameLocks noGrp="1"/>
          </p:cNvGraphicFramePr>
          <p:nvPr/>
        </p:nvGraphicFramePr>
        <p:xfrm>
          <a:off x="1847528" y="4553660"/>
          <a:ext cx="8640960" cy="2304340"/>
        </p:xfrm>
        <a:graphic>
          <a:graphicData uri="http://schemas.openxmlformats.org/drawingml/2006/table">
            <a:tbl>
              <a:tblPr/>
              <a:tblGrid>
                <a:gridCol w="1751178">
                  <a:extLst>
                    <a:ext uri="{9D8B030D-6E8A-4147-A177-3AD203B41FA5}">
                      <a16:colId xmlns:a16="http://schemas.microsoft.com/office/drawing/2014/main" val="20000"/>
                    </a:ext>
                  </a:extLst>
                </a:gridCol>
                <a:gridCol w="6889782">
                  <a:extLst>
                    <a:ext uri="{9D8B030D-6E8A-4147-A177-3AD203B41FA5}">
                      <a16:colId xmlns:a16="http://schemas.microsoft.com/office/drawing/2014/main" val="20001"/>
                    </a:ext>
                  </a:extLst>
                </a:gridCol>
              </a:tblGrid>
              <a:tr h="0">
                <a:tc>
                  <a:txBody>
                    <a:bodyPr/>
                    <a:lstStyle/>
                    <a:p>
                      <a:pPr fontAlgn="ctr"/>
                      <a:r>
                        <a:rPr lang="pt-BR" sz="1000" dirty="0">
                          <a:solidFill>
                            <a:schemeClr val="tx1"/>
                          </a:solidFill>
                          <a:effectLst/>
                        </a:rPr>
                        <a:t>0304010308</a:t>
                      </a:r>
                    </a:p>
                  </a:txBody>
                  <a:tcPr marL="78034" marR="78034" marT="39017" marB="39017" anchor="ctr">
                    <a:lnL>
                      <a:noFill/>
                    </a:lnL>
                    <a:lnR>
                      <a:noFill/>
                    </a:lnR>
                    <a:lnT>
                      <a:noFill/>
                    </a:lnT>
                    <a:lnB>
                      <a:noFill/>
                    </a:lnB>
                    <a:solidFill>
                      <a:schemeClr val="bg1"/>
                    </a:solidFill>
                  </a:tcPr>
                </a:tc>
                <a:tc>
                  <a:txBody>
                    <a:bodyPr/>
                    <a:lstStyle/>
                    <a:p>
                      <a:pPr fontAlgn="ctr"/>
                      <a:r>
                        <a:rPr lang="pt-BR" sz="1000">
                          <a:solidFill>
                            <a:schemeClr val="tx1"/>
                          </a:solidFill>
                          <a:effectLst/>
                        </a:rPr>
                        <a:t>COLIMAÇÃO PERSONALIZADA</a:t>
                      </a:r>
                    </a:p>
                  </a:txBody>
                  <a:tcPr marL="78034" marR="78034" marT="39017" marB="39017" anchor="ctr">
                    <a:lnL>
                      <a:noFill/>
                    </a:lnL>
                    <a:lnR>
                      <a:noFill/>
                    </a:lnR>
                    <a:lnT>
                      <a:noFill/>
                    </a:lnT>
                    <a:lnB>
                      <a:noFill/>
                    </a:lnB>
                    <a:solidFill>
                      <a:schemeClr val="bg1"/>
                    </a:solidFill>
                  </a:tcPr>
                </a:tc>
                <a:extLst>
                  <a:ext uri="{0D108BD9-81ED-4DB2-BD59-A6C34878D82A}">
                    <a16:rowId xmlns:a16="http://schemas.microsoft.com/office/drawing/2014/main" val="10000"/>
                  </a:ext>
                </a:extLst>
              </a:tr>
              <a:tr h="208832">
                <a:tc>
                  <a:txBody>
                    <a:bodyPr/>
                    <a:lstStyle/>
                    <a:p>
                      <a:pPr fontAlgn="ctr"/>
                      <a:r>
                        <a:rPr lang="pt-BR" sz="1000" dirty="0">
                          <a:solidFill>
                            <a:schemeClr val="tx1"/>
                          </a:solidFill>
                          <a:effectLst/>
                        </a:rPr>
                        <a:t>0304010154</a:t>
                      </a:r>
                    </a:p>
                  </a:txBody>
                  <a:tcPr marL="78034" marR="78034" marT="39017" marB="39017" anchor="ctr">
                    <a:lnL>
                      <a:noFill/>
                    </a:lnL>
                    <a:lnR>
                      <a:noFill/>
                    </a:lnR>
                    <a:lnT>
                      <a:noFill/>
                    </a:lnT>
                    <a:lnB>
                      <a:noFill/>
                    </a:lnB>
                    <a:solidFill>
                      <a:schemeClr val="bg1"/>
                    </a:solidFill>
                  </a:tcPr>
                </a:tc>
                <a:tc>
                  <a:txBody>
                    <a:bodyPr/>
                    <a:lstStyle/>
                    <a:p>
                      <a:pPr fontAlgn="ctr"/>
                      <a:r>
                        <a:rPr lang="pt-BR" sz="1000" dirty="0">
                          <a:solidFill>
                            <a:schemeClr val="tx1"/>
                          </a:solidFill>
                          <a:effectLst/>
                        </a:rPr>
                        <a:t>MÁSCARA / IMOBILIZAÇÃO PERSONALIZADA (POR TRATAMENTO)</a:t>
                      </a:r>
                    </a:p>
                  </a:txBody>
                  <a:tcPr marL="78034" marR="78034" marT="39017" marB="39017" anchor="ctr">
                    <a:lnL>
                      <a:noFill/>
                    </a:lnL>
                    <a:lnR>
                      <a:noFill/>
                    </a:lnR>
                    <a:lnT>
                      <a:noFill/>
                    </a:lnT>
                    <a:lnB>
                      <a:noFill/>
                    </a:lnB>
                    <a:solidFill>
                      <a:schemeClr val="bg1"/>
                    </a:solidFill>
                  </a:tcPr>
                </a:tc>
                <a:extLst>
                  <a:ext uri="{0D108BD9-81ED-4DB2-BD59-A6C34878D82A}">
                    <a16:rowId xmlns:a16="http://schemas.microsoft.com/office/drawing/2014/main" val="10001"/>
                  </a:ext>
                </a:extLst>
              </a:tr>
              <a:tr h="208832">
                <a:tc>
                  <a:txBody>
                    <a:bodyPr/>
                    <a:lstStyle/>
                    <a:p>
                      <a:pPr fontAlgn="ctr"/>
                      <a:r>
                        <a:rPr lang="pt-BR" sz="1000">
                          <a:solidFill>
                            <a:schemeClr val="tx1"/>
                          </a:solidFill>
                          <a:effectLst/>
                        </a:rPr>
                        <a:t>0304010286</a:t>
                      </a:r>
                    </a:p>
                  </a:txBody>
                  <a:tcPr marL="78034" marR="78034" marT="39017" marB="39017" anchor="ctr">
                    <a:lnL>
                      <a:noFill/>
                    </a:lnL>
                    <a:lnR>
                      <a:noFill/>
                    </a:lnR>
                    <a:lnT>
                      <a:noFill/>
                    </a:lnT>
                    <a:lnB>
                      <a:noFill/>
                    </a:lnB>
                    <a:solidFill>
                      <a:schemeClr val="bg1"/>
                    </a:solidFill>
                  </a:tcPr>
                </a:tc>
                <a:tc>
                  <a:txBody>
                    <a:bodyPr/>
                    <a:lstStyle/>
                    <a:p>
                      <a:pPr fontAlgn="ctr"/>
                      <a:r>
                        <a:rPr lang="pt-BR" sz="1000" dirty="0">
                          <a:solidFill>
                            <a:schemeClr val="tx1"/>
                          </a:solidFill>
                          <a:effectLst/>
                        </a:rPr>
                        <a:t>RADIOTERAPIA COM ACELERADOR LINEAR SÓ DE FÓTONS (POR CAMPO)</a:t>
                      </a:r>
                    </a:p>
                  </a:txBody>
                  <a:tcPr marL="78034" marR="78034" marT="39017" marB="39017" anchor="ctr">
                    <a:lnL>
                      <a:noFill/>
                    </a:lnL>
                    <a:lnR>
                      <a:noFill/>
                    </a:lnR>
                    <a:lnT>
                      <a:noFill/>
                    </a:lnT>
                    <a:lnB>
                      <a:noFill/>
                    </a:lnB>
                    <a:solidFill>
                      <a:schemeClr val="bg1"/>
                    </a:solidFill>
                  </a:tcPr>
                </a:tc>
                <a:extLst>
                  <a:ext uri="{0D108BD9-81ED-4DB2-BD59-A6C34878D82A}">
                    <a16:rowId xmlns:a16="http://schemas.microsoft.com/office/drawing/2014/main" val="10002"/>
                  </a:ext>
                </a:extLst>
              </a:tr>
              <a:tr h="208832">
                <a:tc>
                  <a:txBody>
                    <a:bodyPr/>
                    <a:lstStyle/>
                    <a:p>
                      <a:pPr fontAlgn="ctr"/>
                      <a:r>
                        <a:rPr lang="pt-BR" sz="1000">
                          <a:solidFill>
                            <a:schemeClr val="tx1"/>
                          </a:solidFill>
                          <a:effectLst/>
                        </a:rPr>
                        <a:t>0304010294</a:t>
                      </a:r>
                    </a:p>
                  </a:txBody>
                  <a:tcPr marL="78034" marR="78034" marT="39017" marB="39017" anchor="ctr">
                    <a:lnL>
                      <a:noFill/>
                    </a:lnL>
                    <a:lnR>
                      <a:noFill/>
                    </a:lnR>
                    <a:lnT>
                      <a:noFill/>
                    </a:lnT>
                    <a:lnB>
                      <a:noFill/>
                    </a:lnB>
                    <a:solidFill>
                      <a:schemeClr val="bg1"/>
                    </a:solidFill>
                  </a:tcPr>
                </a:tc>
                <a:tc>
                  <a:txBody>
                    <a:bodyPr/>
                    <a:lstStyle/>
                    <a:p>
                      <a:pPr fontAlgn="ctr"/>
                      <a:r>
                        <a:rPr lang="pt-BR" sz="1000" dirty="0">
                          <a:solidFill>
                            <a:schemeClr val="tx1"/>
                          </a:solidFill>
                          <a:effectLst/>
                        </a:rPr>
                        <a:t>RADIOTERAPIA COM ACELERADOR LINEAR DE FÓTONS E ELÉTRONS (POR CAMPO)</a:t>
                      </a:r>
                    </a:p>
                  </a:txBody>
                  <a:tcPr marL="78034" marR="78034" marT="39017" marB="39017" anchor="ctr">
                    <a:lnL>
                      <a:noFill/>
                    </a:lnL>
                    <a:lnR>
                      <a:noFill/>
                    </a:lnR>
                    <a:lnT>
                      <a:noFill/>
                    </a:lnT>
                    <a:lnB>
                      <a:noFill/>
                    </a:lnB>
                    <a:solidFill>
                      <a:schemeClr val="bg1"/>
                    </a:solidFill>
                  </a:tcPr>
                </a:tc>
                <a:extLst>
                  <a:ext uri="{0D108BD9-81ED-4DB2-BD59-A6C34878D82A}">
                    <a16:rowId xmlns:a16="http://schemas.microsoft.com/office/drawing/2014/main" val="10003"/>
                  </a:ext>
                </a:extLst>
              </a:tr>
              <a:tr h="208832">
                <a:tc>
                  <a:txBody>
                    <a:bodyPr/>
                    <a:lstStyle/>
                    <a:p>
                      <a:pPr fontAlgn="ctr"/>
                      <a:r>
                        <a:rPr lang="pt-BR" sz="1000">
                          <a:solidFill>
                            <a:schemeClr val="tx1"/>
                          </a:solidFill>
                          <a:effectLst/>
                        </a:rPr>
                        <a:t>0304010090</a:t>
                      </a:r>
                    </a:p>
                  </a:txBody>
                  <a:tcPr marL="78034" marR="78034" marT="39017" marB="39017" anchor="ctr">
                    <a:lnL>
                      <a:noFill/>
                    </a:lnL>
                    <a:lnR>
                      <a:noFill/>
                    </a:lnR>
                    <a:lnT>
                      <a:noFill/>
                    </a:lnT>
                    <a:lnB>
                      <a:noFill/>
                    </a:lnB>
                    <a:solidFill>
                      <a:schemeClr val="bg1"/>
                    </a:solidFill>
                  </a:tcPr>
                </a:tc>
                <a:tc>
                  <a:txBody>
                    <a:bodyPr/>
                    <a:lstStyle/>
                    <a:p>
                      <a:pPr fontAlgn="ctr"/>
                      <a:r>
                        <a:rPr lang="pt-BR" sz="1000" dirty="0">
                          <a:solidFill>
                            <a:schemeClr val="tx1"/>
                          </a:solidFill>
                          <a:effectLst/>
                        </a:rPr>
                        <a:t>COBALTOTERAPIA (POR CAMPO)</a:t>
                      </a:r>
                    </a:p>
                  </a:txBody>
                  <a:tcPr marL="78034" marR="78034" marT="39017" marB="39017" anchor="ctr">
                    <a:lnL>
                      <a:noFill/>
                    </a:lnL>
                    <a:lnR>
                      <a:noFill/>
                    </a:lnR>
                    <a:lnT>
                      <a:noFill/>
                    </a:lnT>
                    <a:lnB>
                      <a:noFill/>
                    </a:lnB>
                    <a:solidFill>
                      <a:schemeClr val="bg1"/>
                    </a:solidFill>
                  </a:tcPr>
                </a:tc>
                <a:extLst>
                  <a:ext uri="{0D108BD9-81ED-4DB2-BD59-A6C34878D82A}">
                    <a16:rowId xmlns:a16="http://schemas.microsoft.com/office/drawing/2014/main" val="10004"/>
                  </a:ext>
                </a:extLst>
              </a:tr>
              <a:tr h="208832">
                <a:tc>
                  <a:txBody>
                    <a:bodyPr/>
                    <a:lstStyle/>
                    <a:p>
                      <a:pPr fontAlgn="ctr"/>
                      <a:r>
                        <a:rPr lang="pt-BR" sz="1000">
                          <a:solidFill>
                            <a:schemeClr val="tx1"/>
                          </a:solidFill>
                          <a:effectLst/>
                        </a:rPr>
                        <a:t>0304010081</a:t>
                      </a:r>
                    </a:p>
                  </a:txBody>
                  <a:tcPr marL="78034" marR="78034" marT="39017" marB="39017" anchor="ctr">
                    <a:lnL>
                      <a:noFill/>
                    </a:lnL>
                    <a:lnR>
                      <a:noFill/>
                    </a:lnR>
                    <a:lnT>
                      <a:noFill/>
                    </a:lnT>
                    <a:lnB>
                      <a:noFill/>
                    </a:lnB>
                    <a:solidFill>
                      <a:schemeClr val="bg1"/>
                    </a:solidFill>
                  </a:tcPr>
                </a:tc>
                <a:tc>
                  <a:txBody>
                    <a:bodyPr/>
                    <a:lstStyle/>
                    <a:p>
                      <a:pPr fontAlgn="ctr"/>
                      <a:r>
                        <a:rPr lang="pt-BR" sz="1000" dirty="0">
                          <a:solidFill>
                            <a:schemeClr val="tx1"/>
                          </a:solidFill>
                          <a:effectLst/>
                        </a:rPr>
                        <a:t>VERIFICAÇÂO POR IMAGEM EM RADIOTERAPIA</a:t>
                      </a:r>
                    </a:p>
                  </a:txBody>
                  <a:tcPr marL="78034" marR="78034" marT="39017" marB="39017" anchor="ctr">
                    <a:lnL>
                      <a:noFill/>
                    </a:lnL>
                    <a:lnR>
                      <a:noFill/>
                    </a:lnR>
                    <a:lnT>
                      <a:noFill/>
                    </a:lnT>
                    <a:lnB>
                      <a:noFill/>
                    </a:lnB>
                    <a:solidFill>
                      <a:schemeClr val="bg1"/>
                    </a:solidFill>
                  </a:tcPr>
                </a:tc>
                <a:extLst>
                  <a:ext uri="{0D108BD9-81ED-4DB2-BD59-A6C34878D82A}">
                    <a16:rowId xmlns:a16="http://schemas.microsoft.com/office/drawing/2014/main" val="10005"/>
                  </a:ext>
                </a:extLst>
              </a:tr>
              <a:tr h="208832">
                <a:tc>
                  <a:txBody>
                    <a:bodyPr/>
                    <a:lstStyle/>
                    <a:p>
                      <a:pPr fontAlgn="ctr"/>
                      <a:r>
                        <a:rPr lang="pt-BR" sz="1000">
                          <a:solidFill>
                            <a:schemeClr val="tx1"/>
                          </a:solidFill>
                          <a:effectLst/>
                        </a:rPr>
                        <a:t>0304010200</a:t>
                      </a:r>
                    </a:p>
                  </a:txBody>
                  <a:tcPr marL="78034" marR="78034" marT="39017" marB="39017" anchor="ctr">
                    <a:lnL>
                      <a:noFill/>
                    </a:lnL>
                    <a:lnR>
                      <a:noFill/>
                    </a:lnR>
                    <a:lnT>
                      <a:noFill/>
                    </a:lnT>
                    <a:lnB>
                      <a:noFill/>
                    </a:lnB>
                    <a:solidFill>
                      <a:schemeClr val="bg1"/>
                    </a:solidFill>
                  </a:tcPr>
                </a:tc>
                <a:tc>
                  <a:txBody>
                    <a:bodyPr/>
                    <a:lstStyle/>
                    <a:p>
                      <a:pPr fontAlgn="ctr"/>
                      <a:r>
                        <a:rPr lang="pt-BR" sz="1000" dirty="0">
                          <a:solidFill>
                            <a:schemeClr val="tx1"/>
                          </a:solidFill>
                          <a:effectLst/>
                        </a:rPr>
                        <a:t>PLANEJAMENTO SIMPLES (POR TRATAMENTO)</a:t>
                      </a:r>
                    </a:p>
                  </a:txBody>
                  <a:tcPr marL="78034" marR="78034" marT="39017" marB="39017" anchor="ctr">
                    <a:lnL>
                      <a:noFill/>
                    </a:lnL>
                    <a:lnR>
                      <a:noFill/>
                    </a:lnR>
                    <a:lnT>
                      <a:noFill/>
                    </a:lnT>
                    <a:lnB>
                      <a:noFill/>
                    </a:lnB>
                    <a:solidFill>
                      <a:schemeClr val="bg1"/>
                    </a:solidFill>
                  </a:tcPr>
                </a:tc>
                <a:extLst>
                  <a:ext uri="{0D108BD9-81ED-4DB2-BD59-A6C34878D82A}">
                    <a16:rowId xmlns:a16="http://schemas.microsoft.com/office/drawing/2014/main" val="10006"/>
                  </a:ext>
                </a:extLst>
              </a:tr>
              <a:tr h="208832">
                <a:tc>
                  <a:txBody>
                    <a:bodyPr/>
                    <a:lstStyle/>
                    <a:p>
                      <a:pPr fontAlgn="ctr"/>
                      <a:r>
                        <a:rPr lang="pt-BR" sz="1000" b="1" dirty="0">
                          <a:solidFill>
                            <a:schemeClr val="tx1"/>
                          </a:solidFill>
                          <a:effectLst/>
                        </a:rPr>
                        <a:t>0304010057</a:t>
                      </a:r>
                    </a:p>
                  </a:txBody>
                  <a:tcPr marL="78034" marR="78034" marT="39017" marB="39017" anchor="ctr">
                    <a:lnL>
                      <a:noFill/>
                    </a:lnL>
                    <a:lnR>
                      <a:noFill/>
                    </a:lnR>
                    <a:lnT>
                      <a:noFill/>
                    </a:lnT>
                    <a:lnB>
                      <a:noFill/>
                    </a:lnB>
                    <a:solidFill>
                      <a:schemeClr val="bg1"/>
                    </a:solidFill>
                  </a:tcPr>
                </a:tc>
                <a:tc>
                  <a:txBody>
                    <a:bodyPr/>
                    <a:lstStyle/>
                    <a:p>
                      <a:pPr fontAlgn="ctr"/>
                      <a:r>
                        <a:rPr lang="pt-BR" sz="1000" b="1" dirty="0">
                          <a:solidFill>
                            <a:schemeClr val="tx1"/>
                          </a:solidFill>
                          <a:effectLst/>
                        </a:rPr>
                        <a:t>BRAQUITERAPIA COM FIOS DE IRIDIUM</a:t>
                      </a:r>
                    </a:p>
                  </a:txBody>
                  <a:tcPr marL="78034" marR="78034" marT="39017" marB="39017" anchor="ctr">
                    <a:lnL>
                      <a:noFill/>
                    </a:lnL>
                    <a:lnR>
                      <a:noFill/>
                    </a:lnR>
                    <a:lnT>
                      <a:noFill/>
                    </a:lnT>
                    <a:lnB>
                      <a:noFill/>
                    </a:lnB>
                    <a:solidFill>
                      <a:schemeClr val="bg1"/>
                    </a:solidFill>
                  </a:tcPr>
                </a:tc>
                <a:extLst>
                  <a:ext uri="{0D108BD9-81ED-4DB2-BD59-A6C34878D82A}">
                    <a16:rowId xmlns:a16="http://schemas.microsoft.com/office/drawing/2014/main" val="10007"/>
                  </a:ext>
                </a:extLst>
              </a:tr>
              <a:tr h="208832">
                <a:tc>
                  <a:txBody>
                    <a:bodyPr/>
                    <a:lstStyle/>
                    <a:p>
                      <a:pPr fontAlgn="ctr"/>
                      <a:r>
                        <a:rPr lang="pt-BR" sz="1000" b="1" dirty="0">
                          <a:solidFill>
                            <a:schemeClr val="tx1"/>
                          </a:solidFill>
                          <a:effectLst/>
                        </a:rPr>
                        <a:t>0304010049</a:t>
                      </a:r>
                    </a:p>
                  </a:txBody>
                  <a:tcPr marL="78034" marR="78034" marT="39017" marB="39017" anchor="ctr">
                    <a:lnL>
                      <a:noFill/>
                    </a:lnL>
                    <a:lnR>
                      <a:noFill/>
                    </a:lnR>
                    <a:lnT>
                      <a:noFill/>
                    </a:lnT>
                    <a:lnB>
                      <a:noFill/>
                    </a:lnB>
                    <a:solidFill>
                      <a:schemeClr val="bg1"/>
                    </a:solidFill>
                  </a:tcPr>
                </a:tc>
                <a:tc>
                  <a:txBody>
                    <a:bodyPr/>
                    <a:lstStyle/>
                    <a:p>
                      <a:pPr fontAlgn="ctr"/>
                      <a:r>
                        <a:rPr lang="pt-BR" sz="1000" b="1" dirty="0">
                          <a:solidFill>
                            <a:schemeClr val="tx1"/>
                          </a:solidFill>
                          <a:effectLst/>
                        </a:rPr>
                        <a:t>BRAQUITERAPIA</a:t>
                      </a:r>
                    </a:p>
                  </a:txBody>
                  <a:tcPr marL="78034" marR="78034" marT="39017" marB="39017" anchor="ctr">
                    <a:lnL>
                      <a:noFill/>
                    </a:lnL>
                    <a:lnR>
                      <a:noFill/>
                    </a:lnR>
                    <a:lnT>
                      <a:noFill/>
                    </a:lnT>
                    <a:lnB>
                      <a:noFill/>
                    </a:lnB>
                    <a:solidFill>
                      <a:schemeClr val="bg1"/>
                    </a:solidFill>
                  </a:tcPr>
                </a:tc>
                <a:extLst>
                  <a:ext uri="{0D108BD9-81ED-4DB2-BD59-A6C34878D82A}">
                    <a16:rowId xmlns:a16="http://schemas.microsoft.com/office/drawing/2014/main" val="10008"/>
                  </a:ext>
                </a:extLst>
              </a:tr>
              <a:tr h="208832">
                <a:tc>
                  <a:txBody>
                    <a:bodyPr/>
                    <a:lstStyle/>
                    <a:p>
                      <a:pPr fontAlgn="ctr"/>
                      <a:r>
                        <a:rPr lang="pt-BR" sz="1000">
                          <a:solidFill>
                            <a:schemeClr val="tx1"/>
                          </a:solidFill>
                          <a:effectLst/>
                        </a:rPr>
                        <a:t>0304010189</a:t>
                      </a:r>
                    </a:p>
                  </a:txBody>
                  <a:tcPr marL="78034" marR="78034" marT="39017" marB="39017" anchor="ctr">
                    <a:lnL>
                      <a:noFill/>
                    </a:lnL>
                    <a:lnR>
                      <a:noFill/>
                    </a:lnR>
                    <a:lnT>
                      <a:noFill/>
                    </a:lnT>
                    <a:lnB>
                      <a:noFill/>
                    </a:lnB>
                    <a:solidFill>
                      <a:schemeClr val="bg1"/>
                    </a:solidFill>
                  </a:tcPr>
                </a:tc>
                <a:tc>
                  <a:txBody>
                    <a:bodyPr/>
                    <a:lstStyle/>
                    <a:p>
                      <a:pPr fontAlgn="ctr"/>
                      <a:r>
                        <a:rPr lang="pt-BR" sz="1000" dirty="0">
                          <a:solidFill>
                            <a:schemeClr val="tx1"/>
                          </a:solidFill>
                          <a:effectLst/>
                        </a:rPr>
                        <a:t>PLANEJAMENTO COMPLEXO (POR TRATAMENTO)</a:t>
                      </a:r>
                    </a:p>
                  </a:txBody>
                  <a:tcPr marL="78034" marR="78034" marT="39017" marB="39017" anchor="ctr">
                    <a:lnL>
                      <a:noFill/>
                    </a:lnL>
                    <a:lnR>
                      <a:noFill/>
                    </a:lnR>
                    <a:lnT>
                      <a:noFill/>
                    </a:lnT>
                    <a:lnB>
                      <a:noFill/>
                    </a:lnB>
                    <a:solidFill>
                      <a:schemeClr val="bg1"/>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11484871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nvGraphicFramePr>
        <p:xfrm>
          <a:off x="1703512" y="116632"/>
          <a:ext cx="8784976" cy="1584960"/>
        </p:xfrm>
        <a:graphic>
          <a:graphicData uri="http://schemas.openxmlformats.org/drawingml/2006/table">
            <a:tbl>
              <a:tblPr/>
              <a:tblGrid>
                <a:gridCol w="8784976">
                  <a:extLst>
                    <a:ext uri="{9D8B030D-6E8A-4147-A177-3AD203B41FA5}">
                      <a16:colId xmlns:a16="http://schemas.microsoft.com/office/drawing/2014/main" val="20000"/>
                    </a:ext>
                  </a:extLst>
                </a:gridCol>
              </a:tblGrid>
              <a:tr h="0">
                <a:tc>
                  <a:txBody>
                    <a:bodyPr/>
                    <a:lstStyle/>
                    <a:p>
                      <a:r>
                        <a:rPr lang="pt-BR" dirty="0">
                          <a:solidFill>
                            <a:srgbClr val="1969A0"/>
                          </a:solidFill>
                          <a:effectLst/>
                        </a:rPr>
                        <a:t>03.04.01.040-5 - RADIOTERAPIA DE PELE - </a:t>
                      </a:r>
                      <a:r>
                        <a:rPr lang="pt-BR" sz="1600" b="0" i="0" kern="1200" dirty="0">
                          <a:solidFill>
                            <a:schemeClr val="tx1"/>
                          </a:solidFill>
                          <a:effectLst/>
                          <a:latin typeface="+mn-lt"/>
                          <a:ea typeface="+mn-ea"/>
                          <a:cs typeface="+mn-cs"/>
                        </a:rPr>
                        <a:t>R$ 2.310,00</a:t>
                      </a:r>
                      <a:endParaRPr lang="pt-BR" sz="1600" dirty="0">
                        <a:solidFill>
                          <a:srgbClr val="1969A0"/>
                        </a:solidFill>
                        <a:effectLst/>
                      </a:endParaRPr>
                    </a:p>
                    <a:p>
                      <a:pPr algn="just"/>
                      <a:r>
                        <a:rPr lang="pt-BR" sz="1600" b="1" i="1" u="sng" kern="1200" dirty="0">
                          <a:solidFill>
                            <a:schemeClr val="tx1"/>
                          </a:solidFill>
                          <a:effectLst/>
                          <a:latin typeface="+mn-lt"/>
                          <a:ea typeface="+mn-ea"/>
                          <a:cs typeface="+mn-cs"/>
                        </a:rPr>
                        <a:t>Consiste na teleterapia ou braquiterapia </a:t>
                      </a:r>
                      <a:r>
                        <a:rPr lang="pt-BR" sz="1600" b="0" i="1" kern="1200" dirty="0">
                          <a:solidFill>
                            <a:schemeClr val="tx1"/>
                          </a:solidFill>
                          <a:effectLst/>
                          <a:latin typeface="+mn-lt"/>
                          <a:ea typeface="+mn-ea"/>
                          <a:cs typeface="+mn-cs"/>
                        </a:rPr>
                        <a:t>de câncer de pele, por localização. </a:t>
                      </a:r>
                      <a:r>
                        <a:rPr lang="pt-BR" sz="1600" b="1" i="1" kern="1200" dirty="0">
                          <a:solidFill>
                            <a:schemeClr val="tx1"/>
                          </a:solidFill>
                          <a:effectLst/>
                          <a:latin typeface="+mn-lt"/>
                          <a:ea typeface="+mn-ea"/>
                          <a:cs typeface="+mn-cs"/>
                        </a:rPr>
                        <a:t>Não inclui irradiação de cadeia de drenagem linfática regional</a:t>
                      </a:r>
                      <a:r>
                        <a:rPr lang="pt-BR" sz="1600" b="0" i="1" kern="1200" dirty="0">
                          <a:solidFill>
                            <a:schemeClr val="tx1"/>
                          </a:solidFill>
                          <a:effectLst/>
                          <a:latin typeface="+mn-lt"/>
                          <a:ea typeface="+mn-ea"/>
                          <a:cs typeface="+mn-cs"/>
                        </a:rPr>
                        <a:t>. Quando usada, a </a:t>
                      </a:r>
                      <a:r>
                        <a:rPr lang="pt-BR" sz="1600" b="1" i="1" kern="1200" dirty="0">
                          <a:solidFill>
                            <a:schemeClr val="tx1"/>
                          </a:solidFill>
                          <a:effectLst/>
                          <a:latin typeface="+mn-lt"/>
                          <a:ea typeface="+mn-ea"/>
                          <a:cs typeface="+mn-cs"/>
                        </a:rPr>
                        <a:t>braquiterapia </a:t>
                      </a:r>
                      <a:r>
                        <a:rPr lang="pt-BR" sz="1600" b="0" i="1" kern="1200" dirty="0">
                          <a:solidFill>
                            <a:schemeClr val="tx1"/>
                          </a:solidFill>
                          <a:effectLst/>
                          <a:latin typeface="+mn-lt"/>
                          <a:ea typeface="+mn-ea"/>
                          <a:cs typeface="+mn-cs"/>
                        </a:rPr>
                        <a:t>é indicada </a:t>
                      </a:r>
                      <a:r>
                        <a:rPr lang="pt-BR" sz="1600" b="0" i="1" u="sng" kern="1200" dirty="0">
                          <a:solidFill>
                            <a:schemeClr val="tx1"/>
                          </a:solidFill>
                          <a:effectLst/>
                          <a:latin typeface="+mn-lt"/>
                          <a:ea typeface="+mn-ea"/>
                          <a:cs typeface="+mn-cs"/>
                        </a:rPr>
                        <a:t>em caso de câncer não melanótico de pele em indivíduos com idade mínima de 30 anos</a:t>
                      </a:r>
                      <a:r>
                        <a:rPr lang="pt-BR" sz="1600" b="0" i="1" kern="1200" dirty="0">
                          <a:solidFill>
                            <a:schemeClr val="tx1"/>
                          </a:solidFill>
                          <a:effectLst/>
                          <a:latin typeface="+mn-lt"/>
                          <a:ea typeface="+mn-ea"/>
                          <a:cs typeface="+mn-cs"/>
                        </a:rPr>
                        <a:t>. Se braquiterapia, autorização excludente com a autorização dos procedimentos 03.04.01.011-1 internação p/ radioterapia externa (cobaltoterapia/acelerador linear) e 03.04.01.017-0 narcose de criança (por procedimento).</a:t>
                      </a:r>
                      <a:endParaRPr lang="pt-BR" sz="1600" dirty="0">
                        <a:solidFill>
                          <a:srgbClr val="1969A0"/>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3" name="Tabela 2"/>
          <p:cNvGraphicFramePr>
            <a:graphicFrameLocks noGrp="1"/>
          </p:cNvGraphicFramePr>
          <p:nvPr/>
        </p:nvGraphicFramePr>
        <p:xfrm>
          <a:off x="1847528" y="4221082"/>
          <a:ext cx="8568954" cy="2490448"/>
        </p:xfrm>
        <a:graphic>
          <a:graphicData uri="http://schemas.openxmlformats.org/drawingml/2006/table">
            <a:tbl>
              <a:tblPr/>
              <a:tblGrid>
                <a:gridCol w="1512168">
                  <a:extLst>
                    <a:ext uri="{9D8B030D-6E8A-4147-A177-3AD203B41FA5}">
                      <a16:colId xmlns:a16="http://schemas.microsoft.com/office/drawing/2014/main" val="20000"/>
                    </a:ext>
                  </a:extLst>
                </a:gridCol>
                <a:gridCol w="7056786">
                  <a:extLst>
                    <a:ext uri="{9D8B030D-6E8A-4147-A177-3AD203B41FA5}">
                      <a16:colId xmlns:a16="http://schemas.microsoft.com/office/drawing/2014/main" val="20001"/>
                    </a:ext>
                  </a:extLst>
                </a:gridCol>
              </a:tblGrid>
              <a:tr h="194268">
                <a:tc gridSpan="2">
                  <a:txBody>
                    <a:bodyPr/>
                    <a:lstStyle/>
                    <a:p>
                      <a:pPr algn="ctr" fontAlgn="ctr"/>
                      <a:r>
                        <a:rPr lang="pt-BR" sz="1100" b="1" dirty="0">
                          <a:solidFill>
                            <a:schemeClr val="tx1"/>
                          </a:solidFill>
                          <a:effectLst/>
                        </a:rPr>
                        <a:t>ORIGEM</a:t>
                      </a:r>
                    </a:p>
                  </a:txBody>
                  <a:tcPr marL="19276" marR="19276" marT="19276" marB="19276" anchor="ctr">
                    <a:lnL>
                      <a:noFill/>
                    </a:lnL>
                    <a:lnR>
                      <a:noFill/>
                    </a:lnR>
                    <a:lnT>
                      <a:noFill/>
                    </a:lnT>
                    <a:lnB>
                      <a:noFill/>
                    </a:lnB>
                    <a:solidFill>
                      <a:schemeClr val="bg1"/>
                    </a:solidFill>
                  </a:tcPr>
                </a:tc>
                <a:tc hMerge="1">
                  <a:txBody>
                    <a:bodyPr/>
                    <a:lstStyle/>
                    <a:p>
                      <a:pPr fontAlgn="ctr"/>
                      <a:endParaRPr lang="pt-BR" sz="900" dirty="0">
                        <a:solidFill>
                          <a:srgbClr val="1969A0"/>
                        </a:solidFill>
                        <a:effectLst/>
                      </a:endParaRPr>
                    </a:p>
                  </a:txBody>
                  <a:tcPr marL="19276" marR="19276" marT="19276" marB="19276" anchor="ctr">
                    <a:lnL>
                      <a:noFill/>
                    </a:lnL>
                    <a:lnR>
                      <a:noFill/>
                    </a:lnR>
                    <a:lnT>
                      <a:noFill/>
                    </a:lnT>
                    <a:lnB>
                      <a:noFill/>
                    </a:lnB>
                    <a:solidFill>
                      <a:srgbClr val="D5E0E8"/>
                    </a:solidFill>
                  </a:tcPr>
                </a:tc>
                <a:extLst>
                  <a:ext uri="{0D108BD9-81ED-4DB2-BD59-A6C34878D82A}">
                    <a16:rowId xmlns:a16="http://schemas.microsoft.com/office/drawing/2014/main" val="10000"/>
                  </a:ext>
                </a:extLst>
              </a:tr>
              <a:tr h="165551">
                <a:tc>
                  <a:txBody>
                    <a:bodyPr/>
                    <a:lstStyle/>
                    <a:p>
                      <a:pPr fontAlgn="ctr"/>
                      <a:r>
                        <a:rPr lang="pt-BR" sz="900" dirty="0">
                          <a:solidFill>
                            <a:schemeClr val="tx1"/>
                          </a:solidFill>
                          <a:effectLst/>
                        </a:rPr>
                        <a:t>0304010308</a:t>
                      </a:r>
                    </a:p>
                  </a:txBody>
                  <a:tcPr marL="19276" marR="19276" marT="19276" marB="19276" anchor="ctr">
                    <a:lnL>
                      <a:noFill/>
                    </a:lnL>
                    <a:lnR>
                      <a:noFill/>
                    </a:lnR>
                    <a:lnT>
                      <a:noFill/>
                    </a:lnT>
                    <a:lnB>
                      <a:noFill/>
                    </a:lnB>
                    <a:solidFill>
                      <a:schemeClr val="bg1"/>
                    </a:solidFill>
                  </a:tcPr>
                </a:tc>
                <a:tc>
                  <a:txBody>
                    <a:bodyPr/>
                    <a:lstStyle/>
                    <a:p>
                      <a:pPr fontAlgn="ctr"/>
                      <a:r>
                        <a:rPr lang="pt-BR" sz="900" dirty="0">
                          <a:solidFill>
                            <a:schemeClr val="tx1"/>
                          </a:solidFill>
                          <a:effectLst/>
                        </a:rPr>
                        <a:t>COLIMAÇÃO PERSONALIZADA</a:t>
                      </a:r>
                    </a:p>
                  </a:txBody>
                  <a:tcPr marL="19276" marR="19276" marT="19276" marB="19276" anchor="ctr">
                    <a:lnL>
                      <a:noFill/>
                    </a:lnL>
                    <a:lnR>
                      <a:noFill/>
                    </a:lnR>
                    <a:lnT>
                      <a:noFill/>
                    </a:lnT>
                    <a:lnB>
                      <a:noFill/>
                    </a:lnB>
                    <a:solidFill>
                      <a:schemeClr val="bg1"/>
                    </a:solidFill>
                  </a:tcPr>
                </a:tc>
                <a:extLst>
                  <a:ext uri="{0D108BD9-81ED-4DB2-BD59-A6C34878D82A}">
                    <a16:rowId xmlns:a16="http://schemas.microsoft.com/office/drawing/2014/main" val="10001"/>
                  </a:ext>
                </a:extLst>
              </a:tr>
              <a:tr h="165551">
                <a:tc>
                  <a:txBody>
                    <a:bodyPr/>
                    <a:lstStyle/>
                    <a:p>
                      <a:pPr fontAlgn="ctr"/>
                      <a:r>
                        <a:rPr lang="pt-BR" sz="900">
                          <a:solidFill>
                            <a:schemeClr val="tx1"/>
                          </a:solidFill>
                          <a:effectLst/>
                        </a:rPr>
                        <a:t>0304010286</a:t>
                      </a:r>
                    </a:p>
                  </a:txBody>
                  <a:tcPr marL="19276" marR="19276" marT="19276" marB="19276" anchor="ctr">
                    <a:lnL>
                      <a:noFill/>
                    </a:lnL>
                    <a:lnR>
                      <a:noFill/>
                    </a:lnR>
                    <a:lnT>
                      <a:noFill/>
                    </a:lnT>
                    <a:lnB>
                      <a:noFill/>
                    </a:lnB>
                    <a:solidFill>
                      <a:schemeClr val="bg1"/>
                    </a:solidFill>
                  </a:tcPr>
                </a:tc>
                <a:tc>
                  <a:txBody>
                    <a:bodyPr/>
                    <a:lstStyle/>
                    <a:p>
                      <a:pPr fontAlgn="ctr"/>
                      <a:r>
                        <a:rPr lang="pt-BR" sz="900">
                          <a:solidFill>
                            <a:schemeClr val="tx1"/>
                          </a:solidFill>
                          <a:effectLst/>
                        </a:rPr>
                        <a:t>RADIOTERAPIA COM ACELERADOR LINEAR SÓ DE FÓTONS (POR CAMPO)</a:t>
                      </a:r>
                    </a:p>
                  </a:txBody>
                  <a:tcPr marL="19276" marR="19276" marT="19276" marB="19276" anchor="ctr">
                    <a:lnL>
                      <a:noFill/>
                    </a:lnL>
                    <a:lnR>
                      <a:noFill/>
                    </a:lnR>
                    <a:lnT>
                      <a:noFill/>
                    </a:lnT>
                    <a:lnB>
                      <a:noFill/>
                    </a:lnB>
                    <a:solidFill>
                      <a:schemeClr val="bg1"/>
                    </a:solidFill>
                  </a:tcPr>
                </a:tc>
                <a:extLst>
                  <a:ext uri="{0D108BD9-81ED-4DB2-BD59-A6C34878D82A}">
                    <a16:rowId xmlns:a16="http://schemas.microsoft.com/office/drawing/2014/main" val="10002"/>
                  </a:ext>
                </a:extLst>
              </a:tr>
              <a:tr h="165551">
                <a:tc>
                  <a:txBody>
                    <a:bodyPr/>
                    <a:lstStyle/>
                    <a:p>
                      <a:pPr fontAlgn="ctr"/>
                      <a:r>
                        <a:rPr lang="pt-BR" sz="900">
                          <a:solidFill>
                            <a:schemeClr val="tx1"/>
                          </a:solidFill>
                          <a:effectLst/>
                        </a:rPr>
                        <a:t>0304010294</a:t>
                      </a:r>
                    </a:p>
                  </a:txBody>
                  <a:tcPr marL="19276" marR="19276" marT="19276" marB="19276" anchor="ctr">
                    <a:lnL>
                      <a:noFill/>
                    </a:lnL>
                    <a:lnR>
                      <a:noFill/>
                    </a:lnR>
                    <a:lnT>
                      <a:noFill/>
                    </a:lnT>
                    <a:lnB>
                      <a:noFill/>
                    </a:lnB>
                    <a:solidFill>
                      <a:schemeClr val="bg1"/>
                    </a:solidFill>
                  </a:tcPr>
                </a:tc>
                <a:tc>
                  <a:txBody>
                    <a:bodyPr/>
                    <a:lstStyle/>
                    <a:p>
                      <a:pPr fontAlgn="ctr"/>
                      <a:r>
                        <a:rPr lang="pt-BR" sz="900" dirty="0">
                          <a:solidFill>
                            <a:schemeClr val="tx1"/>
                          </a:solidFill>
                          <a:effectLst/>
                        </a:rPr>
                        <a:t>RADIOTERAPIA COM ACELERADOR LINEAR DE FÓTONS E ELÉTRONS (POR CAMPO)</a:t>
                      </a:r>
                    </a:p>
                  </a:txBody>
                  <a:tcPr marL="19276" marR="19276" marT="19276" marB="19276" anchor="ctr">
                    <a:lnL>
                      <a:noFill/>
                    </a:lnL>
                    <a:lnR>
                      <a:noFill/>
                    </a:lnR>
                    <a:lnT>
                      <a:noFill/>
                    </a:lnT>
                    <a:lnB>
                      <a:noFill/>
                    </a:lnB>
                    <a:solidFill>
                      <a:schemeClr val="bg1"/>
                    </a:solidFill>
                  </a:tcPr>
                </a:tc>
                <a:extLst>
                  <a:ext uri="{0D108BD9-81ED-4DB2-BD59-A6C34878D82A}">
                    <a16:rowId xmlns:a16="http://schemas.microsoft.com/office/drawing/2014/main" val="10003"/>
                  </a:ext>
                </a:extLst>
              </a:tr>
              <a:tr h="165551">
                <a:tc>
                  <a:txBody>
                    <a:bodyPr/>
                    <a:lstStyle/>
                    <a:p>
                      <a:pPr fontAlgn="ctr"/>
                      <a:r>
                        <a:rPr lang="pt-BR" sz="900">
                          <a:solidFill>
                            <a:schemeClr val="tx1"/>
                          </a:solidFill>
                          <a:effectLst/>
                        </a:rPr>
                        <a:t>0304010260</a:t>
                      </a:r>
                    </a:p>
                  </a:txBody>
                  <a:tcPr marL="19276" marR="19276" marT="19276" marB="19276" anchor="ctr">
                    <a:lnL>
                      <a:noFill/>
                    </a:lnL>
                    <a:lnR>
                      <a:noFill/>
                    </a:lnR>
                    <a:lnT>
                      <a:noFill/>
                    </a:lnT>
                    <a:lnB>
                      <a:noFill/>
                    </a:lnB>
                    <a:solidFill>
                      <a:schemeClr val="bg1"/>
                    </a:solidFill>
                  </a:tcPr>
                </a:tc>
                <a:tc>
                  <a:txBody>
                    <a:bodyPr/>
                    <a:lstStyle/>
                    <a:p>
                      <a:pPr fontAlgn="ctr"/>
                      <a:r>
                        <a:rPr lang="pt-BR" sz="900">
                          <a:solidFill>
                            <a:schemeClr val="tx1"/>
                          </a:solidFill>
                          <a:effectLst/>
                        </a:rPr>
                        <a:t>ROENTGENTERAPIA (POR CAMPO)</a:t>
                      </a:r>
                    </a:p>
                  </a:txBody>
                  <a:tcPr marL="19276" marR="19276" marT="19276" marB="19276" anchor="ctr">
                    <a:lnL>
                      <a:noFill/>
                    </a:lnL>
                    <a:lnR>
                      <a:noFill/>
                    </a:lnR>
                    <a:lnT>
                      <a:noFill/>
                    </a:lnT>
                    <a:lnB>
                      <a:noFill/>
                    </a:lnB>
                    <a:solidFill>
                      <a:schemeClr val="bg1"/>
                    </a:solidFill>
                  </a:tcPr>
                </a:tc>
                <a:extLst>
                  <a:ext uri="{0D108BD9-81ED-4DB2-BD59-A6C34878D82A}">
                    <a16:rowId xmlns:a16="http://schemas.microsoft.com/office/drawing/2014/main" val="10004"/>
                  </a:ext>
                </a:extLst>
              </a:tr>
              <a:tr h="165551">
                <a:tc>
                  <a:txBody>
                    <a:bodyPr/>
                    <a:lstStyle/>
                    <a:p>
                      <a:pPr fontAlgn="ctr"/>
                      <a:r>
                        <a:rPr lang="pt-BR" sz="900">
                          <a:solidFill>
                            <a:schemeClr val="tx1"/>
                          </a:solidFill>
                          <a:effectLst/>
                        </a:rPr>
                        <a:t>0304010200</a:t>
                      </a:r>
                    </a:p>
                  </a:txBody>
                  <a:tcPr marL="19276" marR="19276" marT="19276" marB="19276" anchor="ctr">
                    <a:lnL>
                      <a:noFill/>
                    </a:lnL>
                    <a:lnR>
                      <a:noFill/>
                    </a:lnR>
                    <a:lnT>
                      <a:noFill/>
                    </a:lnT>
                    <a:lnB>
                      <a:noFill/>
                    </a:lnB>
                    <a:solidFill>
                      <a:schemeClr val="bg1"/>
                    </a:solidFill>
                  </a:tcPr>
                </a:tc>
                <a:tc>
                  <a:txBody>
                    <a:bodyPr/>
                    <a:lstStyle/>
                    <a:p>
                      <a:pPr fontAlgn="ctr"/>
                      <a:r>
                        <a:rPr lang="pt-BR" sz="900">
                          <a:solidFill>
                            <a:schemeClr val="tx1"/>
                          </a:solidFill>
                          <a:effectLst/>
                        </a:rPr>
                        <a:t>PLANEJAMENTO SIMPLES (POR TRATAMENTO)</a:t>
                      </a:r>
                    </a:p>
                  </a:txBody>
                  <a:tcPr marL="19276" marR="19276" marT="19276" marB="19276" anchor="ctr">
                    <a:lnL>
                      <a:noFill/>
                    </a:lnL>
                    <a:lnR>
                      <a:noFill/>
                    </a:lnR>
                    <a:lnT>
                      <a:noFill/>
                    </a:lnT>
                    <a:lnB>
                      <a:noFill/>
                    </a:lnB>
                    <a:solidFill>
                      <a:schemeClr val="bg1"/>
                    </a:solidFill>
                  </a:tcPr>
                </a:tc>
                <a:extLst>
                  <a:ext uri="{0D108BD9-81ED-4DB2-BD59-A6C34878D82A}">
                    <a16:rowId xmlns:a16="http://schemas.microsoft.com/office/drawing/2014/main" val="10005"/>
                  </a:ext>
                </a:extLst>
              </a:tr>
              <a:tr h="165551">
                <a:tc>
                  <a:txBody>
                    <a:bodyPr/>
                    <a:lstStyle/>
                    <a:p>
                      <a:pPr fontAlgn="ctr"/>
                      <a:r>
                        <a:rPr lang="pt-BR" sz="900">
                          <a:solidFill>
                            <a:schemeClr val="tx1"/>
                          </a:solidFill>
                          <a:effectLst/>
                        </a:rPr>
                        <a:t>0304010189</a:t>
                      </a:r>
                    </a:p>
                  </a:txBody>
                  <a:tcPr marL="19276" marR="19276" marT="19276" marB="19276" anchor="ctr">
                    <a:lnL>
                      <a:noFill/>
                    </a:lnL>
                    <a:lnR>
                      <a:noFill/>
                    </a:lnR>
                    <a:lnT>
                      <a:noFill/>
                    </a:lnT>
                    <a:lnB>
                      <a:noFill/>
                    </a:lnB>
                    <a:solidFill>
                      <a:schemeClr val="bg1"/>
                    </a:solidFill>
                  </a:tcPr>
                </a:tc>
                <a:tc>
                  <a:txBody>
                    <a:bodyPr/>
                    <a:lstStyle/>
                    <a:p>
                      <a:pPr fontAlgn="ctr"/>
                      <a:r>
                        <a:rPr lang="pt-BR" sz="900">
                          <a:solidFill>
                            <a:schemeClr val="tx1"/>
                          </a:solidFill>
                          <a:effectLst/>
                        </a:rPr>
                        <a:t>PLANEJAMENTO COMPLEXO (POR TRATAMENTO)</a:t>
                      </a:r>
                    </a:p>
                  </a:txBody>
                  <a:tcPr marL="19276" marR="19276" marT="19276" marB="19276" anchor="ctr">
                    <a:lnL>
                      <a:noFill/>
                    </a:lnL>
                    <a:lnR>
                      <a:noFill/>
                    </a:lnR>
                    <a:lnT>
                      <a:noFill/>
                    </a:lnT>
                    <a:lnB>
                      <a:noFill/>
                    </a:lnB>
                    <a:solidFill>
                      <a:schemeClr val="bg1"/>
                    </a:solidFill>
                  </a:tcPr>
                </a:tc>
                <a:extLst>
                  <a:ext uri="{0D108BD9-81ED-4DB2-BD59-A6C34878D82A}">
                    <a16:rowId xmlns:a16="http://schemas.microsoft.com/office/drawing/2014/main" val="10006"/>
                  </a:ext>
                </a:extLst>
              </a:tr>
              <a:tr h="165551">
                <a:tc>
                  <a:txBody>
                    <a:bodyPr/>
                    <a:lstStyle/>
                    <a:p>
                      <a:pPr fontAlgn="ctr"/>
                      <a:r>
                        <a:rPr lang="pt-BR" sz="900">
                          <a:solidFill>
                            <a:schemeClr val="tx1"/>
                          </a:solidFill>
                          <a:effectLst/>
                        </a:rPr>
                        <a:t>0304010154</a:t>
                      </a:r>
                    </a:p>
                  </a:txBody>
                  <a:tcPr marL="19276" marR="19276" marT="19276" marB="19276" anchor="ctr">
                    <a:lnL>
                      <a:noFill/>
                    </a:lnL>
                    <a:lnR>
                      <a:noFill/>
                    </a:lnR>
                    <a:lnT>
                      <a:noFill/>
                    </a:lnT>
                    <a:lnB>
                      <a:noFill/>
                    </a:lnB>
                    <a:solidFill>
                      <a:schemeClr val="bg1"/>
                    </a:solidFill>
                  </a:tcPr>
                </a:tc>
                <a:tc>
                  <a:txBody>
                    <a:bodyPr/>
                    <a:lstStyle/>
                    <a:p>
                      <a:pPr fontAlgn="ctr"/>
                      <a:r>
                        <a:rPr lang="pt-BR" sz="900">
                          <a:solidFill>
                            <a:schemeClr val="tx1"/>
                          </a:solidFill>
                          <a:effectLst/>
                        </a:rPr>
                        <a:t>MÁSCARA / IMOBILIZAÇÃO PERSONALIZADA (POR TRATAMENTO)</a:t>
                      </a:r>
                    </a:p>
                  </a:txBody>
                  <a:tcPr marL="19276" marR="19276" marT="19276" marB="19276" anchor="ctr">
                    <a:lnL>
                      <a:noFill/>
                    </a:lnL>
                    <a:lnR>
                      <a:noFill/>
                    </a:lnR>
                    <a:lnT>
                      <a:noFill/>
                    </a:lnT>
                    <a:lnB>
                      <a:noFill/>
                    </a:lnB>
                    <a:solidFill>
                      <a:schemeClr val="bg1"/>
                    </a:solidFill>
                  </a:tcPr>
                </a:tc>
                <a:extLst>
                  <a:ext uri="{0D108BD9-81ED-4DB2-BD59-A6C34878D82A}">
                    <a16:rowId xmlns:a16="http://schemas.microsoft.com/office/drawing/2014/main" val="10007"/>
                  </a:ext>
                </a:extLst>
              </a:tr>
              <a:tr h="165551">
                <a:tc>
                  <a:txBody>
                    <a:bodyPr/>
                    <a:lstStyle/>
                    <a:p>
                      <a:pPr fontAlgn="ctr"/>
                      <a:r>
                        <a:rPr lang="pt-BR" sz="900">
                          <a:solidFill>
                            <a:schemeClr val="tx1"/>
                          </a:solidFill>
                          <a:effectLst/>
                        </a:rPr>
                        <a:t>0304010332</a:t>
                      </a:r>
                    </a:p>
                  </a:txBody>
                  <a:tcPr marL="19276" marR="19276" marT="19276" marB="19276" anchor="ctr">
                    <a:lnL>
                      <a:noFill/>
                    </a:lnL>
                    <a:lnR>
                      <a:noFill/>
                    </a:lnR>
                    <a:lnT>
                      <a:noFill/>
                    </a:lnT>
                    <a:lnB>
                      <a:noFill/>
                    </a:lnB>
                    <a:solidFill>
                      <a:schemeClr val="bg1"/>
                    </a:solidFill>
                  </a:tcPr>
                </a:tc>
                <a:tc>
                  <a:txBody>
                    <a:bodyPr/>
                    <a:lstStyle/>
                    <a:p>
                      <a:pPr fontAlgn="ctr"/>
                      <a:r>
                        <a:rPr lang="pt-BR" sz="900">
                          <a:solidFill>
                            <a:schemeClr val="tx1"/>
                          </a:solidFill>
                          <a:effectLst/>
                        </a:rPr>
                        <a:t>MOLDAGEM/IMPLANTE EM PELE/MUCOSA (POR TRATAMENTO COMPLETO)</a:t>
                      </a:r>
                    </a:p>
                  </a:txBody>
                  <a:tcPr marL="19276" marR="19276" marT="19276" marB="19276" anchor="ctr">
                    <a:lnL>
                      <a:noFill/>
                    </a:lnL>
                    <a:lnR>
                      <a:noFill/>
                    </a:lnR>
                    <a:lnT>
                      <a:noFill/>
                    </a:lnT>
                    <a:lnB>
                      <a:noFill/>
                    </a:lnB>
                    <a:solidFill>
                      <a:schemeClr val="bg1"/>
                    </a:solidFill>
                  </a:tcPr>
                </a:tc>
                <a:extLst>
                  <a:ext uri="{0D108BD9-81ED-4DB2-BD59-A6C34878D82A}">
                    <a16:rowId xmlns:a16="http://schemas.microsoft.com/office/drawing/2014/main" val="10008"/>
                  </a:ext>
                </a:extLst>
              </a:tr>
              <a:tr h="165551">
                <a:tc>
                  <a:txBody>
                    <a:bodyPr/>
                    <a:lstStyle/>
                    <a:p>
                      <a:pPr fontAlgn="ctr"/>
                      <a:r>
                        <a:rPr lang="pt-BR" sz="900">
                          <a:solidFill>
                            <a:schemeClr val="tx1"/>
                          </a:solidFill>
                          <a:effectLst/>
                        </a:rPr>
                        <a:t>0304010090</a:t>
                      </a:r>
                    </a:p>
                  </a:txBody>
                  <a:tcPr marL="19276" marR="19276" marT="19276" marB="19276" anchor="ctr">
                    <a:lnL>
                      <a:noFill/>
                    </a:lnL>
                    <a:lnR>
                      <a:noFill/>
                    </a:lnR>
                    <a:lnT>
                      <a:noFill/>
                    </a:lnT>
                    <a:lnB>
                      <a:noFill/>
                    </a:lnB>
                    <a:solidFill>
                      <a:schemeClr val="bg1"/>
                    </a:solidFill>
                  </a:tcPr>
                </a:tc>
                <a:tc>
                  <a:txBody>
                    <a:bodyPr/>
                    <a:lstStyle/>
                    <a:p>
                      <a:pPr fontAlgn="ctr"/>
                      <a:r>
                        <a:rPr lang="pt-BR" sz="900">
                          <a:solidFill>
                            <a:schemeClr val="tx1"/>
                          </a:solidFill>
                          <a:effectLst/>
                        </a:rPr>
                        <a:t>COBALTOTERAPIA (POR CAMPO)</a:t>
                      </a:r>
                    </a:p>
                  </a:txBody>
                  <a:tcPr marL="19276" marR="19276" marT="19276" marB="19276" anchor="ctr">
                    <a:lnL>
                      <a:noFill/>
                    </a:lnL>
                    <a:lnR>
                      <a:noFill/>
                    </a:lnR>
                    <a:lnT>
                      <a:noFill/>
                    </a:lnT>
                    <a:lnB>
                      <a:noFill/>
                    </a:lnB>
                    <a:solidFill>
                      <a:schemeClr val="bg1"/>
                    </a:solidFill>
                  </a:tcPr>
                </a:tc>
                <a:extLst>
                  <a:ext uri="{0D108BD9-81ED-4DB2-BD59-A6C34878D82A}">
                    <a16:rowId xmlns:a16="http://schemas.microsoft.com/office/drawing/2014/main" val="10009"/>
                  </a:ext>
                </a:extLst>
              </a:tr>
              <a:tr h="165551">
                <a:tc>
                  <a:txBody>
                    <a:bodyPr/>
                    <a:lstStyle/>
                    <a:p>
                      <a:pPr fontAlgn="ctr"/>
                      <a:r>
                        <a:rPr lang="pt-BR" sz="900">
                          <a:solidFill>
                            <a:schemeClr val="tx1"/>
                          </a:solidFill>
                          <a:effectLst/>
                        </a:rPr>
                        <a:t>0304010081</a:t>
                      </a:r>
                    </a:p>
                  </a:txBody>
                  <a:tcPr marL="19276" marR="19276" marT="19276" marB="19276" anchor="ctr">
                    <a:lnL>
                      <a:noFill/>
                    </a:lnL>
                    <a:lnR>
                      <a:noFill/>
                    </a:lnR>
                    <a:lnT>
                      <a:noFill/>
                    </a:lnT>
                    <a:lnB>
                      <a:noFill/>
                    </a:lnB>
                    <a:solidFill>
                      <a:schemeClr val="bg1"/>
                    </a:solidFill>
                  </a:tcPr>
                </a:tc>
                <a:tc>
                  <a:txBody>
                    <a:bodyPr/>
                    <a:lstStyle/>
                    <a:p>
                      <a:pPr fontAlgn="ctr"/>
                      <a:r>
                        <a:rPr lang="pt-BR" sz="900">
                          <a:solidFill>
                            <a:schemeClr val="tx1"/>
                          </a:solidFill>
                          <a:effectLst/>
                        </a:rPr>
                        <a:t>VERIFICAÇÂO POR IMAGEM EM RADIOTERAPIA</a:t>
                      </a:r>
                    </a:p>
                  </a:txBody>
                  <a:tcPr marL="19276" marR="19276" marT="19276" marB="19276" anchor="ctr">
                    <a:lnL>
                      <a:noFill/>
                    </a:lnL>
                    <a:lnR>
                      <a:noFill/>
                    </a:lnR>
                    <a:lnT>
                      <a:noFill/>
                    </a:lnT>
                    <a:lnB>
                      <a:noFill/>
                    </a:lnB>
                    <a:solidFill>
                      <a:schemeClr val="bg1"/>
                    </a:solidFill>
                  </a:tcPr>
                </a:tc>
                <a:extLst>
                  <a:ext uri="{0D108BD9-81ED-4DB2-BD59-A6C34878D82A}">
                    <a16:rowId xmlns:a16="http://schemas.microsoft.com/office/drawing/2014/main" val="10010"/>
                  </a:ext>
                </a:extLst>
              </a:tr>
              <a:tr h="165551">
                <a:tc>
                  <a:txBody>
                    <a:bodyPr/>
                    <a:lstStyle/>
                    <a:p>
                      <a:pPr fontAlgn="ctr"/>
                      <a:r>
                        <a:rPr lang="pt-BR" sz="900">
                          <a:solidFill>
                            <a:schemeClr val="tx1"/>
                          </a:solidFill>
                          <a:effectLst/>
                        </a:rPr>
                        <a:t>0304010057</a:t>
                      </a:r>
                    </a:p>
                  </a:txBody>
                  <a:tcPr marL="19276" marR="19276" marT="19276" marB="19276" anchor="ctr">
                    <a:lnL>
                      <a:noFill/>
                    </a:lnL>
                    <a:lnR>
                      <a:noFill/>
                    </a:lnR>
                    <a:lnT>
                      <a:noFill/>
                    </a:lnT>
                    <a:lnB>
                      <a:noFill/>
                    </a:lnB>
                    <a:solidFill>
                      <a:schemeClr val="bg1"/>
                    </a:solidFill>
                  </a:tcPr>
                </a:tc>
                <a:tc>
                  <a:txBody>
                    <a:bodyPr/>
                    <a:lstStyle/>
                    <a:p>
                      <a:pPr fontAlgn="ctr"/>
                      <a:r>
                        <a:rPr lang="pt-BR" sz="900">
                          <a:solidFill>
                            <a:schemeClr val="tx1"/>
                          </a:solidFill>
                          <a:effectLst/>
                        </a:rPr>
                        <a:t>BRAQUITERAPIA COM FIOS DE IRIDIUM</a:t>
                      </a:r>
                    </a:p>
                  </a:txBody>
                  <a:tcPr marL="19276" marR="19276" marT="19276" marB="19276" anchor="ctr">
                    <a:lnL>
                      <a:noFill/>
                    </a:lnL>
                    <a:lnR>
                      <a:noFill/>
                    </a:lnR>
                    <a:lnT>
                      <a:noFill/>
                    </a:lnT>
                    <a:lnB>
                      <a:noFill/>
                    </a:lnB>
                    <a:solidFill>
                      <a:schemeClr val="bg1"/>
                    </a:solidFill>
                  </a:tcPr>
                </a:tc>
                <a:extLst>
                  <a:ext uri="{0D108BD9-81ED-4DB2-BD59-A6C34878D82A}">
                    <a16:rowId xmlns:a16="http://schemas.microsoft.com/office/drawing/2014/main" val="10011"/>
                  </a:ext>
                </a:extLst>
              </a:tr>
              <a:tr h="165551">
                <a:tc>
                  <a:txBody>
                    <a:bodyPr/>
                    <a:lstStyle/>
                    <a:p>
                      <a:pPr fontAlgn="ctr"/>
                      <a:r>
                        <a:rPr lang="pt-BR" sz="900">
                          <a:solidFill>
                            <a:schemeClr val="tx1"/>
                          </a:solidFill>
                          <a:effectLst/>
                        </a:rPr>
                        <a:t>0304010049</a:t>
                      </a:r>
                    </a:p>
                  </a:txBody>
                  <a:tcPr marL="19276" marR="19276" marT="19276" marB="19276" anchor="ctr">
                    <a:lnL>
                      <a:noFill/>
                    </a:lnL>
                    <a:lnR>
                      <a:noFill/>
                    </a:lnR>
                    <a:lnT>
                      <a:noFill/>
                    </a:lnT>
                    <a:lnB>
                      <a:noFill/>
                    </a:lnB>
                    <a:solidFill>
                      <a:schemeClr val="bg1"/>
                    </a:solidFill>
                  </a:tcPr>
                </a:tc>
                <a:tc>
                  <a:txBody>
                    <a:bodyPr/>
                    <a:lstStyle/>
                    <a:p>
                      <a:pPr fontAlgn="ctr"/>
                      <a:r>
                        <a:rPr lang="pt-BR" sz="900">
                          <a:solidFill>
                            <a:schemeClr val="tx1"/>
                          </a:solidFill>
                          <a:effectLst/>
                        </a:rPr>
                        <a:t>BRAQUITERAPIA</a:t>
                      </a:r>
                    </a:p>
                  </a:txBody>
                  <a:tcPr marL="19276" marR="19276" marT="19276" marB="19276" anchor="ctr">
                    <a:lnL>
                      <a:noFill/>
                    </a:lnL>
                    <a:lnR>
                      <a:noFill/>
                    </a:lnR>
                    <a:lnT>
                      <a:noFill/>
                    </a:lnT>
                    <a:lnB>
                      <a:noFill/>
                    </a:lnB>
                    <a:solidFill>
                      <a:schemeClr val="bg1"/>
                    </a:solidFill>
                  </a:tcPr>
                </a:tc>
                <a:extLst>
                  <a:ext uri="{0D108BD9-81ED-4DB2-BD59-A6C34878D82A}">
                    <a16:rowId xmlns:a16="http://schemas.microsoft.com/office/drawing/2014/main" val="10012"/>
                  </a:ext>
                </a:extLst>
              </a:tr>
              <a:tr h="165551">
                <a:tc>
                  <a:txBody>
                    <a:bodyPr/>
                    <a:lstStyle/>
                    <a:p>
                      <a:pPr fontAlgn="ctr"/>
                      <a:r>
                        <a:rPr lang="pt-BR" sz="900">
                          <a:solidFill>
                            <a:schemeClr val="tx1"/>
                          </a:solidFill>
                          <a:effectLst/>
                        </a:rPr>
                        <a:t>0304010014</a:t>
                      </a:r>
                    </a:p>
                  </a:txBody>
                  <a:tcPr marL="19276" marR="19276" marT="19276" marB="19276" anchor="ctr">
                    <a:lnL>
                      <a:noFill/>
                    </a:lnL>
                    <a:lnR>
                      <a:noFill/>
                    </a:lnR>
                    <a:lnT>
                      <a:noFill/>
                    </a:lnT>
                    <a:lnB>
                      <a:noFill/>
                    </a:lnB>
                    <a:solidFill>
                      <a:schemeClr val="bg1"/>
                    </a:solidFill>
                  </a:tcPr>
                </a:tc>
                <a:tc>
                  <a:txBody>
                    <a:bodyPr/>
                    <a:lstStyle/>
                    <a:p>
                      <a:pPr fontAlgn="ctr"/>
                      <a:r>
                        <a:rPr lang="pt-BR" sz="900" dirty="0">
                          <a:solidFill>
                            <a:schemeClr val="tx1"/>
                          </a:solidFill>
                          <a:effectLst/>
                        </a:rPr>
                        <a:t>BETATERAPIA DÉRMICA (POR CAMPO)</a:t>
                      </a:r>
                    </a:p>
                  </a:txBody>
                  <a:tcPr marL="19276" marR="19276" marT="19276" marB="19276" anchor="ctr">
                    <a:lnL>
                      <a:noFill/>
                    </a:lnL>
                    <a:lnR>
                      <a:noFill/>
                    </a:lnR>
                    <a:lnT>
                      <a:noFill/>
                    </a:lnT>
                    <a:lnB>
                      <a:noFill/>
                    </a:lnB>
                    <a:solidFill>
                      <a:schemeClr val="bg1"/>
                    </a:solidFill>
                  </a:tcPr>
                </a:tc>
                <a:extLst>
                  <a:ext uri="{0D108BD9-81ED-4DB2-BD59-A6C34878D82A}">
                    <a16:rowId xmlns:a16="http://schemas.microsoft.com/office/drawing/2014/main" val="10013"/>
                  </a:ext>
                </a:extLst>
              </a:tr>
            </a:tbl>
          </a:graphicData>
        </a:graphic>
      </p:graphicFrame>
      <p:graphicFrame>
        <p:nvGraphicFramePr>
          <p:cNvPr id="4" name="Tabela 3"/>
          <p:cNvGraphicFramePr>
            <a:graphicFrameLocks noGrp="1"/>
          </p:cNvGraphicFramePr>
          <p:nvPr/>
        </p:nvGraphicFramePr>
        <p:xfrm>
          <a:off x="1775518" y="1945432"/>
          <a:ext cx="8712972" cy="2121360"/>
        </p:xfrm>
        <a:graphic>
          <a:graphicData uri="http://schemas.openxmlformats.org/drawingml/2006/table">
            <a:tbl>
              <a:tblPr/>
              <a:tblGrid>
                <a:gridCol w="4356486">
                  <a:extLst>
                    <a:ext uri="{9D8B030D-6E8A-4147-A177-3AD203B41FA5}">
                      <a16:colId xmlns:a16="http://schemas.microsoft.com/office/drawing/2014/main" val="20000"/>
                    </a:ext>
                  </a:extLst>
                </a:gridCol>
                <a:gridCol w="4356486">
                  <a:extLst>
                    <a:ext uri="{9D8B030D-6E8A-4147-A177-3AD203B41FA5}">
                      <a16:colId xmlns:a16="http://schemas.microsoft.com/office/drawing/2014/main" val="20001"/>
                    </a:ext>
                  </a:extLst>
                </a:gridCol>
              </a:tblGrid>
              <a:tr h="217256">
                <a:tc>
                  <a:txBody>
                    <a:bodyPr/>
                    <a:lstStyle/>
                    <a:p>
                      <a:r>
                        <a:rPr lang="pt-BR" sz="1200" dirty="0">
                          <a:solidFill>
                            <a:srgbClr val="1969A0"/>
                          </a:solidFill>
                          <a:effectLst/>
                        </a:rPr>
                        <a:t>Modalidade de Atendimento: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Ambulatorial</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17256">
                <a:tc>
                  <a:txBody>
                    <a:bodyPr/>
                    <a:lstStyle/>
                    <a:p>
                      <a:r>
                        <a:rPr lang="pt-BR" sz="1200" dirty="0">
                          <a:solidFill>
                            <a:srgbClr val="1969A0"/>
                          </a:solidFill>
                          <a:effectLst/>
                        </a:rPr>
                        <a:t>Financiamento: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Média e Alta Complexidade (MAC)</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17256">
                <a:tc>
                  <a:txBody>
                    <a:bodyPr/>
                    <a:lstStyle/>
                    <a:p>
                      <a:r>
                        <a:rPr lang="pt-BR" sz="1200" dirty="0">
                          <a:solidFill>
                            <a:srgbClr val="1969A0"/>
                          </a:solidFill>
                          <a:effectLst/>
                        </a:rPr>
                        <a:t>Instrumento de Registro: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APAC (Proc. Principal)</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17256">
                <a:tc>
                  <a:txBody>
                    <a:bodyPr/>
                    <a:lstStyle/>
                    <a:p>
                      <a:r>
                        <a:rPr lang="pt-BR" sz="1200" dirty="0">
                          <a:solidFill>
                            <a:srgbClr val="1969A0"/>
                          </a:solidFill>
                          <a:effectLst/>
                        </a:rPr>
                        <a:t>Sexo: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Ambos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17256">
                <a:tc>
                  <a:txBody>
                    <a:bodyPr/>
                    <a:lstStyle/>
                    <a:p>
                      <a:r>
                        <a:rPr lang="pt-BR" sz="1200" dirty="0">
                          <a:solidFill>
                            <a:srgbClr val="1969A0"/>
                          </a:solidFill>
                          <a:effectLst/>
                        </a:rPr>
                        <a:t>Quantidade Máxima: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2</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17256">
                <a:tc>
                  <a:txBody>
                    <a:bodyPr/>
                    <a:lstStyle/>
                    <a:p>
                      <a:r>
                        <a:rPr lang="pt-BR" sz="1200" dirty="0">
                          <a:solidFill>
                            <a:srgbClr val="1969A0"/>
                          </a:solidFill>
                          <a:effectLst/>
                        </a:rPr>
                        <a:t>Idade Mínima: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0 meses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17256">
                <a:tc>
                  <a:txBody>
                    <a:bodyPr/>
                    <a:lstStyle/>
                    <a:p>
                      <a:r>
                        <a:rPr lang="pt-BR" sz="1200" dirty="0">
                          <a:solidFill>
                            <a:srgbClr val="1969A0"/>
                          </a:solidFill>
                          <a:effectLst/>
                        </a:rPr>
                        <a:t>Idade Máxima: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130 anos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20997">
                <a:tc>
                  <a:txBody>
                    <a:bodyPr/>
                    <a:lstStyle/>
                    <a:p>
                      <a:r>
                        <a:rPr lang="pt-BR" sz="1200" dirty="0">
                          <a:solidFill>
                            <a:srgbClr val="1969A0"/>
                          </a:solidFill>
                          <a:effectLst/>
                        </a:rPr>
                        <a:t>Atributos Complementares: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Exige CNS Exige registro na APAC de dados complementares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541402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nvGraphicFramePr>
        <p:xfrm>
          <a:off x="1739516" y="265937"/>
          <a:ext cx="8568952" cy="1463040"/>
        </p:xfrm>
        <a:graphic>
          <a:graphicData uri="http://schemas.openxmlformats.org/drawingml/2006/table">
            <a:tbl>
              <a:tblPr/>
              <a:tblGrid>
                <a:gridCol w="8568952">
                  <a:extLst>
                    <a:ext uri="{9D8B030D-6E8A-4147-A177-3AD203B41FA5}">
                      <a16:colId xmlns:a16="http://schemas.microsoft.com/office/drawing/2014/main" val="20000"/>
                    </a:ext>
                  </a:extLst>
                </a:gridCol>
              </a:tblGrid>
              <a:tr h="0">
                <a:tc>
                  <a:txBody>
                    <a:bodyPr/>
                    <a:lstStyle/>
                    <a:p>
                      <a:pPr algn="ctr"/>
                      <a:r>
                        <a:rPr lang="pt-BR" dirty="0">
                          <a:solidFill>
                            <a:srgbClr val="1969A0"/>
                          </a:solidFill>
                          <a:effectLst/>
                        </a:rPr>
                        <a:t>03.04.01.041-3 - RADIOTERAPIA DE MAMA - </a:t>
                      </a:r>
                      <a:r>
                        <a:rPr lang="pt-BR" sz="1400" b="0" i="0" kern="1200" dirty="0">
                          <a:solidFill>
                            <a:schemeClr val="tx1"/>
                          </a:solidFill>
                          <a:effectLst/>
                          <a:latin typeface="+mn-lt"/>
                          <a:ea typeface="+mn-ea"/>
                          <a:cs typeface="+mn-cs"/>
                        </a:rPr>
                        <a:t>R$ 5.904,00</a:t>
                      </a:r>
                    </a:p>
                    <a:p>
                      <a:pPr algn="l"/>
                      <a:endParaRPr lang="pt-BR" sz="1800" b="0" i="1" kern="1200" dirty="0">
                        <a:solidFill>
                          <a:schemeClr val="tx1"/>
                        </a:solidFill>
                        <a:effectLst/>
                        <a:latin typeface="+mn-lt"/>
                        <a:ea typeface="+mn-ea"/>
                        <a:cs typeface="+mn-cs"/>
                      </a:endParaRPr>
                    </a:p>
                    <a:p>
                      <a:pPr algn="l"/>
                      <a:r>
                        <a:rPr lang="pt-BR" sz="1800" b="0" i="1" kern="1200" dirty="0">
                          <a:solidFill>
                            <a:schemeClr val="tx1"/>
                          </a:solidFill>
                          <a:effectLst/>
                          <a:latin typeface="+mn-lt"/>
                          <a:ea typeface="+mn-ea"/>
                          <a:cs typeface="+mn-cs"/>
                        </a:rPr>
                        <a:t>Consiste na radioterapia da mama ou do plastrão (leito) mamário. Incluir a irradiação de cadeia de drenagem linfática regional (axilar, supraclavicular, cadeia mamária interna), quando indicada.</a:t>
                      </a:r>
                      <a:endParaRPr lang="pt-BR" sz="1600" dirty="0">
                        <a:solidFill>
                          <a:srgbClr val="1969A0"/>
                        </a:solidFill>
                        <a:effectLst/>
                      </a:endParaRPr>
                    </a:p>
                  </a:txBody>
                  <a:tcPr anchor="ctr">
                    <a:lnL>
                      <a:noFill/>
                    </a:lnL>
                    <a:lnR>
                      <a:noFill/>
                    </a:lnR>
                    <a:lnT>
                      <a:noFill/>
                    </a:lnT>
                    <a:lnB>
                      <a:noFill/>
                    </a:lnB>
                    <a:solidFill>
                      <a:schemeClr val="accent3">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3" name="Tabela 2"/>
          <p:cNvGraphicFramePr>
            <a:graphicFrameLocks noGrp="1"/>
          </p:cNvGraphicFramePr>
          <p:nvPr/>
        </p:nvGraphicFramePr>
        <p:xfrm>
          <a:off x="1775520" y="1988840"/>
          <a:ext cx="8496944" cy="2386530"/>
        </p:xfrm>
        <a:graphic>
          <a:graphicData uri="http://schemas.openxmlformats.org/drawingml/2006/table">
            <a:tbl>
              <a:tblPr/>
              <a:tblGrid>
                <a:gridCol w="4248472">
                  <a:extLst>
                    <a:ext uri="{9D8B030D-6E8A-4147-A177-3AD203B41FA5}">
                      <a16:colId xmlns:a16="http://schemas.microsoft.com/office/drawing/2014/main" val="20000"/>
                    </a:ext>
                  </a:extLst>
                </a:gridCol>
                <a:gridCol w="4248472">
                  <a:extLst>
                    <a:ext uri="{9D8B030D-6E8A-4147-A177-3AD203B41FA5}">
                      <a16:colId xmlns:a16="http://schemas.microsoft.com/office/drawing/2014/main" val="20001"/>
                    </a:ext>
                  </a:extLst>
                </a:gridCol>
              </a:tblGrid>
              <a:tr h="195640">
                <a:tc>
                  <a:txBody>
                    <a:bodyPr/>
                    <a:lstStyle/>
                    <a:p>
                      <a:r>
                        <a:rPr lang="pt-BR" sz="1200" dirty="0">
                          <a:solidFill>
                            <a:srgbClr val="1969A0"/>
                          </a:solidFill>
                          <a:effectLst/>
                        </a:rPr>
                        <a:t>Modalidade de Atendimento: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Ambulatorial</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95640">
                <a:tc>
                  <a:txBody>
                    <a:bodyPr/>
                    <a:lstStyle/>
                    <a:p>
                      <a:r>
                        <a:rPr lang="pt-BR" sz="1200" dirty="0">
                          <a:solidFill>
                            <a:srgbClr val="1969A0"/>
                          </a:solidFill>
                          <a:effectLst/>
                        </a:rPr>
                        <a:t>Complexidade:</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Alta Complexidade</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95640">
                <a:tc>
                  <a:txBody>
                    <a:bodyPr/>
                    <a:lstStyle/>
                    <a:p>
                      <a:r>
                        <a:rPr lang="pt-BR" sz="1200" dirty="0">
                          <a:solidFill>
                            <a:srgbClr val="1969A0"/>
                          </a:solidFill>
                          <a:effectLst/>
                        </a:rPr>
                        <a:t>Financiamento: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Média e Alta Complexidade (MAC)</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95640">
                <a:tc>
                  <a:txBody>
                    <a:bodyPr/>
                    <a:lstStyle/>
                    <a:p>
                      <a:r>
                        <a:rPr lang="pt-BR" sz="1200" dirty="0">
                          <a:solidFill>
                            <a:srgbClr val="1969A0"/>
                          </a:solidFill>
                          <a:effectLst/>
                        </a:rPr>
                        <a:t>Instrumento de Registro: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APAC (Proc. Principal)</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95640">
                <a:tc>
                  <a:txBody>
                    <a:bodyPr/>
                    <a:lstStyle/>
                    <a:p>
                      <a:r>
                        <a:rPr lang="pt-BR" sz="1200" dirty="0">
                          <a:solidFill>
                            <a:srgbClr val="1969A0"/>
                          </a:solidFill>
                          <a:effectLst/>
                        </a:rPr>
                        <a:t>Sexo: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Ambos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95640">
                <a:tc>
                  <a:txBody>
                    <a:bodyPr/>
                    <a:lstStyle/>
                    <a:p>
                      <a:r>
                        <a:rPr lang="pt-BR" sz="1200" dirty="0">
                          <a:solidFill>
                            <a:srgbClr val="1969A0"/>
                          </a:solidFill>
                          <a:effectLst/>
                        </a:rPr>
                        <a:t>Quantidade Máxima: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2</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195640">
                <a:tc>
                  <a:txBody>
                    <a:bodyPr/>
                    <a:lstStyle/>
                    <a:p>
                      <a:r>
                        <a:rPr lang="pt-BR" sz="1200" dirty="0">
                          <a:solidFill>
                            <a:srgbClr val="1969A0"/>
                          </a:solidFill>
                          <a:effectLst/>
                        </a:rPr>
                        <a:t>Idade Mínima: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0 meses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195640">
                <a:tc>
                  <a:txBody>
                    <a:bodyPr/>
                    <a:lstStyle/>
                    <a:p>
                      <a:r>
                        <a:rPr lang="pt-BR" sz="1200" dirty="0">
                          <a:solidFill>
                            <a:srgbClr val="1969A0"/>
                          </a:solidFill>
                          <a:effectLst/>
                        </a:rPr>
                        <a:t>Idade Máxima: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130 anos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195640">
                <a:tc>
                  <a:txBody>
                    <a:bodyPr/>
                    <a:lstStyle/>
                    <a:p>
                      <a:r>
                        <a:rPr lang="pt-BR" sz="1200" dirty="0">
                          <a:solidFill>
                            <a:srgbClr val="1969A0"/>
                          </a:solidFill>
                          <a:effectLst/>
                        </a:rPr>
                        <a:t>Atributos Complementares: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Exige CNS Exige registro na APAC de dados complementares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graphicFrame>
        <p:nvGraphicFramePr>
          <p:cNvPr id="4" name="Tabela 3"/>
          <p:cNvGraphicFramePr>
            <a:graphicFrameLocks noGrp="1"/>
          </p:cNvGraphicFramePr>
          <p:nvPr/>
        </p:nvGraphicFramePr>
        <p:xfrm>
          <a:off x="1847528" y="4574056"/>
          <a:ext cx="8424936" cy="1946994"/>
        </p:xfrm>
        <a:graphic>
          <a:graphicData uri="http://schemas.openxmlformats.org/drawingml/2006/table">
            <a:tbl>
              <a:tblPr/>
              <a:tblGrid>
                <a:gridCol w="2480708">
                  <a:extLst>
                    <a:ext uri="{9D8B030D-6E8A-4147-A177-3AD203B41FA5}">
                      <a16:colId xmlns:a16="http://schemas.microsoft.com/office/drawing/2014/main" val="20000"/>
                    </a:ext>
                  </a:extLst>
                </a:gridCol>
                <a:gridCol w="5944228">
                  <a:extLst>
                    <a:ext uri="{9D8B030D-6E8A-4147-A177-3AD203B41FA5}">
                      <a16:colId xmlns:a16="http://schemas.microsoft.com/office/drawing/2014/main" val="20001"/>
                    </a:ext>
                  </a:extLst>
                </a:gridCol>
              </a:tblGrid>
              <a:tr h="151439">
                <a:tc gridSpan="2">
                  <a:txBody>
                    <a:bodyPr/>
                    <a:lstStyle/>
                    <a:p>
                      <a:pPr algn="ctr" fontAlgn="ctr"/>
                      <a:r>
                        <a:rPr lang="pt-BR" sz="1000" dirty="0">
                          <a:solidFill>
                            <a:schemeClr val="tx1"/>
                          </a:solidFill>
                          <a:effectLst/>
                        </a:rPr>
                        <a:t>ORIGEM</a:t>
                      </a:r>
                    </a:p>
                  </a:txBody>
                  <a:tcPr marL="29620" marR="29620" marT="29620" marB="29620" anchor="ctr">
                    <a:lnL>
                      <a:noFill/>
                    </a:lnL>
                    <a:lnR>
                      <a:noFill/>
                    </a:lnR>
                    <a:lnT>
                      <a:noFill/>
                    </a:lnT>
                    <a:lnB>
                      <a:noFill/>
                    </a:lnB>
                    <a:solidFill>
                      <a:schemeClr val="bg1"/>
                    </a:solidFill>
                  </a:tcPr>
                </a:tc>
                <a:tc hMerge="1">
                  <a:txBody>
                    <a:bodyPr/>
                    <a:lstStyle/>
                    <a:p>
                      <a:pPr fontAlgn="ctr"/>
                      <a:endParaRPr lang="pt-BR" sz="1000" dirty="0">
                        <a:solidFill>
                          <a:srgbClr val="1969A0"/>
                        </a:solidFill>
                        <a:effectLst/>
                      </a:endParaRPr>
                    </a:p>
                  </a:txBody>
                  <a:tcPr marL="29620" marR="29620" marT="29620" marB="29620" anchor="ctr">
                    <a:lnL>
                      <a:noFill/>
                    </a:lnL>
                    <a:lnR>
                      <a:noFill/>
                    </a:lnR>
                    <a:lnT>
                      <a:noFill/>
                    </a:lnT>
                    <a:lnB>
                      <a:noFill/>
                    </a:lnB>
                    <a:solidFill>
                      <a:srgbClr val="D5E0E8"/>
                    </a:solidFill>
                  </a:tcPr>
                </a:tc>
                <a:extLst>
                  <a:ext uri="{0D108BD9-81ED-4DB2-BD59-A6C34878D82A}">
                    <a16:rowId xmlns:a16="http://schemas.microsoft.com/office/drawing/2014/main" val="10000"/>
                  </a:ext>
                </a:extLst>
              </a:tr>
              <a:tr h="151439">
                <a:tc>
                  <a:txBody>
                    <a:bodyPr/>
                    <a:lstStyle/>
                    <a:p>
                      <a:pPr fontAlgn="ctr"/>
                      <a:r>
                        <a:rPr lang="pt-BR" sz="1000" dirty="0">
                          <a:solidFill>
                            <a:schemeClr val="tx1"/>
                          </a:solidFill>
                          <a:effectLst/>
                        </a:rPr>
                        <a:t>0304010308</a:t>
                      </a:r>
                    </a:p>
                  </a:txBody>
                  <a:tcPr marL="29620" marR="29620" marT="29620" marB="29620" anchor="ctr">
                    <a:lnL>
                      <a:noFill/>
                    </a:lnL>
                    <a:lnR>
                      <a:noFill/>
                    </a:lnR>
                    <a:lnT>
                      <a:noFill/>
                    </a:lnT>
                    <a:lnB>
                      <a:noFill/>
                    </a:lnB>
                    <a:solidFill>
                      <a:schemeClr val="bg1"/>
                    </a:solidFill>
                  </a:tcPr>
                </a:tc>
                <a:tc>
                  <a:txBody>
                    <a:bodyPr/>
                    <a:lstStyle/>
                    <a:p>
                      <a:pPr fontAlgn="ctr"/>
                      <a:r>
                        <a:rPr lang="pt-BR" sz="1000" dirty="0">
                          <a:solidFill>
                            <a:schemeClr val="tx1"/>
                          </a:solidFill>
                          <a:effectLst/>
                        </a:rPr>
                        <a:t>COLIMAÇÃO PERSONALIZADA</a:t>
                      </a:r>
                    </a:p>
                  </a:txBody>
                  <a:tcPr marL="29620" marR="29620" marT="29620" marB="29620" anchor="ctr">
                    <a:lnL>
                      <a:noFill/>
                    </a:lnL>
                    <a:lnR>
                      <a:noFill/>
                    </a:lnR>
                    <a:lnT>
                      <a:noFill/>
                    </a:lnT>
                    <a:lnB>
                      <a:noFill/>
                    </a:lnB>
                    <a:solidFill>
                      <a:schemeClr val="bg1"/>
                    </a:solidFill>
                  </a:tcPr>
                </a:tc>
                <a:extLst>
                  <a:ext uri="{0D108BD9-81ED-4DB2-BD59-A6C34878D82A}">
                    <a16:rowId xmlns:a16="http://schemas.microsoft.com/office/drawing/2014/main" val="10001"/>
                  </a:ext>
                </a:extLst>
              </a:tr>
              <a:tr h="194527">
                <a:tc>
                  <a:txBody>
                    <a:bodyPr/>
                    <a:lstStyle/>
                    <a:p>
                      <a:pPr fontAlgn="ctr"/>
                      <a:r>
                        <a:rPr lang="pt-BR" sz="1000" dirty="0">
                          <a:solidFill>
                            <a:schemeClr val="tx1"/>
                          </a:solidFill>
                          <a:effectLst/>
                        </a:rPr>
                        <a:t>0304010154</a:t>
                      </a:r>
                    </a:p>
                  </a:txBody>
                  <a:tcPr marL="29620" marR="29620" marT="29620" marB="29620" anchor="ctr">
                    <a:lnL>
                      <a:noFill/>
                    </a:lnL>
                    <a:lnR>
                      <a:noFill/>
                    </a:lnR>
                    <a:lnT>
                      <a:noFill/>
                    </a:lnT>
                    <a:lnB>
                      <a:noFill/>
                    </a:lnB>
                    <a:solidFill>
                      <a:schemeClr val="bg1"/>
                    </a:solidFill>
                  </a:tcPr>
                </a:tc>
                <a:tc>
                  <a:txBody>
                    <a:bodyPr/>
                    <a:lstStyle/>
                    <a:p>
                      <a:pPr fontAlgn="ctr"/>
                      <a:r>
                        <a:rPr lang="pt-BR" sz="1000" dirty="0">
                          <a:solidFill>
                            <a:schemeClr val="tx1"/>
                          </a:solidFill>
                          <a:effectLst/>
                        </a:rPr>
                        <a:t>MÁSCARA / IMOBILIZAÇÃO PERSONALIZADA (POR TRATAMENTO)</a:t>
                      </a:r>
                    </a:p>
                  </a:txBody>
                  <a:tcPr marL="29620" marR="29620" marT="29620" marB="29620" anchor="ctr">
                    <a:lnL>
                      <a:noFill/>
                    </a:lnL>
                    <a:lnR>
                      <a:noFill/>
                    </a:lnR>
                    <a:lnT>
                      <a:noFill/>
                    </a:lnT>
                    <a:lnB>
                      <a:noFill/>
                    </a:lnB>
                    <a:solidFill>
                      <a:schemeClr val="bg1"/>
                    </a:solidFill>
                  </a:tcPr>
                </a:tc>
                <a:extLst>
                  <a:ext uri="{0D108BD9-81ED-4DB2-BD59-A6C34878D82A}">
                    <a16:rowId xmlns:a16="http://schemas.microsoft.com/office/drawing/2014/main" val="10002"/>
                  </a:ext>
                </a:extLst>
              </a:tr>
              <a:tr h="194527">
                <a:tc>
                  <a:txBody>
                    <a:bodyPr/>
                    <a:lstStyle/>
                    <a:p>
                      <a:pPr fontAlgn="ctr"/>
                      <a:r>
                        <a:rPr lang="pt-BR" sz="1000" dirty="0">
                          <a:solidFill>
                            <a:schemeClr val="tx1"/>
                          </a:solidFill>
                          <a:effectLst/>
                        </a:rPr>
                        <a:t>0304010286</a:t>
                      </a:r>
                    </a:p>
                  </a:txBody>
                  <a:tcPr marL="29620" marR="29620" marT="29620" marB="29620" anchor="ctr">
                    <a:lnL>
                      <a:noFill/>
                    </a:lnL>
                    <a:lnR>
                      <a:noFill/>
                    </a:lnR>
                    <a:lnT>
                      <a:noFill/>
                    </a:lnT>
                    <a:lnB>
                      <a:noFill/>
                    </a:lnB>
                    <a:solidFill>
                      <a:schemeClr val="bg1"/>
                    </a:solidFill>
                  </a:tcPr>
                </a:tc>
                <a:tc>
                  <a:txBody>
                    <a:bodyPr/>
                    <a:lstStyle/>
                    <a:p>
                      <a:pPr fontAlgn="ctr"/>
                      <a:r>
                        <a:rPr lang="pt-BR" sz="1000" dirty="0">
                          <a:solidFill>
                            <a:schemeClr val="tx1"/>
                          </a:solidFill>
                          <a:effectLst/>
                        </a:rPr>
                        <a:t>RADIOTERAPIA COM ACELERADOR LINEAR SÓ DE FÓTONS (POR CAMPO)</a:t>
                      </a:r>
                    </a:p>
                  </a:txBody>
                  <a:tcPr marL="29620" marR="29620" marT="29620" marB="29620" anchor="ctr">
                    <a:lnL>
                      <a:noFill/>
                    </a:lnL>
                    <a:lnR>
                      <a:noFill/>
                    </a:lnR>
                    <a:lnT>
                      <a:noFill/>
                    </a:lnT>
                    <a:lnB>
                      <a:noFill/>
                    </a:lnB>
                    <a:solidFill>
                      <a:schemeClr val="bg1"/>
                    </a:solidFill>
                  </a:tcPr>
                </a:tc>
                <a:extLst>
                  <a:ext uri="{0D108BD9-81ED-4DB2-BD59-A6C34878D82A}">
                    <a16:rowId xmlns:a16="http://schemas.microsoft.com/office/drawing/2014/main" val="10003"/>
                  </a:ext>
                </a:extLst>
              </a:tr>
              <a:tr h="253874">
                <a:tc>
                  <a:txBody>
                    <a:bodyPr/>
                    <a:lstStyle/>
                    <a:p>
                      <a:pPr fontAlgn="ctr"/>
                      <a:r>
                        <a:rPr lang="pt-BR" sz="1000" dirty="0">
                          <a:solidFill>
                            <a:schemeClr val="tx1"/>
                          </a:solidFill>
                          <a:effectLst/>
                        </a:rPr>
                        <a:t>0304010294</a:t>
                      </a:r>
                    </a:p>
                  </a:txBody>
                  <a:tcPr marL="29620" marR="29620" marT="29620" marB="29620" anchor="ctr">
                    <a:lnL>
                      <a:noFill/>
                    </a:lnL>
                    <a:lnR>
                      <a:noFill/>
                    </a:lnR>
                    <a:lnT>
                      <a:noFill/>
                    </a:lnT>
                    <a:lnB>
                      <a:noFill/>
                    </a:lnB>
                    <a:solidFill>
                      <a:schemeClr val="bg1"/>
                    </a:solidFill>
                  </a:tcPr>
                </a:tc>
                <a:tc>
                  <a:txBody>
                    <a:bodyPr/>
                    <a:lstStyle/>
                    <a:p>
                      <a:pPr fontAlgn="ctr"/>
                      <a:r>
                        <a:rPr lang="pt-BR" sz="1000" dirty="0">
                          <a:solidFill>
                            <a:schemeClr val="tx1"/>
                          </a:solidFill>
                          <a:effectLst/>
                        </a:rPr>
                        <a:t>RADIOTERAPIA COM ACELERADOR LINEAR DE FÓTONS E ELÉTRONS (POR CAMPO)</a:t>
                      </a:r>
                    </a:p>
                  </a:txBody>
                  <a:tcPr marL="29620" marR="29620" marT="29620" marB="29620" anchor="ctr">
                    <a:lnL>
                      <a:noFill/>
                    </a:lnL>
                    <a:lnR>
                      <a:noFill/>
                    </a:lnR>
                    <a:lnT>
                      <a:noFill/>
                    </a:lnT>
                    <a:lnB>
                      <a:noFill/>
                    </a:lnB>
                    <a:solidFill>
                      <a:schemeClr val="bg1"/>
                    </a:solidFill>
                  </a:tcPr>
                </a:tc>
                <a:extLst>
                  <a:ext uri="{0D108BD9-81ED-4DB2-BD59-A6C34878D82A}">
                    <a16:rowId xmlns:a16="http://schemas.microsoft.com/office/drawing/2014/main" val="10004"/>
                  </a:ext>
                </a:extLst>
              </a:tr>
              <a:tr h="151439">
                <a:tc>
                  <a:txBody>
                    <a:bodyPr/>
                    <a:lstStyle/>
                    <a:p>
                      <a:pPr fontAlgn="ctr"/>
                      <a:r>
                        <a:rPr lang="pt-BR" sz="1000">
                          <a:solidFill>
                            <a:schemeClr val="tx1"/>
                          </a:solidFill>
                          <a:effectLst/>
                        </a:rPr>
                        <a:t>0304010090</a:t>
                      </a:r>
                    </a:p>
                  </a:txBody>
                  <a:tcPr marL="29620" marR="29620" marT="29620" marB="29620" anchor="ctr">
                    <a:lnL>
                      <a:noFill/>
                    </a:lnL>
                    <a:lnR>
                      <a:noFill/>
                    </a:lnR>
                    <a:lnT>
                      <a:noFill/>
                    </a:lnT>
                    <a:lnB>
                      <a:noFill/>
                    </a:lnB>
                    <a:solidFill>
                      <a:schemeClr val="bg1"/>
                    </a:solidFill>
                  </a:tcPr>
                </a:tc>
                <a:tc>
                  <a:txBody>
                    <a:bodyPr/>
                    <a:lstStyle/>
                    <a:p>
                      <a:pPr fontAlgn="ctr"/>
                      <a:r>
                        <a:rPr lang="pt-BR" sz="1000" dirty="0">
                          <a:solidFill>
                            <a:schemeClr val="tx1"/>
                          </a:solidFill>
                          <a:effectLst/>
                        </a:rPr>
                        <a:t>COBALTOTERAPIA (POR CAMPO)</a:t>
                      </a:r>
                    </a:p>
                  </a:txBody>
                  <a:tcPr marL="29620" marR="29620" marT="29620" marB="29620" anchor="ctr">
                    <a:lnL>
                      <a:noFill/>
                    </a:lnL>
                    <a:lnR>
                      <a:noFill/>
                    </a:lnR>
                    <a:lnT>
                      <a:noFill/>
                    </a:lnT>
                    <a:lnB>
                      <a:noFill/>
                    </a:lnB>
                    <a:solidFill>
                      <a:schemeClr val="bg1"/>
                    </a:solidFill>
                  </a:tcPr>
                </a:tc>
                <a:extLst>
                  <a:ext uri="{0D108BD9-81ED-4DB2-BD59-A6C34878D82A}">
                    <a16:rowId xmlns:a16="http://schemas.microsoft.com/office/drawing/2014/main" val="10005"/>
                  </a:ext>
                </a:extLst>
              </a:tr>
              <a:tr h="151439">
                <a:tc>
                  <a:txBody>
                    <a:bodyPr/>
                    <a:lstStyle/>
                    <a:p>
                      <a:pPr fontAlgn="ctr"/>
                      <a:r>
                        <a:rPr lang="pt-BR" sz="1000">
                          <a:solidFill>
                            <a:schemeClr val="tx1"/>
                          </a:solidFill>
                          <a:effectLst/>
                        </a:rPr>
                        <a:t>0304010081</a:t>
                      </a:r>
                    </a:p>
                  </a:txBody>
                  <a:tcPr marL="29620" marR="29620" marT="29620" marB="29620" anchor="ctr">
                    <a:lnL>
                      <a:noFill/>
                    </a:lnL>
                    <a:lnR>
                      <a:noFill/>
                    </a:lnR>
                    <a:lnT>
                      <a:noFill/>
                    </a:lnT>
                    <a:lnB>
                      <a:noFill/>
                    </a:lnB>
                    <a:solidFill>
                      <a:schemeClr val="bg1"/>
                    </a:solidFill>
                  </a:tcPr>
                </a:tc>
                <a:tc>
                  <a:txBody>
                    <a:bodyPr/>
                    <a:lstStyle/>
                    <a:p>
                      <a:pPr fontAlgn="ctr"/>
                      <a:r>
                        <a:rPr lang="pt-BR" sz="1000" dirty="0">
                          <a:solidFill>
                            <a:schemeClr val="tx1"/>
                          </a:solidFill>
                          <a:effectLst/>
                        </a:rPr>
                        <a:t>VERIFICAÇÂO POR IMAGEM EM RADIOTERAPIA</a:t>
                      </a:r>
                    </a:p>
                  </a:txBody>
                  <a:tcPr marL="29620" marR="29620" marT="29620" marB="29620" anchor="ctr">
                    <a:lnL>
                      <a:noFill/>
                    </a:lnL>
                    <a:lnR>
                      <a:noFill/>
                    </a:lnR>
                    <a:lnT>
                      <a:noFill/>
                    </a:lnT>
                    <a:lnB>
                      <a:noFill/>
                    </a:lnB>
                    <a:solidFill>
                      <a:schemeClr val="bg1"/>
                    </a:solidFill>
                  </a:tcPr>
                </a:tc>
                <a:extLst>
                  <a:ext uri="{0D108BD9-81ED-4DB2-BD59-A6C34878D82A}">
                    <a16:rowId xmlns:a16="http://schemas.microsoft.com/office/drawing/2014/main" val="10006"/>
                  </a:ext>
                </a:extLst>
              </a:tr>
              <a:tr h="151439">
                <a:tc>
                  <a:txBody>
                    <a:bodyPr/>
                    <a:lstStyle/>
                    <a:p>
                      <a:pPr fontAlgn="ctr"/>
                      <a:r>
                        <a:rPr lang="pt-BR" sz="1000">
                          <a:solidFill>
                            <a:schemeClr val="tx1"/>
                          </a:solidFill>
                          <a:effectLst/>
                        </a:rPr>
                        <a:t>0304010200</a:t>
                      </a:r>
                    </a:p>
                  </a:txBody>
                  <a:tcPr marL="29620" marR="29620" marT="29620" marB="29620" anchor="ctr">
                    <a:lnL>
                      <a:noFill/>
                    </a:lnL>
                    <a:lnR>
                      <a:noFill/>
                    </a:lnR>
                    <a:lnT>
                      <a:noFill/>
                    </a:lnT>
                    <a:lnB>
                      <a:noFill/>
                    </a:lnB>
                    <a:solidFill>
                      <a:schemeClr val="bg1"/>
                    </a:solidFill>
                  </a:tcPr>
                </a:tc>
                <a:tc>
                  <a:txBody>
                    <a:bodyPr/>
                    <a:lstStyle/>
                    <a:p>
                      <a:pPr fontAlgn="ctr"/>
                      <a:r>
                        <a:rPr lang="pt-BR" sz="1000" dirty="0">
                          <a:solidFill>
                            <a:schemeClr val="tx1"/>
                          </a:solidFill>
                          <a:effectLst/>
                        </a:rPr>
                        <a:t>PLANEJAMENTO SIMPLES (POR TRATAMENTO)</a:t>
                      </a:r>
                    </a:p>
                  </a:txBody>
                  <a:tcPr marL="29620" marR="29620" marT="29620" marB="29620" anchor="ctr">
                    <a:lnL>
                      <a:noFill/>
                    </a:lnL>
                    <a:lnR>
                      <a:noFill/>
                    </a:lnR>
                    <a:lnT>
                      <a:noFill/>
                    </a:lnT>
                    <a:lnB>
                      <a:noFill/>
                    </a:lnB>
                    <a:solidFill>
                      <a:schemeClr val="bg1"/>
                    </a:solidFill>
                  </a:tcPr>
                </a:tc>
                <a:extLst>
                  <a:ext uri="{0D108BD9-81ED-4DB2-BD59-A6C34878D82A}">
                    <a16:rowId xmlns:a16="http://schemas.microsoft.com/office/drawing/2014/main" val="10007"/>
                  </a:ext>
                </a:extLst>
              </a:tr>
              <a:tr h="151439">
                <a:tc>
                  <a:txBody>
                    <a:bodyPr/>
                    <a:lstStyle/>
                    <a:p>
                      <a:pPr fontAlgn="ctr"/>
                      <a:r>
                        <a:rPr lang="pt-BR" sz="1000">
                          <a:solidFill>
                            <a:schemeClr val="tx1"/>
                          </a:solidFill>
                          <a:effectLst/>
                        </a:rPr>
                        <a:t>0304010189</a:t>
                      </a:r>
                    </a:p>
                  </a:txBody>
                  <a:tcPr marL="29620" marR="29620" marT="29620" marB="29620" anchor="ctr">
                    <a:lnL>
                      <a:noFill/>
                    </a:lnL>
                    <a:lnR>
                      <a:noFill/>
                    </a:lnR>
                    <a:lnT>
                      <a:noFill/>
                    </a:lnT>
                    <a:lnB>
                      <a:noFill/>
                    </a:lnB>
                    <a:solidFill>
                      <a:schemeClr val="bg1"/>
                    </a:solidFill>
                  </a:tcPr>
                </a:tc>
                <a:tc>
                  <a:txBody>
                    <a:bodyPr/>
                    <a:lstStyle/>
                    <a:p>
                      <a:pPr fontAlgn="ctr"/>
                      <a:r>
                        <a:rPr lang="pt-BR" sz="1000" dirty="0">
                          <a:solidFill>
                            <a:schemeClr val="tx1"/>
                          </a:solidFill>
                          <a:effectLst/>
                        </a:rPr>
                        <a:t>PLANEJAMENTO COMPLEXO (POR TRATAMENTO)</a:t>
                      </a:r>
                    </a:p>
                  </a:txBody>
                  <a:tcPr marL="29620" marR="29620" marT="29620" marB="29620" anchor="ctr">
                    <a:lnL>
                      <a:noFill/>
                    </a:lnL>
                    <a:lnR>
                      <a:noFill/>
                    </a:lnR>
                    <a:lnT>
                      <a:noFill/>
                    </a:lnT>
                    <a:lnB>
                      <a:noFill/>
                    </a:lnB>
                    <a:solidFill>
                      <a:schemeClr val="bg1"/>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078245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775520" y="188640"/>
            <a:ext cx="8640960" cy="1600438"/>
          </a:xfrm>
          <a:prstGeom prst="rect">
            <a:avLst/>
          </a:prstGeom>
          <a:solidFill>
            <a:schemeClr val="accent3">
              <a:lumMod val="20000"/>
              <a:lumOff val="80000"/>
            </a:schemeClr>
          </a:solidFill>
        </p:spPr>
        <p:txBody>
          <a:bodyPr wrap="square">
            <a:spAutoFit/>
          </a:bodyPr>
          <a:lstStyle/>
          <a:p>
            <a:r>
              <a:rPr lang="pt-BR" dirty="0"/>
              <a:t>03.04.01.042-1 - RADIOTERAPIA DE CÂNCER GINECOLÓGICO - </a:t>
            </a:r>
            <a:r>
              <a:rPr lang="pt-BR" sz="1400" dirty="0"/>
              <a:t>R$ 4.608,00</a:t>
            </a:r>
          </a:p>
          <a:p>
            <a:endParaRPr lang="pt-BR" sz="1600" i="1" dirty="0"/>
          </a:p>
          <a:p>
            <a:r>
              <a:rPr lang="pt-BR" sz="1600" i="1" dirty="0"/>
              <a:t>Consiste na radioterapia de câncer de vulva, vagina, corpo do útero, colo do útero, de ovário ou de tuba uterina. Inclui irradiação de cadeia de drenagem linfática regional pélvica. Não inclui braquiterapia. Concomitância com o procedimento 03.04.01.054-5 radioterapia de cadeia linfática só para irradiação de cadeia de drenagem linfática da região para-aórtica.</a:t>
            </a:r>
            <a:endParaRPr lang="pt-BR" sz="1600" dirty="0"/>
          </a:p>
        </p:txBody>
      </p:sp>
      <p:graphicFrame>
        <p:nvGraphicFramePr>
          <p:cNvPr id="3" name="Tabela 2"/>
          <p:cNvGraphicFramePr>
            <a:graphicFrameLocks noGrp="1"/>
          </p:cNvGraphicFramePr>
          <p:nvPr/>
        </p:nvGraphicFramePr>
        <p:xfrm>
          <a:off x="1811524" y="1916833"/>
          <a:ext cx="8568952" cy="2557633"/>
        </p:xfrm>
        <a:graphic>
          <a:graphicData uri="http://schemas.openxmlformats.org/drawingml/2006/table">
            <a:tbl>
              <a:tblPr/>
              <a:tblGrid>
                <a:gridCol w="2808313">
                  <a:extLst>
                    <a:ext uri="{9D8B030D-6E8A-4147-A177-3AD203B41FA5}">
                      <a16:colId xmlns:a16="http://schemas.microsoft.com/office/drawing/2014/main" val="20000"/>
                    </a:ext>
                  </a:extLst>
                </a:gridCol>
                <a:gridCol w="5760639">
                  <a:extLst>
                    <a:ext uri="{9D8B030D-6E8A-4147-A177-3AD203B41FA5}">
                      <a16:colId xmlns:a16="http://schemas.microsoft.com/office/drawing/2014/main" val="20001"/>
                    </a:ext>
                  </a:extLst>
                </a:gridCol>
              </a:tblGrid>
              <a:tr h="231882">
                <a:tc>
                  <a:txBody>
                    <a:bodyPr/>
                    <a:lstStyle/>
                    <a:p>
                      <a:r>
                        <a:rPr lang="pt-BR" sz="1200" dirty="0">
                          <a:solidFill>
                            <a:srgbClr val="1969A0"/>
                          </a:solidFill>
                          <a:effectLst/>
                        </a:rPr>
                        <a:t>Modalidade de Atendimento: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Ambulatorial</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31882">
                <a:tc>
                  <a:txBody>
                    <a:bodyPr/>
                    <a:lstStyle/>
                    <a:p>
                      <a:r>
                        <a:rPr lang="pt-BR" sz="1200" dirty="0">
                          <a:solidFill>
                            <a:srgbClr val="1969A0"/>
                          </a:solidFill>
                          <a:effectLst/>
                        </a:rPr>
                        <a:t>Complexidade:</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Alta Complexidade</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31882">
                <a:tc>
                  <a:txBody>
                    <a:bodyPr/>
                    <a:lstStyle/>
                    <a:p>
                      <a:r>
                        <a:rPr lang="pt-BR" sz="1200" dirty="0">
                          <a:solidFill>
                            <a:srgbClr val="1969A0"/>
                          </a:solidFill>
                          <a:effectLst/>
                        </a:rPr>
                        <a:t>Financiamento: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Média e Alta Complexidade (MAC)</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31882">
                <a:tc>
                  <a:txBody>
                    <a:bodyPr/>
                    <a:lstStyle/>
                    <a:p>
                      <a:r>
                        <a:rPr lang="pt-BR" sz="1200" dirty="0">
                          <a:solidFill>
                            <a:srgbClr val="1969A0"/>
                          </a:solidFill>
                          <a:effectLst/>
                        </a:rPr>
                        <a:t>Instrumento de Registro: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APAC (Proc. Principal)</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31882">
                <a:tc>
                  <a:txBody>
                    <a:bodyPr/>
                    <a:lstStyle/>
                    <a:p>
                      <a:r>
                        <a:rPr lang="pt-BR" sz="1200" dirty="0">
                          <a:solidFill>
                            <a:srgbClr val="1969A0"/>
                          </a:solidFill>
                          <a:effectLst/>
                        </a:rPr>
                        <a:t>Sexo: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Feminino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31882">
                <a:tc>
                  <a:txBody>
                    <a:bodyPr/>
                    <a:lstStyle/>
                    <a:p>
                      <a:r>
                        <a:rPr lang="pt-BR" sz="1400" b="1" dirty="0">
                          <a:solidFill>
                            <a:srgbClr val="1969A0"/>
                          </a:solidFill>
                          <a:effectLst/>
                        </a:rPr>
                        <a:t>Quantidade Máxima: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400" b="1" dirty="0">
                          <a:solidFill>
                            <a:srgbClr val="1969A0"/>
                          </a:solidFill>
                          <a:effectLst/>
                        </a:rPr>
                        <a:t>1</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31882">
                <a:tc>
                  <a:txBody>
                    <a:bodyPr/>
                    <a:lstStyle/>
                    <a:p>
                      <a:r>
                        <a:rPr lang="pt-BR" sz="1200">
                          <a:solidFill>
                            <a:srgbClr val="1969A0"/>
                          </a:solidFill>
                          <a:effectLst/>
                        </a:rPr>
                        <a:t>Idade Mínima: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0 meses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31882">
                <a:tc>
                  <a:txBody>
                    <a:bodyPr/>
                    <a:lstStyle/>
                    <a:p>
                      <a:r>
                        <a:rPr lang="pt-BR" sz="1200" dirty="0">
                          <a:solidFill>
                            <a:srgbClr val="1969A0"/>
                          </a:solidFill>
                          <a:effectLst/>
                        </a:rPr>
                        <a:t>Idade Máxima: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130 anos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405793">
                <a:tc>
                  <a:txBody>
                    <a:bodyPr/>
                    <a:lstStyle/>
                    <a:p>
                      <a:r>
                        <a:rPr lang="pt-BR" sz="1200" dirty="0">
                          <a:solidFill>
                            <a:srgbClr val="1969A0"/>
                          </a:solidFill>
                          <a:effectLst/>
                        </a:rPr>
                        <a:t>Atributos Complementares: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Exige CNS Exige registro na APAC de dados complementares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graphicFrame>
        <p:nvGraphicFramePr>
          <p:cNvPr id="4" name="Tabela 3"/>
          <p:cNvGraphicFramePr>
            <a:graphicFrameLocks noGrp="1"/>
          </p:cNvGraphicFramePr>
          <p:nvPr/>
        </p:nvGraphicFramePr>
        <p:xfrm>
          <a:off x="1775520" y="4725144"/>
          <a:ext cx="8568952" cy="2186280"/>
        </p:xfrm>
        <a:graphic>
          <a:graphicData uri="http://schemas.openxmlformats.org/drawingml/2006/table">
            <a:tbl>
              <a:tblPr/>
              <a:tblGrid>
                <a:gridCol w="1785058">
                  <a:extLst>
                    <a:ext uri="{9D8B030D-6E8A-4147-A177-3AD203B41FA5}">
                      <a16:colId xmlns:a16="http://schemas.microsoft.com/office/drawing/2014/main" val="20000"/>
                    </a:ext>
                  </a:extLst>
                </a:gridCol>
                <a:gridCol w="6783894">
                  <a:extLst>
                    <a:ext uri="{9D8B030D-6E8A-4147-A177-3AD203B41FA5}">
                      <a16:colId xmlns:a16="http://schemas.microsoft.com/office/drawing/2014/main" val="20001"/>
                    </a:ext>
                  </a:extLst>
                </a:gridCol>
              </a:tblGrid>
              <a:tr h="218917">
                <a:tc gridSpan="2">
                  <a:txBody>
                    <a:bodyPr/>
                    <a:lstStyle/>
                    <a:p>
                      <a:pPr algn="ctr" fontAlgn="ctr"/>
                      <a:r>
                        <a:rPr lang="pt-BR" sz="1000" dirty="0">
                          <a:solidFill>
                            <a:schemeClr val="tx1"/>
                          </a:solidFill>
                          <a:effectLst/>
                        </a:rPr>
                        <a:t>ORIGEM</a:t>
                      </a:r>
                    </a:p>
                  </a:txBody>
                  <a:tcPr marL="90519" marR="90519" marT="45260" marB="45260" anchor="ctr">
                    <a:lnL>
                      <a:noFill/>
                    </a:lnL>
                    <a:lnR>
                      <a:noFill/>
                    </a:lnR>
                    <a:lnT>
                      <a:noFill/>
                    </a:lnT>
                    <a:lnB>
                      <a:noFill/>
                    </a:lnB>
                    <a:solidFill>
                      <a:schemeClr val="bg1"/>
                    </a:solidFill>
                  </a:tcPr>
                </a:tc>
                <a:tc hMerge="1">
                  <a:txBody>
                    <a:bodyPr/>
                    <a:lstStyle/>
                    <a:p>
                      <a:pPr fontAlgn="ctr"/>
                      <a:endParaRPr lang="pt-BR" sz="1000" dirty="0">
                        <a:solidFill>
                          <a:srgbClr val="1969A0"/>
                        </a:solidFill>
                        <a:effectLst/>
                      </a:endParaRPr>
                    </a:p>
                  </a:txBody>
                  <a:tcPr marL="90519" marR="90519" marT="45260" marB="45260" anchor="ctr">
                    <a:lnL>
                      <a:noFill/>
                    </a:lnL>
                    <a:lnR>
                      <a:noFill/>
                    </a:lnR>
                    <a:lnT>
                      <a:noFill/>
                    </a:lnT>
                    <a:lnB>
                      <a:noFill/>
                    </a:lnB>
                    <a:solidFill>
                      <a:srgbClr val="D5E0E8"/>
                    </a:solidFill>
                  </a:tcPr>
                </a:tc>
                <a:extLst>
                  <a:ext uri="{0D108BD9-81ED-4DB2-BD59-A6C34878D82A}">
                    <a16:rowId xmlns:a16="http://schemas.microsoft.com/office/drawing/2014/main" val="10000"/>
                  </a:ext>
                </a:extLst>
              </a:tr>
              <a:tr h="218917">
                <a:tc>
                  <a:txBody>
                    <a:bodyPr/>
                    <a:lstStyle/>
                    <a:p>
                      <a:pPr fontAlgn="ctr"/>
                      <a:r>
                        <a:rPr lang="pt-BR" sz="1000" dirty="0">
                          <a:solidFill>
                            <a:schemeClr val="tx1"/>
                          </a:solidFill>
                          <a:effectLst/>
                        </a:rPr>
                        <a:t>0304010308</a:t>
                      </a:r>
                    </a:p>
                  </a:txBody>
                  <a:tcPr marL="90519" marR="90519" marT="45260" marB="45260" anchor="ctr">
                    <a:lnL>
                      <a:noFill/>
                    </a:lnL>
                    <a:lnR>
                      <a:noFill/>
                    </a:lnR>
                    <a:lnT>
                      <a:noFill/>
                    </a:lnT>
                    <a:lnB>
                      <a:noFill/>
                    </a:lnB>
                    <a:solidFill>
                      <a:schemeClr val="bg1"/>
                    </a:solidFill>
                  </a:tcPr>
                </a:tc>
                <a:tc>
                  <a:txBody>
                    <a:bodyPr/>
                    <a:lstStyle/>
                    <a:p>
                      <a:pPr fontAlgn="ctr"/>
                      <a:r>
                        <a:rPr lang="pt-BR" sz="1000" dirty="0">
                          <a:solidFill>
                            <a:schemeClr val="tx1"/>
                          </a:solidFill>
                          <a:effectLst/>
                        </a:rPr>
                        <a:t>COLIMAÇÃO PERSONALIZADA</a:t>
                      </a:r>
                    </a:p>
                  </a:txBody>
                  <a:tcPr marL="90519" marR="90519" marT="45260" marB="45260" anchor="ctr">
                    <a:lnL>
                      <a:noFill/>
                    </a:lnL>
                    <a:lnR>
                      <a:noFill/>
                    </a:lnR>
                    <a:lnT>
                      <a:noFill/>
                    </a:lnT>
                    <a:lnB>
                      <a:noFill/>
                    </a:lnB>
                    <a:solidFill>
                      <a:schemeClr val="bg1"/>
                    </a:solidFill>
                  </a:tcPr>
                </a:tc>
                <a:extLst>
                  <a:ext uri="{0D108BD9-81ED-4DB2-BD59-A6C34878D82A}">
                    <a16:rowId xmlns:a16="http://schemas.microsoft.com/office/drawing/2014/main" val="10001"/>
                  </a:ext>
                </a:extLst>
              </a:tr>
              <a:tr h="218917">
                <a:tc>
                  <a:txBody>
                    <a:bodyPr/>
                    <a:lstStyle/>
                    <a:p>
                      <a:pPr fontAlgn="ctr"/>
                      <a:r>
                        <a:rPr lang="pt-BR" sz="1000" dirty="0">
                          <a:solidFill>
                            <a:schemeClr val="tx1"/>
                          </a:solidFill>
                          <a:effectLst/>
                        </a:rPr>
                        <a:t>0304010154</a:t>
                      </a:r>
                    </a:p>
                  </a:txBody>
                  <a:tcPr marL="90519" marR="90519" marT="45260" marB="45260" anchor="ctr">
                    <a:lnL>
                      <a:noFill/>
                    </a:lnL>
                    <a:lnR>
                      <a:noFill/>
                    </a:lnR>
                    <a:lnT>
                      <a:noFill/>
                    </a:lnT>
                    <a:lnB>
                      <a:noFill/>
                    </a:lnB>
                    <a:solidFill>
                      <a:schemeClr val="bg1"/>
                    </a:solidFill>
                  </a:tcPr>
                </a:tc>
                <a:tc>
                  <a:txBody>
                    <a:bodyPr/>
                    <a:lstStyle/>
                    <a:p>
                      <a:pPr fontAlgn="ctr"/>
                      <a:r>
                        <a:rPr lang="pt-BR" sz="1000">
                          <a:solidFill>
                            <a:schemeClr val="tx1"/>
                          </a:solidFill>
                          <a:effectLst/>
                        </a:rPr>
                        <a:t>MÁSCARA / IMOBILIZAÇÃO PERSONALIZADA (POR TRATAMENTO)</a:t>
                      </a:r>
                    </a:p>
                  </a:txBody>
                  <a:tcPr marL="90519" marR="90519" marT="45260" marB="45260" anchor="ctr">
                    <a:lnL>
                      <a:noFill/>
                    </a:lnL>
                    <a:lnR>
                      <a:noFill/>
                    </a:lnR>
                    <a:lnT>
                      <a:noFill/>
                    </a:lnT>
                    <a:lnB>
                      <a:noFill/>
                    </a:lnB>
                    <a:solidFill>
                      <a:schemeClr val="bg1"/>
                    </a:solidFill>
                  </a:tcPr>
                </a:tc>
                <a:extLst>
                  <a:ext uri="{0D108BD9-81ED-4DB2-BD59-A6C34878D82A}">
                    <a16:rowId xmlns:a16="http://schemas.microsoft.com/office/drawing/2014/main" val="10002"/>
                  </a:ext>
                </a:extLst>
              </a:tr>
              <a:tr h="218917">
                <a:tc>
                  <a:txBody>
                    <a:bodyPr/>
                    <a:lstStyle/>
                    <a:p>
                      <a:pPr fontAlgn="ctr"/>
                      <a:r>
                        <a:rPr lang="pt-BR" sz="1000" dirty="0">
                          <a:solidFill>
                            <a:schemeClr val="tx1"/>
                          </a:solidFill>
                          <a:effectLst/>
                        </a:rPr>
                        <a:t>0304010286</a:t>
                      </a:r>
                    </a:p>
                  </a:txBody>
                  <a:tcPr marL="90519" marR="90519" marT="45260" marB="45260" anchor="ctr">
                    <a:lnL>
                      <a:noFill/>
                    </a:lnL>
                    <a:lnR>
                      <a:noFill/>
                    </a:lnR>
                    <a:lnT>
                      <a:noFill/>
                    </a:lnT>
                    <a:lnB>
                      <a:noFill/>
                    </a:lnB>
                    <a:solidFill>
                      <a:schemeClr val="bg1"/>
                    </a:solidFill>
                  </a:tcPr>
                </a:tc>
                <a:tc>
                  <a:txBody>
                    <a:bodyPr/>
                    <a:lstStyle/>
                    <a:p>
                      <a:pPr fontAlgn="ctr"/>
                      <a:r>
                        <a:rPr lang="pt-BR" sz="1000" dirty="0">
                          <a:solidFill>
                            <a:schemeClr val="tx1"/>
                          </a:solidFill>
                          <a:effectLst/>
                        </a:rPr>
                        <a:t>RADIOTERAPIA COM ACELERADOR LINEAR SÓ DE FÓTONS (POR CAMPO)</a:t>
                      </a:r>
                    </a:p>
                  </a:txBody>
                  <a:tcPr marL="90519" marR="90519" marT="45260" marB="45260" anchor="ctr">
                    <a:lnL>
                      <a:noFill/>
                    </a:lnL>
                    <a:lnR>
                      <a:noFill/>
                    </a:lnR>
                    <a:lnT>
                      <a:noFill/>
                    </a:lnT>
                    <a:lnB>
                      <a:noFill/>
                    </a:lnB>
                    <a:solidFill>
                      <a:schemeClr val="bg1"/>
                    </a:solidFill>
                  </a:tcPr>
                </a:tc>
                <a:extLst>
                  <a:ext uri="{0D108BD9-81ED-4DB2-BD59-A6C34878D82A}">
                    <a16:rowId xmlns:a16="http://schemas.microsoft.com/office/drawing/2014/main" val="10003"/>
                  </a:ext>
                </a:extLst>
              </a:tr>
              <a:tr h="218917">
                <a:tc>
                  <a:txBody>
                    <a:bodyPr/>
                    <a:lstStyle/>
                    <a:p>
                      <a:pPr fontAlgn="ctr"/>
                      <a:r>
                        <a:rPr lang="pt-BR" sz="1000" dirty="0">
                          <a:solidFill>
                            <a:schemeClr val="tx1"/>
                          </a:solidFill>
                          <a:effectLst/>
                        </a:rPr>
                        <a:t>0304010294</a:t>
                      </a:r>
                    </a:p>
                  </a:txBody>
                  <a:tcPr marL="90519" marR="90519" marT="45260" marB="45260" anchor="ctr">
                    <a:lnL>
                      <a:noFill/>
                    </a:lnL>
                    <a:lnR>
                      <a:noFill/>
                    </a:lnR>
                    <a:lnT>
                      <a:noFill/>
                    </a:lnT>
                    <a:lnB>
                      <a:noFill/>
                    </a:lnB>
                    <a:solidFill>
                      <a:schemeClr val="bg1"/>
                    </a:solidFill>
                  </a:tcPr>
                </a:tc>
                <a:tc>
                  <a:txBody>
                    <a:bodyPr/>
                    <a:lstStyle/>
                    <a:p>
                      <a:pPr fontAlgn="ctr"/>
                      <a:r>
                        <a:rPr lang="pt-BR" sz="1000" dirty="0">
                          <a:solidFill>
                            <a:schemeClr val="tx1"/>
                          </a:solidFill>
                          <a:effectLst/>
                        </a:rPr>
                        <a:t>RADIOTERAPIA COM ACELERADOR LINEAR DE FÓTONS E ELÉTRONS (POR CAMPO)</a:t>
                      </a:r>
                    </a:p>
                  </a:txBody>
                  <a:tcPr marL="90519" marR="90519" marT="45260" marB="45260" anchor="ctr">
                    <a:lnL>
                      <a:noFill/>
                    </a:lnL>
                    <a:lnR>
                      <a:noFill/>
                    </a:lnR>
                    <a:lnT>
                      <a:noFill/>
                    </a:lnT>
                    <a:lnB>
                      <a:noFill/>
                    </a:lnB>
                    <a:solidFill>
                      <a:schemeClr val="bg1"/>
                    </a:solidFill>
                  </a:tcPr>
                </a:tc>
                <a:extLst>
                  <a:ext uri="{0D108BD9-81ED-4DB2-BD59-A6C34878D82A}">
                    <a16:rowId xmlns:a16="http://schemas.microsoft.com/office/drawing/2014/main" val="10004"/>
                  </a:ext>
                </a:extLst>
              </a:tr>
              <a:tr h="218917">
                <a:tc>
                  <a:txBody>
                    <a:bodyPr/>
                    <a:lstStyle/>
                    <a:p>
                      <a:pPr fontAlgn="ctr"/>
                      <a:r>
                        <a:rPr lang="pt-BR" sz="1000" dirty="0">
                          <a:solidFill>
                            <a:schemeClr val="tx1"/>
                          </a:solidFill>
                          <a:effectLst/>
                        </a:rPr>
                        <a:t>0304010090</a:t>
                      </a:r>
                    </a:p>
                  </a:txBody>
                  <a:tcPr marL="90519" marR="90519" marT="45260" marB="45260" anchor="ctr">
                    <a:lnL>
                      <a:noFill/>
                    </a:lnL>
                    <a:lnR>
                      <a:noFill/>
                    </a:lnR>
                    <a:lnT>
                      <a:noFill/>
                    </a:lnT>
                    <a:lnB>
                      <a:noFill/>
                    </a:lnB>
                    <a:solidFill>
                      <a:schemeClr val="bg1"/>
                    </a:solidFill>
                  </a:tcPr>
                </a:tc>
                <a:tc>
                  <a:txBody>
                    <a:bodyPr/>
                    <a:lstStyle/>
                    <a:p>
                      <a:pPr fontAlgn="ctr"/>
                      <a:r>
                        <a:rPr lang="pt-BR" sz="1000" dirty="0">
                          <a:solidFill>
                            <a:schemeClr val="tx1"/>
                          </a:solidFill>
                          <a:effectLst/>
                        </a:rPr>
                        <a:t>COBALTOTERAPIA (POR CAMPO)</a:t>
                      </a:r>
                    </a:p>
                  </a:txBody>
                  <a:tcPr marL="90519" marR="90519" marT="45260" marB="45260" anchor="ctr">
                    <a:lnL>
                      <a:noFill/>
                    </a:lnL>
                    <a:lnR>
                      <a:noFill/>
                    </a:lnR>
                    <a:lnT>
                      <a:noFill/>
                    </a:lnT>
                    <a:lnB>
                      <a:noFill/>
                    </a:lnB>
                    <a:solidFill>
                      <a:schemeClr val="bg1"/>
                    </a:solidFill>
                  </a:tcPr>
                </a:tc>
                <a:extLst>
                  <a:ext uri="{0D108BD9-81ED-4DB2-BD59-A6C34878D82A}">
                    <a16:rowId xmlns:a16="http://schemas.microsoft.com/office/drawing/2014/main" val="10005"/>
                  </a:ext>
                </a:extLst>
              </a:tr>
              <a:tr h="218917">
                <a:tc>
                  <a:txBody>
                    <a:bodyPr/>
                    <a:lstStyle/>
                    <a:p>
                      <a:pPr fontAlgn="ctr"/>
                      <a:r>
                        <a:rPr lang="pt-BR" sz="1000" dirty="0">
                          <a:solidFill>
                            <a:schemeClr val="tx1"/>
                          </a:solidFill>
                          <a:effectLst/>
                        </a:rPr>
                        <a:t>0304010081</a:t>
                      </a:r>
                    </a:p>
                  </a:txBody>
                  <a:tcPr marL="90519" marR="90519" marT="45260" marB="45260" anchor="ctr">
                    <a:lnL>
                      <a:noFill/>
                    </a:lnL>
                    <a:lnR>
                      <a:noFill/>
                    </a:lnR>
                    <a:lnT>
                      <a:noFill/>
                    </a:lnT>
                    <a:lnB>
                      <a:noFill/>
                    </a:lnB>
                    <a:solidFill>
                      <a:schemeClr val="bg1"/>
                    </a:solidFill>
                  </a:tcPr>
                </a:tc>
                <a:tc>
                  <a:txBody>
                    <a:bodyPr/>
                    <a:lstStyle/>
                    <a:p>
                      <a:pPr fontAlgn="ctr"/>
                      <a:r>
                        <a:rPr lang="pt-BR" sz="1000" dirty="0">
                          <a:solidFill>
                            <a:schemeClr val="tx1"/>
                          </a:solidFill>
                          <a:effectLst/>
                        </a:rPr>
                        <a:t>VERIFICAÇÂO POR IMAGEM EM RADIOTERAPIA</a:t>
                      </a:r>
                    </a:p>
                  </a:txBody>
                  <a:tcPr marL="90519" marR="90519" marT="45260" marB="45260" anchor="ctr">
                    <a:lnL>
                      <a:noFill/>
                    </a:lnL>
                    <a:lnR>
                      <a:noFill/>
                    </a:lnR>
                    <a:lnT>
                      <a:noFill/>
                    </a:lnT>
                    <a:lnB>
                      <a:noFill/>
                    </a:lnB>
                    <a:solidFill>
                      <a:schemeClr val="bg1"/>
                    </a:solidFill>
                  </a:tcPr>
                </a:tc>
                <a:extLst>
                  <a:ext uri="{0D108BD9-81ED-4DB2-BD59-A6C34878D82A}">
                    <a16:rowId xmlns:a16="http://schemas.microsoft.com/office/drawing/2014/main" val="10006"/>
                  </a:ext>
                </a:extLst>
              </a:tr>
              <a:tr h="218917">
                <a:tc>
                  <a:txBody>
                    <a:bodyPr/>
                    <a:lstStyle/>
                    <a:p>
                      <a:pPr fontAlgn="ctr"/>
                      <a:r>
                        <a:rPr lang="pt-BR" sz="1000" dirty="0">
                          <a:solidFill>
                            <a:schemeClr val="tx1"/>
                          </a:solidFill>
                          <a:effectLst/>
                        </a:rPr>
                        <a:t>0304010200</a:t>
                      </a:r>
                    </a:p>
                  </a:txBody>
                  <a:tcPr marL="90519" marR="90519" marT="45260" marB="45260" anchor="ctr">
                    <a:lnL>
                      <a:noFill/>
                    </a:lnL>
                    <a:lnR>
                      <a:noFill/>
                    </a:lnR>
                    <a:lnT>
                      <a:noFill/>
                    </a:lnT>
                    <a:lnB>
                      <a:noFill/>
                    </a:lnB>
                    <a:solidFill>
                      <a:schemeClr val="bg1"/>
                    </a:solidFill>
                  </a:tcPr>
                </a:tc>
                <a:tc>
                  <a:txBody>
                    <a:bodyPr/>
                    <a:lstStyle/>
                    <a:p>
                      <a:pPr fontAlgn="ctr"/>
                      <a:r>
                        <a:rPr lang="pt-BR" sz="1000" dirty="0">
                          <a:solidFill>
                            <a:schemeClr val="tx1"/>
                          </a:solidFill>
                          <a:effectLst/>
                        </a:rPr>
                        <a:t>PLANEJAMENTO SIMPLES (POR TRATAMENTO)</a:t>
                      </a:r>
                    </a:p>
                  </a:txBody>
                  <a:tcPr marL="90519" marR="90519" marT="45260" marB="45260" anchor="ctr">
                    <a:lnL>
                      <a:noFill/>
                    </a:lnL>
                    <a:lnR>
                      <a:noFill/>
                    </a:lnR>
                    <a:lnT>
                      <a:noFill/>
                    </a:lnT>
                    <a:lnB>
                      <a:noFill/>
                    </a:lnB>
                    <a:solidFill>
                      <a:schemeClr val="bg1"/>
                    </a:solidFill>
                  </a:tcPr>
                </a:tc>
                <a:extLst>
                  <a:ext uri="{0D108BD9-81ED-4DB2-BD59-A6C34878D82A}">
                    <a16:rowId xmlns:a16="http://schemas.microsoft.com/office/drawing/2014/main" val="10007"/>
                  </a:ext>
                </a:extLst>
              </a:tr>
              <a:tr h="218917">
                <a:tc>
                  <a:txBody>
                    <a:bodyPr/>
                    <a:lstStyle/>
                    <a:p>
                      <a:pPr fontAlgn="ctr"/>
                      <a:r>
                        <a:rPr lang="pt-BR" sz="1000" dirty="0">
                          <a:solidFill>
                            <a:schemeClr val="tx1"/>
                          </a:solidFill>
                          <a:effectLst/>
                        </a:rPr>
                        <a:t>0304010189</a:t>
                      </a:r>
                    </a:p>
                  </a:txBody>
                  <a:tcPr marL="90519" marR="90519" marT="45260" marB="45260" anchor="ctr">
                    <a:lnL>
                      <a:noFill/>
                    </a:lnL>
                    <a:lnR>
                      <a:noFill/>
                    </a:lnR>
                    <a:lnT>
                      <a:noFill/>
                    </a:lnT>
                    <a:lnB>
                      <a:noFill/>
                    </a:lnB>
                    <a:solidFill>
                      <a:schemeClr val="bg1"/>
                    </a:solidFill>
                  </a:tcPr>
                </a:tc>
                <a:tc>
                  <a:txBody>
                    <a:bodyPr/>
                    <a:lstStyle/>
                    <a:p>
                      <a:pPr fontAlgn="ctr"/>
                      <a:r>
                        <a:rPr lang="pt-BR" sz="1000" dirty="0">
                          <a:solidFill>
                            <a:schemeClr val="tx1"/>
                          </a:solidFill>
                          <a:effectLst/>
                        </a:rPr>
                        <a:t>PLANEJAMENTO COMPLEXO (POR TRATAMENTO)</a:t>
                      </a:r>
                    </a:p>
                  </a:txBody>
                  <a:tcPr marL="90519" marR="90519" marT="45260" marB="45260" anchor="ctr">
                    <a:lnL>
                      <a:noFill/>
                    </a:lnL>
                    <a:lnR>
                      <a:noFill/>
                    </a:lnR>
                    <a:lnT>
                      <a:noFill/>
                    </a:lnT>
                    <a:lnB>
                      <a:noFill/>
                    </a:lnB>
                    <a:solidFill>
                      <a:schemeClr val="bg1"/>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35396652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nvGraphicFramePr>
        <p:xfrm>
          <a:off x="1775520" y="4831080"/>
          <a:ext cx="8712968" cy="2026920"/>
        </p:xfrm>
        <a:graphic>
          <a:graphicData uri="http://schemas.openxmlformats.org/drawingml/2006/table">
            <a:tbl>
              <a:tblPr/>
              <a:tblGrid>
                <a:gridCol w="2134648">
                  <a:extLst>
                    <a:ext uri="{9D8B030D-6E8A-4147-A177-3AD203B41FA5}">
                      <a16:colId xmlns:a16="http://schemas.microsoft.com/office/drawing/2014/main" val="20000"/>
                    </a:ext>
                  </a:extLst>
                </a:gridCol>
                <a:gridCol w="6578320">
                  <a:extLst>
                    <a:ext uri="{9D8B030D-6E8A-4147-A177-3AD203B41FA5}">
                      <a16:colId xmlns:a16="http://schemas.microsoft.com/office/drawing/2014/main" val="20001"/>
                    </a:ext>
                  </a:extLst>
                </a:gridCol>
              </a:tblGrid>
              <a:tr h="0">
                <a:tc gridSpan="2">
                  <a:txBody>
                    <a:bodyPr/>
                    <a:lstStyle/>
                    <a:p>
                      <a:pPr algn="ctr" fontAlgn="ctr"/>
                      <a:r>
                        <a:rPr lang="pt-BR" sz="1400" b="1" dirty="0">
                          <a:solidFill>
                            <a:srgbClr val="FF0000"/>
                          </a:solidFill>
                          <a:effectLst/>
                        </a:rPr>
                        <a:t>ORIGEM</a:t>
                      </a:r>
                    </a:p>
                  </a:txBody>
                  <a:tcPr marL="38100" marR="38100" marT="38100" marB="38100" anchor="ctr">
                    <a:lnL>
                      <a:noFill/>
                    </a:lnL>
                    <a:lnR>
                      <a:noFill/>
                    </a:lnR>
                    <a:lnT>
                      <a:noFill/>
                    </a:lnT>
                    <a:lnB>
                      <a:noFill/>
                    </a:lnB>
                    <a:solidFill>
                      <a:srgbClr val="FFFFFF"/>
                    </a:solidFill>
                  </a:tcPr>
                </a:tc>
                <a:tc hMerge="1">
                  <a:txBody>
                    <a:bodyPr/>
                    <a:lstStyle/>
                    <a:p>
                      <a:pPr fontAlgn="ctr"/>
                      <a:endParaRPr lang="pt-BR" sz="1400" dirty="0">
                        <a:solidFill>
                          <a:srgbClr val="1969A0"/>
                        </a:solidFill>
                        <a:effectLst/>
                      </a:endParaRPr>
                    </a:p>
                  </a:txBody>
                  <a:tcPr marL="38100" marR="38100" marT="38100" marB="38100" anchor="ctr">
                    <a:lnL>
                      <a:noFill/>
                    </a:lnL>
                    <a:lnR>
                      <a:noFill/>
                    </a:lnR>
                    <a:lnT>
                      <a:noFill/>
                    </a:lnT>
                    <a:lnB>
                      <a:noFill/>
                    </a:lnB>
                    <a:solidFill>
                      <a:srgbClr val="FFFFFF"/>
                    </a:solidFill>
                  </a:tcPr>
                </a:tc>
                <a:extLst>
                  <a:ext uri="{0D108BD9-81ED-4DB2-BD59-A6C34878D82A}">
                    <a16:rowId xmlns:a16="http://schemas.microsoft.com/office/drawing/2014/main" val="10000"/>
                  </a:ext>
                </a:extLst>
              </a:tr>
              <a:tr h="0">
                <a:tc>
                  <a:txBody>
                    <a:bodyPr/>
                    <a:lstStyle/>
                    <a:p>
                      <a:pPr fontAlgn="ctr"/>
                      <a:r>
                        <a:rPr lang="pt-BR" sz="1400" dirty="0">
                          <a:solidFill>
                            <a:schemeClr val="tx1"/>
                          </a:solidFill>
                          <a:effectLst/>
                        </a:rPr>
                        <a:t>0304010081</a:t>
                      </a:r>
                    </a:p>
                  </a:txBody>
                  <a:tcPr marL="38100" marR="38100" marT="38100" marB="38100" anchor="ctr">
                    <a:lnL>
                      <a:noFill/>
                    </a:lnL>
                    <a:lnR>
                      <a:noFill/>
                    </a:lnR>
                    <a:lnT>
                      <a:noFill/>
                    </a:lnT>
                    <a:lnB>
                      <a:noFill/>
                    </a:lnB>
                    <a:solidFill>
                      <a:schemeClr val="bg1"/>
                    </a:solidFill>
                  </a:tcPr>
                </a:tc>
                <a:tc>
                  <a:txBody>
                    <a:bodyPr/>
                    <a:lstStyle/>
                    <a:p>
                      <a:pPr fontAlgn="ctr"/>
                      <a:r>
                        <a:rPr lang="pt-BR" sz="1400" dirty="0">
                          <a:solidFill>
                            <a:schemeClr val="tx1"/>
                          </a:solidFill>
                          <a:effectLst/>
                        </a:rPr>
                        <a:t>VERIFICAÇÂO POR IMAGEM EM RADIOTERAPIA</a:t>
                      </a:r>
                    </a:p>
                  </a:txBody>
                  <a:tcPr marL="38100" marR="38100" marT="38100" marB="38100" anchor="ctr">
                    <a:lnL>
                      <a:noFill/>
                    </a:lnL>
                    <a:lnR>
                      <a:noFill/>
                    </a:lnR>
                    <a:lnT>
                      <a:noFill/>
                    </a:lnT>
                    <a:lnB>
                      <a:noFill/>
                    </a:lnB>
                    <a:solidFill>
                      <a:schemeClr val="bg1"/>
                    </a:solidFill>
                  </a:tcPr>
                </a:tc>
                <a:extLst>
                  <a:ext uri="{0D108BD9-81ED-4DB2-BD59-A6C34878D82A}">
                    <a16:rowId xmlns:a16="http://schemas.microsoft.com/office/drawing/2014/main" val="10001"/>
                  </a:ext>
                </a:extLst>
              </a:tr>
              <a:tr h="0">
                <a:tc>
                  <a:txBody>
                    <a:bodyPr/>
                    <a:lstStyle/>
                    <a:p>
                      <a:pPr fontAlgn="ctr"/>
                      <a:r>
                        <a:rPr lang="pt-BR" sz="1400" dirty="0">
                          <a:solidFill>
                            <a:schemeClr val="tx1"/>
                          </a:solidFill>
                          <a:effectLst/>
                        </a:rPr>
                        <a:t>0304010073</a:t>
                      </a:r>
                    </a:p>
                  </a:txBody>
                  <a:tcPr marL="38100" marR="38100" marT="38100" marB="38100" anchor="ctr">
                    <a:lnL>
                      <a:noFill/>
                    </a:lnL>
                    <a:lnR>
                      <a:noFill/>
                    </a:lnR>
                    <a:lnT>
                      <a:noFill/>
                    </a:lnT>
                    <a:lnB>
                      <a:noFill/>
                    </a:lnB>
                    <a:solidFill>
                      <a:schemeClr val="bg1"/>
                    </a:solidFill>
                  </a:tcPr>
                </a:tc>
                <a:tc>
                  <a:txBody>
                    <a:bodyPr/>
                    <a:lstStyle/>
                    <a:p>
                      <a:pPr fontAlgn="ctr"/>
                      <a:r>
                        <a:rPr lang="pt-BR" sz="1400" b="1" dirty="0">
                          <a:solidFill>
                            <a:schemeClr val="tx1"/>
                          </a:solidFill>
                          <a:effectLst/>
                        </a:rPr>
                        <a:t>BRAQUITERAPIA DE ALTA TAXA DE DOSE (POR INSERÇÃO)</a:t>
                      </a:r>
                    </a:p>
                  </a:txBody>
                  <a:tcPr marL="38100" marR="38100" marT="38100" marB="38100" anchor="ctr">
                    <a:lnL>
                      <a:noFill/>
                    </a:lnL>
                    <a:lnR>
                      <a:noFill/>
                    </a:lnR>
                    <a:lnT>
                      <a:noFill/>
                    </a:lnT>
                    <a:lnB>
                      <a:noFill/>
                    </a:lnB>
                    <a:solidFill>
                      <a:schemeClr val="bg1"/>
                    </a:solidFill>
                  </a:tcPr>
                </a:tc>
                <a:extLst>
                  <a:ext uri="{0D108BD9-81ED-4DB2-BD59-A6C34878D82A}">
                    <a16:rowId xmlns:a16="http://schemas.microsoft.com/office/drawing/2014/main" val="10002"/>
                  </a:ext>
                </a:extLst>
              </a:tr>
              <a:tr h="0">
                <a:tc>
                  <a:txBody>
                    <a:bodyPr/>
                    <a:lstStyle/>
                    <a:p>
                      <a:pPr fontAlgn="ctr"/>
                      <a:r>
                        <a:rPr lang="pt-BR" sz="1400" dirty="0">
                          <a:solidFill>
                            <a:schemeClr val="tx1"/>
                          </a:solidFill>
                          <a:effectLst/>
                        </a:rPr>
                        <a:t>0304010065</a:t>
                      </a:r>
                    </a:p>
                  </a:txBody>
                  <a:tcPr marL="38100" marR="38100" marT="38100" marB="38100" anchor="ctr">
                    <a:lnL>
                      <a:noFill/>
                    </a:lnL>
                    <a:lnR>
                      <a:noFill/>
                    </a:lnR>
                    <a:lnT>
                      <a:noFill/>
                    </a:lnT>
                    <a:lnB>
                      <a:noFill/>
                    </a:lnB>
                    <a:solidFill>
                      <a:schemeClr val="bg1"/>
                    </a:solidFill>
                  </a:tcPr>
                </a:tc>
                <a:tc>
                  <a:txBody>
                    <a:bodyPr/>
                    <a:lstStyle/>
                    <a:p>
                      <a:pPr fontAlgn="ctr"/>
                      <a:r>
                        <a:rPr lang="pt-BR" sz="1400" b="1" dirty="0">
                          <a:solidFill>
                            <a:schemeClr val="tx1"/>
                          </a:solidFill>
                          <a:effectLst/>
                        </a:rPr>
                        <a:t>BRAQUITERAPIA COM IODO 125 / OURO 198</a:t>
                      </a:r>
                    </a:p>
                  </a:txBody>
                  <a:tcPr marL="38100" marR="38100" marT="38100" marB="38100" anchor="ctr">
                    <a:lnL>
                      <a:noFill/>
                    </a:lnL>
                    <a:lnR>
                      <a:noFill/>
                    </a:lnR>
                    <a:lnT>
                      <a:noFill/>
                    </a:lnT>
                    <a:lnB>
                      <a:noFill/>
                    </a:lnB>
                    <a:solidFill>
                      <a:schemeClr val="bg1"/>
                    </a:solidFill>
                  </a:tcPr>
                </a:tc>
                <a:extLst>
                  <a:ext uri="{0D108BD9-81ED-4DB2-BD59-A6C34878D82A}">
                    <a16:rowId xmlns:a16="http://schemas.microsoft.com/office/drawing/2014/main" val="10003"/>
                  </a:ext>
                </a:extLst>
              </a:tr>
              <a:tr h="0">
                <a:tc>
                  <a:txBody>
                    <a:bodyPr/>
                    <a:lstStyle/>
                    <a:p>
                      <a:pPr fontAlgn="ctr"/>
                      <a:r>
                        <a:rPr lang="pt-BR" sz="1400">
                          <a:solidFill>
                            <a:schemeClr val="tx1"/>
                          </a:solidFill>
                          <a:effectLst/>
                        </a:rPr>
                        <a:t>0304010049</a:t>
                      </a:r>
                    </a:p>
                  </a:txBody>
                  <a:tcPr marL="38100" marR="38100" marT="38100" marB="38100" anchor="ctr">
                    <a:lnL>
                      <a:noFill/>
                    </a:lnL>
                    <a:lnR>
                      <a:noFill/>
                    </a:lnR>
                    <a:lnT>
                      <a:noFill/>
                    </a:lnT>
                    <a:lnB>
                      <a:noFill/>
                    </a:lnB>
                    <a:solidFill>
                      <a:schemeClr val="bg1"/>
                    </a:solidFill>
                  </a:tcPr>
                </a:tc>
                <a:tc>
                  <a:txBody>
                    <a:bodyPr/>
                    <a:lstStyle/>
                    <a:p>
                      <a:pPr fontAlgn="ctr"/>
                      <a:r>
                        <a:rPr lang="pt-BR" sz="1400" b="1" dirty="0">
                          <a:solidFill>
                            <a:schemeClr val="tx1"/>
                          </a:solidFill>
                          <a:effectLst/>
                        </a:rPr>
                        <a:t>BRAQUITERAPIA</a:t>
                      </a:r>
                    </a:p>
                  </a:txBody>
                  <a:tcPr marL="38100" marR="38100" marT="38100" marB="38100" anchor="ctr">
                    <a:lnL>
                      <a:noFill/>
                    </a:lnL>
                    <a:lnR>
                      <a:noFill/>
                    </a:lnR>
                    <a:lnT>
                      <a:noFill/>
                    </a:lnT>
                    <a:lnB>
                      <a:noFill/>
                    </a:lnB>
                    <a:solidFill>
                      <a:schemeClr val="bg1"/>
                    </a:solidFill>
                  </a:tcPr>
                </a:tc>
                <a:extLst>
                  <a:ext uri="{0D108BD9-81ED-4DB2-BD59-A6C34878D82A}">
                    <a16:rowId xmlns:a16="http://schemas.microsoft.com/office/drawing/2014/main" val="10004"/>
                  </a:ext>
                </a:extLst>
              </a:tr>
              <a:tr h="0">
                <a:tc>
                  <a:txBody>
                    <a:bodyPr/>
                    <a:lstStyle/>
                    <a:p>
                      <a:pPr fontAlgn="ctr"/>
                      <a:r>
                        <a:rPr lang="pt-BR" sz="1400">
                          <a:solidFill>
                            <a:schemeClr val="tx1"/>
                          </a:solidFill>
                          <a:effectLst/>
                        </a:rPr>
                        <a:t>0304010197</a:t>
                      </a:r>
                    </a:p>
                  </a:txBody>
                  <a:tcPr marL="38100" marR="38100" marT="38100" marB="38100" anchor="ctr">
                    <a:lnL>
                      <a:noFill/>
                    </a:lnL>
                    <a:lnR>
                      <a:noFill/>
                    </a:lnR>
                    <a:lnT>
                      <a:noFill/>
                    </a:lnT>
                    <a:lnB>
                      <a:noFill/>
                    </a:lnB>
                    <a:solidFill>
                      <a:schemeClr val="bg1"/>
                    </a:solidFill>
                  </a:tcPr>
                </a:tc>
                <a:tc>
                  <a:txBody>
                    <a:bodyPr/>
                    <a:lstStyle/>
                    <a:p>
                      <a:pPr fontAlgn="ctr"/>
                      <a:r>
                        <a:rPr lang="pt-BR" sz="1400" dirty="0">
                          <a:solidFill>
                            <a:schemeClr val="tx1"/>
                          </a:solidFill>
                          <a:effectLst/>
                        </a:rPr>
                        <a:t>PLANEJAMENTO DE BRAQUITERAPIA DE ALTA TAXA DE DOSE (POR TRATAMENTO)</a:t>
                      </a:r>
                    </a:p>
                  </a:txBody>
                  <a:tcPr marL="38100" marR="38100" marT="38100" marB="38100" anchor="ctr">
                    <a:lnL>
                      <a:noFill/>
                    </a:lnL>
                    <a:lnR>
                      <a:noFill/>
                    </a:lnR>
                    <a:lnT>
                      <a:noFill/>
                    </a:lnT>
                    <a:lnB>
                      <a:noFill/>
                    </a:lnB>
                    <a:solidFill>
                      <a:schemeClr val="bg1"/>
                    </a:solidFill>
                  </a:tcPr>
                </a:tc>
                <a:extLst>
                  <a:ext uri="{0D108BD9-81ED-4DB2-BD59-A6C34878D82A}">
                    <a16:rowId xmlns:a16="http://schemas.microsoft.com/office/drawing/2014/main" val="10005"/>
                  </a:ext>
                </a:extLst>
              </a:tr>
              <a:tr h="0">
                <a:tc>
                  <a:txBody>
                    <a:bodyPr/>
                    <a:lstStyle/>
                    <a:p>
                      <a:pPr fontAlgn="ctr"/>
                      <a:r>
                        <a:rPr lang="pt-BR" sz="1400">
                          <a:solidFill>
                            <a:schemeClr val="tx1"/>
                          </a:solidFill>
                          <a:effectLst/>
                        </a:rPr>
                        <a:t>0304010162</a:t>
                      </a:r>
                    </a:p>
                  </a:txBody>
                  <a:tcPr marL="38100" marR="38100" marT="38100" marB="38100" anchor="ctr">
                    <a:lnL>
                      <a:noFill/>
                    </a:lnL>
                    <a:lnR>
                      <a:noFill/>
                    </a:lnR>
                    <a:lnT>
                      <a:noFill/>
                    </a:lnT>
                    <a:lnB>
                      <a:noFill/>
                    </a:lnB>
                    <a:solidFill>
                      <a:schemeClr val="bg1"/>
                    </a:solidFill>
                  </a:tcPr>
                </a:tc>
                <a:tc>
                  <a:txBody>
                    <a:bodyPr/>
                    <a:lstStyle/>
                    <a:p>
                      <a:pPr fontAlgn="ctr"/>
                      <a:r>
                        <a:rPr lang="pt-BR" sz="1400" dirty="0">
                          <a:solidFill>
                            <a:schemeClr val="tx1"/>
                          </a:solidFill>
                          <a:effectLst/>
                        </a:rPr>
                        <a:t>MOLDAGEM EM COLO E/OU CORPO DO UTERO</a:t>
                      </a:r>
                    </a:p>
                  </a:txBody>
                  <a:tcPr marL="38100" marR="38100" marT="38100" marB="38100" anchor="ctr">
                    <a:lnL>
                      <a:noFill/>
                    </a:lnL>
                    <a:lnR>
                      <a:noFill/>
                    </a:lnR>
                    <a:lnT>
                      <a:noFill/>
                    </a:lnT>
                    <a:lnB>
                      <a:noFill/>
                    </a:lnB>
                    <a:solidFill>
                      <a:schemeClr val="bg1"/>
                    </a:solidFill>
                  </a:tcPr>
                </a:tc>
                <a:extLst>
                  <a:ext uri="{0D108BD9-81ED-4DB2-BD59-A6C34878D82A}">
                    <a16:rowId xmlns:a16="http://schemas.microsoft.com/office/drawing/2014/main" val="10006"/>
                  </a:ext>
                </a:extLst>
              </a:tr>
            </a:tbl>
          </a:graphicData>
        </a:graphic>
      </p:graphicFrame>
      <p:graphicFrame>
        <p:nvGraphicFramePr>
          <p:cNvPr id="3" name="Tabela 2"/>
          <p:cNvGraphicFramePr>
            <a:graphicFrameLocks noGrp="1"/>
          </p:cNvGraphicFramePr>
          <p:nvPr/>
        </p:nvGraphicFramePr>
        <p:xfrm>
          <a:off x="1775520" y="1700808"/>
          <a:ext cx="8712968" cy="3017520"/>
        </p:xfrm>
        <a:graphic>
          <a:graphicData uri="http://schemas.openxmlformats.org/drawingml/2006/table">
            <a:tbl>
              <a:tblPr/>
              <a:tblGrid>
                <a:gridCol w="4356484">
                  <a:extLst>
                    <a:ext uri="{9D8B030D-6E8A-4147-A177-3AD203B41FA5}">
                      <a16:colId xmlns:a16="http://schemas.microsoft.com/office/drawing/2014/main" val="20000"/>
                    </a:ext>
                  </a:extLst>
                </a:gridCol>
                <a:gridCol w="4356484">
                  <a:extLst>
                    <a:ext uri="{9D8B030D-6E8A-4147-A177-3AD203B41FA5}">
                      <a16:colId xmlns:a16="http://schemas.microsoft.com/office/drawing/2014/main" val="20001"/>
                    </a:ext>
                  </a:extLst>
                </a:gridCol>
              </a:tblGrid>
              <a:tr h="268393">
                <a:tc>
                  <a:txBody>
                    <a:bodyPr/>
                    <a:lstStyle/>
                    <a:p>
                      <a:r>
                        <a:rPr lang="pt-BR" sz="1600" dirty="0">
                          <a:solidFill>
                            <a:srgbClr val="1969A0"/>
                          </a:solidFill>
                          <a:effectLst/>
                        </a:rPr>
                        <a:t>Modalidade de Atendimento:</a:t>
                      </a:r>
                    </a:p>
                  </a:txBody>
                  <a:tcPr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600">
                          <a:solidFill>
                            <a:srgbClr val="1969A0"/>
                          </a:solidFill>
                          <a:effectLst/>
                        </a:rPr>
                        <a:t>Ambulatorial</a:t>
                      </a:r>
                    </a:p>
                  </a:txBody>
                  <a:tcPr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68393">
                <a:tc>
                  <a:txBody>
                    <a:bodyPr/>
                    <a:lstStyle/>
                    <a:p>
                      <a:r>
                        <a:rPr lang="pt-BR" sz="1600" dirty="0">
                          <a:solidFill>
                            <a:srgbClr val="1969A0"/>
                          </a:solidFill>
                          <a:effectLst/>
                        </a:rPr>
                        <a:t>Complexidade:</a:t>
                      </a:r>
                    </a:p>
                  </a:txBody>
                  <a:tcPr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600">
                          <a:solidFill>
                            <a:srgbClr val="1969A0"/>
                          </a:solidFill>
                          <a:effectLst/>
                        </a:rPr>
                        <a:t>Alta Complexidade</a:t>
                      </a:r>
                    </a:p>
                  </a:txBody>
                  <a:tcPr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68393">
                <a:tc>
                  <a:txBody>
                    <a:bodyPr/>
                    <a:lstStyle/>
                    <a:p>
                      <a:r>
                        <a:rPr lang="pt-BR" sz="1600" dirty="0">
                          <a:solidFill>
                            <a:srgbClr val="1969A0"/>
                          </a:solidFill>
                          <a:effectLst/>
                        </a:rPr>
                        <a:t>Financiamento:</a:t>
                      </a:r>
                    </a:p>
                  </a:txBody>
                  <a:tcPr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600">
                          <a:solidFill>
                            <a:srgbClr val="1969A0"/>
                          </a:solidFill>
                          <a:effectLst/>
                        </a:rPr>
                        <a:t>Média e Alta Complexidade (MAC)</a:t>
                      </a:r>
                    </a:p>
                  </a:txBody>
                  <a:tcPr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68393">
                <a:tc>
                  <a:txBody>
                    <a:bodyPr/>
                    <a:lstStyle/>
                    <a:p>
                      <a:r>
                        <a:rPr lang="pt-BR" sz="1600" dirty="0" err="1">
                          <a:solidFill>
                            <a:srgbClr val="1969A0"/>
                          </a:solidFill>
                          <a:effectLst/>
                        </a:rPr>
                        <a:t>Sub-Tipo</a:t>
                      </a:r>
                      <a:r>
                        <a:rPr lang="pt-BR" sz="1600" dirty="0">
                          <a:solidFill>
                            <a:srgbClr val="1969A0"/>
                          </a:solidFill>
                          <a:effectLst/>
                        </a:rPr>
                        <a:t> de Financiamento:</a:t>
                      </a:r>
                    </a:p>
                  </a:txBody>
                  <a:tcPr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endParaRPr lang="pt-BR" sz="1600">
                        <a:solidFill>
                          <a:srgbClr val="1969A0"/>
                        </a:solidFill>
                        <a:effectLst/>
                      </a:endParaRPr>
                    </a:p>
                  </a:txBody>
                  <a:tcPr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68393">
                <a:tc>
                  <a:txBody>
                    <a:bodyPr/>
                    <a:lstStyle/>
                    <a:p>
                      <a:r>
                        <a:rPr lang="pt-BR" sz="1600" dirty="0">
                          <a:solidFill>
                            <a:srgbClr val="1969A0"/>
                          </a:solidFill>
                          <a:effectLst/>
                        </a:rPr>
                        <a:t>Instrumento de Registro:</a:t>
                      </a:r>
                    </a:p>
                  </a:txBody>
                  <a:tcPr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600">
                          <a:solidFill>
                            <a:srgbClr val="1969A0"/>
                          </a:solidFill>
                          <a:effectLst/>
                        </a:rPr>
                        <a:t>APAC (Proc. Principal)</a:t>
                      </a:r>
                    </a:p>
                  </a:txBody>
                  <a:tcPr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68393">
                <a:tc>
                  <a:txBody>
                    <a:bodyPr/>
                    <a:lstStyle/>
                    <a:p>
                      <a:r>
                        <a:rPr lang="pt-BR" sz="1600" dirty="0">
                          <a:solidFill>
                            <a:srgbClr val="1969A0"/>
                          </a:solidFill>
                          <a:effectLst/>
                        </a:rPr>
                        <a:t>Sexo:</a:t>
                      </a:r>
                    </a:p>
                  </a:txBody>
                  <a:tcPr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600">
                          <a:solidFill>
                            <a:srgbClr val="1969A0"/>
                          </a:solidFill>
                          <a:effectLst/>
                        </a:rPr>
                        <a:t>Feminino</a:t>
                      </a:r>
                    </a:p>
                  </a:txBody>
                  <a:tcPr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68393">
                <a:tc>
                  <a:txBody>
                    <a:bodyPr/>
                    <a:lstStyle/>
                    <a:p>
                      <a:r>
                        <a:rPr lang="pt-BR" sz="1600" dirty="0">
                          <a:solidFill>
                            <a:srgbClr val="1969A0"/>
                          </a:solidFill>
                          <a:effectLst/>
                        </a:rPr>
                        <a:t>Quantidade Máxima:</a:t>
                      </a:r>
                    </a:p>
                  </a:txBody>
                  <a:tcPr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600" dirty="0">
                          <a:solidFill>
                            <a:srgbClr val="1969A0"/>
                          </a:solidFill>
                          <a:effectLst/>
                        </a:rPr>
                        <a:t>1</a:t>
                      </a:r>
                    </a:p>
                  </a:txBody>
                  <a:tcPr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68393">
                <a:tc>
                  <a:txBody>
                    <a:bodyPr/>
                    <a:lstStyle/>
                    <a:p>
                      <a:r>
                        <a:rPr lang="pt-BR" sz="1600" b="1" dirty="0">
                          <a:solidFill>
                            <a:srgbClr val="C00000"/>
                          </a:solidFill>
                          <a:effectLst/>
                        </a:rPr>
                        <a:t>Idade Mínima:</a:t>
                      </a:r>
                    </a:p>
                  </a:txBody>
                  <a:tcPr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600" b="1" dirty="0">
                          <a:solidFill>
                            <a:srgbClr val="C00000"/>
                          </a:solidFill>
                          <a:effectLst/>
                        </a:rPr>
                        <a:t>12 anos</a:t>
                      </a:r>
                    </a:p>
                  </a:txBody>
                  <a:tcPr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68393">
                <a:tc>
                  <a:txBody>
                    <a:bodyPr/>
                    <a:lstStyle/>
                    <a:p>
                      <a:r>
                        <a:rPr lang="pt-BR" sz="1600">
                          <a:solidFill>
                            <a:srgbClr val="1969A0"/>
                          </a:solidFill>
                          <a:effectLst/>
                        </a:rPr>
                        <a:t>Idade Máxima:</a:t>
                      </a:r>
                    </a:p>
                  </a:txBody>
                  <a:tcPr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pt-BR" sz="1600" dirty="0">
                          <a:solidFill>
                            <a:srgbClr val="1969A0"/>
                          </a:solidFill>
                          <a:effectLst/>
                        </a:rPr>
                        <a:t>130 anos</a:t>
                      </a:r>
                    </a:p>
                  </a:txBody>
                  <a:tcPr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6F6F6"/>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graphicFrame>
        <p:nvGraphicFramePr>
          <p:cNvPr id="4" name="Tabela 3"/>
          <p:cNvGraphicFramePr>
            <a:graphicFrameLocks noGrp="1"/>
          </p:cNvGraphicFramePr>
          <p:nvPr/>
        </p:nvGraphicFramePr>
        <p:xfrm>
          <a:off x="1703512" y="116632"/>
          <a:ext cx="8856984" cy="1463040"/>
        </p:xfrm>
        <a:graphic>
          <a:graphicData uri="http://schemas.openxmlformats.org/drawingml/2006/table">
            <a:tbl>
              <a:tblPr/>
              <a:tblGrid>
                <a:gridCol w="8856984">
                  <a:extLst>
                    <a:ext uri="{9D8B030D-6E8A-4147-A177-3AD203B41FA5}">
                      <a16:colId xmlns:a16="http://schemas.microsoft.com/office/drawing/2014/main" val="20000"/>
                    </a:ext>
                  </a:extLst>
                </a:gridCol>
              </a:tblGrid>
              <a:tr h="0">
                <a:tc>
                  <a:txBody>
                    <a:bodyPr/>
                    <a:lstStyle/>
                    <a:p>
                      <a:pPr algn="ctr"/>
                      <a:r>
                        <a:rPr lang="pt-BR" b="1" dirty="0">
                          <a:solidFill>
                            <a:srgbClr val="1969A0"/>
                          </a:solidFill>
                          <a:effectLst/>
                        </a:rPr>
                        <a:t>03.04.01.043-0 - BRAQUITERAPIA GINECOLÓGICA</a:t>
                      </a:r>
                    </a:p>
                    <a:p>
                      <a:pPr algn="ctr"/>
                      <a:endParaRPr lang="pt-BR" b="1" dirty="0">
                        <a:solidFill>
                          <a:srgbClr val="1969A0"/>
                        </a:solidFill>
                        <a:effectLst/>
                      </a:endParaRPr>
                    </a:p>
                    <a:p>
                      <a:r>
                        <a:rPr lang="pt-BR" sz="1800" b="0" i="1" kern="1200" dirty="0">
                          <a:solidFill>
                            <a:schemeClr val="tx1"/>
                          </a:solidFill>
                          <a:effectLst/>
                          <a:latin typeface="+mn-lt"/>
                          <a:ea typeface="+mn-ea"/>
                          <a:cs typeface="+mn-cs"/>
                        </a:rPr>
                        <a:t>Braquiterapia intersticial ou intracavitária de câncer do colo uterino, corpo uterino, vagina ou vulva. Procedimento registrado </a:t>
                      </a:r>
                      <a:r>
                        <a:rPr lang="pt-BR" sz="1800" b="1" i="1" u="sng" kern="1200" dirty="0">
                          <a:solidFill>
                            <a:schemeClr val="tx1"/>
                          </a:solidFill>
                          <a:effectLst/>
                          <a:latin typeface="+mn-lt"/>
                          <a:ea typeface="+mn-ea"/>
                          <a:cs typeface="+mn-cs"/>
                        </a:rPr>
                        <a:t>por tratamento completo</a:t>
                      </a:r>
                      <a:r>
                        <a:rPr lang="pt-BR" sz="1800" b="0" i="1" kern="1200" dirty="0">
                          <a:solidFill>
                            <a:schemeClr val="tx1"/>
                          </a:solidFill>
                          <a:effectLst/>
                          <a:latin typeface="+mn-lt"/>
                          <a:ea typeface="+mn-ea"/>
                          <a:cs typeface="+mn-cs"/>
                        </a:rPr>
                        <a:t>, </a:t>
                      </a:r>
                      <a:r>
                        <a:rPr lang="pt-BR" sz="1800" b="0" i="1" u="sng" kern="1200" dirty="0">
                          <a:solidFill>
                            <a:schemeClr val="tx1"/>
                          </a:solidFill>
                          <a:effectLst/>
                          <a:latin typeface="+mn-lt"/>
                          <a:ea typeface="+mn-ea"/>
                          <a:cs typeface="+mn-cs"/>
                        </a:rPr>
                        <a:t>independentemente do número de inserções.</a:t>
                      </a:r>
                      <a:endParaRPr lang="pt-BR" u="sng" dirty="0">
                        <a:solidFill>
                          <a:srgbClr val="1969A0"/>
                        </a:solidFill>
                        <a:effectLst/>
                      </a:endParaRPr>
                    </a:p>
                  </a:txBody>
                  <a:tcPr anchor="ctr">
                    <a:lnL>
                      <a:noFill/>
                    </a:lnL>
                    <a:lnR>
                      <a:noFill/>
                    </a:lnR>
                    <a:lnT>
                      <a:noFill/>
                    </a:lnT>
                    <a:lnB>
                      <a:noFill/>
                    </a:lnB>
                    <a:solidFill>
                      <a:schemeClr val="bg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179073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4">
            <a:extLst>
              <a:ext uri="{FF2B5EF4-FFF2-40B4-BE49-F238E27FC236}">
                <a16:creationId xmlns:a16="http://schemas.microsoft.com/office/drawing/2014/main" id="{FFBA8B36-850D-443A-B642-1B19F3E4F0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041" y="115573"/>
            <a:ext cx="1348417" cy="569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8" name="Gráfico 7">
            <a:extLst>
              <a:ext uri="{FF2B5EF4-FFF2-40B4-BE49-F238E27FC236}">
                <a16:creationId xmlns:a16="http://schemas.microsoft.com/office/drawing/2014/main" id="{97E8727E-B2F9-4C66-BCB8-2B6CE5CEC90E}"/>
              </a:ext>
            </a:extLst>
          </p:cNvPr>
          <p:cNvGraphicFramePr>
            <a:graphicFrameLocks/>
          </p:cNvGraphicFramePr>
          <p:nvPr>
            <p:extLst>
              <p:ext uri="{D42A27DB-BD31-4B8C-83A1-F6EECF244321}">
                <p14:modId xmlns:p14="http://schemas.microsoft.com/office/powerpoint/2010/main" val="345521525"/>
              </p:ext>
            </p:extLst>
          </p:nvPr>
        </p:nvGraphicFramePr>
        <p:xfrm>
          <a:off x="1512711" y="915377"/>
          <a:ext cx="9889065" cy="5827050"/>
        </p:xfrm>
        <a:graphic>
          <a:graphicData uri="http://schemas.openxmlformats.org/drawingml/2006/chart">
            <c:chart xmlns:c="http://schemas.openxmlformats.org/drawingml/2006/chart" xmlns:r="http://schemas.openxmlformats.org/officeDocument/2006/relationships" r:id="rId3"/>
          </a:graphicData>
        </a:graphic>
      </p:graphicFrame>
      <p:sp>
        <p:nvSpPr>
          <p:cNvPr id="9" name="CaixaDeTexto 2">
            <a:extLst>
              <a:ext uri="{FF2B5EF4-FFF2-40B4-BE49-F238E27FC236}">
                <a16:creationId xmlns:a16="http://schemas.microsoft.com/office/drawing/2014/main" id="{0E985038-CCFF-4259-8C18-AE26F69A8BC0}"/>
              </a:ext>
            </a:extLst>
          </p:cNvPr>
          <p:cNvSpPr txBox="1">
            <a:spLocks noChangeArrowheads="1"/>
          </p:cNvSpPr>
          <p:nvPr/>
        </p:nvSpPr>
        <p:spPr bwMode="auto">
          <a:xfrm>
            <a:off x="2794414" y="1205926"/>
            <a:ext cx="7325658" cy="1200329"/>
          </a:xfrm>
          <a:prstGeom prst="rect">
            <a:avLst/>
          </a:prstGeom>
          <a:noFill/>
          <a:ln w="9525">
            <a:noFill/>
            <a:miter lim="800000"/>
            <a:headEnd/>
            <a:tailEnd/>
          </a:ln>
        </p:spPr>
        <p:txBody>
          <a:bodyPr wrap="square">
            <a:spAutoFit/>
          </a:bodyPr>
          <a:lstStyle/>
          <a:p>
            <a:pPr algn="ctr"/>
            <a:r>
              <a:rPr lang="pt-BR" altLang="pt-BR" dirty="0">
                <a:solidFill>
                  <a:srgbClr val="000000"/>
                </a:solidFill>
                <a:latin typeface="Calibri" pitchFamily="34" charset="0"/>
                <a:ea typeface="MS PGothic" pitchFamily="34" charset="-128"/>
              </a:rPr>
              <a:t> </a:t>
            </a:r>
            <a:r>
              <a:rPr lang="pt-BR" altLang="pt-BR" dirty="0">
                <a:solidFill>
                  <a:srgbClr val="000000"/>
                </a:solidFill>
                <a:latin typeface="Calibri" pitchFamily="34" charset="0"/>
              </a:rPr>
              <a:t>Produção Ambulatorial do SUS - Brasil - por local de atendimento - Valor aprovado (R$ bilhões) por Natureza Jurídica e Ano processamento – </a:t>
            </a:r>
          </a:p>
          <a:p>
            <a:pPr algn="ctr"/>
            <a:r>
              <a:rPr lang="pt-BR" altLang="pt-BR" dirty="0">
                <a:solidFill>
                  <a:srgbClr val="000000"/>
                </a:solidFill>
                <a:latin typeface="Calibri" pitchFamily="34" charset="0"/>
              </a:rPr>
              <a:t> </a:t>
            </a:r>
            <a:r>
              <a:rPr lang="pt-BR" altLang="pt-BR" b="1" dirty="0">
                <a:solidFill>
                  <a:srgbClr val="000000"/>
                </a:solidFill>
                <a:latin typeface="Calibri" pitchFamily="34" charset="0"/>
              </a:rPr>
              <a:t>Tratamento em nefrologia – 2015 a 2017</a:t>
            </a:r>
            <a:endParaRPr lang="pt-BR" altLang="pt-BR" sz="1500" b="1" dirty="0">
              <a:solidFill>
                <a:srgbClr val="000000"/>
              </a:solidFill>
              <a:latin typeface="Calibri" pitchFamily="34" charset="0"/>
            </a:endParaRPr>
          </a:p>
          <a:p>
            <a:endParaRPr lang="pt-BR" altLang="pt-BR" dirty="0">
              <a:ea typeface="MS PGothic" pitchFamily="34" charset="-128"/>
            </a:endParaRPr>
          </a:p>
        </p:txBody>
      </p:sp>
    </p:spTree>
    <p:extLst>
      <p:ext uri="{BB962C8B-B14F-4D97-AF65-F5344CB8AC3E}">
        <p14:creationId xmlns:p14="http://schemas.microsoft.com/office/powerpoint/2010/main" val="323332961"/>
      </p:ext>
    </p:extLst>
  </p:cSld>
  <p:clrMapOvr>
    <a:masterClrMapping/>
  </p:clrMapOvr>
  <p:transition spd="slow"/>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nvGraphicFramePr>
        <p:xfrm>
          <a:off x="1919536" y="260648"/>
          <a:ext cx="8496944" cy="1188720"/>
        </p:xfrm>
        <a:graphic>
          <a:graphicData uri="http://schemas.openxmlformats.org/drawingml/2006/table">
            <a:tbl>
              <a:tblPr/>
              <a:tblGrid>
                <a:gridCol w="8496944">
                  <a:extLst>
                    <a:ext uri="{9D8B030D-6E8A-4147-A177-3AD203B41FA5}">
                      <a16:colId xmlns:a16="http://schemas.microsoft.com/office/drawing/2014/main" val="20000"/>
                    </a:ext>
                  </a:extLst>
                </a:gridCol>
              </a:tblGrid>
              <a:tr h="0">
                <a:tc>
                  <a:txBody>
                    <a:bodyPr/>
                    <a:lstStyle/>
                    <a:p>
                      <a:r>
                        <a:rPr lang="pt-BR" dirty="0">
                          <a:solidFill>
                            <a:srgbClr val="1969A0"/>
                          </a:solidFill>
                          <a:effectLst/>
                        </a:rPr>
                        <a:t>03.04.01.044-8 - RADIOTERAPIA DE PÊNIS – </a:t>
                      </a:r>
                      <a:r>
                        <a:rPr lang="pt-BR" sz="1400" b="0" i="0" kern="1200" dirty="0">
                          <a:solidFill>
                            <a:schemeClr val="tx1"/>
                          </a:solidFill>
                          <a:effectLst/>
                          <a:latin typeface="+mn-lt"/>
                          <a:ea typeface="+mn-ea"/>
                          <a:cs typeface="+mn-cs"/>
                        </a:rPr>
                        <a:t>R$ 4.630,00</a:t>
                      </a:r>
                      <a:endParaRPr lang="pt-BR" sz="1400" dirty="0">
                        <a:solidFill>
                          <a:srgbClr val="1969A0"/>
                        </a:solidFill>
                        <a:effectLst/>
                      </a:endParaRPr>
                    </a:p>
                    <a:p>
                      <a:endParaRPr lang="pt-BR" sz="1800" b="0" i="1" kern="1200" dirty="0">
                        <a:solidFill>
                          <a:schemeClr val="tx1"/>
                        </a:solidFill>
                        <a:effectLst/>
                        <a:latin typeface="+mn-lt"/>
                        <a:ea typeface="+mn-ea"/>
                        <a:cs typeface="+mn-cs"/>
                      </a:endParaRPr>
                    </a:p>
                    <a:p>
                      <a:r>
                        <a:rPr lang="pt-BR" sz="1800" b="0" i="1" kern="1200" dirty="0">
                          <a:solidFill>
                            <a:schemeClr val="tx1"/>
                          </a:solidFill>
                          <a:effectLst/>
                          <a:latin typeface="+mn-lt"/>
                          <a:ea typeface="+mn-ea"/>
                          <a:cs typeface="+mn-cs"/>
                        </a:rPr>
                        <a:t>Consiste na radioterapia de câncer de pênis. Inclui a irradiação das cadeias de drenagem linfáticas correspondentes.</a:t>
                      </a:r>
                      <a:endParaRPr lang="pt-BR" dirty="0">
                        <a:solidFill>
                          <a:srgbClr val="1969A0"/>
                        </a:solidFill>
                        <a:effectLst/>
                      </a:endParaRPr>
                    </a:p>
                  </a:txBody>
                  <a:tcPr anchor="ctr">
                    <a:lnL>
                      <a:noFill/>
                    </a:lnL>
                    <a:lnR>
                      <a:noFill/>
                    </a:lnR>
                    <a:lnT>
                      <a:noFill/>
                    </a:lnT>
                    <a:lnB>
                      <a:noFill/>
                    </a:lnB>
                    <a:solidFill>
                      <a:schemeClr val="accent3">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3" name="Tabela 2"/>
          <p:cNvGraphicFramePr>
            <a:graphicFrameLocks noGrp="1"/>
          </p:cNvGraphicFramePr>
          <p:nvPr/>
        </p:nvGraphicFramePr>
        <p:xfrm>
          <a:off x="1919536" y="1556792"/>
          <a:ext cx="8496944" cy="3209320"/>
        </p:xfrm>
        <a:graphic>
          <a:graphicData uri="http://schemas.openxmlformats.org/drawingml/2006/table">
            <a:tbl>
              <a:tblPr/>
              <a:tblGrid>
                <a:gridCol w="2950714">
                  <a:extLst>
                    <a:ext uri="{9D8B030D-6E8A-4147-A177-3AD203B41FA5}">
                      <a16:colId xmlns:a16="http://schemas.microsoft.com/office/drawing/2014/main" val="20000"/>
                    </a:ext>
                  </a:extLst>
                </a:gridCol>
                <a:gridCol w="5546230">
                  <a:extLst>
                    <a:ext uri="{9D8B030D-6E8A-4147-A177-3AD203B41FA5}">
                      <a16:colId xmlns:a16="http://schemas.microsoft.com/office/drawing/2014/main" val="20001"/>
                    </a:ext>
                  </a:extLst>
                </a:gridCol>
              </a:tblGrid>
              <a:tr h="329161">
                <a:tc>
                  <a:txBody>
                    <a:bodyPr/>
                    <a:lstStyle/>
                    <a:p>
                      <a:r>
                        <a:rPr lang="pt-BR" sz="1200" dirty="0">
                          <a:solidFill>
                            <a:srgbClr val="1969A0"/>
                          </a:solidFill>
                          <a:effectLst/>
                        </a:rPr>
                        <a:t>Modalidade de Atendimento: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Ambulatorial</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29161">
                <a:tc>
                  <a:txBody>
                    <a:bodyPr/>
                    <a:lstStyle/>
                    <a:p>
                      <a:r>
                        <a:rPr lang="pt-BR" sz="1200" dirty="0">
                          <a:solidFill>
                            <a:srgbClr val="1969A0"/>
                          </a:solidFill>
                          <a:effectLst/>
                        </a:rPr>
                        <a:t>Complexidade:</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Alta Complexidade</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29161">
                <a:tc>
                  <a:txBody>
                    <a:bodyPr/>
                    <a:lstStyle/>
                    <a:p>
                      <a:r>
                        <a:rPr lang="pt-BR" sz="1200" dirty="0">
                          <a:solidFill>
                            <a:srgbClr val="1969A0"/>
                          </a:solidFill>
                          <a:effectLst/>
                        </a:rPr>
                        <a:t>Financiamento: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Média e Alta Complexidade (MAC)</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29161">
                <a:tc>
                  <a:txBody>
                    <a:bodyPr/>
                    <a:lstStyle/>
                    <a:p>
                      <a:r>
                        <a:rPr lang="pt-BR" sz="1200" dirty="0">
                          <a:solidFill>
                            <a:srgbClr val="1969A0"/>
                          </a:solidFill>
                          <a:effectLst/>
                        </a:rPr>
                        <a:t>Instrumento de Registro: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APAC (Proc. Principal)</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29161">
                <a:tc>
                  <a:txBody>
                    <a:bodyPr/>
                    <a:lstStyle/>
                    <a:p>
                      <a:r>
                        <a:rPr lang="pt-BR" sz="1200" dirty="0">
                          <a:solidFill>
                            <a:srgbClr val="1969A0"/>
                          </a:solidFill>
                          <a:effectLst/>
                        </a:rPr>
                        <a:t>Sexo: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Masculino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29161">
                <a:tc>
                  <a:txBody>
                    <a:bodyPr/>
                    <a:lstStyle/>
                    <a:p>
                      <a:r>
                        <a:rPr lang="pt-BR" sz="1200" dirty="0">
                          <a:solidFill>
                            <a:srgbClr val="1969A0"/>
                          </a:solidFill>
                          <a:effectLst/>
                        </a:rPr>
                        <a:t>Quantidade Máxima: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1</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29161">
                <a:tc>
                  <a:txBody>
                    <a:bodyPr/>
                    <a:lstStyle/>
                    <a:p>
                      <a:r>
                        <a:rPr lang="pt-BR" sz="1400" b="1" dirty="0">
                          <a:solidFill>
                            <a:srgbClr val="C00000"/>
                          </a:solidFill>
                          <a:effectLst/>
                        </a:rPr>
                        <a:t>Idade Mínima: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400" b="1" dirty="0">
                          <a:solidFill>
                            <a:srgbClr val="C00000"/>
                          </a:solidFill>
                          <a:effectLst/>
                        </a:rPr>
                        <a:t>12 anos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29161">
                <a:tc>
                  <a:txBody>
                    <a:bodyPr/>
                    <a:lstStyle/>
                    <a:p>
                      <a:r>
                        <a:rPr lang="pt-BR" sz="1200" dirty="0">
                          <a:solidFill>
                            <a:srgbClr val="1969A0"/>
                          </a:solidFill>
                          <a:effectLst/>
                        </a:rPr>
                        <a:t>Idade Máxima: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130 anos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576032">
                <a:tc>
                  <a:txBody>
                    <a:bodyPr/>
                    <a:lstStyle/>
                    <a:p>
                      <a:r>
                        <a:rPr lang="pt-BR" sz="1200" dirty="0">
                          <a:solidFill>
                            <a:srgbClr val="1969A0"/>
                          </a:solidFill>
                          <a:effectLst/>
                        </a:rPr>
                        <a:t>Atributos Complementares: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Exige CNS Exige registro na APAC de dados complementares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graphicFrame>
        <p:nvGraphicFramePr>
          <p:cNvPr id="4" name="Tabela 3"/>
          <p:cNvGraphicFramePr>
            <a:graphicFrameLocks noGrp="1"/>
          </p:cNvGraphicFramePr>
          <p:nvPr/>
        </p:nvGraphicFramePr>
        <p:xfrm>
          <a:off x="1919536" y="4725145"/>
          <a:ext cx="8496944" cy="2009759"/>
        </p:xfrm>
        <a:graphic>
          <a:graphicData uri="http://schemas.openxmlformats.org/drawingml/2006/table">
            <a:tbl>
              <a:tblPr/>
              <a:tblGrid>
                <a:gridCol w="2098857">
                  <a:extLst>
                    <a:ext uri="{9D8B030D-6E8A-4147-A177-3AD203B41FA5}">
                      <a16:colId xmlns:a16="http://schemas.microsoft.com/office/drawing/2014/main" val="20000"/>
                    </a:ext>
                  </a:extLst>
                </a:gridCol>
                <a:gridCol w="6398087">
                  <a:extLst>
                    <a:ext uri="{9D8B030D-6E8A-4147-A177-3AD203B41FA5}">
                      <a16:colId xmlns:a16="http://schemas.microsoft.com/office/drawing/2014/main" val="20001"/>
                    </a:ext>
                  </a:extLst>
                </a:gridCol>
              </a:tblGrid>
              <a:tr h="189815">
                <a:tc gridSpan="2">
                  <a:txBody>
                    <a:bodyPr/>
                    <a:lstStyle/>
                    <a:p>
                      <a:pPr algn="ctr" fontAlgn="ctr"/>
                      <a:r>
                        <a:rPr lang="pt-BR" sz="1000" dirty="0">
                          <a:solidFill>
                            <a:schemeClr val="tx1"/>
                          </a:solidFill>
                          <a:effectLst/>
                        </a:rPr>
                        <a:t>ORIGEM</a:t>
                      </a:r>
                    </a:p>
                  </a:txBody>
                  <a:tcPr marL="29620" marR="29620" marT="29620" marB="296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solidFill>
                  </a:tcPr>
                </a:tc>
                <a:tc hMerge="1">
                  <a:txBody>
                    <a:bodyPr/>
                    <a:lstStyle/>
                    <a:p>
                      <a:pPr fontAlgn="ctr"/>
                      <a:endParaRPr lang="pt-BR" sz="1000" dirty="0">
                        <a:solidFill>
                          <a:srgbClr val="1969A0"/>
                        </a:solidFill>
                        <a:effectLst/>
                      </a:endParaRPr>
                    </a:p>
                  </a:txBody>
                  <a:tcPr marL="29620" marR="29620" marT="29620" marB="29620" anchor="ctr">
                    <a:lnL>
                      <a:noFill/>
                    </a:lnL>
                    <a:lnR>
                      <a:noFill/>
                    </a:lnR>
                    <a:lnT>
                      <a:noFill/>
                    </a:lnT>
                    <a:lnB>
                      <a:noFill/>
                    </a:lnB>
                    <a:solidFill>
                      <a:srgbClr val="D5E0E8"/>
                    </a:solidFill>
                  </a:tcPr>
                </a:tc>
                <a:extLst>
                  <a:ext uri="{0D108BD9-81ED-4DB2-BD59-A6C34878D82A}">
                    <a16:rowId xmlns:a16="http://schemas.microsoft.com/office/drawing/2014/main" val="10000"/>
                  </a:ext>
                </a:extLst>
              </a:tr>
              <a:tr h="189815">
                <a:tc>
                  <a:txBody>
                    <a:bodyPr/>
                    <a:lstStyle/>
                    <a:p>
                      <a:pPr fontAlgn="ctr"/>
                      <a:r>
                        <a:rPr lang="pt-BR" sz="1000" dirty="0">
                          <a:solidFill>
                            <a:schemeClr val="tx1"/>
                          </a:solidFill>
                          <a:effectLst/>
                        </a:rPr>
                        <a:t>0304010308</a:t>
                      </a:r>
                    </a:p>
                  </a:txBody>
                  <a:tcPr marL="29620" marR="29620" marT="29620" marB="2962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COLIMAÇÃO PERSONALIZADA</a:t>
                      </a:r>
                    </a:p>
                  </a:txBody>
                  <a:tcPr marL="29620" marR="29620" marT="29620" marB="2962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1"/>
                  </a:ext>
                </a:extLst>
              </a:tr>
              <a:tr h="223873">
                <a:tc>
                  <a:txBody>
                    <a:bodyPr/>
                    <a:lstStyle/>
                    <a:p>
                      <a:pPr fontAlgn="ctr"/>
                      <a:r>
                        <a:rPr lang="pt-BR" sz="1000" dirty="0">
                          <a:solidFill>
                            <a:schemeClr val="tx1"/>
                          </a:solidFill>
                          <a:effectLst/>
                        </a:rPr>
                        <a:t>0304010154</a:t>
                      </a:r>
                    </a:p>
                  </a:txBody>
                  <a:tcPr marL="29620" marR="29620" marT="29620" marB="2962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a:solidFill>
                            <a:schemeClr val="tx1"/>
                          </a:solidFill>
                          <a:effectLst/>
                        </a:rPr>
                        <a:t>MÁSCARA / IMOBILIZAÇÃO PERSONALIZADA (POR TRATAMENTO)</a:t>
                      </a:r>
                    </a:p>
                  </a:txBody>
                  <a:tcPr marL="29620" marR="29620" marT="29620" marB="2962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2"/>
                  </a:ext>
                </a:extLst>
              </a:tr>
              <a:tr h="223873">
                <a:tc>
                  <a:txBody>
                    <a:bodyPr/>
                    <a:lstStyle/>
                    <a:p>
                      <a:pPr fontAlgn="ctr"/>
                      <a:r>
                        <a:rPr lang="pt-BR" sz="1000">
                          <a:solidFill>
                            <a:schemeClr val="tx1"/>
                          </a:solidFill>
                          <a:effectLst/>
                        </a:rPr>
                        <a:t>0304010286</a:t>
                      </a:r>
                    </a:p>
                  </a:txBody>
                  <a:tcPr marL="29620" marR="29620" marT="29620" marB="2962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RADIOTERAPIA COM ACELERADOR LINEAR SÓ DE FÓTONS (POR CAMPO)</a:t>
                      </a:r>
                    </a:p>
                  </a:txBody>
                  <a:tcPr marL="29620" marR="29620" marT="29620" marB="2962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3"/>
                  </a:ext>
                </a:extLst>
              </a:tr>
              <a:tr h="292173">
                <a:tc>
                  <a:txBody>
                    <a:bodyPr/>
                    <a:lstStyle/>
                    <a:p>
                      <a:pPr fontAlgn="ctr"/>
                      <a:r>
                        <a:rPr lang="pt-BR" sz="1000">
                          <a:solidFill>
                            <a:schemeClr val="tx1"/>
                          </a:solidFill>
                          <a:effectLst/>
                        </a:rPr>
                        <a:t>0304010294</a:t>
                      </a:r>
                    </a:p>
                  </a:txBody>
                  <a:tcPr marL="29620" marR="29620" marT="29620" marB="2962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RADIOTERAPIA COM ACELERADOR LINEAR DE FÓTONS E ELÉTRONS (POR CAMPO)</a:t>
                      </a:r>
                    </a:p>
                  </a:txBody>
                  <a:tcPr marL="29620" marR="29620" marT="29620" marB="2962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4"/>
                  </a:ext>
                </a:extLst>
              </a:tr>
              <a:tr h="189815">
                <a:tc>
                  <a:txBody>
                    <a:bodyPr/>
                    <a:lstStyle/>
                    <a:p>
                      <a:pPr fontAlgn="ctr"/>
                      <a:r>
                        <a:rPr lang="pt-BR" sz="1000">
                          <a:solidFill>
                            <a:schemeClr val="tx1"/>
                          </a:solidFill>
                          <a:effectLst/>
                        </a:rPr>
                        <a:t>0304010090</a:t>
                      </a:r>
                    </a:p>
                  </a:txBody>
                  <a:tcPr marL="29620" marR="29620" marT="29620" marB="2962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COBALTOTERAPIA (POR CAMPO)</a:t>
                      </a:r>
                    </a:p>
                  </a:txBody>
                  <a:tcPr marL="29620" marR="29620" marT="29620" marB="2962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5"/>
                  </a:ext>
                </a:extLst>
              </a:tr>
              <a:tr h="189815">
                <a:tc>
                  <a:txBody>
                    <a:bodyPr/>
                    <a:lstStyle/>
                    <a:p>
                      <a:pPr fontAlgn="ctr"/>
                      <a:r>
                        <a:rPr lang="pt-BR" sz="1000">
                          <a:solidFill>
                            <a:schemeClr val="tx1"/>
                          </a:solidFill>
                          <a:effectLst/>
                        </a:rPr>
                        <a:t>0304010081</a:t>
                      </a:r>
                    </a:p>
                  </a:txBody>
                  <a:tcPr marL="29620" marR="29620" marT="29620" marB="2962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VERIFICAÇÂO POR IMAGEM EM RADIOTERAPIA</a:t>
                      </a:r>
                    </a:p>
                  </a:txBody>
                  <a:tcPr marL="29620" marR="29620" marT="29620" marB="2962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6"/>
                  </a:ext>
                </a:extLst>
              </a:tr>
              <a:tr h="189815">
                <a:tc>
                  <a:txBody>
                    <a:bodyPr/>
                    <a:lstStyle/>
                    <a:p>
                      <a:pPr fontAlgn="ctr"/>
                      <a:r>
                        <a:rPr lang="pt-BR" sz="1000">
                          <a:solidFill>
                            <a:schemeClr val="tx1"/>
                          </a:solidFill>
                          <a:effectLst/>
                        </a:rPr>
                        <a:t>0304010200</a:t>
                      </a:r>
                    </a:p>
                  </a:txBody>
                  <a:tcPr marL="29620" marR="29620" marT="29620" marB="2962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PLANEJAMENTO SIMPLES (POR TRATAMENTO)</a:t>
                      </a:r>
                    </a:p>
                  </a:txBody>
                  <a:tcPr marL="29620" marR="29620" marT="29620" marB="2962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7"/>
                  </a:ext>
                </a:extLst>
              </a:tr>
              <a:tr h="189815">
                <a:tc>
                  <a:txBody>
                    <a:bodyPr/>
                    <a:lstStyle/>
                    <a:p>
                      <a:pPr fontAlgn="ctr"/>
                      <a:r>
                        <a:rPr lang="pt-BR" sz="1000">
                          <a:solidFill>
                            <a:schemeClr val="tx1"/>
                          </a:solidFill>
                          <a:effectLst/>
                        </a:rPr>
                        <a:t>0304010189</a:t>
                      </a:r>
                    </a:p>
                  </a:txBody>
                  <a:tcPr marL="29620" marR="29620" marT="29620" marB="2962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fontAlgn="ctr"/>
                      <a:r>
                        <a:rPr lang="pt-BR" sz="1000" dirty="0">
                          <a:solidFill>
                            <a:schemeClr val="tx1"/>
                          </a:solidFill>
                          <a:effectLst/>
                        </a:rPr>
                        <a:t>PLANEJAMENTO COMPLEXO (POR TRATAMENTO)</a:t>
                      </a:r>
                    </a:p>
                  </a:txBody>
                  <a:tcPr marL="29620" marR="29620" marT="29620" marB="2962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82145689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nvGraphicFramePr>
        <p:xfrm>
          <a:off x="1775520" y="188640"/>
          <a:ext cx="8517632" cy="1097280"/>
        </p:xfrm>
        <a:graphic>
          <a:graphicData uri="http://schemas.openxmlformats.org/drawingml/2006/table">
            <a:tbl>
              <a:tblPr/>
              <a:tblGrid>
                <a:gridCol w="8517632">
                  <a:extLst>
                    <a:ext uri="{9D8B030D-6E8A-4147-A177-3AD203B41FA5}">
                      <a16:colId xmlns:a16="http://schemas.microsoft.com/office/drawing/2014/main" val="20000"/>
                    </a:ext>
                  </a:extLst>
                </a:gridCol>
              </a:tblGrid>
              <a:tr h="0">
                <a:tc>
                  <a:txBody>
                    <a:bodyPr/>
                    <a:lstStyle/>
                    <a:p>
                      <a:pPr algn="ctr"/>
                      <a:r>
                        <a:rPr lang="pt-BR" dirty="0">
                          <a:solidFill>
                            <a:srgbClr val="1969A0"/>
                          </a:solidFill>
                          <a:effectLst/>
                        </a:rPr>
                        <a:t>03.04.01.045-6 - RADIOTERAPIA DE PRÓSTATA - </a:t>
                      </a:r>
                      <a:r>
                        <a:rPr lang="pt-BR" sz="1400" b="0" i="0" kern="1200" dirty="0">
                          <a:solidFill>
                            <a:schemeClr val="tx1"/>
                          </a:solidFill>
                          <a:effectLst/>
                          <a:latin typeface="+mn-lt"/>
                          <a:ea typeface="+mn-ea"/>
                          <a:cs typeface="+mn-cs"/>
                        </a:rPr>
                        <a:t>R$ 5.838,00</a:t>
                      </a:r>
                    </a:p>
                    <a:p>
                      <a:pPr algn="ctr"/>
                      <a:endParaRPr lang="pt-BR" sz="1400" b="0" i="0" kern="1200" dirty="0">
                        <a:solidFill>
                          <a:schemeClr val="tx1"/>
                        </a:solidFill>
                        <a:effectLst/>
                        <a:latin typeface="+mn-lt"/>
                        <a:ea typeface="+mn-ea"/>
                        <a:cs typeface="+mn-cs"/>
                      </a:endParaRPr>
                    </a:p>
                    <a:p>
                      <a:r>
                        <a:rPr lang="pt-BR" sz="1600" b="0" i="1" kern="1200" dirty="0">
                          <a:solidFill>
                            <a:schemeClr val="tx1"/>
                          </a:solidFill>
                          <a:effectLst/>
                          <a:latin typeface="+mn-lt"/>
                          <a:ea typeface="+mn-ea"/>
                          <a:cs typeface="+mn-cs"/>
                        </a:rPr>
                        <a:t>Consiste na radioterapia de próstata. Inclui a irradiação de cadeia de drenagem linfática regional, quando indicada. Excludente com o procedimento 04.03.01.046-4 braquiterapia de próstata</a:t>
                      </a:r>
                      <a:r>
                        <a:rPr lang="pt-BR" sz="1800" b="0" i="1" kern="1200" dirty="0">
                          <a:solidFill>
                            <a:schemeClr val="tx1"/>
                          </a:solidFill>
                          <a:effectLst/>
                          <a:latin typeface="+mn-lt"/>
                          <a:ea typeface="+mn-ea"/>
                          <a:cs typeface="+mn-cs"/>
                        </a:rPr>
                        <a:t>.</a:t>
                      </a:r>
                      <a:endParaRPr lang="pt-BR" sz="1400" dirty="0">
                        <a:solidFill>
                          <a:srgbClr val="1969A0"/>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4" name="Tabela 3"/>
          <p:cNvGraphicFramePr>
            <a:graphicFrameLocks noGrp="1"/>
          </p:cNvGraphicFramePr>
          <p:nvPr/>
        </p:nvGraphicFramePr>
        <p:xfrm>
          <a:off x="1775520" y="1556792"/>
          <a:ext cx="8568954" cy="2536044"/>
        </p:xfrm>
        <a:graphic>
          <a:graphicData uri="http://schemas.openxmlformats.org/drawingml/2006/table">
            <a:tbl>
              <a:tblPr/>
              <a:tblGrid>
                <a:gridCol w="4284477">
                  <a:extLst>
                    <a:ext uri="{9D8B030D-6E8A-4147-A177-3AD203B41FA5}">
                      <a16:colId xmlns:a16="http://schemas.microsoft.com/office/drawing/2014/main" val="20000"/>
                    </a:ext>
                  </a:extLst>
                </a:gridCol>
                <a:gridCol w="4284477">
                  <a:extLst>
                    <a:ext uri="{9D8B030D-6E8A-4147-A177-3AD203B41FA5}">
                      <a16:colId xmlns:a16="http://schemas.microsoft.com/office/drawing/2014/main" val="20001"/>
                    </a:ext>
                  </a:extLst>
                </a:gridCol>
              </a:tblGrid>
              <a:tr h="246871">
                <a:tc>
                  <a:txBody>
                    <a:bodyPr/>
                    <a:lstStyle/>
                    <a:p>
                      <a:r>
                        <a:rPr lang="pt-BR" sz="1200" dirty="0">
                          <a:solidFill>
                            <a:srgbClr val="1969A0"/>
                          </a:solidFill>
                          <a:effectLst/>
                        </a:rPr>
                        <a:t>Modalidade de Atendimento: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Ambulatorial</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46871">
                <a:tc>
                  <a:txBody>
                    <a:bodyPr/>
                    <a:lstStyle/>
                    <a:p>
                      <a:r>
                        <a:rPr lang="pt-BR" sz="1200" dirty="0">
                          <a:solidFill>
                            <a:srgbClr val="1969A0"/>
                          </a:solidFill>
                          <a:effectLst/>
                        </a:rPr>
                        <a:t>Complexidade:</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Alta Complexidade</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46871">
                <a:tc>
                  <a:txBody>
                    <a:bodyPr/>
                    <a:lstStyle/>
                    <a:p>
                      <a:r>
                        <a:rPr lang="pt-BR" sz="1200" dirty="0">
                          <a:solidFill>
                            <a:srgbClr val="1969A0"/>
                          </a:solidFill>
                          <a:effectLst/>
                        </a:rPr>
                        <a:t>Financiamento: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Média e Alta Complexidade (MAC)</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46871">
                <a:tc>
                  <a:txBody>
                    <a:bodyPr/>
                    <a:lstStyle/>
                    <a:p>
                      <a:r>
                        <a:rPr lang="pt-BR" sz="1200" dirty="0">
                          <a:solidFill>
                            <a:srgbClr val="1969A0"/>
                          </a:solidFill>
                          <a:effectLst/>
                        </a:rPr>
                        <a:t>Instrumento de Registro: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APAC (Proc. Principal)</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46871">
                <a:tc>
                  <a:txBody>
                    <a:bodyPr/>
                    <a:lstStyle/>
                    <a:p>
                      <a:r>
                        <a:rPr lang="pt-BR" sz="1200" dirty="0">
                          <a:solidFill>
                            <a:srgbClr val="1969A0"/>
                          </a:solidFill>
                          <a:effectLst/>
                        </a:rPr>
                        <a:t>Sexo: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Masculino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46871">
                <a:tc>
                  <a:txBody>
                    <a:bodyPr/>
                    <a:lstStyle/>
                    <a:p>
                      <a:r>
                        <a:rPr lang="pt-BR" sz="1200" dirty="0">
                          <a:solidFill>
                            <a:srgbClr val="1969A0"/>
                          </a:solidFill>
                          <a:effectLst/>
                        </a:rPr>
                        <a:t>Quantidade Máxima: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1</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46871">
                <a:tc>
                  <a:txBody>
                    <a:bodyPr/>
                    <a:lstStyle/>
                    <a:p>
                      <a:r>
                        <a:rPr lang="pt-BR" sz="1600" b="0" dirty="0">
                          <a:solidFill>
                            <a:srgbClr val="FF0000"/>
                          </a:solidFill>
                          <a:effectLst/>
                        </a:rPr>
                        <a:t>Idade Mínima: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600" b="0" dirty="0">
                          <a:solidFill>
                            <a:srgbClr val="FF0000"/>
                          </a:solidFill>
                          <a:effectLst/>
                        </a:rPr>
                        <a:t>40 anos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46871">
                <a:tc>
                  <a:txBody>
                    <a:bodyPr/>
                    <a:lstStyle/>
                    <a:p>
                      <a:r>
                        <a:rPr lang="pt-BR" sz="1200" dirty="0">
                          <a:solidFill>
                            <a:srgbClr val="1969A0"/>
                          </a:solidFill>
                          <a:effectLst/>
                        </a:rPr>
                        <a:t>Idade Máxima: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130 anos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53724">
                <a:tc>
                  <a:txBody>
                    <a:bodyPr/>
                    <a:lstStyle/>
                    <a:p>
                      <a:r>
                        <a:rPr lang="pt-BR" sz="1200" dirty="0">
                          <a:solidFill>
                            <a:srgbClr val="1969A0"/>
                          </a:solidFill>
                          <a:effectLst/>
                        </a:rPr>
                        <a:t>Atributos Complementares: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Exige CNS Exige registro na APAC de dados complementares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graphicFrame>
        <p:nvGraphicFramePr>
          <p:cNvPr id="5" name="Tabela 4"/>
          <p:cNvGraphicFramePr>
            <a:graphicFrameLocks noGrp="1"/>
          </p:cNvGraphicFramePr>
          <p:nvPr/>
        </p:nvGraphicFramePr>
        <p:xfrm>
          <a:off x="1703512" y="4437112"/>
          <a:ext cx="8784976" cy="2069136"/>
        </p:xfrm>
        <a:graphic>
          <a:graphicData uri="http://schemas.openxmlformats.org/drawingml/2006/table">
            <a:tbl>
              <a:tblPr/>
              <a:tblGrid>
                <a:gridCol w="2307819">
                  <a:extLst>
                    <a:ext uri="{9D8B030D-6E8A-4147-A177-3AD203B41FA5}">
                      <a16:colId xmlns:a16="http://schemas.microsoft.com/office/drawing/2014/main" val="20000"/>
                    </a:ext>
                  </a:extLst>
                </a:gridCol>
                <a:gridCol w="6477157">
                  <a:extLst>
                    <a:ext uri="{9D8B030D-6E8A-4147-A177-3AD203B41FA5}">
                      <a16:colId xmlns:a16="http://schemas.microsoft.com/office/drawing/2014/main" val="20001"/>
                    </a:ext>
                  </a:extLst>
                </a:gridCol>
              </a:tblGrid>
              <a:tr h="0">
                <a:tc gridSpan="2">
                  <a:txBody>
                    <a:bodyPr/>
                    <a:lstStyle/>
                    <a:p>
                      <a:pPr algn="ctr" fontAlgn="ctr"/>
                      <a:r>
                        <a:rPr lang="pt-BR" sz="1000" dirty="0">
                          <a:solidFill>
                            <a:schemeClr val="tx1"/>
                          </a:solidFill>
                          <a:effectLst/>
                        </a:rPr>
                        <a:t>ORIGEM</a:t>
                      </a:r>
                    </a:p>
                  </a:txBody>
                  <a:tcPr marL="25657" marR="25657" marT="25657" marB="25657" anchor="ctr">
                    <a:lnL>
                      <a:noFill/>
                    </a:lnL>
                    <a:lnR>
                      <a:noFill/>
                    </a:lnR>
                    <a:lnT>
                      <a:noFill/>
                    </a:lnT>
                    <a:lnB>
                      <a:noFill/>
                    </a:lnB>
                    <a:solidFill>
                      <a:schemeClr val="bg1"/>
                    </a:solidFill>
                  </a:tcPr>
                </a:tc>
                <a:tc hMerge="1">
                  <a:txBody>
                    <a:bodyPr/>
                    <a:lstStyle/>
                    <a:p>
                      <a:pPr fontAlgn="ctr"/>
                      <a:endParaRPr lang="pt-BR" sz="1000" dirty="0">
                        <a:solidFill>
                          <a:srgbClr val="1969A0"/>
                        </a:solidFill>
                        <a:effectLst/>
                      </a:endParaRPr>
                    </a:p>
                  </a:txBody>
                  <a:tcPr marL="25657" marR="25657" marT="25657" marB="25657" anchor="ctr">
                    <a:lnL>
                      <a:noFill/>
                    </a:lnL>
                    <a:lnR>
                      <a:noFill/>
                    </a:lnR>
                    <a:lnT>
                      <a:noFill/>
                    </a:lnT>
                    <a:lnB>
                      <a:noFill/>
                    </a:lnB>
                    <a:solidFill>
                      <a:srgbClr val="D5E0E8"/>
                    </a:solidFill>
                  </a:tcPr>
                </a:tc>
                <a:extLst>
                  <a:ext uri="{0D108BD9-81ED-4DB2-BD59-A6C34878D82A}">
                    <a16:rowId xmlns:a16="http://schemas.microsoft.com/office/drawing/2014/main" val="10000"/>
                  </a:ext>
                </a:extLst>
              </a:tr>
              <a:tr h="0">
                <a:tc>
                  <a:txBody>
                    <a:bodyPr/>
                    <a:lstStyle/>
                    <a:p>
                      <a:pPr fontAlgn="ctr"/>
                      <a:r>
                        <a:rPr lang="pt-BR" sz="1000" dirty="0">
                          <a:solidFill>
                            <a:schemeClr val="tx1"/>
                          </a:solidFill>
                          <a:effectLst/>
                        </a:rPr>
                        <a:t>0304010308</a:t>
                      </a:r>
                    </a:p>
                  </a:txBody>
                  <a:tcPr marL="25657" marR="25657" marT="25657" marB="25657" anchor="ctr">
                    <a:lnL>
                      <a:noFill/>
                    </a:lnL>
                    <a:lnR>
                      <a:noFill/>
                    </a:lnR>
                    <a:lnT>
                      <a:noFill/>
                    </a:lnT>
                    <a:lnB>
                      <a:noFill/>
                    </a:lnB>
                    <a:solidFill>
                      <a:schemeClr val="bg1"/>
                    </a:solidFill>
                  </a:tcPr>
                </a:tc>
                <a:tc>
                  <a:txBody>
                    <a:bodyPr/>
                    <a:lstStyle/>
                    <a:p>
                      <a:pPr fontAlgn="ctr"/>
                      <a:r>
                        <a:rPr lang="pt-BR" sz="1000" dirty="0">
                          <a:solidFill>
                            <a:schemeClr val="tx1"/>
                          </a:solidFill>
                          <a:effectLst/>
                        </a:rPr>
                        <a:t>COLIMAÇÃO PERSONALIZADA</a:t>
                      </a:r>
                    </a:p>
                  </a:txBody>
                  <a:tcPr marL="25657" marR="25657" marT="25657" marB="25657" anchor="ctr">
                    <a:lnL>
                      <a:noFill/>
                    </a:lnL>
                    <a:lnR>
                      <a:noFill/>
                    </a:lnR>
                    <a:lnT>
                      <a:noFill/>
                    </a:lnT>
                    <a:lnB>
                      <a:noFill/>
                    </a:lnB>
                    <a:solidFill>
                      <a:schemeClr val="bg1"/>
                    </a:solidFill>
                  </a:tcPr>
                </a:tc>
                <a:extLst>
                  <a:ext uri="{0D108BD9-81ED-4DB2-BD59-A6C34878D82A}">
                    <a16:rowId xmlns:a16="http://schemas.microsoft.com/office/drawing/2014/main" val="10001"/>
                  </a:ext>
                </a:extLst>
              </a:tr>
              <a:tr h="180609">
                <a:tc>
                  <a:txBody>
                    <a:bodyPr/>
                    <a:lstStyle/>
                    <a:p>
                      <a:pPr fontAlgn="ctr"/>
                      <a:r>
                        <a:rPr lang="pt-BR" sz="1000" dirty="0">
                          <a:solidFill>
                            <a:schemeClr val="tx1"/>
                          </a:solidFill>
                          <a:effectLst/>
                        </a:rPr>
                        <a:t>0304010154</a:t>
                      </a:r>
                    </a:p>
                  </a:txBody>
                  <a:tcPr marL="25657" marR="25657" marT="25657" marB="25657" anchor="ctr">
                    <a:lnL>
                      <a:noFill/>
                    </a:lnL>
                    <a:lnR>
                      <a:noFill/>
                    </a:lnR>
                    <a:lnT>
                      <a:noFill/>
                    </a:lnT>
                    <a:lnB>
                      <a:noFill/>
                    </a:lnB>
                    <a:solidFill>
                      <a:schemeClr val="bg1"/>
                    </a:solidFill>
                  </a:tcPr>
                </a:tc>
                <a:tc>
                  <a:txBody>
                    <a:bodyPr/>
                    <a:lstStyle/>
                    <a:p>
                      <a:pPr fontAlgn="ctr"/>
                      <a:r>
                        <a:rPr lang="pt-BR" sz="1000" dirty="0">
                          <a:solidFill>
                            <a:schemeClr val="tx1"/>
                          </a:solidFill>
                          <a:effectLst/>
                        </a:rPr>
                        <a:t>MÁSCARA / IMOBILIZAÇÃO PERSONALIZADA (POR TRATAMENTO)</a:t>
                      </a:r>
                    </a:p>
                  </a:txBody>
                  <a:tcPr marL="25657" marR="25657" marT="25657" marB="25657" anchor="ctr">
                    <a:lnL>
                      <a:noFill/>
                    </a:lnL>
                    <a:lnR>
                      <a:noFill/>
                    </a:lnR>
                    <a:lnT>
                      <a:noFill/>
                    </a:lnT>
                    <a:lnB>
                      <a:noFill/>
                    </a:lnB>
                    <a:solidFill>
                      <a:schemeClr val="bg1"/>
                    </a:solidFill>
                  </a:tcPr>
                </a:tc>
                <a:extLst>
                  <a:ext uri="{0D108BD9-81ED-4DB2-BD59-A6C34878D82A}">
                    <a16:rowId xmlns:a16="http://schemas.microsoft.com/office/drawing/2014/main" val="10002"/>
                  </a:ext>
                </a:extLst>
              </a:tr>
              <a:tr h="180609">
                <a:tc>
                  <a:txBody>
                    <a:bodyPr/>
                    <a:lstStyle/>
                    <a:p>
                      <a:pPr fontAlgn="ctr"/>
                      <a:r>
                        <a:rPr lang="pt-BR" sz="1000" dirty="0">
                          <a:solidFill>
                            <a:schemeClr val="tx1"/>
                          </a:solidFill>
                          <a:effectLst/>
                        </a:rPr>
                        <a:t>0304010286</a:t>
                      </a:r>
                    </a:p>
                  </a:txBody>
                  <a:tcPr marL="25657" marR="25657" marT="25657" marB="25657" anchor="ctr">
                    <a:lnL>
                      <a:noFill/>
                    </a:lnL>
                    <a:lnR>
                      <a:noFill/>
                    </a:lnR>
                    <a:lnT>
                      <a:noFill/>
                    </a:lnT>
                    <a:lnB>
                      <a:noFill/>
                    </a:lnB>
                    <a:solidFill>
                      <a:schemeClr val="bg1"/>
                    </a:solidFill>
                  </a:tcPr>
                </a:tc>
                <a:tc>
                  <a:txBody>
                    <a:bodyPr/>
                    <a:lstStyle/>
                    <a:p>
                      <a:pPr fontAlgn="ctr"/>
                      <a:r>
                        <a:rPr lang="pt-BR" sz="1000" dirty="0">
                          <a:solidFill>
                            <a:schemeClr val="tx1"/>
                          </a:solidFill>
                          <a:effectLst/>
                        </a:rPr>
                        <a:t>RADIOTERAPIA COM ACELERADOR LINEAR SÓ DE FÓTONS (POR CAMPO)</a:t>
                      </a:r>
                    </a:p>
                  </a:txBody>
                  <a:tcPr marL="25657" marR="25657" marT="25657" marB="25657" anchor="ctr">
                    <a:lnL>
                      <a:noFill/>
                    </a:lnL>
                    <a:lnR>
                      <a:noFill/>
                    </a:lnR>
                    <a:lnT>
                      <a:noFill/>
                    </a:lnT>
                    <a:lnB>
                      <a:noFill/>
                    </a:lnB>
                    <a:solidFill>
                      <a:schemeClr val="bg1"/>
                    </a:solidFill>
                  </a:tcPr>
                </a:tc>
                <a:extLst>
                  <a:ext uri="{0D108BD9-81ED-4DB2-BD59-A6C34878D82A}">
                    <a16:rowId xmlns:a16="http://schemas.microsoft.com/office/drawing/2014/main" val="10003"/>
                  </a:ext>
                </a:extLst>
              </a:tr>
              <a:tr h="180609">
                <a:tc>
                  <a:txBody>
                    <a:bodyPr/>
                    <a:lstStyle/>
                    <a:p>
                      <a:pPr fontAlgn="ctr"/>
                      <a:r>
                        <a:rPr lang="pt-BR" sz="1000">
                          <a:solidFill>
                            <a:schemeClr val="tx1"/>
                          </a:solidFill>
                          <a:effectLst/>
                        </a:rPr>
                        <a:t>0304010316</a:t>
                      </a:r>
                    </a:p>
                  </a:txBody>
                  <a:tcPr marL="25657" marR="25657" marT="25657" marB="25657" anchor="ctr">
                    <a:lnL>
                      <a:noFill/>
                    </a:lnL>
                    <a:lnR>
                      <a:noFill/>
                    </a:lnR>
                    <a:lnT>
                      <a:noFill/>
                    </a:lnT>
                    <a:lnB>
                      <a:noFill/>
                    </a:lnB>
                    <a:solidFill>
                      <a:schemeClr val="bg1"/>
                    </a:solidFill>
                  </a:tcPr>
                </a:tc>
                <a:tc>
                  <a:txBody>
                    <a:bodyPr/>
                    <a:lstStyle/>
                    <a:p>
                      <a:pPr fontAlgn="ctr"/>
                      <a:r>
                        <a:rPr lang="pt-BR" sz="1000" dirty="0">
                          <a:solidFill>
                            <a:schemeClr val="tx1"/>
                          </a:solidFill>
                          <a:effectLst/>
                        </a:rPr>
                        <a:t>PLANEJAMENTO TRIDIMENSIONAL (POR TRATAMENTO).</a:t>
                      </a:r>
                    </a:p>
                  </a:txBody>
                  <a:tcPr marL="25657" marR="25657" marT="25657" marB="25657" anchor="ctr">
                    <a:lnL>
                      <a:noFill/>
                    </a:lnL>
                    <a:lnR>
                      <a:noFill/>
                    </a:lnR>
                    <a:lnT>
                      <a:noFill/>
                    </a:lnT>
                    <a:lnB>
                      <a:noFill/>
                    </a:lnB>
                    <a:solidFill>
                      <a:schemeClr val="bg1"/>
                    </a:solidFill>
                  </a:tcPr>
                </a:tc>
                <a:extLst>
                  <a:ext uri="{0D108BD9-81ED-4DB2-BD59-A6C34878D82A}">
                    <a16:rowId xmlns:a16="http://schemas.microsoft.com/office/drawing/2014/main" val="10004"/>
                  </a:ext>
                </a:extLst>
              </a:tr>
              <a:tr h="235710">
                <a:tc>
                  <a:txBody>
                    <a:bodyPr/>
                    <a:lstStyle/>
                    <a:p>
                      <a:pPr fontAlgn="ctr"/>
                      <a:r>
                        <a:rPr lang="pt-BR" sz="1000">
                          <a:solidFill>
                            <a:schemeClr val="tx1"/>
                          </a:solidFill>
                          <a:effectLst/>
                        </a:rPr>
                        <a:t>0304010294</a:t>
                      </a:r>
                    </a:p>
                  </a:txBody>
                  <a:tcPr marL="25657" marR="25657" marT="25657" marB="25657" anchor="ctr">
                    <a:lnL>
                      <a:noFill/>
                    </a:lnL>
                    <a:lnR>
                      <a:noFill/>
                    </a:lnR>
                    <a:lnT>
                      <a:noFill/>
                    </a:lnT>
                    <a:lnB>
                      <a:noFill/>
                    </a:lnB>
                    <a:solidFill>
                      <a:schemeClr val="bg1"/>
                    </a:solidFill>
                  </a:tcPr>
                </a:tc>
                <a:tc>
                  <a:txBody>
                    <a:bodyPr/>
                    <a:lstStyle/>
                    <a:p>
                      <a:pPr fontAlgn="ctr"/>
                      <a:r>
                        <a:rPr lang="pt-BR" sz="1000" dirty="0">
                          <a:solidFill>
                            <a:schemeClr val="tx1"/>
                          </a:solidFill>
                          <a:effectLst/>
                        </a:rPr>
                        <a:t>RADIOTERAPIA COM ACELERADOR LINEAR DE FÓTONS E ELÉTRONS (POR CAMPO)</a:t>
                      </a:r>
                    </a:p>
                  </a:txBody>
                  <a:tcPr marL="25657" marR="25657" marT="25657" marB="25657" anchor="ctr">
                    <a:lnL>
                      <a:noFill/>
                    </a:lnL>
                    <a:lnR>
                      <a:noFill/>
                    </a:lnR>
                    <a:lnT>
                      <a:noFill/>
                    </a:lnT>
                    <a:lnB>
                      <a:noFill/>
                    </a:lnB>
                    <a:solidFill>
                      <a:schemeClr val="bg1"/>
                    </a:solidFill>
                  </a:tcPr>
                </a:tc>
                <a:extLst>
                  <a:ext uri="{0D108BD9-81ED-4DB2-BD59-A6C34878D82A}">
                    <a16:rowId xmlns:a16="http://schemas.microsoft.com/office/drawing/2014/main" val="10005"/>
                  </a:ext>
                </a:extLst>
              </a:tr>
              <a:tr h="139098">
                <a:tc>
                  <a:txBody>
                    <a:bodyPr/>
                    <a:lstStyle/>
                    <a:p>
                      <a:pPr fontAlgn="ctr"/>
                      <a:r>
                        <a:rPr lang="pt-BR" sz="1000">
                          <a:solidFill>
                            <a:schemeClr val="tx1"/>
                          </a:solidFill>
                          <a:effectLst/>
                        </a:rPr>
                        <a:t>0304010090</a:t>
                      </a:r>
                    </a:p>
                  </a:txBody>
                  <a:tcPr marL="25657" marR="25657" marT="25657" marB="25657" anchor="ctr">
                    <a:lnL>
                      <a:noFill/>
                    </a:lnL>
                    <a:lnR>
                      <a:noFill/>
                    </a:lnR>
                    <a:lnT>
                      <a:noFill/>
                    </a:lnT>
                    <a:lnB>
                      <a:noFill/>
                    </a:lnB>
                    <a:solidFill>
                      <a:schemeClr val="bg1"/>
                    </a:solidFill>
                  </a:tcPr>
                </a:tc>
                <a:tc>
                  <a:txBody>
                    <a:bodyPr/>
                    <a:lstStyle/>
                    <a:p>
                      <a:pPr fontAlgn="ctr"/>
                      <a:r>
                        <a:rPr lang="pt-BR" sz="1000" dirty="0">
                          <a:solidFill>
                            <a:schemeClr val="tx1"/>
                          </a:solidFill>
                          <a:effectLst/>
                        </a:rPr>
                        <a:t>COBALTOTERAPIA (POR CAMPO)</a:t>
                      </a:r>
                    </a:p>
                  </a:txBody>
                  <a:tcPr marL="25657" marR="25657" marT="25657" marB="25657" anchor="ctr">
                    <a:lnL>
                      <a:noFill/>
                    </a:lnL>
                    <a:lnR>
                      <a:noFill/>
                    </a:lnR>
                    <a:lnT>
                      <a:noFill/>
                    </a:lnT>
                    <a:lnB>
                      <a:noFill/>
                    </a:lnB>
                    <a:solidFill>
                      <a:schemeClr val="bg1"/>
                    </a:solidFill>
                  </a:tcPr>
                </a:tc>
                <a:extLst>
                  <a:ext uri="{0D108BD9-81ED-4DB2-BD59-A6C34878D82A}">
                    <a16:rowId xmlns:a16="http://schemas.microsoft.com/office/drawing/2014/main" val="10006"/>
                  </a:ext>
                </a:extLst>
              </a:tr>
              <a:tr h="139098">
                <a:tc>
                  <a:txBody>
                    <a:bodyPr/>
                    <a:lstStyle/>
                    <a:p>
                      <a:pPr fontAlgn="ctr"/>
                      <a:r>
                        <a:rPr lang="pt-BR" sz="1000">
                          <a:solidFill>
                            <a:schemeClr val="tx1"/>
                          </a:solidFill>
                          <a:effectLst/>
                        </a:rPr>
                        <a:t>0304010081</a:t>
                      </a:r>
                    </a:p>
                  </a:txBody>
                  <a:tcPr marL="25657" marR="25657" marT="25657" marB="25657" anchor="ctr">
                    <a:lnL>
                      <a:noFill/>
                    </a:lnL>
                    <a:lnR>
                      <a:noFill/>
                    </a:lnR>
                    <a:lnT>
                      <a:noFill/>
                    </a:lnT>
                    <a:lnB>
                      <a:noFill/>
                    </a:lnB>
                    <a:solidFill>
                      <a:schemeClr val="bg1"/>
                    </a:solidFill>
                  </a:tcPr>
                </a:tc>
                <a:tc>
                  <a:txBody>
                    <a:bodyPr/>
                    <a:lstStyle/>
                    <a:p>
                      <a:pPr fontAlgn="ctr"/>
                      <a:r>
                        <a:rPr lang="pt-BR" sz="1000" dirty="0">
                          <a:solidFill>
                            <a:schemeClr val="tx1"/>
                          </a:solidFill>
                          <a:effectLst/>
                        </a:rPr>
                        <a:t>VERIFICAÇÂO POR IMAGEM EM RADIOTERAPIA</a:t>
                      </a:r>
                    </a:p>
                  </a:txBody>
                  <a:tcPr marL="25657" marR="25657" marT="25657" marB="25657" anchor="ctr">
                    <a:lnL>
                      <a:noFill/>
                    </a:lnL>
                    <a:lnR>
                      <a:noFill/>
                    </a:lnR>
                    <a:lnT>
                      <a:noFill/>
                    </a:lnT>
                    <a:lnB>
                      <a:noFill/>
                    </a:lnB>
                    <a:solidFill>
                      <a:schemeClr val="bg1"/>
                    </a:solidFill>
                  </a:tcPr>
                </a:tc>
                <a:extLst>
                  <a:ext uri="{0D108BD9-81ED-4DB2-BD59-A6C34878D82A}">
                    <a16:rowId xmlns:a16="http://schemas.microsoft.com/office/drawing/2014/main" val="10007"/>
                  </a:ext>
                </a:extLst>
              </a:tr>
              <a:tr h="139098">
                <a:tc>
                  <a:txBody>
                    <a:bodyPr/>
                    <a:lstStyle/>
                    <a:p>
                      <a:pPr fontAlgn="ctr"/>
                      <a:r>
                        <a:rPr lang="pt-BR" sz="1000">
                          <a:solidFill>
                            <a:schemeClr val="tx1"/>
                          </a:solidFill>
                          <a:effectLst/>
                        </a:rPr>
                        <a:t>0304010200</a:t>
                      </a:r>
                    </a:p>
                  </a:txBody>
                  <a:tcPr marL="25657" marR="25657" marT="25657" marB="25657" anchor="ctr">
                    <a:lnL>
                      <a:noFill/>
                    </a:lnL>
                    <a:lnR>
                      <a:noFill/>
                    </a:lnR>
                    <a:lnT>
                      <a:noFill/>
                    </a:lnT>
                    <a:lnB>
                      <a:noFill/>
                    </a:lnB>
                    <a:solidFill>
                      <a:schemeClr val="bg1"/>
                    </a:solidFill>
                  </a:tcPr>
                </a:tc>
                <a:tc>
                  <a:txBody>
                    <a:bodyPr/>
                    <a:lstStyle/>
                    <a:p>
                      <a:pPr fontAlgn="ctr"/>
                      <a:r>
                        <a:rPr lang="pt-BR" sz="1000" dirty="0">
                          <a:solidFill>
                            <a:schemeClr val="tx1"/>
                          </a:solidFill>
                          <a:effectLst/>
                        </a:rPr>
                        <a:t>PLANEJAMENTO SIMPLES (POR TRATAMENTO)</a:t>
                      </a:r>
                    </a:p>
                  </a:txBody>
                  <a:tcPr marL="25657" marR="25657" marT="25657" marB="25657" anchor="ctr">
                    <a:lnL>
                      <a:noFill/>
                    </a:lnL>
                    <a:lnR>
                      <a:noFill/>
                    </a:lnR>
                    <a:lnT>
                      <a:noFill/>
                    </a:lnT>
                    <a:lnB>
                      <a:noFill/>
                    </a:lnB>
                    <a:solidFill>
                      <a:schemeClr val="bg1"/>
                    </a:solidFill>
                  </a:tcPr>
                </a:tc>
                <a:extLst>
                  <a:ext uri="{0D108BD9-81ED-4DB2-BD59-A6C34878D82A}">
                    <a16:rowId xmlns:a16="http://schemas.microsoft.com/office/drawing/2014/main" val="10008"/>
                  </a:ext>
                </a:extLst>
              </a:tr>
              <a:tr h="139098">
                <a:tc>
                  <a:txBody>
                    <a:bodyPr/>
                    <a:lstStyle/>
                    <a:p>
                      <a:pPr fontAlgn="ctr"/>
                      <a:r>
                        <a:rPr lang="pt-BR" sz="1000">
                          <a:solidFill>
                            <a:schemeClr val="tx1"/>
                          </a:solidFill>
                          <a:effectLst/>
                        </a:rPr>
                        <a:t>0304010189</a:t>
                      </a:r>
                    </a:p>
                  </a:txBody>
                  <a:tcPr marL="25657" marR="25657" marT="25657" marB="25657" anchor="ctr">
                    <a:lnL>
                      <a:noFill/>
                    </a:lnL>
                    <a:lnR>
                      <a:noFill/>
                    </a:lnR>
                    <a:lnT>
                      <a:noFill/>
                    </a:lnT>
                    <a:lnB>
                      <a:noFill/>
                    </a:lnB>
                    <a:solidFill>
                      <a:schemeClr val="bg1"/>
                    </a:solidFill>
                  </a:tcPr>
                </a:tc>
                <a:tc>
                  <a:txBody>
                    <a:bodyPr/>
                    <a:lstStyle/>
                    <a:p>
                      <a:pPr fontAlgn="ctr"/>
                      <a:r>
                        <a:rPr lang="pt-BR" sz="1000" dirty="0">
                          <a:solidFill>
                            <a:schemeClr val="tx1"/>
                          </a:solidFill>
                          <a:effectLst/>
                        </a:rPr>
                        <a:t>PLANEJAMENTO COMPLEXO (POR TRATAMENTO)</a:t>
                      </a:r>
                    </a:p>
                  </a:txBody>
                  <a:tcPr marL="25657" marR="25657" marT="25657" marB="25657" anchor="ctr">
                    <a:lnL>
                      <a:noFill/>
                    </a:lnL>
                    <a:lnR>
                      <a:noFill/>
                    </a:lnR>
                    <a:lnT>
                      <a:noFill/>
                    </a:lnT>
                    <a:lnB>
                      <a:noFill/>
                    </a:lnB>
                    <a:solidFill>
                      <a:schemeClr val="bg1"/>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79950220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nvGraphicFramePr>
        <p:xfrm>
          <a:off x="1703512" y="1772816"/>
          <a:ext cx="8784976" cy="2926080"/>
        </p:xfrm>
        <a:graphic>
          <a:graphicData uri="http://schemas.openxmlformats.org/drawingml/2006/table">
            <a:tbl>
              <a:tblPr>
                <a:tableStyleId>{2D5ABB26-0587-4C30-8999-92F81FD0307C}</a:tableStyleId>
              </a:tblPr>
              <a:tblGrid>
                <a:gridCol w="4392488">
                  <a:extLst>
                    <a:ext uri="{9D8B030D-6E8A-4147-A177-3AD203B41FA5}">
                      <a16:colId xmlns:a16="http://schemas.microsoft.com/office/drawing/2014/main" val="20000"/>
                    </a:ext>
                  </a:extLst>
                </a:gridCol>
                <a:gridCol w="4392488">
                  <a:extLst>
                    <a:ext uri="{9D8B030D-6E8A-4147-A177-3AD203B41FA5}">
                      <a16:colId xmlns:a16="http://schemas.microsoft.com/office/drawing/2014/main" val="20001"/>
                    </a:ext>
                  </a:extLst>
                </a:gridCol>
              </a:tblGrid>
              <a:tr h="0">
                <a:tc>
                  <a:txBody>
                    <a:bodyPr/>
                    <a:lstStyle/>
                    <a:p>
                      <a:r>
                        <a:rPr lang="pt-BR" dirty="0">
                          <a:effectLst/>
                        </a:rPr>
                        <a:t>Modalidade de Atendimento:</a:t>
                      </a:r>
                      <a:endParaRPr lang="pt-BR" dirty="0">
                        <a:solidFill>
                          <a:srgbClr val="1969A0"/>
                        </a:solidFill>
                        <a:effectLst/>
                      </a:endParaRPr>
                    </a:p>
                  </a:txBody>
                  <a:tcPr anchor="ctr">
                    <a:solidFill>
                      <a:schemeClr val="bg1"/>
                    </a:solidFill>
                  </a:tcPr>
                </a:tc>
                <a:tc>
                  <a:txBody>
                    <a:bodyPr/>
                    <a:lstStyle/>
                    <a:p>
                      <a:r>
                        <a:rPr lang="pt-BR" dirty="0">
                          <a:effectLst/>
                        </a:rPr>
                        <a:t>Ambulatorial</a:t>
                      </a:r>
                      <a:endParaRPr lang="pt-BR" dirty="0">
                        <a:solidFill>
                          <a:srgbClr val="1969A0"/>
                        </a:solidFill>
                        <a:effectLst/>
                      </a:endParaRPr>
                    </a:p>
                  </a:txBody>
                  <a:tcPr anchor="ctr">
                    <a:solidFill>
                      <a:schemeClr val="bg1"/>
                    </a:solidFill>
                  </a:tcPr>
                </a:tc>
                <a:extLst>
                  <a:ext uri="{0D108BD9-81ED-4DB2-BD59-A6C34878D82A}">
                    <a16:rowId xmlns:a16="http://schemas.microsoft.com/office/drawing/2014/main" val="10000"/>
                  </a:ext>
                </a:extLst>
              </a:tr>
              <a:tr h="0">
                <a:tc>
                  <a:txBody>
                    <a:bodyPr/>
                    <a:lstStyle/>
                    <a:p>
                      <a:r>
                        <a:rPr lang="pt-BR" dirty="0">
                          <a:effectLst/>
                        </a:rPr>
                        <a:t>Complexidade:</a:t>
                      </a:r>
                      <a:endParaRPr lang="pt-BR" dirty="0">
                        <a:solidFill>
                          <a:srgbClr val="1969A0"/>
                        </a:solidFill>
                        <a:effectLst/>
                      </a:endParaRPr>
                    </a:p>
                  </a:txBody>
                  <a:tcPr anchor="ctr">
                    <a:solidFill>
                      <a:schemeClr val="bg1"/>
                    </a:solidFill>
                  </a:tcPr>
                </a:tc>
                <a:tc>
                  <a:txBody>
                    <a:bodyPr/>
                    <a:lstStyle/>
                    <a:p>
                      <a:r>
                        <a:rPr lang="pt-BR" dirty="0">
                          <a:effectLst/>
                        </a:rPr>
                        <a:t>Alta Complexidade</a:t>
                      </a:r>
                      <a:endParaRPr lang="pt-BR" dirty="0">
                        <a:solidFill>
                          <a:srgbClr val="1969A0"/>
                        </a:solidFill>
                        <a:effectLst/>
                      </a:endParaRPr>
                    </a:p>
                  </a:txBody>
                  <a:tcPr anchor="ctr">
                    <a:solidFill>
                      <a:schemeClr val="bg1"/>
                    </a:solidFill>
                  </a:tcPr>
                </a:tc>
                <a:extLst>
                  <a:ext uri="{0D108BD9-81ED-4DB2-BD59-A6C34878D82A}">
                    <a16:rowId xmlns:a16="http://schemas.microsoft.com/office/drawing/2014/main" val="10001"/>
                  </a:ext>
                </a:extLst>
              </a:tr>
              <a:tr h="0">
                <a:tc>
                  <a:txBody>
                    <a:bodyPr/>
                    <a:lstStyle/>
                    <a:p>
                      <a:r>
                        <a:rPr lang="pt-BR" dirty="0">
                          <a:effectLst/>
                        </a:rPr>
                        <a:t>Financiamento:</a:t>
                      </a:r>
                      <a:endParaRPr lang="pt-BR" dirty="0">
                        <a:solidFill>
                          <a:srgbClr val="1969A0"/>
                        </a:solidFill>
                        <a:effectLst/>
                      </a:endParaRPr>
                    </a:p>
                  </a:txBody>
                  <a:tcPr anchor="ctr">
                    <a:solidFill>
                      <a:schemeClr val="bg1"/>
                    </a:solidFill>
                  </a:tcPr>
                </a:tc>
                <a:tc>
                  <a:txBody>
                    <a:bodyPr/>
                    <a:lstStyle/>
                    <a:p>
                      <a:r>
                        <a:rPr lang="pt-BR">
                          <a:effectLst/>
                        </a:rPr>
                        <a:t>Média e Alta Complexidade (MAC)</a:t>
                      </a:r>
                      <a:endParaRPr lang="pt-BR">
                        <a:solidFill>
                          <a:srgbClr val="1969A0"/>
                        </a:solidFill>
                        <a:effectLst/>
                      </a:endParaRPr>
                    </a:p>
                  </a:txBody>
                  <a:tcPr anchor="ctr">
                    <a:solidFill>
                      <a:schemeClr val="bg1"/>
                    </a:solidFill>
                  </a:tcPr>
                </a:tc>
                <a:extLst>
                  <a:ext uri="{0D108BD9-81ED-4DB2-BD59-A6C34878D82A}">
                    <a16:rowId xmlns:a16="http://schemas.microsoft.com/office/drawing/2014/main" val="10002"/>
                  </a:ext>
                </a:extLst>
              </a:tr>
              <a:tr h="0">
                <a:tc>
                  <a:txBody>
                    <a:bodyPr/>
                    <a:lstStyle/>
                    <a:p>
                      <a:r>
                        <a:rPr lang="pt-BR" dirty="0">
                          <a:effectLst/>
                        </a:rPr>
                        <a:t>Instrumento de Registro:</a:t>
                      </a:r>
                      <a:endParaRPr lang="pt-BR" dirty="0">
                        <a:solidFill>
                          <a:srgbClr val="1969A0"/>
                        </a:solidFill>
                        <a:effectLst/>
                      </a:endParaRPr>
                    </a:p>
                  </a:txBody>
                  <a:tcPr anchor="ctr">
                    <a:solidFill>
                      <a:schemeClr val="bg1"/>
                    </a:solidFill>
                  </a:tcPr>
                </a:tc>
                <a:tc>
                  <a:txBody>
                    <a:bodyPr/>
                    <a:lstStyle/>
                    <a:p>
                      <a:r>
                        <a:rPr lang="pt-BR" dirty="0">
                          <a:effectLst/>
                        </a:rPr>
                        <a:t>APAC (Proc. Principal)</a:t>
                      </a:r>
                      <a:endParaRPr lang="pt-BR" dirty="0">
                        <a:solidFill>
                          <a:srgbClr val="1969A0"/>
                        </a:solidFill>
                        <a:effectLst/>
                      </a:endParaRPr>
                    </a:p>
                  </a:txBody>
                  <a:tcPr anchor="ctr">
                    <a:solidFill>
                      <a:schemeClr val="bg1"/>
                    </a:solidFill>
                  </a:tcPr>
                </a:tc>
                <a:extLst>
                  <a:ext uri="{0D108BD9-81ED-4DB2-BD59-A6C34878D82A}">
                    <a16:rowId xmlns:a16="http://schemas.microsoft.com/office/drawing/2014/main" val="10003"/>
                  </a:ext>
                </a:extLst>
              </a:tr>
              <a:tr h="0">
                <a:tc>
                  <a:txBody>
                    <a:bodyPr/>
                    <a:lstStyle/>
                    <a:p>
                      <a:r>
                        <a:rPr lang="pt-BR" dirty="0">
                          <a:effectLst/>
                        </a:rPr>
                        <a:t>Sexo:</a:t>
                      </a:r>
                      <a:endParaRPr lang="pt-BR" dirty="0">
                        <a:solidFill>
                          <a:srgbClr val="1969A0"/>
                        </a:solidFill>
                        <a:effectLst/>
                      </a:endParaRPr>
                    </a:p>
                  </a:txBody>
                  <a:tcPr anchor="ctr">
                    <a:solidFill>
                      <a:schemeClr val="bg1"/>
                    </a:solidFill>
                  </a:tcPr>
                </a:tc>
                <a:tc>
                  <a:txBody>
                    <a:bodyPr/>
                    <a:lstStyle/>
                    <a:p>
                      <a:r>
                        <a:rPr lang="pt-BR" dirty="0">
                          <a:effectLst/>
                        </a:rPr>
                        <a:t>Masculino</a:t>
                      </a:r>
                      <a:endParaRPr lang="pt-BR" dirty="0">
                        <a:solidFill>
                          <a:srgbClr val="1969A0"/>
                        </a:solidFill>
                        <a:effectLst/>
                      </a:endParaRPr>
                    </a:p>
                  </a:txBody>
                  <a:tcPr anchor="ctr">
                    <a:solidFill>
                      <a:schemeClr val="bg1"/>
                    </a:solidFill>
                  </a:tcPr>
                </a:tc>
                <a:extLst>
                  <a:ext uri="{0D108BD9-81ED-4DB2-BD59-A6C34878D82A}">
                    <a16:rowId xmlns:a16="http://schemas.microsoft.com/office/drawing/2014/main" val="10004"/>
                  </a:ext>
                </a:extLst>
              </a:tr>
              <a:tr h="0">
                <a:tc>
                  <a:txBody>
                    <a:bodyPr/>
                    <a:lstStyle/>
                    <a:p>
                      <a:r>
                        <a:rPr lang="pt-BR" dirty="0">
                          <a:effectLst/>
                        </a:rPr>
                        <a:t>Quantidade Máxima:</a:t>
                      </a:r>
                      <a:endParaRPr lang="pt-BR" dirty="0">
                        <a:solidFill>
                          <a:srgbClr val="1969A0"/>
                        </a:solidFill>
                        <a:effectLst/>
                      </a:endParaRPr>
                    </a:p>
                  </a:txBody>
                  <a:tcPr anchor="ctr">
                    <a:solidFill>
                      <a:schemeClr val="bg1"/>
                    </a:solidFill>
                  </a:tcPr>
                </a:tc>
                <a:tc>
                  <a:txBody>
                    <a:bodyPr/>
                    <a:lstStyle/>
                    <a:p>
                      <a:r>
                        <a:rPr lang="pt-BR" dirty="0">
                          <a:effectLst/>
                        </a:rPr>
                        <a:t>1</a:t>
                      </a:r>
                      <a:endParaRPr lang="pt-BR" dirty="0">
                        <a:solidFill>
                          <a:srgbClr val="1969A0"/>
                        </a:solidFill>
                        <a:effectLst/>
                      </a:endParaRPr>
                    </a:p>
                  </a:txBody>
                  <a:tcPr anchor="ctr">
                    <a:solidFill>
                      <a:schemeClr val="bg1"/>
                    </a:solidFill>
                  </a:tcPr>
                </a:tc>
                <a:extLst>
                  <a:ext uri="{0D108BD9-81ED-4DB2-BD59-A6C34878D82A}">
                    <a16:rowId xmlns:a16="http://schemas.microsoft.com/office/drawing/2014/main" val="10005"/>
                  </a:ext>
                </a:extLst>
              </a:tr>
              <a:tr h="0">
                <a:tc>
                  <a:txBody>
                    <a:bodyPr/>
                    <a:lstStyle/>
                    <a:p>
                      <a:r>
                        <a:rPr lang="pt-BR" b="1" dirty="0">
                          <a:solidFill>
                            <a:srgbClr val="C00000"/>
                          </a:solidFill>
                          <a:effectLst/>
                        </a:rPr>
                        <a:t>Idade Mínima:</a:t>
                      </a:r>
                    </a:p>
                  </a:txBody>
                  <a:tcPr anchor="ctr">
                    <a:solidFill>
                      <a:schemeClr val="bg1"/>
                    </a:solidFill>
                  </a:tcPr>
                </a:tc>
                <a:tc>
                  <a:txBody>
                    <a:bodyPr/>
                    <a:lstStyle/>
                    <a:p>
                      <a:r>
                        <a:rPr lang="pt-BR" b="1" dirty="0">
                          <a:solidFill>
                            <a:srgbClr val="C00000"/>
                          </a:solidFill>
                          <a:effectLst/>
                        </a:rPr>
                        <a:t>40 anos</a:t>
                      </a:r>
                    </a:p>
                  </a:txBody>
                  <a:tcPr anchor="ctr">
                    <a:solidFill>
                      <a:schemeClr val="bg1"/>
                    </a:solidFill>
                  </a:tcPr>
                </a:tc>
                <a:extLst>
                  <a:ext uri="{0D108BD9-81ED-4DB2-BD59-A6C34878D82A}">
                    <a16:rowId xmlns:a16="http://schemas.microsoft.com/office/drawing/2014/main" val="10006"/>
                  </a:ext>
                </a:extLst>
              </a:tr>
              <a:tr h="0">
                <a:tc>
                  <a:txBody>
                    <a:bodyPr/>
                    <a:lstStyle/>
                    <a:p>
                      <a:r>
                        <a:rPr lang="pt-BR" dirty="0">
                          <a:effectLst/>
                        </a:rPr>
                        <a:t>Idade Máxima:</a:t>
                      </a:r>
                      <a:endParaRPr lang="pt-BR" dirty="0">
                        <a:solidFill>
                          <a:srgbClr val="1969A0"/>
                        </a:solidFill>
                        <a:effectLst/>
                      </a:endParaRPr>
                    </a:p>
                  </a:txBody>
                  <a:tcPr anchor="ctr">
                    <a:solidFill>
                      <a:schemeClr val="bg1"/>
                    </a:solidFill>
                  </a:tcPr>
                </a:tc>
                <a:tc>
                  <a:txBody>
                    <a:bodyPr/>
                    <a:lstStyle/>
                    <a:p>
                      <a:r>
                        <a:rPr lang="pt-BR" dirty="0">
                          <a:effectLst/>
                        </a:rPr>
                        <a:t>130 anos</a:t>
                      </a:r>
                      <a:endParaRPr lang="pt-BR" dirty="0">
                        <a:solidFill>
                          <a:srgbClr val="1969A0"/>
                        </a:solidFill>
                        <a:effectLst/>
                      </a:endParaRPr>
                    </a:p>
                  </a:txBody>
                  <a:tcPr anchor="ctr">
                    <a:solidFill>
                      <a:schemeClr val="bg1"/>
                    </a:solidFill>
                  </a:tcPr>
                </a:tc>
                <a:extLst>
                  <a:ext uri="{0D108BD9-81ED-4DB2-BD59-A6C34878D82A}">
                    <a16:rowId xmlns:a16="http://schemas.microsoft.com/office/drawing/2014/main" val="10007"/>
                  </a:ext>
                </a:extLst>
              </a:tr>
            </a:tbl>
          </a:graphicData>
        </a:graphic>
      </p:graphicFrame>
      <p:graphicFrame>
        <p:nvGraphicFramePr>
          <p:cNvPr id="3" name="Tabela 2"/>
          <p:cNvGraphicFramePr>
            <a:graphicFrameLocks noGrp="1"/>
          </p:cNvGraphicFramePr>
          <p:nvPr/>
        </p:nvGraphicFramePr>
        <p:xfrm>
          <a:off x="1703512" y="260648"/>
          <a:ext cx="8742786" cy="1371600"/>
        </p:xfrm>
        <a:graphic>
          <a:graphicData uri="http://schemas.openxmlformats.org/drawingml/2006/table">
            <a:tbl>
              <a:tblPr/>
              <a:tblGrid>
                <a:gridCol w="8742786">
                  <a:extLst>
                    <a:ext uri="{9D8B030D-6E8A-4147-A177-3AD203B41FA5}">
                      <a16:colId xmlns:a16="http://schemas.microsoft.com/office/drawing/2014/main" val="20000"/>
                    </a:ext>
                  </a:extLst>
                </a:gridCol>
              </a:tblGrid>
              <a:tr h="0">
                <a:tc>
                  <a:txBody>
                    <a:bodyPr/>
                    <a:lstStyle/>
                    <a:p>
                      <a:pPr algn="ctr"/>
                      <a:r>
                        <a:rPr lang="pt-BR" b="1" dirty="0">
                          <a:solidFill>
                            <a:srgbClr val="1969A0"/>
                          </a:solidFill>
                          <a:effectLst/>
                        </a:rPr>
                        <a:t>03.04.01.046-4 - BRAQUITERAPIA DE PRÓSTATA</a:t>
                      </a:r>
                    </a:p>
                    <a:p>
                      <a:pPr algn="ctr"/>
                      <a:endParaRPr lang="pt-BR" b="1" dirty="0">
                        <a:solidFill>
                          <a:srgbClr val="1969A0"/>
                        </a:solidFill>
                        <a:effectLst/>
                      </a:endParaRPr>
                    </a:p>
                    <a:p>
                      <a:r>
                        <a:rPr lang="pt-BR" sz="1600" b="0" i="1" kern="1200" dirty="0">
                          <a:solidFill>
                            <a:schemeClr val="tx1"/>
                          </a:solidFill>
                          <a:effectLst/>
                          <a:latin typeface="+mn-lt"/>
                          <a:ea typeface="+mn-ea"/>
                          <a:cs typeface="+mn-cs"/>
                        </a:rPr>
                        <a:t>Braquiterapia intersticial isolada de câncer de próstata. Procedimento registrado </a:t>
                      </a:r>
                      <a:r>
                        <a:rPr lang="pt-BR" sz="1600" b="0" i="1" u="sng" kern="1200" dirty="0">
                          <a:solidFill>
                            <a:schemeClr val="tx1"/>
                          </a:solidFill>
                          <a:effectLst/>
                          <a:latin typeface="+mn-lt"/>
                          <a:ea typeface="+mn-ea"/>
                          <a:cs typeface="+mn-cs"/>
                        </a:rPr>
                        <a:t>por tratamento completo, independentemente do número de inserções</a:t>
                      </a:r>
                      <a:r>
                        <a:rPr lang="pt-BR" sz="1600" b="0" i="1" kern="1200" dirty="0">
                          <a:solidFill>
                            <a:schemeClr val="tx1"/>
                          </a:solidFill>
                          <a:effectLst/>
                          <a:latin typeface="+mn-lt"/>
                          <a:ea typeface="+mn-ea"/>
                          <a:cs typeface="+mn-cs"/>
                        </a:rPr>
                        <a:t>. Excludente com o procedimento 03.04.01.045-6 radioterapia de próstata.</a:t>
                      </a:r>
                      <a:endParaRPr lang="pt-BR" sz="1600" dirty="0">
                        <a:solidFill>
                          <a:srgbClr val="1969A0"/>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graphicFrame>
        <p:nvGraphicFramePr>
          <p:cNvPr id="4" name="Tabela 3"/>
          <p:cNvGraphicFramePr>
            <a:graphicFrameLocks noGrp="1"/>
          </p:cNvGraphicFramePr>
          <p:nvPr/>
        </p:nvGraphicFramePr>
        <p:xfrm>
          <a:off x="1703512" y="5085184"/>
          <a:ext cx="8856984" cy="1295400"/>
        </p:xfrm>
        <a:graphic>
          <a:graphicData uri="http://schemas.openxmlformats.org/drawingml/2006/table">
            <a:tbl>
              <a:tblPr/>
              <a:tblGrid>
                <a:gridCol w="1872208">
                  <a:extLst>
                    <a:ext uri="{9D8B030D-6E8A-4147-A177-3AD203B41FA5}">
                      <a16:colId xmlns:a16="http://schemas.microsoft.com/office/drawing/2014/main" val="20000"/>
                    </a:ext>
                  </a:extLst>
                </a:gridCol>
                <a:gridCol w="6984776">
                  <a:extLst>
                    <a:ext uri="{9D8B030D-6E8A-4147-A177-3AD203B41FA5}">
                      <a16:colId xmlns:a16="http://schemas.microsoft.com/office/drawing/2014/main" val="20001"/>
                    </a:ext>
                  </a:extLst>
                </a:gridCol>
              </a:tblGrid>
              <a:tr h="0">
                <a:tc gridSpan="2">
                  <a:txBody>
                    <a:bodyPr/>
                    <a:lstStyle/>
                    <a:p>
                      <a:pPr algn="ctr" fontAlgn="ctr"/>
                      <a:r>
                        <a:rPr lang="pt-BR" sz="1200" dirty="0">
                          <a:solidFill>
                            <a:schemeClr val="tx1"/>
                          </a:solidFill>
                          <a:effectLst/>
                        </a:rPr>
                        <a:t>ORIGEM</a:t>
                      </a:r>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solidFill>
                  </a:tcPr>
                </a:tc>
                <a:tc hMerge="1">
                  <a:txBody>
                    <a:bodyPr/>
                    <a:lstStyle/>
                    <a:p>
                      <a:pPr fontAlgn="ctr"/>
                      <a:endParaRPr lang="pt-BR" sz="1200" dirty="0">
                        <a:solidFill>
                          <a:srgbClr val="1969A0"/>
                        </a:solidFill>
                        <a:effectLst/>
                      </a:endParaRPr>
                    </a:p>
                  </a:txBody>
                  <a:tcPr marL="38100" marR="38100" marT="38100" marB="38100" anchor="ctr">
                    <a:lnL>
                      <a:noFill/>
                    </a:lnL>
                    <a:lnR>
                      <a:noFill/>
                    </a:lnR>
                    <a:lnT>
                      <a:noFill/>
                    </a:lnT>
                    <a:lnB>
                      <a:noFill/>
                    </a:lnB>
                    <a:solidFill>
                      <a:srgbClr val="D5E0E8"/>
                    </a:solidFill>
                  </a:tcPr>
                </a:tc>
                <a:extLst>
                  <a:ext uri="{0D108BD9-81ED-4DB2-BD59-A6C34878D82A}">
                    <a16:rowId xmlns:a16="http://schemas.microsoft.com/office/drawing/2014/main" val="10000"/>
                  </a:ext>
                </a:extLst>
              </a:tr>
              <a:tr h="0">
                <a:tc>
                  <a:txBody>
                    <a:bodyPr/>
                    <a:lstStyle/>
                    <a:p>
                      <a:pPr fontAlgn="ctr"/>
                      <a:r>
                        <a:rPr lang="pt-BR" sz="1200" dirty="0">
                          <a:solidFill>
                            <a:schemeClr val="tx1"/>
                          </a:solidFill>
                          <a:effectLst/>
                        </a:rPr>
                        <a:t>0304010073</a:t>
                      </a:r>
                    </a:p>
                  </a:txBody>
                  <a:tcPr marL="38100" marR="38100" marT="38100" marB="3810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200" b="1" dirty="0">
                          <a:solidFill>
                            <a:schemeClr val="tx1"/>
                          </a:solidFill>
                          <a:effectLst/>
                        </a:rPr>
                        <a:t>BRAQUITERAPIA DE ALTA TAXA DE DOSE (POR INSERÇÃO)</a:t>
                      </a:r>
                    </a:p>
                  </a:txBody>
                  <a:tcPr marL="38100" marR="38100" marT="38100" marB="3810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1"/>
                  </a:ext>
                </a:extLst>
              </a:tr>
              <a:tr h="0">
                <a:tc>
                  <a:txBody>
                    <a:bodyPr/>
                    <a:lstStyle/>
                    <a:p>
                      <a:pPr fontAlgn="ctr"/>
                      <a:r>
                        <a:rPr lang="pt-BR" sz="1200" dirty="0">
                          <a:solidFill>
                            <a:schemeClr val="tx1"/>
                          </a:solidFill>
                          <a:effectLst/>
                        </a:rPr>
                        <a:t>0304010065</a:t>
                      </a:r>
                    </a:p>
                  </a:txBody>
                  <a:tcPr marL="38100" marR="38100" marT="38100" marB="3810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200" b="1" dirty="0">
                          <a:solidFill>
                            <a:schemeClr val="tx1"/>
                          </a:solidFill>
                          <a:effectLst/>
                        </a:rPr>
                        <a:t>BRAQUITERAPIA COM IODO 125 / OURO 198</a:t>
                      </a:r>
                    </a:p>
                  </a:txBody>
                  <a:tcPr marL="38100" marR="38100" marT="38100" marB="3810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2"/>
                  </a:ext>
                </a:extLst>
              </a:tr>
              <a:tr h="0">
                <a:tc>
                  <a:txBody>
                    <a:bodyPr/>
                    <a:lstStyle/>
                    <a:p>
                      <a:pPr fontAlgn="ctr"/>
                      <a:r>
                        <a:rPr lang="pt-BR" sz="1200" dirty="0">
                          <a:solidFill>
                            <a:schemeClr val="tx1"/>
                          </a:solidFill>
                          <a:effectLst/>
                        </a:rPr>
                        <a:t>0304010049</a:t>
                      </a:r>
                    </a:p>
                  </a:txBody>
                  <a:tcPr marL="38100" marR="38100" marT="38100" marB="3810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200" b="1" dirty="0">
                          <a:solidFill>
                            <a:schemeClr val="tx1"/>
                          </a:solidFill>
                          <a:effectLst/>
                        </a:rPr>
                        <a:t>BRAQUITERAPIA</a:t>
                      </a:r>
                    </a:p>
                  </a:txBody>
                  <a:tcPr marL="38100" marR="38100" marT="38100" marB="3810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3"/>
                  </a:ext>
                </a:extLst>
              </a:tr>
              <a:tr h="0">
                <a:tc>
                  <a:txBody>
                    <a:bodyPr/>
                    <a:lstStyle/>
                    <a:p>
                      <a:pPr fontAlgn="ctr"/>
                      <a:r>
                        <a:rPr lang="pt-BR" sz="1200" dirty="0">
                          <a:solidFill>
                            <a:schemeClr val="tx1"/>
                          </a:solidFill>
                          <a:effectLst/>
                        </a:rPr>
                        <a:t>0304010197</a:t>
                      </a:r>
                    </a:p>
                  </a:txBody>
                  <a:tcPr marL="38100" marR="38100" marT="38100" marB="3810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fontAlgn="ctr"/>
                      <a:r>
                        <a:rPr lang="pt-BR" sz="1200" dirty="0">
                          <a:solidFill>
                            <a:schemeClr val="tx1"/>
                          </a:solidFill>
                          <a:effectLst/>
                        </a:rPr>
                        <a:t>PLANEJAMENTO DE BRAQUITERAPIA DE ALTA TAXA DE DOSE (POR TRATAMENTO</a:t>
                      </a:r>
                    </a:p>
                  </a:txBody>
                  <a:tcPr marL="38100" marR="38100" marT="38100" marB="3810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19085301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nvGraphicFramePr>
        <p:xfrm>
          <a:off x="2063552" y="332656"/>
          <a:ext cx="8373616" cy="1188720"/>
        </p:xfrm>
        <a:graphic>
          <a:graphicData uri="http://schemas.openxmlformats.org/drawingml/2006/table">
            <a:tbl>
              <a:tblPr/>
              <a:tblGrid>
                <a:gridCol w="8373616">
                  <a:extLst>
                    <a:ext uri="{9D8B030D-6E8A-4147-A177-3AD203B41FA5}">
                      <a16:colId xmlns:a16="http://schemas.microsoft.com/office/drawing/2014/main" val="20000"/>
                    </a:ext>
                  </a:extLst>
                </a:gridCol>
              </a:tblGrid>
              <a:tr h="0">
                <a:tc>
                  <a:txBody>
                    <a:bodyPr/>
                    <a:lstStyle/>
                    <a:p>
                      <a:r>
                        <a:rPr lang="pt-BR" dirty="0">
                          <a:solidFill>
                            <a:srgbClr val="1969A0"/>
                          </a:solidFill>
                          <a:effectLst/>
                        </a:rPr>
                        <a:t>03.04.01.047-2 - RADIOTERAPIA DO APARELHO URINÁRIO - </a:t>
                      </a:r>
                      <a:r>
                        <a:rPr lang="pt-BR" sz="1400" b="0" i="0" kern="1200" dirty="0">
                          <a:solidFill>
                            <a:schemeClr val="tx1"/>
                          </a:solidFill>
                          <a:effectLst/>
                          <a:latin typeface="+mn-lt"/>
                          <a:ea typeface="+mn-ea"/>
                          <a:cs typeface="+mn-cs"/>
                        </a:rPr>
                        <a:t>R$ 4.093,00</a:t>
                      </a:r>
                    </a:p>
                    <a:p>
                      <a:r>
                        <a:rPr lang="pt-BR" sz="1800" b="0" i="1" kern="1200" dirty="0">
                          <a:solidFill>
                            <a:schemeClr val="tx1"/>
                          </a:solidFill>
                          <a:effectLst/>
                          <a:latin typeface="+mn-lt"/>
                          <a:ea typeface="+mn-ea"/>
                          <a:cs typeface="+mn-cs"/>
                        </a:rPr>
                        <a:t>Radioterapia de câncer de uretra, bexiga, ureter, rim, adrenal (suprarrenal) e neuroblastoma. Inclui irradiação de cadeia de drenagem linfática regional, quando indicada.</a:t>
                      </a:r>
                      <a:endParaRPr lang="pt-BR" dirty="0">
                        <a:solidFill>
                          <a:srgbClr val="1969A0"/>
                        </a:solidFill>
                        <a:effectLst/>
                      </a:endParaRPr>
                    </a:p>
                  </a:txBody>
                  <a:tcPr anchor="ctr">
                    <a:lnL>
                      <a:noFill/>
                    </a:lnL>
                    <a:lnR>
                      <a:noFill/>
                    </a:lnR>
                    <a:lnT>
                      <a:noFill/>
                    </a:lnT>
                    <a:lnB>
                      <a:noFill/>
                    </a:lnB>
                    <a:solidFill>
                      <a:schemeClr val="accent3">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3" name="Tabela 2"/>
          <p:cNvGraphicFramePr>
            <a:graphicFrameLocks noGrp="1"/>
          </p:cNvGraphicFramePr>
          <p:nvPr/>
        </p:nvGraphicFramePr>
        <p:xfrm>
          <a:off x="2063552" y="4653136"/>
          <a:ext cx="8352926" cy="1904760"/>
        </p:xfrm>
        <a:graphic>
          <a:graphicData uri="http://schemas.openxmlformats.org/drawingml/2006/table">
            <a:tbl>
              <a:tblPr/>
              <a:tblGrid>
                <a:gridCol w="1538700">
                  <a:extLst>
                    <a:ext uri="{9D8B030D-6E8A-4147-A177-3AD203B41FA5}">
                      <a16:colId xmlns:a16="http://schemas.microsoft.com/office/drawing/2014/main" val="20000"/>
                    </a:ext>
                  </a:extLst>
                </a:gridCol>
                <a:gridCol w="6814226">
                  <a:extLst>
                    <a:ext uri="{9D8B030D-6E8A-4147-A177-3AD203B41FA5}">
                      <a16:colId xmlns:a16="http://schemas.microsoft.com/office/drawing/2014/main" val="20001"/>
                    </a:ext>
                  </a:extLst>
                </a:gridCol>
              </a:tblGrid>
              <a:tr h="156835">
                <a:tc gridSpan="2">
                  <a:txBody>
                    <a:bodyPr/>
                    <a:lstStyle/>
                    <a:p>
                      <a:pPr algn="ctr" fontAlgn="ctr"/>
                      <a:r>
                        <a:rPr lang="pt-BR" sz="1000" dirty="0">
                          <a:solidFill>
                            <a:schemeClr val="tx1"/>
                          </a:solidFill>
                          <a:effectLst/>
                        </a:rPr>
                        <a:t>ORIGEM</a:t>
                      </a:r>
                    </a:p>
                  </a:txBody>
                  <a:tcPr marL="29620" marR="29620" marT="29620" marB="29620" anchor="ctr">
                    <a:lnL>
                      <a:noFill/>
                    </a:lnL>
                    <a:lnR>
                      <a:noFill/>
                    </a:lnR>
                    <a:lnT>
                      <a:noFill/>
                    </a:lnT>
                    <a:lnB>
                      <a:noFill/>
                    </a:lnB>
                    <a:solidFill>
                      <a:schemeClr val="bg1"/>
                    </a:solidFill>
                  </a:tcPr>
                </a:tc>
                <a:tc hMerge="1">
                  <a:txBody>
                    <a:bodyPr/>
                    <a:lstStyle/>
                    <a:p>
                      <a:pPr fontAlgn="ctr"/>
                      <a:endParaRPr lang="pt-BR" sz="1000" dirty="0">
                        <a:solidFill>
                          <a:srgbClr val="1969A0"/>
                        </a:solidFill>
                        <a:effectLst/>
                      </a:endParaRPr>
                    </a:p>
                  </a:txBody>
                  <a:tcPr marL="29620" marR="29620" marT="29620" marB="29620" anchor="ctr">
                    <a:lnL>
                      <a:noFill/>
                    </a:lnL>
                    <a:lnR>
                      <a:noFill/>
                    </a:lnR>
                    <a:lnT>
                      <a:noFill/>
                    </a:lnT>
                    <a:lnB>
                      <a:noFill/>
                    </a:lnB>
                    <a:solidFill>
                      <a:srgbClr val="D5E0E8"/>
                    </a:solidFill>
                  </a:tcPr>
                </a:tc>
                <a:extLst>
                  <a:ext uri="{0D108BD9-81ED-4DB2-BD59-A6C34878D82A}">
                    <a16:rowId xmlns:a16="http://schemas.microsoft.com/office/drawing/2014/main" val="10000"/>
                  </a:ext>
                </a:extLst>
              </a:tr>
              <a:tr h="156835">
                <a:tc>
                  <a:txBody>
                    <a:bodyPr/>
                    <a:lstStyle/>
                    <a:p>
                      <a:pPr fontAlgn="ctr"/>
                      <a:r>
                        <a:rPr lang="pt-BR" sz="1000" dirty="0">
                          <a:solidFill>
                            <a:schemeClr val="tx1"/>
                          </a:solidFill>
                          <a:effectLst/>
                        </a:rPr>
                        <a:t>0304010308</a:t>
                      </a:r>
                    </a:p>
                  </a:txBody>
                  <a:tcPr marL="29620" marR="29620" marT="29620" marB="29620" anchor="ctr">
                    <a:lnL>
                      <a:noFill/>
                    </a:lnL>
                    <a:lnR>
                      <a:noFill/>
                    </a:lnR>
                    <a:lnT>
                      <a:noFill/>
                    </a:lnT>
                    <a:lnB>
                      <a:noFill/>
                    </a:lnB>
                    <a:solidFill>
                      <a:schemeClr val="bg1"/>
                    </a:solidFill>
                  </a:tcPr>
                </a:tc>
                <a:tc>
                  <a:txBody>
                    <a:bodyPr/>
                    <a:lstStyle/>
                    <a:p>
                      <a:pPr fontAlgn="ctr"/>
                      <a:r>
                        <a:rPr lang="pt-BR" sz="1000" dirty="0">
                          <a:solidFill>
                            <a:schemeClr val="tx1"/>
                          </a:solidFill>
                          <a:effectLst/>
                        </a:rPr>
                        <a:t>COLIMAÇÃO PERSONALIZADA</a:t>
                      </a:r>
                    </a:p>
                  </a:txBody>
                  <a:tcPr marL="29620" marR="29620" marT="29620" marB="29620" anchor="ctr">
                    <a:lnL>
                      <a:noFill/>
                    </a:lnL>
                    <a:lnR>
                      <a:noFill/>
                    </a:lnR>
                    <a:lnT>
                      <a:noFill/>
                    </a:lnT>
                    <a:lnB>
                      <a:noFill/>
                    </a:lnB>
                    <a:solidFill>
                      <a:schemeClr val="bg1"/>
                    </a:solidFill>
                  </a:tcPr>
                </a:tc>
                <a:extLst>
                  <a:ext uri="{0D108BD9-81ED-4DB2-BD59-A6C34878D82A}">
                    <a16:rowId xmlns:a16="http://schemas.microsoft.com/office/drawing/2014/main" val="10001"/>
                  </a:ext>
                </a:extLst>
              </a:tr>
              <a:tr h="156835">
                <a:tc>
                  <a:txBody>
                    <a:bodyPr/>
                    <a:lstStyle/>
                    <a:p>
                      <a:pPr fontAlgn="ctr"/>
                      <a:r>
                        <a:rPr lang="pt-BR" sz="1000" dirty="0">
                          <a:solidFill>
                            <a:schemeClr val="tx1"/>
                          </a:solidFill>
                          <a:effectLst/>
                        </a:rPr>
                        <a:t>0304010154</a:t>
                      </a:r>
                    </a:p>
                  </a:txBody>
                  <a:tcPr marL="29620" marR="29620" marT="29620" marB="29620" anchor="ctr">
                    <a:lnL>
                      <a:noFill/>
                    </a:lnL>
                    <a:lnR>
                      <a:noFill/>
                    </a:lnR>
                    <a:lnT>
                      <a:noFill/>
                    </a:lnT>
                    <a:lnB>
                      <a:noFill/>
                    </a:lnB>
                    <a:solidFill>
                      <a:schemeClr val="bg1"/>
                    </a:solidFill>
                  </a:tcPr>
                </a:tc>
                <a:tc>
                  <a:txBody>
                    <a:bodyPr/>
                    <a:lstStyle/>
                    <a:p>
                      <a:pPr fontAlgn="ctr"/>
                      <a:r>
                        <a:rPr lang="pt-BR" sz="1000" dirty="0">
                          <a:solidFill>
                            <a:schemeClr val="tx1"/>
                          </a:solidFill>
                          <a:effectLst/>
                        </a:rPr>
                        <a:t>MÁSCARA / IMOBILIZAÇÃO PERSONALIZADA (POR TRATAMENTO)</a:t>
                      </a:r>
                    </a:p>
                  </a:txBody>
                  <a:tcPr marL="29620" marR="29620" marT="29620" marB="29620" anchor="ctr">
                    <a:lnL>
                      <a:noFill/>
                    </a:lnL>
                    <a:lnR>
                      <a:noFill/>
                    </a:lnR>
                    <a:lnT>
                      <a:noFill/>
                    </a:lnT>
                    <a:lnB>
                      <a:noFill/>
                    </a:lnB>
                    <a:solidFill>
                      <a:schemeClr val="bg1"/>
                    </a:solidFill>
                  </a:tcPr>
                </a:tc>
                <a:extLst>
                  <a:ext uri="{0D108BD9-81ED-4DB2-BD59-A6C34878D82A}">
                    <a16:rowId xmlns:a16="http://schemas.microsoft.com/office/drawing/2014/main" val="10002"/>
                  </a:ext>
                </a:extLst>
              </a:tr>
              <a:tr h="156835">
                <a:tc>
                  <a:txBody>
                    <a:bodyPr/>
                    <a:lstStyle/>
                    <a:p>
                      <a:pPr fontAlgn="ctr"/>
                      <a:r>
                        <a:rPr lang="pt-BR" sz="1000" dirty="0">
                          <a:solidFill>
                            <a:schemeClr val="tx1"/>
                          </a:solidFill>
                          <a:effectLst/>
                        </a:rPr>
                        <a:t>0304010286</a:t>
                      </a:r>
                    </a:p>
                  </a:txBody>
                  <a:tcPr marL="29620" marR="29620" marT="29620" marB="29620" anchor="ctr">
                    <a:lnL>
                      <a:noFill/>
                    </a:lnL>
                    <a:lnR>
                      <a:noFill/>
                    </a:lnR>
                    <a:lnT>
                      <a:noFill/>
                    </a:lnT>
                    <a:lnB>
                      <a:noFill/>
                    </a:lnB>
                    <a:solidFill>
                      <a:schemeClr val="bg1"/>
                    </a:solidFill>
                  </a:tcPr>
                </a:tc>
                <a:tc>
                  <a:txBody>
                    <a:bodyPr/>
                    <a:lstStyle/>
                    <a:p>
                      <a:pPr fontAlgn="ctr"/>
                      <a:r>
                        <a:rPr lang="pt-BR" sz="1000" dirty="0">
                          <a:solidFill>
                            <a:schemeClr val="tx1"/>
                          </a:solidFill>
                          <a:effectLst/>
                        </a:rPr>
                        <a:t>RADIOTERAPIA COM ACELERADOR LINEAR SÓ DE FÓTONS (POR CAMPO)</a:t>
                      </a:r>
                    </a:p>
                  </a:txBody>
                  <a:tcPr marL="29620" marR="29620" marT="29620" marB="29620" anchor="ctr">
                    <a:lnL>
                      <a:noFill/>
                    </a:lnL>
                    <a:lnR>
                      <a:noFill/>
                    </a:lnR>
                    <a:lnT>
                      <a:noFill/>
                    </a:lnT>
                    <a:lnB>
                      <a:noFill/>
                    </a:lnB>
                    <a:solidFill>
                      <a:schemeClr val="bg1"/>
                    </a:solidFill>
                  </a:tcPr>
                </a:tc>
                <a:extLst>
                  <a:ext uri="{0D108BD9-81ED-4DB2-BD59-A6C34878D82A}">
                    <a16:rowId xmlns:a16="http://schemas.microsoft.com/office/drawing/2014/main" val="10003"/>
                  </a:ext>
                </a:extLst>
              </a:tr>
              <a:tr h="156835">
                <a:tc>
                  <a:txBody>
                    <a:bodyPr/>
                    <a:lstStyle/>
                    <a:p>
                      <a:pPr fontAlgn="ctr"/>
                      <a:r>
                        <a:rPr lang="pt-BR" sz="1000" dirty="0">
                          <a:solidFill>
                            <a:schemeClr val="tx1"/>
                          </a:solidFill>
                          <a:effectLst/>
                        </a:rPr>
                        <a:t>0304010294</a:t>
                      </a:r>
                    </a:p>
                  </a:txBody>
                  <a:tcPr marL="29620" marR="29620" marT="29620" marB="29620" anchor="ctr">
                    <a:lnL>
                      <a:noFill/>
                    </a:lnL>
                    <a:lnR>
                      <a:noFill/>
                    </a:lnR>
                    <a:lnT>
                      <a:noFill/>
                    </a:lnT>
                    <a:lnB>
                      <a:noFill/>
                    </a:lnB>
                    <a:solidFill>
                      <a:schemeClr val="bg1"/>
                    </a:solidFill>
                  </a:tcPr>
                </a:tc>
                <a:tc>
                  <a:txBody>
                    <a:bodyPr/>
                    <a:lstStyle/>
                    <a:p>
                      <a:pPr fontAlgn="ctr"/>
                      <a:r>
                        <a:rPr lang="pt-BR" sz="1000" dirty="0">
                          <a:solidFill>
                            <a:schemeClr val="tx1"/>
                          </a:solidFill>
                          <a:effectLst/>
                        </a:rPr>
                        <a:t>RADIOTERAPIA COM ACELERADOR LINEAR DE FÓTONS E ELÉTRONS (POR CAMPO)</a:t>
                      </a:r>
                    </a:p>
                  </a:txBody>
                  <a:tcPr marL="29620" marR="29620" marT="29620" marB="29620" anchor="ctr">
                    <a:lnL>
                      <a:noFill/>
                    </a:lnL>
                    <a:lnR>
                      <a:noFill/>
                    </a:lnR>
                    <a:lnT>
                      <a:noFill/>
                    </a:lnT>
                    <a:lnB>
                      <a:noFill/>
                    </a:lnB>
                    <a:solidFill>
                      <a:schemeClr val="bg1"/>
                    </a:solidFill>
                  </a:tcPr>
                </a:tc>
                <a:extLst>
                  <a:ext uri="{0D108BD9-81ED-4DB2-BD59-A6C34878D82A}">
                    <a16:rowId xmlns:a16="http://schemas.microsoft.com/office/drawing/2014/main" val="10004"/>
                  </a:ext>
                </a:extLst>
              </a:tr>
              <a:tr h="156835">
                <a:tc>
                  <a:txBody>
                    <a:bodyPr/>
                    <a:lstStyle/>
                    <a:p>
                      <a:pPr fontAlgn="ctr"/>
                      <a:r>
                        <a:rPr lang="pt-BR" sz="1000" dirty="0">
                          <a:solidFill>
                            <a:schemeClr val="tx1"/>
                          </a:solidFill>
                          <a:effectLst/>
                        </a:rPr>
                        <a:t>0304010090</a:t>
                      </a:r>
                    </a:p>
                  </a:txBody>
                  <a:tcPr marL="29620" marR="29620" marT="29620" marB="29620" anchor="ctr">
                    <a:lnL>
                      <a:noFill/>
                    </a:lnL>
                    <a:lnR>
                      <a:noFill/>
                    </a:lnR>
                    <a:lnT>
                      <a:noFill/>
                    </a:lnT>
                    <a:lnB>
                      <a:noFill/>
                    </a:lnB>
                    <a:solidFill>
                      <a:schemeClr val="bg1"/>
                    </a:solidFill>
                  </a:tcPr>
                </a:tc>
                <a:tc>
                  <a:txBody>
                    <a:bodyPr/>
                    <a:lstStyle/>
                    <a:p>
                      <a:pPr fontAlgn="ctr"/>
                      <a:r>
                        <a:rPr lang="pt-BR" sz="1000" dirty="0">
                          <a:solidFill>
                            <a:schemeClr val="tx1"/>
                          </a:solidFill>
                          <a:effectLst/>
                        </a:rPr>
                        <a:t>COBALTOTERAPIA (POR CAMPO)</a:t>
                      </a:r>
                    </a:p>
                  </a:txBody>
                  <a:tcPr marL="29620" marR="29620" marT="29620" marB="29620" anchor="ctr">
                    <a:lnL>
                      <a:noFill/>
                    </a:lnL>
                    <a:lnR>
                      <a:noFill/>
                    </a:lnR>
                    <a:lnT>
                      <a:noFill/>
                    </a:lnT>
                    <a:lnB>
                      <a:noFill/>
                    </a:lnB>
                    <a:solidFill>
                      <a:schemeClr val="bg1"/>
                    </a:solidFill>
                  </a:tcPr>
                </a:tc>
                <a:extLst>
                  <a:ext uri="{0D108BD9-81ED-4DB2-BD59-A6C34878D82A}">
                    <a16:rowId xmlns:a16="http://schemas.microsoft.com/office/drawing/2014/main" val="10005"/>
                  </a:ext>
                </a:extLst>
              </a:tr>
              <a:tr h="156835">
                <a:tc>
                  <a:txBody>
                    <a:bodyPr/>
                    <a:lstStyle/>
                    <a:p>
                      <a:pPr fontAlgn="ctr"/>
                      <a:r>
                        <a:rPr lang="pt-BR" sz="1000" dirty="0">
                          <a:solidFill>
                            <a:schemeClr val="tx1"/>
                          </a:solidFill>
                          <a:effectLst/>
                        </a:rPr>
                        <a:t>0304010081</a:t>
                      </a:r>
                    </a:p>
                  </a:txBody>
                  <a:tcPr marL="29620" marR="29620" marT="29620" marB="29620" anchor="ctr">
                    <a:lnL>
                      <a:noFill/>
                    </a:lnL>
                    <a:lnR>
                      <a:noFill/>
                    </a:lnR>
                    <a:lnT>
                      <a:noFill/>
                    </a:lnT>
                    <a:lnB>
                      <a:noFill/>
                    </a:lnB>
                    <a:solidFill>
                      <a:schemeClr val="bg1"/>
                    </a:solidFill>
                  </a:tcPr>
                </a:tc>
                <a:tc>
                  <a:txBody>
                    <a:bodyPr/>
                    <a:lstStyle/>
                    <a:p>
                      <a:pPr fontAlgn="ctr"/>
                      <a:r>
                        <a:rPr lang="pt-BR" sz="1000" dirty="0">
                          <a:solidFill>
                            <a:schemeClr val="tx1"/>
                          </a:solidFill>
                          <a:effectLst/>
                        </a:rPr>
                        <a:t>VERIFICAÇÂO POR IMAGEM EM RADIOTERAPIA</a:t>
                      </a:r>
                    </a:p>
                  </a:txBody>
                  <a:tcPr marL="29620" marR="29620" marT="29620" marB="29620" anchor="ctr">
                    <a:lnL>
                      <a:noFill/>
                    </a:lnL>
                    <a:lnR>
                      <a:noFill/>
                    </a:lnR>
                    <a:lnT>
                      <a:noFill/>
                    </a:lnT>
                    <a:lnB>
                      <a:noFill/>
                    </a:lnB>
                    <a:solidFill>
                      <a:schemeClr val="bg1"/>
                    </a:solidFill>
                  </a:tcPr>
                </a:tc>
                <a:extLst>
                  <a:ext uri="{0D108BD9-81ED-4DB2-BD59-A6C34878D82A}">
                    <a16:rowId xmlns:a16="http://schemas.microsoft.com/office/drawing/2014/main" val="10006"/>
                  </a:ext>
                </a:extLst>
              </a:tr>
              <a:tr h="156835">
                <a:tc>
                  <a:txBody>
                    <a:bodyPr/>
                    <a:lstStyle/>
                    <a:p>
                      <a:pPr fontAlgn="ctr"/>
                      <a:r>
                        <a:rPr lang="pt-BR" sz="1000" dirty="0">
                          <a:solidFill>
                            <a:schemeClr val="tx1"/>
                          </a:solidFill>
                          <a:effectLst/>
                        </a:rPr>
                        <a:t>0304010200</a:t>
                      </a:r>
                    </a:p>
                  </a:txBody>
                  <a:tcPr marL="29620" marR="29620" marT="29620" marB="29620" anchor="ctr">
                    <a:lnL>
                      <a:noFill/>
                    </a:lnL>
                    <a:lnR>
                      <a:noFill/>
                    </a:lnR>
                    <a:lnT>
                      <a:noFill/>
                    </a:lnT>
                    <a:lnB>
                      <a:noFill/>
                    </a:lnB>
                    <a:solidFill>
                      <a:schemeClr val="bg1"/>
                    </a:solidFill>
                  </a:tcPr>
                </a:tc>
                <a:tc>
                  <a:txBody>
                    <a:bodyPr/>
                    <a:lstStyle/>
                    <a:p>
                      <a:pPr fontAlgn="ctr"/>
                      <a:r>
                        <a:rPr lang="pt-BR" sz="1000" dirty="0">
                          <a:solidFill>
                            <a:schemeClr val="tx1"/>
                          </a:solidFill>
                          <a:effectLst/>
                        </a:rPr>
                        <a:t>PLANEJAMENTO SIMPLES (POR TRATAMENTO)</a:t>
                      </a:r>
                    </a:p>
                  </a:txBody>
                  <a:tcPr marL="29620" marR="29620" marT="29620" marB="29620" anchor="ctr">
                    <a:lnL>
                      <a:noFill/>
                    </a:lnL>
                    <a:lnR>
                      <a:noFill/>
                    </a:lnR>
                    <a:lnT>
                      <a:noFill/>
                    </a:lnT>
                    <a:lnB>
                      <a:noFill/>
                    </a:lnB>
                    <a:solidFill>
                      <a:schemeClr val="bg1"/>
                    </a:solidFill>
                  </a:tcPr>
                </a:tc>
                <a:extLst>
                  <a:ext uri="{0D108BD9-81ED-4DB2-BD59-A6C34878D82A}">
                    <a16:rowId xmlns:a16="http://schemas.microsoft.com/office/drawing/2014/main" val="10007"/>
                  </a:ext>
                </a:extLst>
              </a:tr>
              <a:tr h="156835">
                <a:tc>
                  <a:txBody>
                    <a:bodyPr/>
                    <a:lstStyle/>
                    <a:p>
                      <a:pPr fontAlgn="ctr"/>
                      <a:r>
                        <a:rPr lang="pt-BR" sz="1000" dirty="0">
                          <a:solidFill>
                            <a:schemeClr val="tx1"/>
                          </a:solidFill>
                          <a:effectLst/>
                        </a:rPr>
                        <a:t>0304010189</a:t>
                      </a:r>
                    </a:p>
                  </a:txBody>
                  <a:tcPr marL="29620" marR="29620" marT="29620" marB="29620" anchor="ctr">
                    <a:lnL>
                      <a:noFill/>
                    </a:lnL>
                    <a:lnR>
                      <a:noFill/>
                    </a:lnR>
                    <a:lnT>
                      <a:noFill/>
                    </a:lnT>
                    <a:lnB>
                      <a:noFill/>
                    </a:lnB>
                    <a:solidFill>
                      <a:schemeClr val="bg1"/>
                    </a:solidFill>
                  </a:tcPr>
                </a:tc>
                <a:tc>
                  <a:txBody>
                    <a:bodyPr/>
                    <a:lstStyle/>
                    <a:p>
                      <a:pPr fontAlgn="ctr"/>
                      <a:r>
                        <a:rPr lang="pt-BR" sz="1000" dirty="0">
                          <a:solidFill>
                            <a:schemeClr val="tx1"/>
                          </a:solidFill>
                          <a:effectLst/>
                        </a:rPr>
                        <a:t>PLANEJAMENTO COMPLEXO (POR TRATAMENTO)</a:t>
                      </a:r>
                    </a:p>
                  </a:txBody>
                  <a:tcPr marL="29620" marR="29620" marT="29620" marB="29620" anchor="ctr">
                    <a:lnL>
                      <a:noFill/>
                    </a:lnL>
                    <a:lnR>
                      <a:noFill/>
                    </a:lnR>
                    <a:lnT>
                      <a:noFill/>
                    </a:lnT>
                    <a:lnB>
                      <a:noFill/>
                    </a:lnB>
                    <a:solidFill>
                      <a:schemeClr val="bg1"/>
                    </a:solidFill>
                  </a:tcPr>
                </a:tc>
                <a:extLst>
                  <a:ext uri="{0D108BD9-81ED-4DB2-BD59-A6C34878D82A}">
                    <a16:rowId xmlns:a16="http://schemas.microsoft.com/office/drawing/2014/main" val="10008"/>
                  </a:ext>
                </a:extLst>
              </a:tr>
            </a:tbl>
          </a:graphicData>
        </a:graphic>
      </p:graphicFrame>
      <p:graphicFrame>
        <p:nvGraphicFramePr>
          <p:cNvPr id="4" name="Tabela 3"/>
          <p:cNvGraphicFramePr>
            <a:graphicFrameLocks noGrp="1"/>
          </p:cNvGraphicFramePr>
          <p:nvPr/>
        </p:nvGraphicFramePr>
        <p:xfrm>
          <a:off x="1991541" y="1844828"/>
          <a:ext cx="8424938" cy="2592283"/>
        </p:xfrm>
        <a:graphic>
          <a:graphicData uri="http://schemas.openxmlformats.org/drawingml/2006/table">
            <a:tbl>
              <a:tblPr/>
              <a:tblGrid>
                <a:gridCol w="4212469">
                  <a:extLst>
                    <a:ext uri="{9D8B030D-6E8A-4147-A177-3AD203B41FA5}">
                      <a16:colId xmlns:a16="http://schemas.microsoft.com/office/drawing/2014/main" val="20000"/>
                    </a:ext>
                  </a:extLst>
                </a:gridCol>
                <a:gridCol w="4212469">
                  <a:extLst>
                    <a:ext uri="{9D8B030D-6E8A-4147-A177-3AD203B41FA5}">
                      <a16:colId xmlns:a16="http://schemas.microsoft.com/office/drawing/2014/main" val="20001"/>
                    </a:ext>
                  </a:extLst>
                </a:gridCol>
              </a:tblGrid>
              <a:tr h="265875">
                <a:tc>
                  <a:txBody>
                    <a:bodyPr/>
                    <a:lstStyle/>
                    <a:p>
                      <a:r>
                        <a:rPr lang="pt-BR" sz="1200" dirty="0">
                          <a:solidFill>
                            <a:srgbClr val="1969A0"/>
                          </a:solidFill>
                          <a:effectLst/>
                        </a:rPr>
                        <a:t>Modalidade de Atendimento: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Ambulatorial</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65875">
                <a:tc>
                  <a:txBody>
                    <a:bodyPr/>
                    <a:lstStyle/>
                    <a:p>
                      <a:r>
                        <a:rPr lang="pt-BR" sz="1200" dirty="0">
                          <a:solidFill>
                            <a:srgbClr val="1969A0"/>
                          </a:solidFill>
                          <a:effectLst/>
                        </a:rPr>
                        <a:t>Complexidade:</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Alta Complexidade</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65875">
                <a:tc>
                  <a:txBody>
                    <a:bodyPr/>
                    <a:lstStyle/>
                    <a:p>
                      <a:r>
                        <a:rPr lang="pt-BR" sz="1200" dirty="0">
                          <a:solidFill>
                            <a:srgbClr val="1969A0"/>
                          </a:solidFill>
                          <a:effectLst/>
                        </a:rPr>
                        <a:t>Financiamento: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Média e Alta Complexidade (MAC)</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65875">
                <a:tc>
                  <a:txBody>
                    <a:bodyPr/>
                    <a:lstStyle/>
                    <a:p>
                      <a:r>
                        <a:rPr lang="pt-BR" sz="1200" dirty="0">
                          <a:solidFill>
                            <a:srgbClr val="1969A0"/>
                          </a:solidFill>
                          <a:effectLst/>
                        </a:rPr>
                        <a:t>Instrumento de Registro: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APAC (Proc. Principal)</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65875">
                <a:tc>
                  <a:txBody>
                    <a:bodyPr/>
                    <a:lstStyle/>
                    <a:p>
                      <a:r>
                        <a:rPr lang="pt-BR" sz="1200" dirty="0">
                          <a:solidFill>
                            <a:srgbClr val="1969A0"/>
                          </a:solidFill>
                          <a:effectLst/>
                        </a:rPr>
                        <a:t>Sexo: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Ambos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65875">
                <a:tc>
                  <a:txBody>
                    <a:bodyPr/>
                    <a:lstStyle/>
                    <a:p>
                      <a:r>
                        <a:rPr lang="pt-BR" sz="1200" dirty="0">
                          <a:solidFill>
                            <a:srgbClr val="1969A0"/>
                          </a:solidFill>
                          <a:effectLst/>
                        </a:rPr>
                        <a:t>Quantidade Máxima: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1</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65875">
                <a:tc>
                  <a:txBody>
                    <a:bodyPr/>
                    <a:lstStyle/>
                    <a:p>
                      <a:r>
                        <a:rPr lang="pt-BR" sz="1200" dirty="0">
                          <a:solidFill>
                            <a:srgbClr val="1969A0"/>
                          </a:solidFill>
                          <a:effectLst/>
                        </a:rPr>
                        <a:t>Idade Mínima: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0 meses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65875">
                <a:tc>
                  <a:txBody>
                    <a:bodyPr/>
                    <a:lstStyle/>
                    <a:p>
                      <a:r>
                        <a:rPr lang="pt-BR" sz="1200" dirty="0">
                          <a:solidFill>
                            <a:srgbClr val="1969A0"/>
                          </a:solidFill>
                          <a:effectLst/>
                        </a:rPr>
                        <a:t>Idade Máxima: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130 anos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465283">
                <a:tc>
                  <a:txBody>
                    <a:bodyPr/>
                    <a:lstStyle/>
                    <a:p>
                      <a:r>
                        <a:rPr lang="pt-BR" sz="1200" dirty="0">
                          <a:solidFill>
                            <a:srgbClr val="1969A0"/>
                          </a:solidFill>
                          <a:effectLst/>
                        </a:rPr>
                        <a:t>Atributos Complementares: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Exige CNS Exige registro na APAC de dados complementares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30479915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nvGraphicFramePr>
        <p:xfrm>
          <a:off x="1919536" y="188640"/>
          <a:ext cx="8373616" cy="1463040"/>
        </p:xfrm>
        <a:graphic>
          <a:graphicData uri="http://schemas.openxmlformats.org/drawingml/2006/table">
            <a:tbl>
              <a:tblPr>
                <a:effectLst/>
              </a:tblPr>
              <a:tblGrid>
                <a:gridCol w="8373616">
                  <a:extLst>
                    <a:ext uri="{9D8B030D-6E8A-4147-A177-3AD203B41FA5}">
                      <a16:colId xmlns:a16="http://schemas.microsoft.com/office/drawing/2014/main" val="20000"/>
                    </a:ext>
                  </a:extLst>
                </a:gridCol>
              </a:tblGrid>
              <a:tr h="0">
                <a:tc>
                  <a:txBody>
                    <a:bodyPr/>
                    <a:lstStyle/>
                    <a:p>
                      <a:r>
                        <a:rPr lang="pt-BR" dirty="0">
                          <a:solidFill>
                            <a:srgbClr val="1969A0"/>
                          </a:solidFill>
                          <a:effectLst/>
                        </a:rPr>
                        <a:t>03.04.01.048-0 - RADIOTERAPIA DE OLHOS E ANEXOS - </a:t>
                      </a:r>
                      <a:r>
                        <a:rPr lang="pt-BR" sz="1400" b="0" i="0" kern="1200" dirty="0">
                          <a:solidFill>
                            <a:schemeClr val="tx1"/>
                          </a:solidFill>
                          <a:effectLst/>
                          <a:latin typeface="+mn-lt"/>
                          <a:ea typeface="+mn-ea"/>
                          <a:cs typeface="+mn-cs"/>
                        </a:rPr>
                        <a:t>R$ 3.273,00</a:t>
                      </a:r>
                    </a:p>
                    <a:p>
                      <a:endParaRPr lang="pt-BR" sz="1800" b="0" i="1" kern="1200" dirty="0">
                        <a:solidFill>
                          <a:schemeClr val="tx1"/>
                        </a:solidFill>
                        <a:effectLst/>
                        <a:latin typeface="+mn-lt"/>
                        <a:ea typeface="+mn-ea"/>
                        <a:cs typeface="+mn-cs"/>
                      </a:endParaRPr>
                    </a:p>
                    <a:p>
                      <a:r>
                        <a:rPr lang="pt-BR" sz="1800" b="0" i="1" kern="1200" dirty="0">
                          <a:solidFill>
                            <a:schemeClr val="tx1"/>
                          </a:solidFill>
                          <a:effectLst/>
                          <a:latin typeface="+mn-lt"/>
                          <a:ea typeface="+mn-ea"/>
                          <a:cs typeface="+mn-cs"/>
                        </a:rPr>
                        <a:t>Consiste na radioterapia de lesão(</a:t>
                      </a:r>
                      <a:r>
                        <a:rPr lang="pt-BR" sz="1800" b="0" i="1" kern="1200" dirty="0" err="1">
                          <a:solidFill>
                            <a:schemeClr val="tx1"/>
                          </a:solidFill>
                          <a:effectLst/>
                          <a:latin typeface="+mn-lt"/>
                          <a:ea typeface="+mn-ea"/>
                          <a:cs typeface="+mn-cs"/>
                        </a:rPr>
                        <a:t>ões</a:t>
                      </a:r>
                      <a:r>
                        <a:rPr lang="pt-BR" sz="1800" b="0" i="1" kern="1200" dirty="0">
                          <a:solidFill>
                            <a:schemeClr val="tx1"/>
                          </a:solidFill>
                          <a:effectLst/>
                          <a:latin typeface="+mn-lt"/>
                          <a:ea typeface="+mn-ea"/>
                          <a:cs typeface="+mn-cs"/>
                        </a:rPr>
                        <a:t>) primária(s), maligna(s) de olho e anexos. Autorização excludente com autorização do procedimento 03.04.01.049-9 - braquiterapia oftálmica.</a:t>
                      </a:r>
                      <a:endParaRPr lang="pt-BR" sz="1400" dirty="0">
                        <a:solidFill>
                          <a:srgbClr val="1969A0"/>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3" name="Tabela 2"/>
          <p:cNvGraphicFramePr>
            <a:graphicFrameLocks noGrp="1"/>
          </p:cNvGraphicFramePr>
          <p:nvPr/>
        </p:nvGraphicFramePr>
        <p:xfrm>
          <a:off x="1919536" y="4783088"/>
          <a:ext cx="8352930" cy="1904760"/>
        </p:xfrm>
        <a:graphic>
          <a:graphicData uri="http://schemas.openxmlformats.org/drawingml/2006/table">
            <a:tbl>
              <a:tblPr/>
              <a:tblGrid>
                <a:gridCol w="1440163">
                  <a:extLst>
                    <a:ext uri="{9D8B030D-6E8A-4147-A177-3AD203B41FA5}">
                      <a16:colId xmlns:a16="http://schemas.microsoft.com/office/drawing/2014/main" val="20000"/>
                    </a:ext>
                  </a:extLst>
                </a:gridCol>
                <a:gridCol w="6912767">
                  <a:extLst>
                    <a:ext uri="{9D8B030D-6E8A-4147-A177-3AD203B41FA5}">
                      <a16:colId xmlns:a16="http://schemas.microsoft.com/office/drawing/2014/main" val="20001"/>
                    </a:ext>
                  </a:extLst>
                </a:gridCol>
              </a:tblGrid>
              <a:tr h="194076">
                <a:tc gridSpan="2">
                  <a:txBody>
                    <a:bodyPr/>
                    <a:lstStyle/>
                    <a:p>
                      <a:pPr algn="ctr" fontAlgn="ctr"/>
                      <a:r>
                        <a:rPr lang="pt-BR" sz="1000" dirty="0">
                          <a:solidFill>
                            <a:schemeClr val="tx1"/>
                          </a:solidFill>
                          <a:effectLst/>
                        </a:rPr>
                        <a:t>ORIGEM</a:t>
                      </a:r>
                    </a:p>
                  </a:txBody>
                  <a:tcPr marL="29620" marR="29620" marT="29620" marB="296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solidFill>
                  </a:tcPr>
                </a:tc>
                <a:tc hMerge="1">
                  <a:txBody>
                    <a:bodyPr/>
                    <a:lstStyle/>
                    <a:p>
                      <a:pPr fontAlgn="ctr"/>
                      <a:endParaRPr lang="pt-BR" sz="1000" dirty="0">
                        <a:solidFill>
                          <a:srgbClr val="1969A0"/>
                        </a:solidFill>
                        <a:effectLst/>
                      </a:endParaRPr>
                    </a:p>
                  </a:txBody>
                  <a:tcPr marL="29620" marR="29620" marT="29620" marB="29620" anchor="ctr">
                    <a:lnL>
                      <a:noFill/>
                    </a:lnL>
                    <a:lnR>
                      <a:noFill/>
                    </a:lnR>
                    <a:lnT>
                      <a:noFill/>
                    </a:lnT>
                    <a:lnB>
                      <a:noFill/>
                    </a:lnB>
                    <a:solidFill>
                      <a:srgbClr val="D5E0E8"/>
                    </a:solidFill>
                  </a:tcPr>
                </a:tc>
                <a:extLst>
                  <a:ext uri="{0D108BD9-81ED-4DB2-BD59-A6C34878D82A}">
                    <a16:rowId xmlns:a16="http://schemas.microsoft.com/office/drawing/2014/main" val="10000"/>
                  </a:ext>
                </a:extLst>
              </a:tr>
              <a:tr h="194076">
                <a:tc>
                  <a:txBody>
                    <a:bodyPr/>
                    <a:lstStyle/>
                    <a:p>
                      <a:pPr fontAlgn="ctr"/>
                      <a:r>
                        <a:rPr lang="pt-BR" sz="1000" dirty="0">
                          <a:solidFill>
                            <a:schemeClr val="tx1"/>
                          </a:solidFill>
                          <a:effectLst/>
                        </a:rPr>
                        <a:t>0304010308</a:t>
                      </a:r>
                    </a:p>
                  </a:txBody>
                  <a:tcPr marL="29620" marR="29620" marT="29620" marB="2962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COLIMAÇÃO PERSONALIZADA</a:t>
                      </a:r>
                    </a:p>
                  </a:txBody>
                  <a:tcPr marL="29620" marR="29620" marT="29620" marB="2962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1"/>
                  </a:ext>
                </a:extLst>
              </a:tr>
              <a:tr h="194076">
                <a:tc>
                  <a:txBody>
                    <a:bodyPr/>
                    <a:lstStyle/>
                    <a:p>
                      <a:pPr fontAlgn="ctr"/>
                      <a:r>
                        <a:rPr lang="pt-BR" sz="1000" dirty="0">
                          <a:solidFill>
                            <a:schemeClr val="tx1"/>
                          </a:solidFill>
                          <a:effectLst/>
                        </a:rPr>
                        <a:t>0304010154</a:t>
                      </a:r>
                    </a:p>
                  </a:txBody>
                  <a:tcPr marL="29620" marR="29620" marT="29620" marB="2962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MÁSCARA / IMOBILIZAÇÃO PERSONALIZADA (POR TRATAMENTO)</a:t>
                      </a:r>
                    </a:p>
                  </a:txBody>
                  <a:tcPr marL="29620" marR="29620" marT="29620" marB="2962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2"/>
                  </a:ext>
                </a:extLst>
              </a:tr>
              <a:tr h="194076">
                <a:tc>
                  <a:txBody>
                    <a:bodyPr/>
                    <a:lstStyle/>
                    <a:p>
                      <a:pPr fontAlgn="ctr"/>
                      <a:r>
                        <a:rPr lang="pt-BR" sz="1000" dirty="0">
                          <a:solidFill>
                            <a:schemeClr val="tx1"/>
                          </a:solidFill>
                          <a:effectLst/>
                        </a:rPr>
                        <a:t>0304010286</a:t>
                      </a:r>
                    </a:p>
                  </a:txBody>
                  <a:tcPr marL="29620" marR="29620" marT="29620" marB="2962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RADIOTERAPIA COM ACELERADOR LINEAR SÓ DE FÓTONS (POR CAMPO)</a:t>
                      </a:r>
                    </a:p>
                  </a:txBody>
                  <a:tcPr marL="29620" marR="29620" marT="29620" marB="2962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3"/>
                  </a:ext>
                </a:extLst>
              </a:tr>
              <a:tr h="194076">
                <a:tc>
                  <a:txBody>
                    <a:bodyPr/>
                    <a:lstStyle/>
                    <a:p>
                      <a:pPr fontAlgn="ctr"/>
                      <a:r>
                        <a:rPr lang="pt-BR" sz="1000" dirty="0">
                          <a:solidFill>
                            <a:schemeClr val="tx1"/>
                          </a:solidFill>
                          <a:effectLst/>
                        </a:rPr>
                        <a:t>0304010294</a:t>
                      </a:r>
                    </a:p>
                  </a:txBody>
                  <a:tcPr marL="29620" marR="29620" marT="29620" marB="2962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RADIOTERAPIA COM ACELERADOR LINEAR DE FÓTONS E ELÉTRONS (POR CAMPO)</a:t>
                      </a:r>
                    </a:p>
                  </a:txBody>
                  <a:tcPr marL="29620" marR="29620" marT="29620" marB="2962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4"/>
                  </a:ext>
                </a:extLst>
              </a:tr>
              <a:tr h="194076">
                <a:tc>
                  <a:txBody>
                    <a:bodyPr/>
                    <a:lstStyle/>
                    <a:p>
                      <a:pPr fontAlgn="ctr"/>
                      <a:r>
                        <a:rPr lang="pt-BR" sz="1000" dirty="0">
                          <a:solidFill>
                            <a:schemeClr val="tx1"/>
                          </a:solidFill>
                          <a:effectLst/>
                        </a:rPr>
                        <a:t>0304010090</a:t>
                      </a:r>
                    </a:p>
                  </a:txBody>
                  <a:tcPr marL="29620" marR="29620" marT="29620" marB="2962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COBALTOTERAPIA (POR CAMPO)</a:t>
                      </a:r>
                    </a:p>
                  </a:txBody>
                  <a:tcPr marL="29620" marR="29620" marT="29620" marB="2962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5"/>
                  </a:ext>
                </a:extLst>
              </a:tr>
              <a:tr h="194076">
                <a:tc>
                  <a:txBody>
                    <a:bodyPr/>
                    <a:lstStyle/>
                    <a:p>
                      <a:pPr fontAlgn="ctr"/>
                      <a:r>
                        <a:rPr lang="pt-BR" sz="1000" dirty="0">
                          <a:solidFill>
                            <a:schemeClr val="tx1"/>
                          </a:solidFill>
                          <a:effectLst/>
                        </a:rPr>
                        <a:t>0304010081</a:t>
                      </a:r>
                    </a:p>
                  </a:txBody>
                  <a:tcPr marL="29620" marR="29620" marT="29620" marB="2962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VERIFICAÇÂO POR IMAGEM EM RADIOTERAPIA</a:t>
                      </a:r>
                    </a:p>
                  </a:txBody>
                  <a:tcPr marL="29620" marR="29620" marT="29620" marB="2962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6"/>
                  </a:ext>
                </a:extLst>
              </a:tr>
              <a:tr h="194076">
                <a:tc>
                  <a:txBody>
                    <a:bodyPr/>
                    <a:lstStyle/>
                    <a:p>
                      <a:pPr fontAlgn="ctr"/>
                      <a:r>
                        <a:rPr lang="pt-BR" sz="1000" dirty="0">
                          <a:solidFill>
                            <a:schemeClr val="tx1"/>
                          </a:solidFill>
                          <a:effectLst/>
                        </a:rPr>
                        <a:t>0304010200</a:t>
                      </a:r>
                    </a:p>
                  </a:txBody>
                  <a:tcPr marL="29620" marR="29620" marT="29620" marB="2962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PLANEJAMENTO SIMPLES (POR TRATAMENTO)</a:t>
                      </a:r>
                    </a:p>
                  </a:txBody>
                  <a:tcPr marL="29620" marR="29620" marT="29620" marB="2962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7"/>
                  </a:ext>
                </a:extLst>
              </a:tr>
              <a:tr h="194076">
                <a:tc>
                  <a:txBody>
                    <a:bodyPr/>
                    <a:lstStyle/>
                    <a:p>
                      <a:pPr fontAlgn="ctr"/>
                      <a:r>
                        <a:rPr lang="pt-BR" sz="1000">
                          <a:solidFill>
                            <a:schemeClr val="tx1"/>
                          </a:solidFill>
                          <a:effectLst/>
                        </a:rPr>
                        <a:t>0304010189</a:t>
                      </a:r>
                    </a:p>
                  </a:txBody>
                  <a:tcPr marL="29620" marR="29620" marT="29620" marB="2962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fontAlgn="ctr"/>
                      <a:r>
                        <a:rPr lang="pt-BR" sz="1000" dirty="0">
                          <a:solidFill>
                            <a:schemeClr val="tx1"/>
                          </a:solidFill>
                          <a:effectLst/>
                        </a:rPr>
                        <a:t>PLANEJAMENTO COMPLEXO (POR TRATAMENTO)</a:t>
                      </a:r>
                    </a:p>
                  </a:txBody>
                  <a:tcPr marL="29620" marR="29620" marT="29620" marB="2962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graphicFrame>
        <p:nvGraphicFramePr>
          <p:cNvPr id="4" name="Tabela 3"/>
          <p:cNvGraphicFramePr>
            <a:graphicFrameLocks noGrp="1"/>
          </p:cNvGraphicFramePr>
          <p:nvPr/>
        </p:nvGraphicFramePr>
        <p:xfrm>
          <a:off x="1919536" y="1844824"/>
          <a:ext cx="8352926" cy="2539576"/>
        </p:xfrm>
        <a:graphic>
          <a:graphicData uri="http://schemas.openxmlformats.org/drawingml/2006/table">
            <a:tbl>
              <a:tblPr/>
              <a:tblGrid>
                <a:gridCol w="4176463">
                  <a:extLst>
                    <a:ext uri="{9D8B030D-6E8A-4147-A177-3AD203B41FA5}">
                      <a16:colId xmlns:a16="http://schemas.microsoft.com/office/drawing/2014/main" val="20000"/>
                    </a:ext>
                  </a:extLst>
                </a:gridCol>
                <a:gridCol w="4176463">
                  <a:extLst>
                    <a:ext uri="{9D8B030D-6E8A-4147-A177-3AD203B41FA5}">
                      <a16:colId xmlns:a16="http://schemas.microsoft.com/office/drawing/2014/main" val="20001"/>
                    </a:ext>
                  </a:extLst>
                </a:gridCol>
              </a:tblGrid>
              <a:tr h="221563">
                <a:tc>
                  <a:txBody>
                    <a:bodyPr/>
                    <a:lstStyle/>
                    <a:p>
                      <a:r>
                        <a:rPr lang="pt-BR" sz="1200" dirty="0">
                          <a:solidFill>
                            <a:srgbClr val="1969A0"/>
                          </a:solidFill>
                          <a:effectLst/>
                        </a:rPr>
                        <a:t>Modalidade de Atendimento: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Ambulatorial</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21563">
                <a:tc>
                  <a:txBody>
                    <a:bodyPr/>
                    <a:lstStyle/>
                    <a:p>
                      <a:r>
                        <a:rPr lang="pt-BR" sz="1200" dirty="0">
                          <a:solidFill>
                            <a:srgbClr val="1969A0"/>
                          </a:solidFill>
                          <a:effectLst/>
                        </a:rPr>
                        <a:t>Complexidade:</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Alta Complexidade</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21563">
                <a:tc>
                  <a:txBody>
                    <a:bodyPr/>
                    <a:lstStyle/>
                    <a:p>
                      <a:r>
                        <a:rPr lang="pt-BR" sz="1200" dirty="0">
                          <a:solidFill>
                            <a:srgbClr val="1969A0"/>
                          </a:solidFill>
                          <a:effectLst/>
                        </a:rPr>
                        <a:t>Financiamento: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Média e Alta Complexidade (MAC)</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21563">
                <a:tc>
                  <a:txBody>
                    <a:bodyPr/>
                    <a:lstStyle/>
                    <a:p>
                      <a:r>
                        <a:rPr lang="pt-BR" sz="1200" dirty="0">
                          <a:solidFill>
                            <a:srgbClr val="1969A0"/>
                          </a:solidFill>
                          <a:effectLst/>
                        </a:rPr>
                        <a:t>Instrumento de Registro: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APAC (Proc. Principal)</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21563">
                <a:tc>
                  <a:txBody>
                    <a:bodyPr/>
                    <a:lstStyle/>
                    <a:p>
                      <a:r>
                        <a:rPr lang="pt-BR" sz="1200" dirty="0">
                          <a:solidFill>
                            <a:srgbClr val="1969A0"/>
                          </a:solidFill>
                          <a:effectLst/>
                        </a:rPr>
                        <a:t>Sexo: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Ambos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21563">
                <a:tc>
                  <a:txBody>
                    <a:bodyPr/>
                    <a:lstStyle/>
                    <a:p>
                      <a:r>
                        <a:rPr lang="pt-BR" sz="1400" b="1" dirty="0">
                          <a:solidFill>
                            <a:srgbClr val="C00000"/>
                          </a:solidFill>
                          <a:effectLst/>
                        </a:rPr>
                        <a:t>Quantidade Máxima: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400" b="1" dirty="0">
                          <a:solidFill>
                            <a:srgbClr val="C00000"/>
                          </a:solidFill>
                          <a:effectLst/>
                        </a:rPr>
                        <a:t>2</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21563">
                <a:tc>
                  <a:txBody>
                    <a:bodyPr/>
                    <a:lstStyle/>
                    <a:p>
                      <a:r>
                        <a:rPr lang="pt-BR" sz="1200">
                          <a:solidFill>
                            <a:srgbClr val="1969A0"/>
                          </a:solidFill>
                          <a:effectLst/>
                        </a:rPr>
                        <a:t>Idade Mínima: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0 meses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21563">
                <a:tc>
                  <a:txBody>
                    <a:bodyPr/>
                    <a:lstStyle/>
                    <a:p>
                      <a:r>
                        <a:rPr lang="pt-BR" sz="1200">
                          <a:solidFill>
                            <a:srgbClr val="1969A0"/>
                          </a:solidFill>
                          <a:effectLst/>
                        </a:rPr>
                        <a:t>Idade Máxima: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130 anos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87736">
                <a:tc>
                  <a:txBody>
                    <a:bodyPr/>
                    <a:lstStyle/>
                    <a:p>
                      <a:r>
                        <a:rPr lang="pt-BR" sz="1200" dirty="0">
                          <a:solidFill>
                            <a:srgbClr val="1969A0"/>
                          </a:solidFill>
                          <a:effectLst/>
                        </a:rPr>
                        <a:t>Atributos Complementares: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Exige CNS Exige registro na APAC de dados complementares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89940985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nvGraphicFramePr>
        <p:xfrm>
          <a:off x="1775520" y="1699498"/>
          <a:ext cx="8712968" cy="3461180"/>
        </p:xfrm>
        <a:graphic>
          <a:graphicData uri="http://schemas.openxmlformats.org/drawingml/2006/table">
            <a:tbl>
              <a:tblPr>
                <a:tableStyleId>{7E9639D4-E3E2-4D34-9284-5A2195B3D0D7}</a:tableStyleId>
              </a:tblPr>
              <a:tblGrid>
                <a:gridCol w="4356484">
                  <a:extLst>
                    <a:ext uri="{9D8B030D-6E8A-4147-A177-3AD203B41FA5}">
                      <a16:colId xmlns:a16="http://schemas.microsoft.com/office/drawing/2014/main" val="20000"/>
                    </a:ext>
                  </a:extLst>
                </a:gridCol>
                <a:gridCol w="4356484">
                  <a:extLst>
                    <a:ext uri="{9D8B030D-6E8A-4147-A177-3AD203B41FA5}">
                      <a16:colId xmlns:a16="http://schemas.microsoft.com/office/drawing/2014/main" val="20001"/>
                    </a:ext>
                  </a:extLst>
                </a:gridCol>
              </a:tblGrid>
              <a:tr h="343423">
                <a:tc>
                  <a:txBody>
                    <a:bodyPr/>
                    <a:lstStyle/>
                    <a:p>
                      <a:r>
                        <a:rPr lang="pt-BR" sz="1700" dirty="0">
                          <a:effectLst/>
                        </a:rPr>
                        <a:t>Modalidade de Atendimento:</a:t>
                      </a:r>
                      <a:endParaRPr lang="pt-BR" sz="1700" dirty="0">
                        <a:solidFill>
                          <a:srgbClr val="1969A0"/>
                        </a:solidFill>
                        <a:effectLst/>
                      </a:endParaRPr>
                    </a:p>
                  </a:txBody>
                  <a:tcPr marL="87038" marR="87038" marT="43519" marB="43519" anchor="ctr">
                    <a:solidFill>
                      <a:schemeClr val="bg1"/>
                    </a:solidFill>
                  </a:tcPr>
                </a:tc>
                <a:tc>
                  <a:txBody>
                    <a:bodyPr/>
                    <a:lstStyle/>
                    <a:p>
                      <a:r>
                        <a:rPr lang="pt-BR" sz="1700">
                          <a:effectLst/>
                        </a:rPr>
                        <a:t>Hospitalar</a:t>
                      </a:r>
                      <a:endParaRPr lang="pt-BR" sz="1700">
                        <a:solidFill>
                          <a:srgbClr val="1969A0"/>
                        </a:solidFill>
                        <a:effectLst/>
                      </a:endParaRPr>
                    </a:p>
                  </a:txBody>
                  <a:tcPr marL="87038" marR="87038" marT="43519" marB="43519" anchor="ctr">
                    <a:solidFill>
                      <a:schemeClr val="bg1"/>
                    </a:solidFill>
                  </a:tcPr>
                </a:tc>
                <a:extLst>
                  <a:ext uri="{0D108BD9-81ED-4DB2-BD59-A6C34878D82A}">
                    <a16:rowId xmlns:a16="http://schemas.microsoft.com/office/drawing/2014/main" val="10000"/>
                  </a:ext>
                </a:extLst>
              </a:tr>
              <a:tr h="343423">
                <a:tc>
                  <a:txBody>
                    <a:bodyPr/>
                    <a:lstStyle/>
                    <a:p>
                      <a:r>
                        <a:rPr lang="pt-BR" sz="1700" dirty="0">
                          <a:effectLst/>
                        </a:rPr>
                        <a:t>Financiamento:</a:t>
                      </a:r>
                      <a:endParaRPr lang="pt-BR" sz="1700" dirty="0">
                        <a:solidFill>
                          <a:srgbClr val="1969A0"/>
                        </a:solidFill>
                        <a:effectLst/>
                      </a:endParaRPr>
                    </a:p>
                  </a:txBody>
                  <a:tcPr marL="87038" marR="87038" marT="43519" marB="43519" anchor="ctr">
                    <a:solidFill>
                      <a:schemeClr val="bg1"/>
                    </a:solidFill>
                  </a:tcPr>
                </a:tc>
                <a:tc>
                  <a:txBody>
                    <a:bodyPr/>
                    <a:lstStyle/>
                    <a:p>
                      <a:r>
                        <a:rPr lang="pt-BR" sz="1700">
                          <a:effectLst/>
                        </a:rPr>
                        <a:t>Média e Alta Complexidade (MAC)</a:t>
                      </a:r>
                      <a:endParaRPr lang="pt-BR" sz="1700">
                        <a:solidFill>
                          <a:srgbClr val="1969A0"/>
                        </a:solidFill>
                        <a:effectLst/>
                      </a:endParaRPr>
                    </a:p>
                  </a:txBody>
                  <a:tcPr marL="87038" marR="87038" marT="43519" marB="43519" anchor="ctr">
                    <a:solidFill>
                      <a:schemeClr val="bg1"/>
                    </a:solidFill>
                  </a:tcPr>
                </a:tc>
                <a:extLst>
                  <a:ext uri="{0D108BD9-81ED-4DB2-BD59-A6C34878D82A}">
                    <a16:rowId xmlns:a16="http://schemas.microsoft.com/office/drawing/2014/main" val="10002"/>
                  </a:ext>
                </a:extLst>
              </a:tr>
              <a:tr h="343423">
                <a:tc>
                  <a:txBody>
                    <a:bodyPr/>
                    <a:lstStyle/>
                    <a:p>
                      <a:r>
                        <a:rPr lang="pt-BR" sz="1700" dirty="0">
                          <a:effectLst/>
                        </a:rPr>
                        <a:t>Instrumento de Registro:</a:t>
                      </a:r>
                      <a:endParaRPr lang="pt-BR" sz="1700" dirty="0">
                        <a:solidFill>
                          <a:srgbClr val="1969A0"/>
                        </a:solidFill>
                        <a:effectLst/>
                      </a:endParaRPr>
                    </a:p>
                  </a:txBody>
                  <a:tcPr marL="87038" marR="87038" marT="43519" marB="43519" anchor="ctr">
                    <a:solidFill>
                      <a:schemeClr val="bg1"/>
                    </a:solidFill>
                  </a:tcPr>
                </a:tc>
                <a:tc>
                  <a:txBody>
                    <a:bodyPr/>
                    <a:lstStyle/>
                    <a:p>
                      <a:r>
                        <a:rPr lang="pt-BR" sz="1700" b="1" dirty="0">
                          <a:solidFill>
                            <a:srgbClr val="C00000"/>
                          </a:solidFill>
                          <a:effectLst/>
                        </a:rPr>
                        <a:t>AIH (Proc. Principal)</a:t>
                      </a:r>
                    </a:p>
                  </a:txBody>
                  <a:tcPr marL="87038" marR="87038" marT="43519" marB="43519" anchor="ctr">
                    <a:solidFill>
                      <a:schemeClr val="bg1"/>
                    </a:solidFill>
                  </a:tcPr>
                </a:tc>
                <a:extLst>
                  <a:ext uri="{0D108BD9-81ED-4DB2-BD59-A6C34878D82A}">
                    <a16:rowId xmlns:a16="http://schemas.microsoft.com/office/drawing/2014/main" val="10003"/>
                  </a:ext>
                </a:extLst>
              </a:tr>
              <a:tr h="343423">
                <a:tc>
                  <a:txBody>
                    <a:bodyPr/>
                    <a:lstStyle/>
                    <a:p>
                      <a:r>
                        <a:rPr lang="pt-BR" sz="1700" dirty="0">
                          <a:effectLst/>
                        </a:rPr>
                        <a:t>Sexo:</a:t>
                      </a:r>
                      <a:endParaRPr lang="pt-BR" sz="1700" dirty="0">
                        <a:solidFill>
                          <a:srgbClr val="1969A0"/>
                        </a:solidFill>
                        <a:effectLst/>
                      </a:endParaRPr>
                    </a:p>
                  </a:txBody>
                  <a:tcPr marL="87038" marR="87038" marT="43519" marB="43519" anchor="ctr">
                    <a:solidFill>
                      <a:schemeClr val="bg1"/>
                    </a:solidFill>
                  </a:tcPr>
                </a:tc>
                <a:tc>
                  <a:txBody>
                    <a:bodyPr/>
                    <a:lstStyle/>
                    <a:p>
                      <a:r>
                        <a:rPr lang="pt-BR" sz="1700">
                          <a:effectLst/>
                        </a:rPr>
                        <a:t>Ambos</a:t>
                      </a:r>
                      <a:endParaRPr lang="pt-BR" sz="1700">
                        <a:solidFill>
                          <a:srgbClr val="1969A0"/>
                        </a:solidFill>
                        <a:effectLst/>
                      </a:endParaRPr>
                    </a:p>
                  </a:txBody>
                  <a:tcPr marL="87038" marR="87038" marT="43519" marB="43519" anchor="ctr">
                    <a:solidFill>
                      <a:schemeClr val="bg1"/>
                    </a:solidFill>
                  </a:tcPr>
                </a:tc>
                <a:extLst>
                  <a:ext uri="{0D108BD9-81ED-4DB2-BD59-A6C34878D82A}">
                    <a16:rowId xmlns:a16="http://schemas.microsoft.com/office/drawing/2014/main" val="10004"/>
                  </a:ext>
                </a:extLst>
              </a:tr>
              <a:tr h="343423">
                <a:tc>
                  <a:txBody>
                    <a:bodyPr/>
                    <a:lstStyle/>
                    <a:p>
                      <a:r>
                        <a:rPr lang="pt-BR" sz="1700">
                          <a:effectLst/>
                        </a:rPr>
                        <a:t>Média de Permanência:</a:t>
                      </a:r>
                      <a:endParaRPr lang="pt-BR" sz="1700">
                        <a:solidFill>
                          <a:srgbClr val="1969A0"/>
                        </a:solidFill>
                        <a:effectLst/>
                      </a:endParaRPr>
                    </a:p>
                  </a:txBody>
                  <a:tcPr marL="87038" marR="87038" marT="43519" marB="43519" anchor="ctr">
                    <a:solidFill>
                      <a:schemeClr val="bg1"/>
                    </a:solidFill>
                  </a:tcPr>
                </a:tc>
                <a:tc>
                  <a:txBody>
                    <a:bodyPr/>
                    <a:lstStyle/>
                    <a:p>
                      <a:r>
                        <a:rPr lang="pt-BR" sz="1700" dirty="0">
                          <a:effectLst/>
                        </a:rPr>
                        <a:t>3</a:t>
                      </a:r>
                      <a:endParaRPr lang="pt-BR" sz="1700" dirty="0">
                        <a:solidFill>
                          <a:srgbClr val="1969A0"/>
                        </a:solidFill>
                        <a:effectLst/>
                      </a:endParaRPr>
                    </a:p>
                  </a:txBody>
                  <a:tcPr marL="87038" marR="87038" marT="43519" marB="43519" anchor="ctr">
                    <a:solidFill>
                      <a:schemeClr val="bg1"/>
                    </a:solidFill>
                  </a:tcPr>
                </a:tc>
                <a:extLst>
                  <a:ext uri="{0D108BD9-81ED-4DB2-BD59-A6C34878D82A}">
                    <a16:rowId xmlns:a16="http://schemas.microsoft.com/office/drawing/2014/main" val="10005"/>
                  </a:ext>
                </a:extLst>
              </a:tr>
              <a:tr h="343423">
                <a:tc>
                  <a:txBody>
                    <a:bodyPr/>
                    <a:lstStyle/>
                    <a:p>
                      <a:r>
                        <a:rPr lang="pt-BR" sz="1700" dirty="0">
                          <a:effectLst/>
                        </a:rPr>
                        <a:t>Quantidade Máxima:</a:t>
                      </a:r>
                      <a:endParaRPr lang="pt-BR" sz="1700" dirty="0">
                        <a:solidFill>
                          <a:srgbClr val="1969A0"/>
                        </a:solidFill>
                        <a:effectLst/>
                      </a:endParaRPr>
                    </a:p>
                  </a:txBody>
                  <a:tcPr marL="87038" marR="87038" marT="43519" marB="43519" anchor="ctr">
                    <a:solidFill>
                      <a:schemeClr val="bg1"/>
                    </a:solidFill>
                  </a:tcPr>
                </a:tc>
                <a:tc>
                  <a:txBody>
                    <a:bodyPr/>
                    <a:lstStyle/>
                    <a:p>
                      <a:r>
                        <a:rPr lang="pt-BR" sz="1700">
                          <a:effectLst/>
                        </a:rPr>
                        <a:t>2</a:t>
                      </a:r>
                      <a:endParaRPr lang="pt-BR" sz="1700">
                        <a:solidFill>
                          <a:srgbClr val="1969A0"/>
                        </a:solidFill>
                        <a:effectLst/>
                      </a:endParaRPr>
                    </a:p>
                  </a:txBody>
                  <a:tcPr marL="87038" marR="87038" marT="43519" marB="43519" anchor="ctr">
                    <a:solidFill>
                      <a:schemeClr val="bg1"/>
                    </a:solidFill>
                  </a:tcPr>
                </a:tc>
                <a:extLst>
                  <a:ext uri="{0D108BD9-81ED-4DB2-BD59-A6C34878D82A}">
                    <a16:rowId xmlns:a16="http://schemas.microsoft.com/office/drawing/2014/main" val="10006"/>
                  </a:ext>
                </a:extLst>
              </a:tr>
              <a:tr h="343423">
                <a:tc>
                  <a:txBody>
                    <a:bodyPr/>
                    <a:lstStyle/>
                    <a:p>
                      <a:r>
                        <a:rPr lang="pt-BR" sz="1700">
                          <a:effectLst/>
                        </a:rPr>
                        <a:t>Idade Mínima:</a:t>
                      </a:r>
                      <a:endParaRPr lang="pt-BR" sz="1700">
                        <a:solidFill>
                          <a:srgbClr val="1969A0"/>
                        </a:solidFill>
                        <a:effectLst/>
                      </a:endParaRPr>
                    </a:p>
                  </a:txBody>
                  <a:tcPr marL="87038" marR="87038" marT="43519" marB="43519" anchor="ctr">
                    <a:solidFill>
                      <a:schemeClr val="bg1"/>
                    </a:solidFill>
                  </a:tcPr>
                </a:tc>
                <a:tc>
                  <a:txBody>
                    <a:bodyPr/>
                    <a:lstStyle/>
                    <a:p>
                      <a:r>
                        <a:rPr lang="pt-BR" sz="1700">
                          <a:effectLst/>
                        </a:rPr>
                        <a:t>0 meses</a:t>
                      </a:r>
                      <a:endParaRPr lang="pt-BR" sz="1700">
                        <a:solidFill>
                          <a:srgbClr val="1969A0"/>
                        </a:solidFill>
                        <a:effectLst/>
                      </a:endParaRPr>
                    </a:p>
                  </a:txBody>
                  <a:tcPr marL="87038" marR="87038" marT="43519" marB="43519" anchor="ctr">
                    <a:solidFill>
                      <a:schemeClr val="bg1"/>
                    </a:solidFill>
                  </a:tcPr>
                </a:tc>
                <a:extLst>
                  <a:ext uri="{0D108BD9-81ED-4DB2-BD59-A6C34878D82A}">
                    <a16:rowId xmlns:a16="http://schemas.microsoft.com/office/drawing/2014/main" val="10007"/>
                  </a:ext>
                </a:extLst>
              </a:tr>
              <a:tr h="343423">
                <a:tc>
                  <a:txBody>
                    <a:bodyPr/>
                    <a:lstStyle/>
                    <a:p>
                      <a:r>
                        <a:rPr lang="pt-BR" sz="1700" dirty="0">
                          <a:effectLst/>
                        </a:rPr>
                        <a:t>Idade Máxima:</a:t>
                      </a:r>
                      <a:endParaRPr lang="pt-BR" sz="1700" dirty="0">
                        <a:solidFill>
                          <a:srgbClr val="1969A0"/>
                        </a:solidFill>
                        <a:effectLst/>
                      </a:endParaRPr>
                    </a:p>
                  </a:txBody>
                  <a:tcPr marL="87038" marR="87038" marT="43519" marB="43519" anchor="ctr">
                    <a:solidFill>
                      <a:schemeClr val="bg1"/>
                    </a:solidFill>
                  </a:tcPr>
                </a:tc>
                <a:tc>
                  <a:txBody>
                    <a:bodyPr/>
                    <a:lstStyle/>
                    <a:p>
                      <a:r>
                        <a:rPr lang="pt-BR" sz="1700">
                          <a:effectLst/>
                        </a:rPr>
                        <a:t>130 anos</a:t>
                      </a:r>
                      <a:endParaRPr lang="pt-BR" sz="1700">
                        <a:solidFill>
                          <a:srgbClr val="1969A0"/>
                        </a:solidFill>
                        <a:effectLst/>
                      </a:endParaRPr>
                    </a:p>
                  </a:txBody>
                  <a:tcPr marL="87038" marR="87038" marT="43519" marB="43519" anchor="ctr">
                    <a:solidFill>
                      <a:schemeClr val="bg1"/>
                    </a:solidFill>
                  </a:tcPr>
                </a:tc>
                <a:extLst>
                  <a:ext uri="{0D108BD9-81ED-4DB2-BD59-A6C34878D82A}">
                    <a16:rowId xmlns:a16="http://schemas.microsoft.com/office/drawing/2014/main" val="10008"/>
                  </a:ext>
                </a:extLst>
              </a:tr>
              <a:tr h="343423">
                <a:tc>
                  <a:txBody>
                    <a:bodyPr/>
                    <a:lstStyle/>
                    <a:p>
                      <a:r>
                        <a:rPr lang="pt-BR" sz="1700">
                          <a:effectLst/>
                        </a:rPr>
                        <a:t>Pontos:</a:t>
                      </a:r>
                      <a:endParaRPr lang="pt-BR" sz="1700">
                        <a:solidFill>
                          <a:srgbClr val="1969A0"/>
                        </a:solidFill>
                        <a:effectLst/>
                      </a:endParaRPr>
                    </a:p>
                  </a:txBody>
                  <a:tcPr marL="87038" marR="87038" marT="43519" marB="43519" anchor="ctr">
                    <a:solidFill>
                      <a:schemeClr val="bg1"/>
                    </a:solidFill>
                  </a:tcPr>
                </a:tc>
                <a:tc>
                  <a:txBody>
                    <a:bodyPr/>
                    <a:lstStyle/>
                    <a:p>
                      <a:r>
                        <a:rPr lang="pt-BR" sz="1700">
                          <a:effectLst/>
                        </a:rPr>
                        <a:t>500</a:t>
                      </a:r>
                      <a:endParaRPr lang="pt-BR" sz="1700">
                        <a:solidFill>
                          <a:srgbClr val="1969A0"/>
                        </a:solidFill>
                        <a:effectLst/>
                      </a:endParaRPr>
                    </a:p>
                  </a:txBody>
                  <a:tcPr marL="87038" marR="87038" marT="43519" marB="43519" anchor="ctr">
                    <a:solidFill>
                      <a:schemeClr val="bg1"/>
                    </a:solidFill>
                  </a:tcPr>
                </a:tc>
                <a:extLst>
                  <a:ext uri="{0D108BD9-81ED-4DB2-BD59-A6C34878D82A}">
                    <a16:rowId xmlns:a16="http://schemas.microsoft.com/office/drawing/2014/main" val="10009"/>
                  </a:ext>
                </a:extLst>
              </a:tr>
              <a:tr h="343423">
                <a:tc>
                  <a:txBody>
                    <a:bodyPr/>
                    <a:lstStyle/>
                    <a:p>
                      <a:r>
                        <a:rPr lang="pt-BR" sz="1700">
                          <a:effectLst/>
                        </a:rPr>
                        <a:t>Atributos Complementares:</a:t>
                      </a:r>
                      <a:endParaRPr lang="pt-BR" sz="1700">
                        <a:solidFill>
                          <a:srgbClr val="1969A0"/>
                        </a:solidFill>
                        <a:effectLst/>
                      </a:endParaRPr>
                    </a:p>
                  </a:txBody>
                  <a:tcPr marL="87038" marR="87038" marT="43519" marB="43519" anchor="ctr">
                    <a:solidFill>
                      <a:schemeClr val="bg1"/>
                    </a:solidFill>
                  </a:tcPr>
                </a:tc>
                <a:tc>
                  <a:txBody>
                    <a:bodyPr/>
                    <a:lstStyle/>
                    <a:p>
                      <a:r>
                        <a:rPr lang="pt-BR" sz="1700" dirty="0">
                          <a:effectLst/>
                        </a:rPr>
                        <a:t>Inclui valor da anestesia –CNRAC - Exige CNS</a:t>
                      </a:r>
                      <a:endParaRPr lang="pt-BR" sz="1700" dirty="0">
                        <a:solidFill>
                          <a:srgbClr val="1969A0"/>
                        </a:solidFill>
                        <a:effectLst/>
                      </a:endParaRPr>
                    </a:p>
                  </a:txBody>
                  <a:tcPr marL="87038" marR="87038" marT="43519" marB="43519" anchor="ctr">
                    <a:solidFill>
                      <a:schemeClr val="bg1"/>
                    </a:solidFill>
                  </a:tcPr>
                </a:tc>
                <a:extLst>
                  <a:ext uri="{0D108BD9-81ED-4DB2-BD59-A6C34878D82A}">
                    <a16:rowId xmlns:a16="http://schemas.microsoft.com/office/drawing/2014/main" val="10010"/>
                  </a:ext>
                </a:extLst>
              </a:tr>
            </a:tbl>
          </a:graphicData>
        </a:graphic>
      </p:graphicFrame>
      <p:graphicFrame>
        <p:nvGraphicFramePr>
          <p:cNvPr id="3" name="Tabela 2"/>
          <p:cNvGraphicFramePr>
            <a:graphicFrameLocks noGrp="1"/>
          </p:cNvGraphicFramePr>
          <p:nvPr/>
        </p:nvGraphicFramePr>
        <p:xfrm>
          <a:off x="1775520" y="116632"/>
          <a:ext cx="8712968" cy="1341120"/>
        </p:xfrm>
        <a:graphic>
          <a:graphicData uri="http://schemas.openxmlformats.org/drawingml/2006/table">
            <a:tbl>
              <a:tblPr/>
              <a:tblGrid>
                <a:gridCol w="8712968">
                  <a:extLst>
                    <a:ext uri="{9D8B030D-6E8A-4147-A177-3AD203B41FA5}">
                      <a16:colId xmlns:a16="http://schemas.microsoft.com/office/drawing/2014/main" val="20000"/>
                    </a:ext>
                  </a:extLst>
                </a:gridCol>
              </a:tblGrid>
              <a:tr h="0">
                <a:tc>
                  <a:txBody>
                    <a:bodyPr/>
                    <a:lstStyle/>
                    <a:p>
                      <a:pPr algn="ctr"/>
                      <a:r>
                        <a:rPr lang="pt-BR" b="1" dirty="0">
                          <a:solidFill>
                            <a:srgbClr val="1969A0"/>
                          </a:solidFill>
                          <a:effectLst/>
                        </a:rPr>
                        <a:t>03.04.01.049-9 - BRAQUITERAPIA OFTÁLMICA – R$ 9.500,00</a:t>
                      </a:r>
                    </a:p>
                    <a:p>
                      <a:r>
                        <a:rPr lang="pt-BR" sz="1600" b="0" i="1" kern="1200" dirty="0">
                          <a:solidFill>
                            <a:schemeClr val="tx1"/>
                          </a:solidFill>
                          <a:effectLst/>
                          <a:latin typeface="+mn-lt"/>
                          <a:ea typeface="+mn-ea"/>
                          <a:cs typeface="+mn-cs"/>
                        </a:rPr>
                        <a:t>Braquiterapia intersticial ou superficial em câncer de área ocular. Inclui cirurgia para implantação e retirada de placa radioativa </a:t>
                      </a:r>
                      <a:r>
                        <a:rPr lang="pt-BR" sz="1600" b="0" i="1" kern="1200" dirty="0" err="1">
                          <a:solidFill>
                            <a:schemeClr val="tx1"/>
                          </a:solidFill>
                          <a:effectLst/>
                          <a:latin typeface="+mn-lt"/>
                          <a:ea typeface="+mn-ea"/>
                          <a:cs typeface="+mn-cs"/>
                        </a:rPr>
                        <a:t>episcleral</a:t>
                      </a:r>
                      <a:r>
                        <a:rPr lang="pt-BR" sz="1600" b="0" i="1" kern="1200" dirty="0">
                          <a:solidFill>
                            <a:schemeClr val="tx1"/>
                          </a:solidFill>
                          <a:effectLst/>
                          <a:latin typeface="+mn-lt"/>
                          <a:ea typeface="+mn-ea"/>
                          <a:cs typeface="+mn-cs"/>
                        </a:rPr>
                        <a:t>. Máximo de dois, quando da bilateralidade do câncer ocular. Autorização excludente com autorização dos procedimentos 03.04.01.048-0 radioterapia de olhos e anexos e 03.04.01.017-0 narcose de criança (por procedimento).</a:t>
                      </a:r>
                      <a:endParaRPr lang="pt-BR" sz="1600" dirty="0">
                        <a:solidFill>
                          <a:srgbClr val="1969A0"/>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graphicFrame>
        <p:nvGraphicFramePr>
          <p:cNvPr id="5" name="Tabela 4"/>
          <p:cNvGraphicFramePr>
            <a:graphicFrameLocks noGrp="1"/>
          </p:cNvGraphicFramePr>
          <p:nvPr/>
        </p:nvGraphicFramePr>
        <p:xfrm>
          <a:off x="1775520" y="5425954"/>
          <a:ext cx="8712968" cy="1447800"/>
        </p:xfrm>
        <a:graphic>
          <a:graphicData uri="http://schemas.openxmlformats.org/drawingml/2006/table">
            <a:tbl>
              <a:tblPr/>
              <a:tblGrid>
                <a:gridCol w="2105634">
                  <a:extLst>
                    <a:ext uri="{9D8B030D-6E8A-4147-A177-3AD203B41FA5}">
                      <a16:colId xmlns:a16="http://schemas.microsoft.com/office/drawing/2014/main" val="20000"/>
                    </a:ext>
                  </a:extLst>
                </a:gridCol>
                <a:gridCol w="6607334">
                  <a:extLst>
                    <a:ext uri="{9D8B030D-6E8A-4147-A177-3AD203B41FA5}">
                      <a16:colId xmlns:a16="http://schemas.microsoft.com/office/drawing/2014/main" val="20001"/>
                    </a:ext>
                  </a:extLst>
                </a:gridCol>
              </a:tblGrid>
              <a:tr h="260757">
                <a:tc gridSpan="2">
                  <a:txBody>
                    <a:bodyPr/>
                    <a:lstStyle/>
                    <a:p>
                      <a:pPr algn="ctr" fontAlgn="ctr"/>
                      <a:r>
                        <a:rPr lang="pt-BR" sz="1400" dirty="0">
                          <a:solidFill>
                            <a:schemeClr val="tx1"/>
                          </a:solidFill>
                          <a:effectLst/>
                        </a:rPr>
                        <a:t>ORIGEM</a:t>
                      </a:r>
                    </a:p>
                  </a:txBody>
                  <a:tcPr marL="38100" marR="38100" marT="38100" marB="38100" anchor="ctr">
                    <a:lnL>
                      <a:noFill/>
                    </a:lnL>
                    <a:lnR>
                      <a:noFill/>
                    </a:lnR>
                    <a:lnT>
                      <a:noFill/>
                    </a:lnT>
                    <a:lnB>
                      <a:noFill/>
                    </a:lnB>
                    <a:solidFill>
                      <a:schemeClr val="bg1"/>
                    </a:solidFill>
                  </a:tcPr>
                </a:tc>
                <a:tc hMerge="1">
                  <a:txBody>
                    <a:bodyPr/>
                    <a:lstStyle/>
                    <a:p>
                      <a:pPr fontAlgn="ctr"/>
                      <a:endParaRPr lang="pt-BR" sz="1400" dirty="0">
                        <a:solidFill>
                          <a:srgbClr val="1969A0"/>
                        </a:solidFill>
                        <a:effectLst/>
                      </a:endParaRPr>
                    </a:p>
                  </a:txBody>
                  <a:tcPr marL="38100" marR="38100" marT="38100" marB="38100" anchor="ctr">
                    <a:lnL>
                      <a:noFill/>
                    </a:lnL>
                    <a:lnR>
                      <a:noFill/>
                    </a:lnR>
                    <a:lnT>
                      <a:noFill/>
                    </a:lnT>
                    <a:lnB>
                      <a:noFill/>
                    </a:lnB>
                    <a:solidFill>
                      <a:srgbClr val="D5E0E8"/>
                    </a:solidFill>
                  </a:tcPr>
                </a:tc>
                <a:extLst>
                  <a:ext uri="{0D108BD9-81ED-4DB2-BD59-A6C34878D82A}">
                    <a16:rowId xmlns:a16="http://schemas.microsoft.com/office/drawing/2014/main" val="10000"/>
                  </a:ext>
                </a:extLst>
              </a:tr>
              <a:tr h="260757">
                <a:tc>
                  <a:txBody>
                    <a:bodyPr/>
                    <a:lstStyle/>
                    <a:p>
                      <a:pPr fontAlgn="ctr"/>
                      <a:r>
                        <a:rPr lang="pt-BR" sz="1400" dirty="0">
                          <a:solidFill>
                            <a:schemeClr val="tx1"/>
                          </a:solidFill>
                          <a:effectLst/>
                        </a:rPr>
                        <a:t>0304010324</a:t>
                      </a:r>
                    </a:p>
                  </a:txBody>
                  <a:tcPr marL="38100" marR="38100" marT="38100" marB="38100" anchor="ctr">
                    <a:lnL>
                      <a:noFill/>
                    </a:lnL>
                    <a:lnR>
                      <a:noFill/>
                    </a:lnR>
                    <a:lnT>
                      <a:noFill/>
                    </a:lnT>
                    <a:lnB>
                      <a:noFill/>
                    </a:lnB>
                    <a:solidFill>
                      <a:schemeClr val="bg1"/>
                    </a:solidFill>
                  </a:tcPr>
                </a:tc>
                <a:tc>
                  <a:txBody>
                    <a:bodyPr/>
                    <a:lstStyle/>
                    <a:p>
                      <a:pPr fontAlgn="ctr"/>
                      <a:r>
                        <a:rPr lang="pt-BR" sz="1400" dirty="0">
                          <a:solidFill>
                            <a:schemeClr val="tx1"/>
                          </a:solidFill>
                          <a:effectLst/>
                        </a:rPr>
                        <a:t>MOLDAGEM/IMPLANTE EM MUCOSA (POR TRATAMENTO COMPLETO)</a:t>
                      </a:r>
                    </a:p>
                  </a:txBody>
                  <a:tcPr marL="38100" marR="38100" marT="38100" marB="38100" anchor="ctr">
                    <a:lnL>
                      <a:noFill/>
                    </a:lnL>
                    <a:lnR>
                      <a:noFill/>
                    </a:lnR>
                    <a:lnT>
                      <a:noFill/>
                    </a:lnT>
                    <a:lnB>
                      <a:noFill/>
                    </a:lnB>
                    <a:solidFill>
                      <a:schemeClr val="bg1"/>
                    </a:solidFill>
                  </a:tcPr>
                </a:tc>
                <a:extLst>
                  <a:ext uri="{0D108BD9-81ED-4DB2-BD59-A6C34878D82A}">
                    <a16:rowId xmlns:a16="http://schemas.microsoft.com/office/drawing/2014/main" val="10001"/>
                  </a:ext>
                </a:extLst>
              </a:tr>
              <a:tr h="260757">
                <a:tc>
                  <a:txBody>
                    <a:bodyPr/>
                    <a:lstStyle/>
                    <a:p>
                      <a:pPr fontAlgn="ctr"/>
                      <a:r>
                        <a:rPr lang="pt-BR" sz="1400" dirty="0">
                          <a:solidFill>
                            <a:schemeClr val="tx1"/>
                          </a:solidFill>
                          <a:effectLst/>
                        </a:rPr>
                        <a:t>0304010332</a:t>
                      </a:r>
                    </a:p>
                  </a:txBody>
                  <a:tcPr marL="38100" marR="38100" marT="38100" marB="38100" anchor="ctr">
                    <a:lnL>
                      <a:noFill/>
                    </a:lnL>
                    <a:lnR>
                      <a:noFill/>
                    </a:lnR>
                    <a:lnT>
                      <a:noFill/>
                    </a:lnT>
                    <a:lnB>
                      <a:noFill/>
                    </a:lnB>
                    <a:solidFill>
                      <a:schemeClr val="bg1"/>
                    </a:solidFill>
                  </a:tcPr>
                </a:tc>
                <a:tc>
                  <a:txBody>
                    <a:bodyPr/>
                    <a:lstStyle/>
                    <a:p>
                      <a:pPr fontAlgn="ctr"/>
                      <a:r>
                        <a:rPr lang="pt-BR" sz="1400" dirty="0">
                          <a:solidFill>
                            <a:schemeClr val="tx1"/>
                          </a:solidFill>
                          <a:effectLst/>
                        </a:rPr>
                        <a:t>MOLDAGEM/IMPLANTE EM PELE/MUCOSA (POR TRATAMENTO COMPLETO)</a:t>
                      </a:r>
                    </a:p>
                  </a:txBody>
                  <a:tcPr marL="38100" marR="38100" marT="38100" marB="38100" anchor="ctr">
                    <a:lnL>
                      <a:noFill/>
                    </a:lnL>
                    <a:lnR>
                      <a:noFill/>
                    </a:lnR>
                    <a:lnT>
                      <a:noFill/>
                    </a:lnT>
                    <a:lnB>
                      <a:noFill/>
                    </a:lnB>
                    <a:solidFill>
                      <a:schemeClr val="bg1"/>
                    </a:solidFill>
                  </a:tcPr>
                </a:tc>
                <a:extLst>
                  <a:ext uri="{0D108BD9-81ED-4DB2-BD59-A6C34878D82A}">
                    <a16:rowId xmlns:a16="http://schemas.microsoft.com/office/drawing/2014/main" val="10002"/>
                  </a:ext>
                </a:extLst>
              </a:tr>
              <a:tr h="260757">
                <a:tc>
                  <a:txBody>
                    <a:bodyPr/>
                    <a:lstStyle/>
                    <a:p>
                      <a:pPr fontAlgn="ctr"/>
                      <a:r>
                        <a:rPr lang="pt-BR" sz="1400" dirty="0">
                          <a:solidFill>
                            <a:schemeClr val="tx1"/>
                          </a:solidFill>
                          <a:effectLst/>
                        </a:rPr>
                        <a:t>0304010049</a:t>
                      </a:r>
                    </a:p>
                  </a:txBody>
                  <a:tcPr marL="38100" marR="38100" marT="38100" marB="38100" anchor="ctr">
                    <a:lnL>
                      <a:noFill/>
                    </a:lnL>
                    <a:lnR>
                      <a:noFill/>
                    </a:lnR>
                    <a:lnT>
                      <a:noFill/>
                    </a:lnT>
                    <a:lnB>
                      <a:noFill/>
                    </a:lnB>
                    <a:solidFill>
                      <a:schemeClr val="bg1"/>
                    </a:solidFill>
                  </a:tcPr>
                </a:tc>
                <a:tc>
                  <a:txBody>
                    <a:bodyPr/>
                    <a:lstStyle/>
                    <a:p>
                      <a:pPr fontAlgn="ctr"/>
                      <a:r>
                        <a:rPr lang="pt-BR" sz="1400" dirty="0">
                          <a:solidFill>
                            <a:schemeClr val="tx1"/>
                          </a:solidFill>
                          <a:effectLst/>
                        </a:rPr>
                        <a:t>BRAQUITERAPIA</a:t>
                      </a:r>
                    </a:p>
                  </a:txBody>
                  <a:tcPr marL="38100" marR="38100" marT="38100" marB="38100" anchor="ctr">
                    <a:lnL>
                      <a:noFill/>
                    </a:lnL>
                    <a:lnR>
                      <a:noFill/>
                    </a:lnR>
                    <a:lnT>
                      <a:noFill/>
                    </a:lnT>
                    <a:lnB>
                      <a:noFill/>
                    </a:lnB>
                    <a:solidFill>
                      <a:schemeClr val="bg1"/>
                    </a:solidFill>
                  </a:tcPr>
                </a:tc>
                <a:extLst>
                  <a:ext uri="{0D108BD9-81ED-4DB2-BD59-A6C34878D82A}">
                    <a16:rowId xmlns:a16="http://schemas.microsoft.com/office/drawing/2014/main" val="10003"/>
                  </a:ext>
                </a:extLst>
              </a:tr>
              <a:tr h="260757">
                <a:tc>
                  <a:txBody>
                    <a:bodyPr/>
                    <a:lstStyle/>
                    <a:p>
                      <a:pPr fontAlgn="ctr"/>
                      <a:r>
                        <a:rPr lang="pt-BR" sz="1400" dirty="0">
                          <a:solidFill>
                            <a:schemeClr val="tx1"/>
                          </a:solidFill>
                          <a:effectLst/>
                        </a:rPr>
                        <a:t>0304010022</a:t>
                      </a:r>
                    </a:p>
                  </a:txBody>
                  <a:tcPr marL="38100" marR="38100" marT="38100" marB="38100" anchor="ctr">
                    <a:lnL>
                      <a:noFill/>
                    </a:lnL>
                    <a:lnR>
                      <a:noFill/>
                    </a:lnR>
                    <a:lnT>
                      <a:noFill/>
                    </a:lnT>
                    <a:lnB>
                      <a:noFill/>
                    </a:lnB>
                    <a:solidFill>
                      <a:schemeClr val="bg1"/>
                    </a:solidFill>
                  </a:tcPr>
                </a:tc>
                <a:tc>
                  <a:txBody>
                    <a:bodyPr/>
                    <a:lstStyle/>
                    <a:p>
                      <a:pPr fontAlgn="ctr"/>
                      <a:r>
                        <a:rPr lang="pt-BR" sz="1400" dirty="0">
                          <a:solidFill>
                            <a:schemeClr val="tx1"/>
                          </a:solidFill>
                          <a:effectLst/>
                        </a:rPr>
                        <a:t>BETATERAPIA OFTÁLMICA (POR CAMPO)</a:t>
                      </a:r>
                    </a:p>
                  </a:txBody>
                  <a:tcPr marL="38100" marR="38100" marT="38100" marB="38100" anchor="ctr">
                    <a:lnL>
                      <a:noFill/>
                    </a:lnL>
                    <a:lnR>
                      <a:noFill/>
                    </a:lnR>
                    <a:lnT>
                      <a:noFill/>
                    </a:lnT>
                    <a:lnB>
                      <a:noFill/>
                    </a:lnB>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94391445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nvGraphicFramePr>
        <p:xfrm>
          <a:off x="1940224" y="116632"/>
          <a:ext cx="8352928" cy="1828800"/>
        </p:xfrm>
        <a:graphic>
          <a:graphicData uri="http://schemas.openxmlformats.org/drawingml/2006/table">
            <a:tbl>
              <a:tblPr/>
              <a:tblGrid>
                <a:gridCol w="8352928">
                  <a:extLst>
                    <a:ext uri="{9D8B030D-6E8A-4147-A177-3AD203B41FA5}">
                      <a16:colId xmlns:a16="http://schemas.microsoft.com/office/drawing/2014/main" val="20000"/>
                    </a:ext>
                  </a:extLst>
                </a:gridCol>
              </a:tblGrid>
              <a:tr h="0">
                <a:tc>
                  <a:txBody>
                    <a:bodyPr/>
                    <a:lstStyle/>
                    <a:p>
                      <a:r>
                        <a:rPr lang="pt-BR" dirty="0">
                          <a:solidFill>
                            <a:srgbClr val="1969A0"/>
                          </a:solidFill>
                          <a:effectLst/>
                        </a:rPr>
                        <a:t>03.04.01.050-2 - RADIOTERAPIA DE SISTEMA NERVOSO CENTRAL - </a:t>
                      </a:r>
                      <a:r>
                        <a:rPr lang="pt-BR" sz="1400" b="0" i="0" kern="1200" dirty="0">
                          <a:solidFill>
                            <a:schemeClr val="tx1"/>
                          </a:solidFill>
                          <a:effectLst/>
                          <a:latin typeface="+mn-lt"/>
                          <a:ea typeface="+mn-ea"/>
                          <a:cs typeface="+mn-cs"/>
                        </a:rPr>
                        <a:t>R$ 3.278,00</a:t>
                      </a:r>
                    </a:p>
                    <a:p>
                      <a:endParaRPr lang="pt-BR" sz="1600" b="0" i="1" kern="1200" dirty="0">
                        <a:solidFill>
                          <a:schemeClr val="tx1"/>
                        </a:solidFill>
                        <a:effectLst/>
                        <a:latin typeface="+mn-lt"/>
                        <a:ea typeface="+mn-ea"/>
                        <a:cs typeface="+mn-cs"/>
                      </a:endParaRPr>
                    </a:p>
                    <a:p>
                      <a:r>
                        <a:rPr lang="pt-BR" sz="1600" b="0" i="1" kern="1200" dirty="0">
                          <a:solidFill>
                            <a:schemeClr val="tx1"/>
                          </a:solidFill>
                          <a:effectLst/>
                          <a:latin typeface="+mn-lt"/>
                          <a:ea typeface="+mn-ea"/>
                          <a:cs typeface="+mn-cs"/>
                        </a:rPr>
                        <a:t>Radioterapia de </a:t>
                      </a:r>
                      <a:r>
                        <a:rPr lang="pt-BR" sz="1600" b="1" i="1" u="sng" kern="1200" dirty="0">
                          <a:solidFill>
                            <a:schemeClr val="tx1"/>
                          </a:solidFill>
                          <a:effectLst/>
                          <a:latin typeface="+mn-lt"/>
                          <a:ea typeface="+mn-ea"/>
                          <a:cs typeface="+mn-cs"/>
                        </a:rPr>
                        <a:t>tumores primários do sistema nervoso central</a:t>
                      </a:r>
                      <a:r>
                        <a:rPr lang="pt-BR" sz="1600" b="0" i="1" kern="1200" dirty="0">
                          <a:solidFill>
                            <a:schemeClr val="tx1"/>
                          </a:solidFill>
                          <a:effectLst/>
                          <a:latin typeface="+mn-lt"/>
                          <a:ea typeface="+mn-ea"/>
                          <a:cs typeface="+mn-cs"/>
                        </a:rPr>
                        <a:t>, inclusive </a:t>
                      </a:r>
                      <a:r>
                        <a:rPr lang="pt-BR" sz="1600" b="0" i="1" u="sng" kern="1200" dirty="0">
                          <a:solidFill>
                            <a:schemeClr val="tx1"/>
                          </a:solidFill>
                          <a:effectLst/>
                          <a:latin typeface="+mn-lt"/>
                          <a:ea typeface="+mn-ea"/>
                          <a:cs typeface="+mn-cs"/>
                        </a:rPr>
                        <a:t>lesões benignas ou de comportamento incerto centra</a:t>
                      </a:r>
                      <a:r>
                        <a:rPr lang="pt-BR" sz="1600" b="0" i="1" kern="1200" dirty="0">
                          <a:solidFill>
                            <a:schemeClr val="tx1"/>
                          </a:solidFill>
                          <a:effectLst/>
                          <a:latin typeface="+mn-lt"/>
                          <a:ea typeface="+mn-ea"/>
                          <a:cs typeface="+mn-cs"/>
                        </a:rPr>
                        <a:t>l. Inclui nevralgia trigeminal, meningioma, schwanoma e doenças da região selar. Utiliza dose de finalidade radical e técnica de teleterapia diferente de radioterapia estereotáxica. Inclui irradiação de todo neuroeixo. Máximo de dois somente em caso de irradiação de todo o neuroeixo.</a:t>
                      </a:r>
                      <a:endParaRPr lang="pt-BR" sz="1200" dirty="0">
                        <a:solidFill>
                          <a:srgbClr val="1969A0"/>
                        </a:solidFill>
                        <a:effectLst/>
                      </a:endParaRPr>
                    </a:p>
                  </a:txBody>
                  <a:tcPr anchor="ctr">
                    <a:lnL>
                      <a:noFill/>
                    </a:lnL>
                    <a:lnR>
                      <a:noFill/>
                    </a:lnR>
                    <a:lnT>
                      <a:noFill/>
                    </a:lnT>
                    <a:lnB>
                      <a:noFill/>
                    </a:lnB>
                    <a:solidFill>
                      <a:srgbClr val="FFFFFF"/>
                    </a:solidFill>
                  </a:tcPr>
                </a:tc>
                <a:extLst>
                  <a:ext uri="{0D108BD9-81ED-4DB2-BD59-A6C34878D82A}">
                    <a16:rowId xmlns:a16="http://schemas.microsoft.com/office/drawing/2014/main" val="10000"/>
                  </a:ext>
                </a:extLst>
              </a:tr>
            </a:tbl>
          </a:graphicData>
        </a:graphic>
      </p:graphicFrame>
      <p:graphicFrame>
        <p:nvGraphicFramePr>
          <p:cNvPr id="3" name="Tabela 2"/>
          <p:cNvGraphicFramePr>
            <a:graphicFrameLocks noGrp="1"/>
          </p:cNvGraphicFramePr>
          <p:nvPr/>
        </p:nvGraphicFramePr>
        <p:xfrm>
          <a:off x="1919536" y="4437112"/>
          <a:ext cx="8352928" cy="2318020"/>
        </p:xfrm>
        <a:graphic>
          <a:graphicData uri="http://schemas.openxmlformats.org/drawingml/2006/table">
            <a:tbl>
              <a:tblPr/>
              <a:tblGrid>
                <a:gridCol w="1651460">
                  <a:extLst>
                    <a:ext uri="{9D8B030D-6E8A-4147-A177-3AD203B41FA5}">
                      <a16:colId xmlns:a16="http://schemas.microsoft.com/office/drawing/2014/main" val="20000"/>
                    </a:ext>
                  </a:extLst>
                </a:gridCol>
                <a:gridCol w="6701468">
                  <a:extLst>
                    <a:ext uri="{9D8B030D-6E8A-4147-A177-3AD203B41FA5}">
                      <a16:colId xmlns:a16="http://schemas.microsoft.com/office/drawing/2014/main" val="20001"/>
                    </a:ext>
                  </a:extLst>
                </a:gridCol>
              </a:tblGrid>
              <a:tr h="181396">
                <a:tc gridSpan="2">
                  <a:txBody>
                    <a:bodyPr/>
                    <a:lstStyle/>
                    <a:p>
                      <a:pPr algn="ctr" fontAlgn="ctr"/>
                      <a:r>
                        <a:rPr lang="pt-BR" sz="1000" dirty="0">
                          <a:solidFill>
                            <a:srgbClr val="FF0000"/>
                          </a:solidFill>
                          <a:effectLst/>
                        </a:rPr>
                        <a:t>ORIGEM</a:t>
                      </a:r>
                    </a:p>
                  </a:txBody>
                  <a:tcPr marL="79403" marR="79403" marT="39701" marB="39701" anchor="ctr">
                    <a:lnL>
                      <a:noFill/>
                    </a:lnL>
                    <a:lnR>
                      <a:noFill/>
                    </a:lnR>
                    <a:lnT>
                      <a:noFill/>
                    </a:lnT>
                    <a:lnB>
                      <a:noFill/>
                    </a:lnB>
                    <a:solidFill>
                      <a:srgbClr val="D5E0E8"/>
                    </a:solidFill>
                  </a:tcPr>
                </a:tc>
                <a:tc hMerge="1">
                  <a:txBody>
                    <a:bodyPr/>
                    <a:lstStyle/>
                    <a:p>
                      <a:pPr fontAlgn="ctr"/>
                      <a:endParaRPr lang="pt-BR" sz="1000" dirty="0">
                        <a:solidFill>
                          <a:srgbClr val="1969A0"/>
                        </a:solidFill>
                        <a:effectLst/>
                      </a:endParaRPr>
                    </a:p>
                  </a:txBody>
                  <a:tcPr marL="79403" marR="79403" marT="39701" marB="39701" anchor="ctr">
                    <a:lnL>
                      <a:noFill/>
                    </a:lnL>
                    <a:lnR>
                      <a:noFill/>
                    </a:lnR>
                    <a:lnT>
                      <a:noFill/>
                    </a:lnT>
                    <a:lnB>
                      <a:noFill/>
                    </a:lnB>
                    <a:solidFill>
                      <a:srgbClr val="D5E0E8"/>
                    </a:solidFill>
                  </a:tcPr>
                </a:tc>
                <a:extLst>
                  <a:ext uri="{0D108BD9-81ED-4DB2-BD59-A6C34878D82A}">
                    <a16:rowId xmlns:a16="http://schemas.microsoft.com/office/drawing/2014/main" val="10000"/>
                  </a:ext>
                </a:extLst>
              </a:tr>
              <a:tr h="181396">
                <a:tc>
                  <a:txBody>
                    <a:bodyPr/>
                    <a:lstStyle/>
                    <a:p>
                      <a:pPr fontAlgn="ctr"/>
                      <a:r>
                        <a:rPr lang="pt-BR" sz="1000" dirty="0">
                          <a:solidFill>
                            <a:schemeClr val="tx1"/>
                          </a:solidFill>
                          <a:effectLst/>
                        </a:rPr>
                        <a:t>0304010308</a:t>
                      </a:r>
                    </a:p>
                  </a:txBody>
                  <a:tcPr marL="79403" marR="79403" marT="39701" marB="39701" anchor="ctr">
                    <a:lnL>
                      <a:noFill/>
                    </a:lnL>
                    <a:lnR>
                      <a:noFill/>
                    </a:lnR>
                    <a:lnT>
                      <a:noFill/>
                    </a:lnT>
                    <a:lnB>
                      <a:noFill/>
                    </a:lnB>
                    <a:solidFill>
                      <a:schemeClr val="bg1"/>
                    </a:solidFill>
                  </a:tcPr>
                </a:tc>
                <a:tc>
                  <a:txBody>
                    <a:bodyPr/>
                    <a:lstStyle/>
                    <a:p>
                      <a:pPr fontAlgn="ctr"/>
                      <a:r>
                        <a:rPr lang="pt-BR" sz="1000" dirty="0">
                          <a:solidFill>
                            <a:schemeClr val="tx1"/>
                          </a:solidFill>
                          <a:effectLst/>
                        </a:rPr>
                        <a:t>COLIMAÇÃO PERSONALIZADA</a:t>
                      </a:r>
                    </a:p>
                  </a:txBody>
                  <a:tcPr marL="79403" marR="79403" marT="39701" marB="39701" anchor="ctr">
                    <a:lnL>
                      <a:noFill/>
                    </a:lnL>
                    <a:lnR>
                      <a:noFill/>
                    </a:lnR>
                    <a:lnT>
                      <a:noFill/>
                    </a:lnT>
                    <a:lnB>
                      <a:noFill/>
                    </a:lnB>
                    <a:solidFill>
                      <a:schemeClr val="bg1"/>
                    </a:solidFill>
                  </a:tcPr>
                </a:tc>
                <a:extLst>
                  <a:ext uri="{0D108BD9-81ED-4DB2-BD59-A6C34878D82A}">
                    <a16:rowId xmlns:a16="http://schemas.microsoft.com/office/drawing/2014/main" val="10001"/>
                  </a:ext>
                </a:extLst>
              </a:tr>
              <a:tr h="181396">
                <a:tc>
                  <a:txBody>
                    <a:bodyPr/>
                    <a:lstStyle/>
                    <a:p>
                      <a:pPr fontAlgn="ctr"/>
                      <a:r>
                        <a:rPr lang="pt-BR" sz="1000" dirty="0">
                          <a:solidFill>
                            <a:schemeClr val="tx1"/>
                          </a:solidFill>
                          <a:effectLst/>
                        </a:rPr>
                        <a:t>0304010154</a:t>
                      </a:r>
                    </a:p>
                  </a:txBody>
                  <a:tcPr marL="79403" marR="79403" marT="39701" marB="39701" anchor="ctr">
                    <a:lnL>
                      <a:noFill/>
                    </a:lnL>
                    <a:lnR>
                      <a:noFill/>
                    </a:lnR>
                    <a:lnT>
                      <a:noFill/>
                    </a:lnT>
                    <a:lnB>
                      <a:noFill/>
                    </a:lnB>
                    <a:solidFill>
                      <a:schemeClr val="bg1"/>
                    </a:solidFill>
                  </a:tcPr>
                </a:tc>
                <a:tc>
                  <a:txBody>
                    <a:bodyPr/>
                    <a:lstStyle/>
                    <a:p>
                      <a:pPr fontAlgn="ctr"/>
                      <a:r>
                        <a:rPr lang="pt-BR" sz="1000" dirty="0">
                          <a:solidFill>
                            <a:schemeClr val="tx1"/>
                          </a:solidFill>
                          <a:effectLst/>
                        </a:rPr>
                        <a:t>MÁSCARA / IMOBILIZAÇÃO PERSONALIZADA (POR TRATAMENTO)</a:t>
                      </a:r>
                    </a:p>
                  </a:txBody>
                  <a:tcPr marL="79403" marR="79403" marT="39701" marB="39701" anchor="ctr">
                    <a:lnL>
                      <a:noFill/>
                    </a:lnL>
                    <a:lnR>
                      <a:noFill/>
                    </a:lnR>
                    <a:lnT>
                      <a:noFill/>
                    </a:lnT>
                    <a:lnB>
                      <a:noFill/>
                    </a:lnB>
                    <a:solidFill>
                      <a:schemeClr val="bg1"/>
                    </a:solidFill>
                  </a:tcPr>
                </a:tc>
                <a:extLst>
                  <a:ext uri="{0D108BD9-81ED-4DB2-BD59-A6C34878D82A}">
                    <a16:rowId xmlns:a16="http://schemas.microsoft.com/office/drawing/2014/main" val="10002"/>
                  </a:ext>
                </a:extLst>
              </a:tr>
              <a:tr h="181396">
                <a:tc>
                  <a:txBody>
                    <a:bodyPr/>
                    <a:lstStyle/>
                    <a:p>
                      <a:pPr fontAlgn="ctr"/>
                      <a:r>
                        <a:rPr lang="pt-BR" sz="1000" dirty="0">
                          <a:solidFill>
                            <a:schemeClr val="tx1"/>
                          </a:solidFill>
                          <a:effectLst/>
                        </a:rPr>
                        <a:t>0304010286</a:t>
                      </a:r>
                    </a:p>
                  </a:txBody>
                  <a:tcPr marL="79403" marR="79403" marT="39701" marB="39701" anchor="ctr">
                    <a:lnL>
                      <a:noFill/>
                    </a:lnL>
                    <a:lnR>
                      <a:noFill/>
                    </a:lnR>
                    <a:lnT>
                      <a:noFill/>
                    </a:lnT>
                    <a:lnB>
                      <a:noFill/>
                    </a:lnB>
                    <a:solidFill>
                      <a:schemeClr val="bg1"/>
                    </a:solidFill>
                  </a:tcPr>
                </a:tc>
                <a:tc>
                  <a:txBody>
                    <a:bodyPr/>
                    <a:lstStyle/>
                    <a:p>
                      <a:pPr fontAlgn="ctr"/>
                      <a:r>
                        <a:rPr lang="pt-BR" sz="1000" dirty="0">
                          <a:solidFill>
                            <a:schemeClr val="tx1"/>
                          </a:solidFill>
                          <a:effectLst/>
                        </a:rPr>
                        <a:t>RADIOTERAPIA COM ACELERADOR LINEAR SÓ DE FÓTONS (POR CAMPO)</a:t>
                      </a:r>
                    </a:p>
                  </a:txBody>
                  <a:tcPr marL="79403" marR="79403" marT="39701" marB="39701" anchor="ctr">
                    <a:lnL>
                      <a:noFill/>
                    </a:lnL>
                    <a:lnR>
                      <a:noFill/>
                    </a:lnR>
                    <a:lnT>
                      <a:noFill/>
                    </a:lnT>
                    <a:lnB>
                      <a:noFill/>
                    </a:lnB>
                    <a:solidFill>
                      <a:schemeClr val="bg1"/>
                    </a:solidFill>
                  </a:tcPr>
                </a:tc>
                <a:extLst>
                  <a:ext uri="{0D108BD9-81ED-4DB2-BD59-A6C34878D82A}">
                    <a16:rowId xmlns:a16="http://schemas.microsoft.com/office/drawing/2014/main" val="10003"/>
                  </a:ext>
                </a:extLst>
              </a:tr>
              <a:tr h="181396">
                <a:tc>
                  <a:txBody>
                    <a:bodyPr/>
                    <a:lstStyle/>
                    <a:p>
                      <a:pPr fontAlgn="ctr"/>
                      <a:r>
                        <a:rPr lang="pt-BR" sz="1000" dirty="0">
                          <a:solidFill>
                            <a:schemeClr val="tx1"/>
                          </a:solidFill>
                          <a:effectLst/>
                        </a:rPr>
                        <a:t>0304010316</a:t>
                      </a:r>
                    </a:p>
                  </a:txBody>
                  <a:tcPr marL="79403" marR="79403" marT="39701" marB="39701" anchor="ctr">
                    <a:lnL>
                      <a:noFill/>
                    </a:lnL>
                    <a:lnR>
                      <a:noFill/>
                    </a:lnR>
                    <a:lnT>
                      <a:noFill/>
                    </a:lnT>
                    <a:lnB>
                      <a:noFill/>
                    </a:lnB>
                    <a:solidFill>
                      <a:schemeClr val="bg1"/>
                    </a:solidFill>
                  </a:tcPr>
                </a:tc>
                <a:tc>
                  <a:txBody>
                    <a:bodyPr/>
                    <a:lstStyle/>
                    <a:p>
                      <a:pPr fontAlgn="ctr"/>
                      <a:r>
                        <a:rPr lang="pt-BR" sz="1000" dirty="0">
                          <a:solidFill>
                            <a:schemeClr val="tx1"/>
                          </a:solidFill>
                          <a:effectLst/>
                        </a:rPr>
                        <a:t>PLANEJAMENTO TRIDIMENSIONAL (POR TRATAMENTO).</a:t>
                      </a:r>
                    </a:p>
                  </a:txBody>
                  <a:tcPr marL="79403" marR="79403" marT="39701" marB="39701" anchor="ctr">
                    <a:lnL>
                      <a:noFill/>
                    </a:lnL>
                    <a:lnR>
                      <a:noFill/>
                    </a:lnR>
                    <a:lnT>
                      <a:noFill/>
                    </a:lnT>
                    <a:lnB>
                      <a:noFill/>
                    </a:lnB>
                    <a:solidFill>
                      <a:schemeClr val="bg1"/>
                    </a:solidFill>
                  </a:tcPr>
                </a:tc>
                <a:extLst>
                  <a:ext uri="{0D108BD9-81ED-4DB2-BD59-A6C34878D82A}">
                    <a16:rowId xmlns:a16="http://schemas.microsoft.com/office/drawing/2014/main" val="10004"/>
                  </a:ext>
                </a:extLst>
              </a:tr>
              <a:tr h="181396">
                <a:tc>
                  <a:txBody>
                    <a:bodyPr/>
                    <a:lstStyle/>
                    <a:p>
                      <a:pPr fontAlgn="ctr"/>
                      <a:r>
                        <a:rPr lang="pt-BR" sz="1000" dirty="0">
                          <a:solidFill>
                            <a:schemeClr val="tx1"/>
                          </a:solidFill>
                          <a:effectLst/>
                        </a:rPr>
                        <a:t>0304010294</a:t>
                      </a:r>
                    </a:p>
                  </a:txBody>
                  <a:tcPr marL="79403" marR="79403" marT="39701" marB="39701" anchor="ctr">
                    <a:lnL>
                      <a:noFill/>
                    </a:lnL>
                    <a:lnR>
                      <a:noFill/>
                    </a:lnR>
                    <a:lnT>
                      <a:noFill/>
                    </a:lnT>
                    <a:lnB>
                      <a:noFill/>
                    </a:lnB>
                    <a:solidFill>
                      <a:schemeClr val="bg1"/>
                    </a:solidFill>
                  </a:tcPr>
                </a:tc>
                <a:tc>
                  <a:txBody>
                    <a:bodyPr/>
                    <a:lstStyle/>
                    <a:p>
                      <a:pPr fontAlgn="ctr"/>
                      <a:r>
                        <a:rPr lang="pt-BR" sz="1000" dirty="0">
                          <a:solidFill>
                            <a:schemeClr val="tx1"/>
                          </a:solidFill>
                          <a:effectLst/>
                        </a:rPr>
                        <a:t>RADIOTERAPIA COM ACELERADOR LINEAR DE FÓTONS E ELÉTRONS (POR CAMPO)</a:t>
                      </a:r>
                    </a:p>
                  </a:txBody>
                  <a:tcPr marL="79403" marR="79403" marT="39701" marB="39701" anchor="ctr">
                    <a:lnL>
                      <a:noFill/>
                    </a:lnL>
                    <a:lnR>
                      <a:noFill/>
                    </a:lnR>
                    <a:lnT>
                      <a:noFill/>
                    </a:lnT>
                    <a:lnB>
                      <a:noFill/>
                    </a:lnB>
                    <a:solidFill>
                      <a:schemeClr val="bg1"/>
                    </a:solidFill>
                  </a:tcPr>
                </a:tc>
                <a:extLst>
                  <a:ext uri="{0D108BD9-81ED-4DB2-BD59-A6C34878D82A}">
                    <a16:rowId xmlns:a16="http://schemas.microsoft.com/office/drawing/2014/main" val="10005"/>
                  </a:ext>
                </a:extLst>
              </a:tr>
              <a:tr h="181396">
                <a:tc>
                  <a:txBody>
                    <a:bodyPr/>
                    <a:lstStyle/>
                    <a:p>
                      <a:pPr fontAlgn="ctr"/>
                      <a:r>
                        <a:rPr lang="pt-BR" sz="1000" dirty="0">
                          <a:solidFill>
                            <a:schemeClr val="tx1"/>
                          </a:solidFill>
                          <a:effectLst/>
                        </a:rPr>
                        <a:t>0304010090</a:t>
                      </a:r>
                    </a:p>
                  </a:txBody>
                  <a:tcPr marL="79403" marR="79403" marT="39701" marB="39701" anchor="ctr">
                    <a:lnL>
                      <a:noFill/>
                    </a:lnL>
                    <a:lnR>
                      <a:noFill/>
                    </a:lnR>
                    <a:lnT>
                      <a:noFill/>
                    </a:lnT>
                    <a:lnB>
                      <a:noFill/>
                    </a:lnB>
                    <a:solidFill>
                      <a:schemeClr val="bg1"/>
                    </a:solidFill>
                  </a:tcPr>
                </a:tc>
                <a:tc>
                  <a:txBody>
                    <a:bodyPr/>
                    <a:lstStyle/>
                    <a:p>
                      <a:pPr fontAlgn="ctr"/>
                      <a:r>
                        <a:rPr lang="pt-BR" sz="1000" dirty="0">
                          <a:solidFill>
                            <a:schemeClr val="tx1"/>
                          </a:solidFill>
                          <a:effectLst/>
                        </a:rPr>
                        <a:t>COBALTOTERAPIA (POR CAMPO)</a:t>
                      </a:r>
                    </a:p>
                  </a:txBody>
                  <a:tcPr marL="79403" marR="79403" marT="39701" marB="39701" anchor="ctr">
                    <a:lnL>
                      <a:noFill/>
                    </a:lnL>
                    <a:lnR>
                      <a:noFill/>
                    </a:lnR>
                    <a:lnT>
                      <a:noFill/>
                    </a:lnT>
                    <a:lnB>
                      <a:noFill/>
                    </a:lnB>
                    <a:solidFill>
                      <a:schemeClr val="bg1"/>
                    </a:solidFill>
                  </a:tcPr>
                </a:tc>
                <a:extLst>
                  <a:ext uri="{0D108BD9-81ED-4DB2-BD59-A6C34878D82A}">
                    <a16:rowId xmlns:a16="http://schemas.microsoft.com/office/drawing/2014/main" val="10006"/>
                  </a:ext>
                </a:extLst>
              </a:tr>
              <a:tr h="181396">
                <a:tc>
                  <a:txBody>
                    <a:bodyPr/>
                    <a:lstStyle/>
                    <a:p>
                      <a:pPr fontAlgn="ctr"/>
                      <a:r>
                        <a:rPr lang="pt-BR" sz="1000" dirty="0">
                          <a:solidFill>
                            <a:schemeClr val="tx1"/>
                          </a:solidFill>
                          <a:effectLst/>
                        </a:rPr>
                        <a:t>0304010081</a:t>
                      </a:r>
                    </a:p>
                  </a:txBody>
                  <a:tcPr marL="79403" marR="79403" marT="39701" marB="39701" anchor="ctr">
                    <a:lnL>
                      <a:noFill/>
                    </a:lnL>
                    <a:lnR>
                      <a:noFill/>
                    </a:lnR>
                    <a:lnT>
                      <a:noFill/>
                    </a:lnT>
                    <a:lnB>
                      <a:noFill/>
                    </a:lnB>
                    <a:solidFill>
                      <a:schemeClr val="bg1"/>
                    </a:solidFill>
                  </a:tcPr>
                </a:tc>
                <a:tc>
                  <a:txBody>
                    <a:bodyPr/>
                    <a:lstStyle/>
                    <a:p>
                      <a:pPr fontAlgn="ctr"/>
                      <a:r>
                        <a:rPr lang="pt-BR" sz="1000" dirty="0">
                          <a:solidFill>
                            <a:schemeClr val="tx1"/>
                          </a:solidFill>
                          <a:effectLst/>
                        </a:rPr>
                        <a:t>VERIFICAÇÂO POR IMAGEM EM RADIOTERAPIA</a:t>
                      </a:r>
                    </a:p>
                  </a:txBody>
                  <a:tcPr marL="79403" marR="79403" marT="39701" marB="39701" anchor="ctr">
                    <a:lnL>
                      <a:noFill/>
                    </a:lnL>
                    <a:lnR>
                      <a:noFill/>
                    </a:lnR>
                    <a:lnT>
                      <a:noFill/>
                    </a:lnT>
                    <a:lnB>
                      <a:noFill/>
                    </a:lnB>
                    <a:solidFill>
                      <a:schemeClr val="bg1"/>
                    </a:solidFill>
                  </a:tcPr>
                </a:tc>
                <a:extLst>
                  <a:ext uri="{0D108BD9-81ED-4DB2-BD59-A6C34878D82A}">
                    <a16:rowId xmlns:a16="http://schemas.microsoft.com/office/drawing/2014/main" val="10007"/>
                  </a:ext>
                </a:extLst>
              </a:tr>
              <a:tr h="181396">
                <a:tc>
                  <a:txBody>
                    <a:bodyPr/>
                    <a:lstStyle/>
                    <a:p>
                      <a:pPr fontAlgn="ctr"/>
                      <a:r>
                        <a:rPr lang="pt-BR" sz="1000" dirty="0">
                          <a:solidFill>
                            <a:schemeClr val="tx1"/>
                          </a:solidFill>
                          <a:effectLst/>
                        </a:rPr>
                        <a:t>0304010200</a:t>
                      </a:r>
                    </a:p>
                  </a:txBody>
                  <a:tcPr marL="79403" marR="79403" marT="39701" marB="39701" anchor="ctr">
                    <a:lnL>
                      <a:noFill/>
                    </a:lnL>
                    <a:lnR>
                      <a:noFill/>
                    </a:lnR>
                    <a:lnT>
                      <a:noFill/>
                    </a:lnT>
                    <a:lnB>
                      <a:noFill/>
                    </a:lnB>
                    <a:solidFill>
                      <a:schemeClr val="bg1"/>
                    </a:solidFill>
                  </a:tcPr>
                </a:tc>
                <a:tc>
                  <a:txBody>
                    <a:bodyPr/>
                    <a:lstStyle/>
                    <a:p>
                      <a:pPr fontAlgn="ctr"/>
                      <a:r>
                        <a:rPr lang="pt-BR" sz="1000" dirty="0">
                          <a:solidFill>
                            <a:schemeClr val="tx1"/>
                          </a:solidFill>
                          <a:effectLst/>
                        </a:rPr>
                        <a:t>PLANEJAMENTO SIMPLES (POR TRATAMENTO)</a:t>
                      </a:r>
                    </a:p>
                  </a:txBody>
                  <a:tcPr marL="79403" marR="79403" marT="39701" marB="39701" anchor="ctr">
                    <a:lnL>
                      <a:noFill/>
                    </a:lnL>
                    <a:lnR>
                      <a:noFill/>
                    </a:lnR>
                    <a:lnT>
                      <a:noFill/>
                    </a:lnT>
                    <a:lnB>
                      <a:noFill/>
                    </a:lnB>
                    <a:solidFill>
                      <a:schemeClr val="bg1"/>
                    </a:solidFill>
                  </a:tcPr>
                </a:tc>
                <a:extLst>
                  <a:ext uri="{0D108BD9-81ED-4DB2-BD59-A6C34878D82A}">
                    <a16:rowId xmlns:a16="http://schemas.microsoft.com/office/drawing/2014/main" val="10008"/>
                  </a:ext>
                </a:extLst>
              </a:tr>
              <a:tr h="181396">
                <a:tc>
                  <a:txBody>
                    <a:bodyPr/>
                    <a:lstStyle/>
                    <a:p>
                      <a:pPr fontAlgn="ctr"/>
                      <a:r>
                        <a:rPr lang="pt-BR" sz="1000" dirty="0">
                          <a:solidFill>
                            <a:schemeClr val="tx1"/>
                          </a:solidFill>
                          <a:effectLst/>
                        </a:rPr>
                        <a:t>0304010189</a:t>
                      </a:r>
                    </a:p>
                  </a:txBody>
                  <a:tcPr marL="79403" marR="79403" marT="39701" marB="39701" anchor="ctr">
                    <a:lnL>
                      <a:noFill/>
                    </a:lnL>
                    <a:lnR>
                      <a:noFill/>
                    </a:lnR>
                    <a:lnT>
                      <a:noFill/>
                    </a:lnT>
                    <a:lnB>
                      <a:noFill/>
                    </a:lnB>
                    <a:solidFill>
                      <a:schemeClr val="bg1"/>
                    </a:solidFill>
                  </a:tcPr>
                </a:tc>
                <a:tc>
                  <a:txBody>
                    <a:bodyPr/>
                    <a:lstStyle/>
                    <a:p>
                      <a:pPr fontAlgn="ctr"/>
                      <a:r>
                        <a:rPr lang="pt-BR" sz="1000" dirty="0">
                          <a:solidFill>
                            <a:schemeClr val="tx1"/>
                          </a:solidFill>
                          <a:effectLst/>
                        </a:rPr>
                        <a:t>PLANEJAMENTO COMPLEXO (POR TRATAMENTO)</a:t>
                      </a:r>
                    </a:p>
                  </a:txBody>
                  <a:tcPr marL="79403" marR="79403" marT="39701" marB="39701" anchor="ctr">
                    <a:lnL>
                      <a:noFill/>
                    </a:lnL>
                    <a:lnR>
                      <a:noFill/>
                    </a:lnR>
                    <a:lnT>
                      <a:noFill/>
                    </a:lnT>
                    <a:lnB>
                      <a:noFill/>
                    </a:lnB>
                    <a:solidFill>
                      <a:schemeClr val="bg1"/>
                    </a:solidFill>
                  </a:tcPr>
                </a:tc>
                <a:extLst>
                  <a:ext uri="{0D108BD9-81ED-4DB2-BD59-A6C34878D82A}">
                    <a16:rowId xmlns:a16="http://schemas.microsoft.com/office/drawing/2014/main" val="10009"/>
                  </a:ext>
                </a:extLst>
              </a:tr>
            </a:tbl>
          </a:graphicData>
        </a:graphic>
      </p:graphicFrame>
      <p:graphicFrame>
        <p:nvGraphicFramePr>
          <p:cNvPr id="4" name="Tabela 3"/>
          <p:cNvGraphicFramePr>
            <a:graphicFrameLocks noGrp="1"/>
          </p:cNvGraphicFramePr>
          <p:nvPr/>
        </p:nvGraphicFramePr>
        <p:xfrm>
          <a:off x="1894493" y="2261640"/>
          <a:ext cx="8352926" cy="2151840"/>
        </p:xfrm>
        <a:graphic>
          <a:graphicData uri="http://schemas.openxmlformats.org/drawingml/2006/table">
            <a:tbl>
              <a:tblPr/>
              <a:tblGrid>
                <a:gridCol w="4176463">
                  <a:extLst>
                    <a:ext uri="{9D8B030D-6E8A-4147-A177-3AD203B41FA5}">
                      <a16:colId xmlns:a16="http://schemas.microsoft.com/office/drawing/2014/main" val="20000"/>
                    </a:ext>
                  </a:extLst>
                </a:gridCol>
                <a:gridCol w="4176463">
                  <a:extLst>
                    <a:ext uri="{9D8B030D-6E8A-4147-A177-3AD203B41FA5}">
                      <a16:colId xmlns:a16="http://schemas.microsoft.com/office/drawing/2014/main" val="20001"/>
                    </a:ext>
                  </a:extLst>
                </a:gridCol>
              </a:tblGrid>
              <a:tr h="221906">
                <a:tc>
                  <a:txBody>
                    <a:bodyPr/>
                    <a:lstStyle/>
                    <a:p>
                      <a:r>
                        <a:rPr lang="pt-BR" sz="1200" dirty="0">
                          <a:solidFill>
                            <a:srgbClr val="1969A0"/>
                          </a:solidFill>
                          <a:effectLst/>
                        </a:rPr>
                        <a:t>Modalidade de Atendimento: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Ambulatorial</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21906">
                <a:tc>
                  <a:txBody>
                    <a:bodyPr/>
                    <a:lstStyle/>
                    <a:p>
                      <a:r>
                        <a:rPr lang="pt-BR" sz="1200" dirty="0">
                          <a:solidFill>
                            <a:srgbClr val="1969A0"/>
                          </a:solidFill>
                          <a:effectLst/>
                        </a:rPr>
                        <a:t>Financiamento: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Média e Alta Complexidade (MAC)</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21906">
                <a:tc>
                  <a:txBody>
                    <a:bodyPr/>
                    <a:lstStyle/>
                    <a:p>
                      <a:r>
                        <a:rPr lang="pt-BR" sz="1200" dirty="0">
                          <a:solidFill>
                            <a:srgbClr val="1969A0"/>
                          </a:solidFill>
                          <a:effectLst/>
                        </a:rPr>
                        <a:t>Instrumento de Registro: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APAC (Proc. Principal)</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21906">
                <a:tc>
                  <a:txBody>
                    <a:bodyPr/>
                    <a:lstStyle/>
                    <a:p>
                      <a:r>
                        <a:rPr lang="pt-BR" sz="1200" dirty="0">
                          <a:solidFill>
                            <a:srgbClr val="1969A0"/>
                          </a:solidFill>
                          <a:effectLst/>
                        </a:rPr>
                        <a:t>Sexo: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Ambos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21906">
                <a:tc>
                  <a:txBody>
                    <a:bodyPr/>
                    <a:lstStyle/>
                    <a:p>
                      <a:r>
                        <a:rPr lang="pt-BR" sz="1400" b="1" dirty="0">
                          <a:solidFill>
                            <a:schemeClr val="accent6">
                              <a:lumMod val="50000"/>
                            </a:schemeClr>
                          </a:solidFill>
                          <a:effectLst/>
                        </a:rPr>
                        <a:t>Quantidade Máxima: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400" b="1" dirty="0">
                          <a:solidFill>
                            <a:schemeClr val="accent6">
                              <a:lumMod val="50000"/>
                            </a:schemeClr>
                          </a:solidFill>
                          <a:effectLst/>
                        </a:rPr>
                        <a:t>2</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21906">
                <a:tc>
                  <a:txBody>
                    <a:bodyPr/>
                    <a:lstStyle/>
                    <a:p>
                      <a:r>
                        <a:rPr lang="pt-BR" sz="1200">
                          <a:solidFill>
                            <a:srgbClr val="1969A0"/>
                          </a:solidFill>
                          <a:effectLst/>
                        </a:rPr>
                        <a:t>Idade Mínima: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0 meses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21906">
                <a:tc>
                  <a:txBody>
                    <a:bodyPr/>
                    <a:lstStyle/>
                    <a:p>
                      <a:r>
                        <a:rPr lang="pt-BR" sz="1200">
                          <a:solidFill>
                            <a:srgbClr val="1969A0"/>
                          </a:solidFill>
                          <a:effectLst/>
                        </a:rPr>
                        <a:t>Idade Máxima: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130 anos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45100">
                <a:tc>
                  <a:txBody>
                    <a:bodyPr/>
                    <a:lstStyle/>
                    <a:p>
                      <a:r>
                        <a:rPr lang="pt-BR" sz="1200" dirty="0">
                          <a:solidFill>
                            <a:srgbClr val="1969A0"/>
                          </a:solidFill>
                          <a:effectLst/>
                        </a:rPr>
                        <a:t>Atributos Complementares: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Exige CNS Exige registro na APAC de dados complementares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14164133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nvGraphicFramePr>
        <p:xfrm>
          <a:off x="1775520" y="20283"/>
          <a:ext cx="8712968" cy="2011680"/>
        </p:xfrm>
        <a:graphic>
          <a:graphicData uri="http://schemas.openxmlformats.org/drawingml/2006/table">
            <a:tbl>
              <a:tblPr/>
              <a:tblGrid>
                <a:gridCol w="8712968">
                  <a:extLst>
                    <a:ext uri="{9D8B030D-6E8A-4147-A177-3AD203B41FA5}">
                      <a16:colId xmlns:a16="http://schemas.microsoft.com/office/drawing/2014/main" val="20000"/>
                    </a:ext>
                  </a:extLst>
                </a:gridCol>
              </a:tblGrid>
              <a:tr h="0">
                <a:tc>
                  <a:txBody>
                    <a:bodyPr/>
                    <a:lstStyle/>
                    <a:p>
                      <a:r>
                        <a:rPr lang="pt-BR" dirty="0">
                          <a:solidFill>
                            <a:srgbClr val="1969A0"/>
                          </a:solidFill>
                          <a:effectLst/>
                        </a:rPr>
                        <a:t>03.04.01.052-9 - RADIOTERAPIA DE METÁSTASE EM SISTEMA NERVOSO CENTRAL - </a:t>
                      </a:r>
                      <a:r>
                        <a:rPr lang="pt-BR" sz="1400" b="0" i="0" kern="1200" dirty="0">
                          <a:solidFill>
                            <a:schemeClr val="tx1"/>
                          </a:solidFill>
                          <a:effectLst/>
                          <a:latin typeface="+mn-lt"/>
                          <a:ea typeface="+mn-ea"/>
                          <a:cs typeface="+mn-cs"/>
                        </a:rPr>
                        <a:t>R$ 2.439,00</a:t>
                      </a:r>
                    </a:p>
                    <a:p>
                      <a:r>
                        <a:rPr lang="pt-BR" sz="1800" b="0" i="1" kern="1200" dirty="0">
                          <a:solidFill>
                            <a:schemeClr val="tx1"/>
                          </a:solidFill>
                          <a:effectLst/>
                          <a:latin typeface="+mn-lt"/>
                          <a:ea typeface="+mn-ea"/>
                          <a:cs typeface="+mn-cs"/>
                        </a:rPr>
                        <a:t>Consiste na radioterapia com finalidade paliativa de lesões metastáticas em crânio total ou neuroeixo. </a:t>
                      </a:r>
                      <a:r>
                        <a:rPr lang="pt-BR" sz="1800" b="0" i="1" u="sng" kern="1200" dirty="0">
                          <a:solidFill>
                            <a:schemeClr val="tx1"/>
                          </a:solidFill>
                          <a:effectLst/>
                          <a:latin typeface="+mn-lt"/>
                          <a:ea typeface="+mn-ea"/>
                          <a:cs typeface="+mn-cs"/>
                        </a:rPr>
                        <a:t>Em casos de carcinoma indiferenciado de células pequenas de pulmão e de leucemias, pode ser autorizada com finalidade profilática por conta do comportamento biológico próprio destas neoplasias malignas primárias</a:t>
                      </a:r>
                      <a:r>
                        <a:rPr lang="pt-BR" sz="1800" b="0" i="1" kern="1200" dirty="0">
                          <a:solidFill>
                            <a:schemeClr val="tx1"/>
                          </a:solidFill>
                          <a:effectLst/>
                          <a:latin typeface="+mn-lt"/>
                          <a:ea typeface="+mn-ea"/>
                          <a:cs typeface="+mn-cs"/>
                        </a:rPr>
                        <a:t>. A comprovação cito/histopatológica pode ser apenas da neoplasia na sua localização primária. Máximo de dois somente em caso de irradiação de todo o neuroeixo.</a:t>
                      </a:r>
                      <a:endParaRPr lang="pt-BR" sz="1400" dirty="0">
                        <a:solidFill>
                          <a:srgbClr val="1969A0"/>
                        </a:solidFill>
                        <a:effectLst/>
                      </a:endParaRPr>
                    </a:p>
                  </a:txBody>
                  <a:tcPr anchor="ctr">
                    <a:lnL>
                      <a:noFill/>
                    </a:lnL>
                    <a:lnR>
                      <a:noFill/>
                    </a:lnR>
                    <a:lnT>
                      <a:noFill/>
                    </a:lnT>
                    <a:lnB>
                      <a:noFill/>
                    </a:lnB>
                    <a:solidFill>
                      <a:srgbClr val="FFFFFF"/>
                    </a:solidFill>
                  </a:tcPr>
                </a:tc>
                <a:extLst>
                  <a:ext uri="{0D108BD9-81ED-4DB2-BD59-A6C34878D82A}">
                    <a16:rowId xmlns:a16="http://schemas.microsoft.com/office/drawing/2014/main" val="10000"/>
                  </a:ext>
                </a:extLst>
              </a:tr>
            </a:tbl>
          </a:graphicData>
        </a:graphic>
      </p:graphicFrame>
      <p:graphicFrame>
        <p:nvGraphicFramePr>
          <p:cNvPr id="3" name="Tabela 2"/>
          <p:cNvGraphicFramePr>
            <a:graphicFrameLocks noGrp="1"/>
          </p:cNvGraphicFramePr>
          <p:nvPr/>
        </p:nvGraphicFramePr>
        <p:xfrm>
          <a:off x="1767884" y="4539980"/>
          <a:ext cx="8712968" cy="2318020"/>
        </p:xfrm>
        <a:graphic>
          <a:graphicData uri="http://schemas.openxmlformats.org/drawingml/2006/table">
            <a:tbl>
              <a:tblPr/>
              <a:tblGrid>
                <a:gridCol w="2073823">
                  <a:extLst>
                    <a:ext uri="{9D8B030D-6E8A-4147-A177-3AD203B41FA5}">
                      <a16:colId xmlns:a16="http://schemas.microsoft.com/office/drawing/2014/main" val="20000"/>
                    </a:ext>
                  </a:extLst>
                </a:gridCol>
                <a:gridCol w="6639145">
                  <a:extLst>
                    <a:ext uri="{9D8B030D-6E8A-4147-A177-3AD203B41FA5}">
                      <a16:colId xmlns:a16="http://schemas.microsoft.com/office/drawing/2014/main" val="20001"/>
                    </a:ext>
                  </a:extLst>
                </a:gridCol>
              </a:tblGrid>
              <a:tr h="220486">
                <a:tc gridSpan="2">
                  <a:txBody>
                    <a:bodyPr/>
                    <a:lstStyle/>
                    <a:p>
                      <a:pPr algn="ctr" fontAlgn="ctr"/>
                      <a:r>
                        <a:rPr lang="pt-BR" sz="1000" dirty="0">
                          <a:solidFill>
                            <a:srgbClr val="FF0000"/>
                          </a:solidFill>
                          <a:effectLst/>
                        </a:rPr>
                        <a:t>ORIGEM</a:t>
                      </a:r>
                    </a:p>
                  </a:txBody>
                  <a:tcPr marL="79403" marR="79403" marT="39701" marB="397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0E8"/>
                    </a:solidFill>
                  </a:tcPr>
                </a:tc>
                <a:tc hMerge="1">
                  <a:txBody>
                    <a:bodyPr/>
                    <a:lstStyle/>
                    <a:p>
                      <a:pPr fontAlgn="ctr"/>
                      <a:endParaRPr lang="pt-BR" sz="1000" dirty="0">
                        <a:solidFill>
                          <a:srgbClr val="1969A0"/>
                        </a:solidFill>
                        <a:effectLst/>
                      </a:endParaRPr>
                    </a:p>
                  </a:txBody>
                  <a:tcPr marL="79403" marR="79403" marT="39701" marB="39701" anchor="ctr">
                    <a:lnL>
                      <a:noFill/>
                    </a:lnL>
                    <a:lnR>
                      <a:noFill/>
                    </a:lnR>
                    <a:lnT>
                      <a:noFill/>
                    </a:lnT>
                    <a:lnB>
                      <a:noFill/>
                    </a:lnB>
                    <a:solidFill>
                      <a:srgbClr val="D5E0E8"/>
                    </a:solidFill>
                  </a:tcPr>
                </a:tc>
                <a:extLst>
                  <a:ext uri="{0D108BD9-81ED-4DB2-BD59-A6C34878D82A}">
                    <a16:rowId xmlns:a16="http://schemas.microsoft.com/office/drawing/2014/main" val="10000"/>
                  </a:ext>
                </a:extLst>
              </a:tr>
              <a:tr h="220486">
                <a:tc>
                  <a:txBody>
                    <a:bodyPr/>
                    <a:lstStyle/>
                    <a:p>
                      <a:pPr fontAlgn="ctr"/>
                      <a:r>
                        <a:rPr lang="pt-BR" sz="1000" dirty="0">
                          <a:solidFill>
                            <a:schemeClr val="tx1"/>
                          </a:solidFill>
                          <a:effectLst/>
                        </a:rPr>
                        <a:t>0304010308</a:t>
                      </a:r>
                    </a:p>
                  </a:txBody>
                  <a:tcPr marL="79403" marR="79403" marT="39701" marB="39701"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fontAlgn="ctr"/>
                      <a:r>
                        <a:rPr lang="pt-BR" sz="1000" dirty="0">
                          <a:solidFill>
                            <a:schemeClr val="tx1"/>
                          </a:solidFill>
                          <a:effectLst/>
                        </a:rPr>
                        <a:t>COLIMAÇÃO PERSONALIZADA</a:t>
                      </a:r>
                    </a:p>
                  </a:txBody>
                  <a:tcPr marL="79403" marR="79403" marT="39701" marB="39701"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1"/>
                  </a:ext>
                </a:extLst>
              </a:tr>
              <a:tr h="220486">
                <a:tc>
                  <a:txBody>
                    <a:bodyPr/>
                    <a:lstStyle/>
                    <a:p>
                      <a:pPr fontAlgn="ctr"/>
                      <a:r>
                        <a:rPr lang="pt-BR" sz="1000" dirty="0">
                          <a:solidFill>
                            <a:schemeClr val="tx1"/>
                          </a:solidFill>
                          <a:effectLst/>
                        </a:rPr>
                        <a:t>0304010154</a:t>
                      </a:r>
                    </a:p>
                  </a:txBody>
                  <a:tcPr marL="79403" marR="79403" marT="39701" marB="39701"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MÁSCARA / IMOBILIZAÇÃO PERSONALIZADA (POR TRATAMENTO)</a:t>
                      </a:r>
                    </a:p>
                  </a:txBody>
                  <a:tcPr marL="79403" marR="79403" marT="39701" marB="39701"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2"/>
                  </a:ext>
                </a:extLst>
              </a:tr>
              <a:tr h="220486">
                <a:tc>
                  <a:txBody>
                    <a:bodyPr/>
                    <a:lstStyle/>
                    <a:p>
                      <a:pPr fontAlgn="ctr"/>
                      <a:r>
                        <a:rPr lang="pt-BR" sz="1000" dirty="0">
                          <a:solidFill>
                            <a:schemeClr val="tx1"/>
                          </a:solidFill>
                          <a:effectLst/>
                        </a:rPr>
                        <a:t>0304010286</a:t>
                      </a:r>
                    </a:p>
                  </a:txBody>
                  <a:tcPr marL="79403" marR="79403" marT="39701" marB="39701"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RADIOTERAPIA COM ACELERADOR LINEAR SÓ DE FÓTONS (POR CAMPO)</a:t>
                      </a:r>
                    </a:p>
                  </a:txBody>
                  <a:tcPr marL="79403" marR="79403" marT="39701" marB="39701"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3"/>
                  </a:ext>
                </a:extLst>
              </a:tr>
              <a:tr h="220486">
                <a:tc>
                  <a:txBody>
                    <a:bodyPr/>
                    <a:lstStyle/>
                    <a:p>
                      <a:pPr fontAlgn="ctr"/>
                      <a:r>
                        <a:rPr lang="pt-BR" sz="1000" dirty="0">
                          <a:solidFill>
                            <a:schemeClr val="tx1"/>
                          </a:solidFill>
                          <a:effectLst/>
                        </a:rPr>
                        <a:t>0304010316</a:t>
                      </a:r>
                    </a:p>
                  </a:txBody>
                  <a:tcPr marL="79403" marR="79403" marT="39701" marB="39701"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PLANEJAMENTO TRIDIMENSIONAL (POR TRATAMENTO).</a:t>
                      </a:r>
                    </a:p>
                  </a:txBody>
                  <a:tcPr marL="79403" marR="79403" marT="39701" marB="39701"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4"/>
                  </a:ext>
                </a:extLst>
              </a:tr>
              <a:tr h="220486">
                <a:tc>
                  <a:txBody>
                    <a:bodyPr/>
                    <a:lstStyle/>
                    <a:p>
                      <a:pPr fontAlgn="ctr"/>
                      <a:r>
                        <a:rPr lang="pt-BR" sz="1000" dirty="0">
                          <a:solidFill>
                            <a:schemeClr val="tx1"/>
                          </a:solidFill>
                          <a:effectLst/>
                        </a:rPr>
                        <a:t>0304010294</a:t>
                      </a:r>
                    </a:p>
                  </a:txBody>
                  <a:tcPr marL="79403" marR="79403" marT="39701" marB="39701"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RADIOTERAPIA COM ACELERADOR LINEAR DE FÓTONS E ELÉTRONS (POR CAMPO)</a:t>
                      </a:r>
                    </a:p>
                  </a:txBody>
                  <a:tcPr marL="79403" marR="79403" marT="39701" marB="39701"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5"/>
                  </a:ext>
                </a:extLst>
              </a:tr>
              <a:tr h="220486">
                <a:tc>
                  <a:txBody>
                    <a:bodyPr/>
                    <a:lstStyle/>
                    <a:p>
                      <a:pPr fontAlgn="ctr"/>
                      <a:r>
                        <a:rPr lang="pt-BR" sz="1000" dirty="0">
                          <a:solidFill>
                            <a:schemeClr val="tx1"/>
                          </a:solidFill>
                          <a:effectLst/>
                        </a:rPr>
                        <a:t>0304010090</a:t>
                      </a:r>
                    </a:p>
                  </a:txBody>
                  <a:tcPr marL="79403" marR="79403" marT="39701" marB="39701"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COBALTOTERAPIA (POR CAMPO)</a:t>
                      </a:r>
                    </a:p>
                  </a:txBody>
                  <a:tcPr marL="79403" marR="79403" marT="39701" marB="39701"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6"/>
                  </a:ext>
                </a:extLst>
              </a:tr>
              <a:tr h="220486">
                <a:tc>
                  <a:txBody>
                    <a:bodyPr/>
                    <a:lstStyle/>
                    <a:p>
                      <a:pPr fontAlgn="ctr"/>
                      <a:r>
                        <a:rPr lang="pt-BR" sz="1000" dirty="0">
                          <a:solidFill>
                            <a:schemeClr val="tx1"/>
                          </a:solidFill>
                          <a:effectLst/>
                        </a:rPr>
                        <a:t>0304010081</a:t>
                      </a:r>
                    </a:p>
                  </a:txBody>
                  <a:tcPr marL="79403" marR="79403" marT="39701" marB="39701"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VERIFICAÇÂO POR IMAGEM EM RADIOTERAPIA</a:t>
                      </a:r>
                    </a:p>
                  </a:txBody>
                  <a:tcPr marL="79403" marR="79403" marT="39701" marB="39701"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7"/>
                  </a:ext>
                </a:extLst>
              </a:tr>
              <a:tr h="220486">
                <a:tc>
                  <a:txBody>
                    <a:bodyPr/>
                    <a:lstStyle/>
                    <a:p>
                      <a:pPr fontAlgn="ctr"/>
                      <a:r>
                        <a:rPr lang="pt-BR" sz="1000" dirty="0">
                          <a:solidFill>
                            <a:schemeClr val="tx1"/>
                          </a:solidFill>
                          <a:effectLst/>
                        </a:rPr>
                        <a:t>0304010200</a:t>
                      </a:r>
                    </a:p>
                  </a:txBody>
                  <a:tcPr marL="79403" marR="79403" marT="39701" marB="39701"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PLANEJAMENTO SIMPLES (POR TRATAMENTO)</a:t>
                      </a:r>
                    </a:p>
                  </a:txBody>
                  <a:tcPr marL="79403" marR="79403" marT="39701" marB="39701"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8"/>
                  </a:ext>
                </a:extLst>
              </a:tr>
              <a:tr h="220486">
                <a:tc>
                  <a:txBody>
                    <a:bodyPr/>
                    <a:lstStyle/>
                    <a:p>
                      <a:pPr fontAlgn="ctr"/>
                      <a:r>
                        <a:rPr lang="pt-BR" sz="1000">
                          <a:solidFill>
                            <a:schemeClr val="tx1"/>
                          </a:solidFill>
                          <a:effectLst/>
                        </a:rPr>
                        <a:t>0304010189</a:t>
                      </a:r>
                    </a:p>
                  </a:txBody>
                  <a:tcPr marL="79403" marR="79403" marT="39701" marB="39701"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fontAlgn="ctr"/>
                      <a:r>
                        <a:rPr lang="pt-BR" sz="1000" dirty="0">
                          <a:solidFill>
                            <a:schemeClr val="tx1"/>
                          </a:solidFill>
                          <a:effectLst/>
                        </a:rPr>
                        <a:t>PLANEJAMENTO COMPLEXO (POR TRATAMENTO)</a:t>
                      </a:r>
                    </a:p>
                  </a:txBody>
                  <a:tcPr marL="79403" marR="79403" marT="39701" marB="39701"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graphicFrame>
        <p:nvGraphicFramePr>
          <p:cNvPr id="4" name="Tabela 3"/>
          <p:cNvGraphicFramePr>
            <a:graphicFrameLocks noGrp="1"/>
          </p:cNvGraphicFramePr>
          <p:nvPr/>
        </p:nvGraphicFramePr>
        <p:xfrm>
          <a:off x="1767884" y="2318020"/>
          <a:ext cx="8712968" cy="2151840"/>
        </p:xfrm>
        <a:graphic>
          <a:graphicData uri="http://schemas.openxmlformats.org/drawingml/2006/table">
            <a:tbl>
              <a:tblPr/>
              <a:tblGrid>
                <a:gridCol w="4356484">
                  <a:extLst>
                    <a:ext uri="{9D8B030D-6E8A-4147-A177-3AD203B41FA5}">
                      <a16:colId xmlns:a16="http://schemas.microsoft.com/office/drawing/2014/main" val="20000"/>
                    </a:ext>
                  </a:extLst>
                </a:gridCol>
                <a:gridCol w="4356484">
                  <a:extLst>
                    <a:ext uri="{9D8B030D-6E8A-4147-A177-3AD203B41FA5}">
                      <a16:colId xmlns:a16="http://schemas.microsoft.com/office/drawing/2014/main" val="20001"/>
                    </a:ext>
                  </a:extLst>
                </a:gridCol>
              </a:tblGrid>
              <a:tr h="202368">
                <a:tc>
                  <a:txBody>
                    <a:bodyPr/>
                    <a:lstStyle/>
                    <a:p>
                      <a:r>
                        <a:rPr lang="pt-BR" sz="1200" dirty="0">
                          <a:solidFill>
                            <a:srgbClr val="1969A0"/>
                          </a:solidFill>
                          <a:effectLst/>
                        </a:rPr>
                        <a:t>Modalidade de Atendimento: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Ambulatorial</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02368">
                <a:tc>
                  <a:txBody>
                    <a:bodyPr/>
                    <a:lstStyle/>
                    <a:p>
                      <a:r>
                        <a:rPr lang="pt-BR" sz="1200" dirty="0">
                          <a:solidFill>
                            <a:srgbClr val="1969A0"/>
                          </a:solidFill>
                          <a:effectLst/>
                        </a:rPr>
                        <a:t>Financiamento: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Média e Alta Complexidade (MAC)</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02368">
                <a:tc>
                  <a:txBody>
                    <a:bodyPr/>
                    <a:lstStyle/>
                    <a:p>
                      <a:r>
                        <a:rPr lang="pt-BR" sz="1200" dirty="0">
                          <a:solidFill>
                            <a:srgbClr val="1969A0"/>
                          </a:solidFill>
                          <a:effectLst/>
                        </a:rPr>
                        <a:t>Instrumento de Registro: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APAC (Proc. Principal)</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02368">
                <a:tc>
                  <a:txBody>
                    <a:bodyPr/>
                    <a:lstStyle/>
                    <a:p>
                      <a:r>
                        <a:rPr lang="pt-BR" sz="1200" dirty="0">
                          <a:solidFill>
                            <a:srgbClr val="1969A0"/>
                          </a:solidFill>
                          <a:effectLst/>
                        </a:rPr>
                        <a:t>Sexo: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Ambos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02368">
                <a:tc>
                  <a:txBody>
                    <a:bodyPr/>
                    <a:lstStyle/>
                    <a:p>
                      <a:r>
                        <a:rPr lang="pt-BR" sz="1400" b="1" dirty="0">
                          <a:solidFill>
                            <a:schemeClr val="accent6">
                              <a:lumMod val="50000"/>
                            </a:schemeClr>
                          </a:solidFill>
                          <a:effectLst/>
                        </a:rPr>
                        <a:t>Quantidade Máxima: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400" b="1" dirty="0">
                          <a:solidFill>
                            <a:schemeClr val="accent6">
                              <a:lumMod val="50000"/>
                            </a:schemeClr>
                          </a:solidFill>
                          <a:effectLst/>
                        </a:rPr>
                        <a:t>2</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02368">
                <a:tc>
                  <a:txBody>
                    <a:bodyPr/>
                    <a:lstStyle/>
                    <a:p>
                      <a:r>
                        <a:rPr lang="pt-BR" sz="1200" dirty="0">
                          <a:solidFill>
                            <a:srgbClr val="1969A0"/>
                          </a:solidFill>
                          <a:effectLst/>
                        </a:rPr>
                        <a:t>Idade Mínima: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0 meses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02368">
                <a:tc>
                  <a:txBody>
                    <a:bodyPr/>
                    <a:lstStyle/>
                    <a:p>
                      <a:r>
                        <a:rPr lang="pt-BR" sz="1200" dirty="0">
                          <a:solidFill>
                            <a:srgbClr val="1969A0"/>
                          </a:solidFill>
                          <a:effectLst/>
                        </a:rPr>
                        <a:t>Idade Máxima: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130 anos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02368">
                <a:tc>
                  <a:txBody>
                    <a:bodyPr/>
                    <a:lstStyle/>
                    <a:p>
                      <a:r>
                        <a:rPr lang="pt-BR" sz="1200" dirty="0">
                          <a:solidFill>
                            <a:srgbClr val="1969A0"/>
                          </a:solidFill>
                          <a:effectLst/>
                        </a:rPr>
                        <a:t>Atributos Complementares: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Exige CNS Exige registro na APAC de dados complementares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8543422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nvGraphicFramePr>
        <p:xfrm>
          <a:off x="1775520" y="15889"/>
          <a:ext cx="8784976" cy="2499360"/>
        </p:xfrm>
        <a:graphic>
          <a:graphicData uri="http://schemas.openxmlformats.org/drawingml/2006/table">
            <a:tbl>
              <a:tblPr/>
              <a:tblGrid>
                <a:gridCol w="8784976">
                  <a:extLst>
                    <a:ext uri="{9D8B030D-6E8A-4147-A177-3AD203B41FA5}">
                      <a16:colId xmlns:a16="http://schemas.microsoft.com/office/drawing/2014/main" val="20000"/>
                    </a:ext>
                  </a:extLst>
                </a:gridCol>
              </a:tblGrid>
              <a:tr h="0">
                <a:tc>
                  <a:txBody>
                    <a:bodyPr/>
                    <a:lstStyle/>
                    <a:p>
                      <a:r>
                        <a:rPr lang="pt-BR" sz="1600" b="1" dirty="0">
                          <a:solidFill>
                            <a:srgbClr val="1969A0"/>
                          </a:solidFill>
                          <a:effectLst/>
                        </a:rPr>
                        <a:t>03.04.01.053-7 - RADIOTERAPIA DE PLASMOCITOMA / MIELOMA / METÁSTASES EM OUTRAS LOCALIZAÇÕES -  </a:t>
                      </a:r>
                      <a:r>
                        <a:rPr lang="pt-BR" sz="1400" b="0" i="0" kern="1200" dirty="0">
                          <a:solidFill>
                            <a:schemeClr val="tx1"/>
                          </a:solidFill>
                          <a:effectLst/>
                          <a:latin typeface="+mn-lt"/>
                          <a:ea typeface="+mn-ea"/>
                          <a:cs typeface="+mn-cs"/>
                        </a:rPr>
                        <a:t>R$ 1.729,00</a:t>
                      </a:r>
                    </a:p>
                    <a:p>
                      <a:r>
                        <a:rPr lang="pt-BR" sz="1800" b="0" i="1" kern="1200" dirty="0">
                          <a:solidFill>
                            <a:schemeClr val="tx1"/>
                          </a:solidFill>
                          <a:effectLst/>
                          <a:latin typeface="+mn-lt"/>
                          <a:ea typeface="+mn-ea"/>
                          <a:cs typeface="+mn-cs"/>
                        </a:rPr>
                        <a:t>Consiste na radioterapia em lesões metastáticas ósseas por localização, com finalidade paliativa. Poderá ser registrado para a irradiação de lesão(</a:t>
                      </a:r>
                      <a:r>
                        <a:rPr lang="pt-BR" sz="1800" b="0" i="1" kern="1200" dirty="0" err="1">
                          <a:solidFill>
                            <a:schemeClr val="tx1"/>
                          </a:solidFill>
                          <a:effectLst/>
                          <a:latin typeface="+mn-lt"/>
                          <a:ea typeface="+mn-ea"/>
                          <a:cs typeface="+mn-cs"/>
                        </a:rPr>
                        <a:t>ões</a:t>
                      </a:r>
                      <a:r>
                        <a:rPr lang="pt-BR" sz="1800" b="0" i="1" kern="1200" dirty="0">
                          <a:solidFill>
                            <a:schemeClr val="tx1"/>
                          </a:solidFill>
                          <a:effectLst/>
                          <a:latin typeface="+mn-lt"/>
                          <a:ea typeface="+mn-ea"/>
                          <a:cs typeface="+mn-cs"/>
                        </a:rPr>
                        <a:t>) óssea(s) metastática(s) ou </a:t>
                      </a:r>
                      <a:r>
                        <a:rPr lang="pt-BR" sz="1800" b="0" i="1" kern="1200" dirty="0" err="1">
                          <a:solidFill>
                            <a:schemeClr val="tx1"/>
                          </a:solidFill>
                          <a:effectLst/>
                          <a:latin typeface="+mn-lt"/>
                          <a:ea typeface="+mn-ea"/>
                          <a:cs typeface="+mn-cs"/>
                        </a:rPr>
                        <a:t>mielomatosas</a:t>
                      </a:r>
                      <a:r>
                        <a:rPr lang="pt-BR" sz="1800" b="0" i="1" kern="1200" dirty="0">
                          <a:solidFill>
                            <a:schemeClr val="tx1"/>
                          </a:solidFill>
                          <a:effectLst/>
                          <a:latin typeface="+mn-lt"/>
                          <a:ea typeface="+mn-ea"/>
                          <a:cs typeface="+mn-cs"/>
                        </a:rPr>
                        <a:t> ou outra(s) localização(</a:t>
                      </a:r>
                      <a:r>
                        <a:rPr lang="pt-BR" sz="1800" b="0" i="1" kern="1200" dirty="0" err="1">
                          <a:solidFill>
                            <a:schemeClr val="tx1"/>
                          </a:solidFill>
                          <a:effectLst/>
                          <a:latin typeface="+mn-lt"/>
                          <a:ea typeface="+mn-ea"/>
                          <a:cs typeface="+mn-cs"/>
                        </a:rPr>
                        <a:t>ões</a:t>
                      </a:r>
                      <a:r>
                        <a:rPr lang="pt-BR" sz="1800" b="0" i="1" kern="1200" dirty="0">
                          <a:solidFill>
                            <a:schemeClr val="tx1"/>
                          </a:solidFill>
                          <a:effectLst/>
                          <a:latin typeface="+mn-lt"/>
                          <a:ea typeface="+mn-ea"/>
                          <a:cs typeface="+mn-cs"/>
                        </a:rPr>
                        <a:t>) </a:t>
                      </a:r>
                      <a:r>
                        <a:rPr lang="pt-BR" sz="1800" b="1" i="1" u="sng" kern="1200" dirty="0">
                          <a:solidFill>
                            <a:schemeClr val="tx1"/>
                          </a:solidFill>
                          <a:effectLst/>
                          <a:latin typeface="+mn-lt"/>
                          <a:ea typeface="+mn-ea"/>
                          <a:cs typeface="+mn-cs"/>
                        </a:rPr>
                        <a:t>não </a:t>
                      </a:r>
                      <a:r>
                        <a:rPr lang="pt-BR" sz="1800" b="1" i="1" u="sng" kern="1200" dirty="0" err="1">
                          <a:solidFill>
                            <a:schemeClr val="tx1"/>
                          </a:solidFill>
                          <a:effectLst/>
                          <a:latin typeface="+mn-lt"/>
                          <a:ea typeface="+mn-ea"/>
                          <a:cs typeface="+mn-cs"/>
                        </a:rPr>
                        <a:t>linfonodal</a:t>
                      </a:r>
                      <a:r>
                        <a:rPr lang="pt-BR" sz="1800" b="1" i="1" u="sng" kern="1200" dirty="0">
                          <a:solidFill>
                            <a:schemeClr val="tx1"/>
                          </a:solidFill>
                          <a:effectLst/>
                          <a:latin typeface="+mn-lt"/>
                          <a:ea typeface="+mn-ea"/>
                          <a:cs typeface="+mn-cs"/>
                        </a:rPr>
                        <a:t>(ais), que não o sistema nervoso central.</a:t>
                      </a:r>
                      <a:r>
                        <a:rPr lang="pt-BR" sz="1800" b="0" i="1" kern="1200" dirty="0">
                          <a:solidFill>
                            <a:schemeClr val="tx1"/>
                          </a:solidFill>
                          <a:effectLst/>
                          <a:latin typeface="+mn-lt"/>
                          <a:ea typeface="+mn-ea"/>
                          <a:cs typeface="+mn-cs"/>
                        </a:rPr>
                        <a:t> Poderá ser autorizado também para </a:t>
                      </a:r>
                      <a:r>
                        <a:rPr lang="pt-BR" sz="1800" b="0" i="1" u="sng" kern="1200" dirty="0">
                          <a:solidFill>
                            <a:schemeClr val="tx1"/>
                          </a:solidFill>
                          <a:effectLst/>
                          <a:latin typeface="+mn-lt"/>
                          <a:ea typeface="+mn-ea"/>
                          <a:cs typeface="+mn-cs"/>
                        </a:rPr>
                        <a:t>radioterapia de consolidação </a:t>
                      </a:r>
                      <a:r>
                        <a:rPr lang="pt-BR" sz="1800" b="0" i="1" kern="1200" dirty="0">
                          <a:solidFill>
                            <a:schemeClr val="tx1"/>
                          </a:solidFill>
                          <a:effectLst/>
                          <a:latin typeface="+mn-lt"/>
                          <a:ea typeface="+mn-ea"/>
                          <a:cs typeface="+mn-cs"/>
                        </a:rPr>
                        <a:t>(ou seja, sem evidência de doença metastática após quimioterapia ou ressecção cirúrgica) em pulmão total, quando indicada em caso de metástase(s) pulmonar(es). </a:t>
                      </a:r>
                      <a:r>
                        <a:rPr lang="pt-BR" sz="1800" b="0" i="1" u="sng" kern="1200" dirty="0">
                          <a:solidFill>
                            <a:schemeClr val="tx1"/>
                          </a:solidFill>
                          <a:effectLst/>
                          <a:latin typeface="+mn-lt"/>
                          <a:ea typeface="+mn-ea"/>
                          <a:cs typeface="+mn-cs"/>
                        </a:rPr>
                        <a:t>Máximo de dois, exceto em caso de </a:t>
                      </a:r>
                      <a:r>
                        <a:rPr lang="pt-BR" sz="1800" b="0" i="1" u="sng" kern="1200" dirty="0" err="1">
                          <a:solidFill>
                            <a:schemeClr val="tx1"/>
                          </a:solidFill>
                          <a:effectLst/>
                          <a:latin typeface="+mn-lt"/>
                          <a:ea typeface="+mn-ea"/>
                          <a:cs typeface="+mn-cs"/>
                        </a:rPr>
                        <a:t>plasmocitoma</a:t>
                      </a:r>
                      <a:r>
                        <a:rPr lang="pt-BR" sz="1800" b="0" i="1" u="sng" kern="1200" dirty="0">
                          <a:solidFill>
                            <a:schemeClr val="tx1"/>
                          </a:solidFill>
                          <a:effectLst/>
                          <a:latin typeface="+mn-lt"/>
                          <a:ea typeface="+mn-ea"/>
                          <a:cs typeface="+mn-cs"/>
                        </a:rPr>
                        <a:t> (lesão única de mieloma) em que o máximo pode ser três</a:t>
                      </a:r>
                      <a:endParaRPr lang="pt-BR" sz="1200" u="sng" dirty="0">
                        <a:solidFill>
                          <a:srgbClr val="1969A0"/>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3" name="Tabela 2"/>
          <p:cNvGraphicFramePr>
            <a:graphicFrameLocks noGrp="1"/>
          </p:cNvGraphicFramePr>
          <p:nvPr/>
        </p:nvGraphicFramePr>
        <p:xfrm>
          <a:off x="1775520" y="4917946"/>
          <a:ext cx="8784978" cy="1904760"/>
        </p:xfrm>
        <a:graphic>
          <a:graphicData uri="http://schemas.openxmlformats.org/drawingml/2006/table">
            <a:tbl>
              <a:tblPr/>
              <a:tblGrid>
                <a:gridCol w="2232248">
                  <a:extLst>
                    <a:ext uri="{9D8B030D-6E8A-4147-A177-3AD203B41FA5}">
                      <a16:colId xmlns:a16="http://schemas.microsoft.com/office/drawing/2014/main" val="20000"/>
                    </a:ext>
                  </a:extLst>
                </a:gridCol>
                <a:gridCol w="6552730">
                  <a:extLst>
                    <a:ext uri="{9D8B030D-6E8A-4147-A177-3AD203B41FA5}">
                      <a16:colId xmlns:a16="http://schemas.microsoft.com/office/drawing/2014/main" val="20001"/>
                    </a:ext>
                  </a:extLst>
                </a:gridCol>
              </a:tblGrid>
              <a:tr h="193058">
                <a:tc gridSpan="2">
                  <a:txBody>
                    <a:bodyPr/>
                    <a:lstStyle/>
                    <a:p>
                      <a:pPr algn="ctr" fontAlgn="ctr"/>
                      <a:r>
                        <a:rPr lang="pt-BR" sz="1000" dirty="0">
                          <a:solidFill>
                            <a:schemeClr val="tx1"/>
                          </a:solidFill>
                          <a:effectLst/>
                        </a:rPr>
                        <a:t>ORIGEM</a:t>
                      </a:r>
                    </a:p>
                  </a:txBody>
                  <a:tcPr marL="29620" marR="29620" marT="29620" marB="296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solidFill>
                  </a:tcPr>
                </a:tc>
                <a:tc hMerge="1">
                  <a:txBody>
                    <a:bodyPr/>
                    <a:lstStyle/>
                    <a:p>
                      <a:pPr fontAlgn="ctr"/>
                      <a:endParaRPr lang="pt-BR" sz="1000" dirty="0">
                        <a:solidFill>
                          <a:srgbClr val="1969A0"/>
                        </a:solidFill>
                        <a:effectLst/>
                      </a:endParaRPr>
                    </a:p>
                  </a:txBody>
                  <a:tcPr marL="29620" marR="29620" marT="29620" marB="29620" anchor="ctr">
                    <a:lnL>
                      <a:noFill/>
                    </a:lnL>
                    <a:lnR>
                      <a:noFill/>
                    </a:lnR>
                    <a:lnT>
                      <a:noFill/>
                    </a:lnT>
                    <a:lnB>
                      <a:noFill/>
                    </a:lnB>
                    <a:solidFill>
                      <a:srgbClr val="D5E0E8"/>
                    </a:solidFill>
                  </a:tcPr>
                </a:tc>
                <a:extLst>
                  <a:ext uri="{0D108BD9-81ED-4DB2-BD59-A6C34878D82A}">
                    <a16:rowId xmlns:a16="http://schemas.microsoft.com/office/drawing/2014/main" val="10000"/>
                  </a:ext>
                </a:extLst>
              </a:tr>
              <a:tr h="193058">
                <a:tc>
                  <a:txBody>
                    <a:bodyPr/>
                    <a:lstStyle/>
                    <a:p>
                      <a:pPr fontAlgn="ctr"/>
                      <a:r>
                        <a:rPr lang="pt-BR" sz="1000" dirty="0">
                          <a:solidFill>
                            <a:schemeClr val="tx1"/>
                          </a:solidFill>
                          <a:effectLst/>
                        </a:rPr>
                        <a:t>0304010308</a:t>
                      </a:r>
                    </a:p>
                  </a:txBody>
                  <a:tcPr marL="29620" marR="29620" marT="29620" marB="2962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COLIMAÇÃO PERSONALIZADA</a:t>
                      </a:r>
                    </a:p>
                  </a:txBody>
                  <a:tcPr marL="29620" marR="29620" marT="29620" marB="2962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1"/>
                  </a:ext>
                </a:extLst>
              </a:tr>
              <a:tr h="193058">
                <a:tc>
                  <a:txBody>
                    <a:bodyPr/>
                    <a:lstStyle/>
                    <a:p>
                      <a:pPr fontAlgn="ctr"/>
                      <a:r>
                        <a:rPr lang="pt-BR" sz="1000" dirty="0">
                          <a:solidFill>
                            <a:schemeClr val="tx1"/>
                          </a:solidFill>
                          <a:effectLst/>
                        </a:rPr>
                        <a:t>0304010154</a:t>
                      </a:r>
                    </a:p>
                  </a:txBody>
                  <a:tcPr marL="29620" marR="29620" marT="29620" marB="2962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MÁSCARA / IMOBILIZAÇÃO PERSONALIZADA (POR TRATAMENTO)</a:t>
                      </a:r>
                    </a:p>
                  </a:txBody>
                  <a:tcPr marL="29620" marR="29620" marT="29620" marB="2962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2"/>
                  </a:ext>
                </a:extLst>
              </a:tr>
              <a:tr h="193058">
                <a:tc>
                  <a:txBody>
                    <a:bodyPr/>
                    <a:lstStyle/>
                    <a:p>
                      <a:pPr fontAlgn="ctr"/>
                      <a:r>
                        <a:rPr lang="pt-BR" sz="1000" dirty="0">
                          <a:solidFill>
                            <a:schemeClr val="tx1"/>
                          </a:solidFill>
                          <a:effectLst/>
                        </a:rPr>
                        <a:t>0304010286</a:t>
                      </a:r>
                    </a:p>
                  </a:txBody>
                  <a:tcPr marL="29620" marR="29620" marT="29620" marB="2962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RADIOTERAPIA COM ACELERADOR LINEAR SÓ DE FÓTONS (POR CAMPO)</a:t>
                      </a:r>
                    </a:p>
                  </a:txBody>
                  <a:tcPr marL="29620" marR="29620" marT="29620" marB="2962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3"/>
                  </a:ext>
                </a:extLst>
              </a:tr>
              <a:tr h="193058">
                <a:tc>
                  <a:txBody>
                    <a:bodyPr/>
                    <a:lstStyle/>
                    <a:p>
                      <a:pPr fontAlgn="ctr"/>
                      <a:r>
                        <a:rPr lang="pt-BR" sz="1000">
                          <a:solidFill>
                            <a:schemeClr val="tx1"/>
                          </a:solidFill>
                          <a:effectLst/>
                        </a:rPr>
                        <a:t>0304010294</a:t>
                      </a:r>
                    </a:p>
                  </a:txBody>
                  <a:tcPr marL="29620" marR="29620" marT="29620" marB="2962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RADIOTERAPIA COM ACELERADOR LINEAR DE FÓTONS E ELÉTRONS (POR CAMPO)</a:t>
                      </a:r>
                    </a:p>
                  </a:txBody>
                  <a:tcPr marL="29620" marR="29620" marT="29620" marB="2962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4"/>
                  </a:ext>
                </a:extLst>
              </a:tr>
              <a:tr h="193058">
                <a:tc>
                  <a:txBody>
                    <a:bodyPr/>
                    <a:lstStyle/>
                    <a:p>
                      <a:pPr fontAlgn="ctr"/>
                      <a:r>
                        <a:rPr lang="pt-BR" sz="1000">
                          <a:solidFill>
                            <a:schemeClr val="tx1"/>
                          </a:solidFill>
                          <a:effectLst/>
                        </a:rPr>
                        <a:t>0304010090</a:t>
                      </a:r>
                    </a:p>
                  </a:txBody>
                  <a:tcPr marL="29620" marR="29620" marT="29620" marB="2962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COBALTOTERAPIA (POR CAMPO)</a:t>
                      </a:r>
                    </a:p>
                  </a:txBody>
                  <a:tcPr marL="29620" marR="29620" marT="29620" marB="2962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5"/>
                  </a:ext>
                </a:extLst>
              </a:tr>
              <a:tr h="193058">
                <a:tc>
                  <a:txBody>
                    <a:bodyPr/>
                    <a:lstStyle/>
                    <a:p>
                      <a:pPr fontAlgn="ctr"/>
                      <a:r>
                        <a:rPr lang="pt-BR" sz="1000">
                          <a:solidFill>
                            <a:schemeClr val="tx1"/>
                          </a:solidFill>
                          <a:effectLst/>
                        </a:rPr>
                        <a:t>0304010081</a:t>
                      </a:r>
                    </a:p>
                  </a:txBody>
                  <a:tcPr marL="29620" marR="29620" marT="29620" marB="2962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VERIFICAÇÂO POR IMAGEM EM RADIOTERAPIA</a:t>
                      </a:r>
                    </a:p>
                  </a:txBody>
                  <a:tcPr marL="29620" marR="29620" marT="29620" marB="2962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6"/>
                  </a:ext>
                </a:extLst>
              </a:tr>
              <a:tr h="193058">
                <a:tc>
                  <a:txBody>
                    <a:bodyPr/>
                    <a:lstStyle/>
                    <a:p>
                      <a:pPr fontAlgn="ctr"/>
                      <a:r>
                        <a:rPr lang="pt-BR" sz="1000">
                          <a:solidFill>
                            <a:schemeClr val="tx1"/>
                          </a:solidFill>
                          <a:effectLst/>
                        </a:rPr>
                        <a:t>0304010200</a:t>
                      </a:r>
                    </a:p>
                  </a:txBody>
                  <a:tcPr marL="29620" marR="29620" marT="29620" marB="2962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PLANEJAMENTO SIMPLES (POR TRATAMENTO)</a:t>
                      </a:r>
                    </a:p>
                  </a:txBody>
                  <a:tcPr marL="29620" marR="29620" marT="29620" marB="2962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7"/>
                  </a:ext>
                </a:extLst>
              </a:tr>
              <a:tr h="193058">
                <a:tc>
                  <a:txBody>
                    <a:bodyPr/>
                    <a:lstStyle/>
                    <a:p>
                      <a:pPr fontAlgn="ctr"/>
                      <a:r>
                        <a:rPr lang="pt-BR" sz="1000">
                          <a:solidFill>
                            <a:schemeClr val="tx1"/>
                          </a:solidFill>
                          <a:effectLst/>
                        </a:rPr>
                        <a:t>0304010189</a:t>
                      </a:r>
                    </a:p>
                  </a:txBody>
                  <a:tcPr marL="29620" marR="29620" marT="29620" marB="2962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fontAlgn="ctr"/>
                      <a:r>
                        <a:rPr lang="pt-BR" sz="1000" dirty="0">
                          <a:solidFill>
                            <a:schemeClr val="tx1"/>
                          </a:solidFill>
                          <a:effectLst/>
                        </a:rPr>
                        <a:t>PLANEJAMENTO COMPLEXO (POR TRATAMENTO)</a:t>
                      </a:r>
                    </a:p>
                  </a:txBody>
                  <a:tcPr marL="29620" marR="29620" marT="29620" marB="2962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graphicFrame>
        <p:nvGraphicFramePr>
          <p:cNvPr id="4" name="Tabela 3"/>
          <p:cNvGraphicFramePr>
            <a:graphicFrameLocks noGrp="1"/>
          </p:cNvGraphicFramePr>
          <p:nvPr/>
        </p:nvGraphicFramePr>
        <p:xfrm>
          <a:off x="1775520" y="2742138"/>
          <a:ext cx="8784976" cy="2151840"/>
        </p:xfrm>
        <a:graphic>
          <a:graphicData uri="http://schemas.openxmlformats.org/drawingml/2006/table">
            <a:tbl>
              <a:tblPr/>
              <a:tblGrid>
                <a:gridCol w="4392488">
                  <a:extLst>
                    <a:ext uri="{9D8B030D-6E8A-4147-A177-3AD203B41FA5}">
                      <a16:colId xmlns:a16="http://schemas.microsoft.com/office/drawing/2014/main" val="20000"/>
                    </a:ext>
                  </a:extLst>
                </a:gridCol>
                <a:gridCol w="4392488">
                  <a:extLst>
                    <a:ext uri="{9D8B030D-6E8A-4147-A177-3AD203B41FA5}">
                      <a16:colId xmlns:a16="http://schemas.microsoft.com/office/drawing/2014/main" val="20001"/>
                    </a:ext>
                  </a:extLst>
                </a:gridCol>
              </a:tblGrid>
              <a:tr h="240027">
                <a:tc>
                  <a:txBody>
                    <a:bodyPr/>
                    <a:lstStyle/>
                    <a:p>
                      <a:r>
                        <a:rPr lang="pt-BR" sz="1200" dirty="0">
                          <a:solidFill>
                            <a:srgbClr val="1969A0"/>
                          </a:solidFill>
                          <a:effectLst/>
                        </a:rPr>
                        <a:t>Modalidade de Atendimento: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Ambulatorial</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40027">
                <a:tc>
                  <a:txBody>
                    <a:bodyPr/>
                    <a:lstStyle/>
                    <a:p>
                      <a:r>
                        <a:rPr lang="pt-BR" sz="1200" dirty="0">
                          <a:solidFill>
                            <a:srgbClr val="1969A0"/>
                          </a:solidFill>
                          <a:effectLst/>
                        </a:rPr>
                        <a:t>Financiamento: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Média e Alta Complexidade (MAC)</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40027">
                <a:tc>
                  <a:txBody>
                    <a:bodyPr/>
                    <a:lstStyle/>
                    <a:p>
                      <a:r>
                        <a:rPr lang="pt-BR" sz="1200" dirty="0">
                          <a:solidFill>
                            <a:srgbClr val="1969A0"/>
                          </a:solidFill>
                          <a:effectLst/>
                        </a:rPr>
                        <a:t>Instrumento de Registro: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APAC (Proc. Principal)</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40027">
                <a:tc>
                  <a:txBody>
                    <a:bodyPr/>
                    <a:lstStyle/>
                    <a:p>
                      <a:r>
                        <a:rPr lang="pt-BR" sz="1200" dirty="0">
                          <a:solidFill>
                            <a:srgbClr val="1969A0"/>
                          </a:solidFill>
                          <a:effectLst/>
                        </a:rPr>
                        <a:t>Sexo: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Ambos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40027">
                <a:tc>
                  <a:txBody>
                    <a:bodyPr/>
                    <a:lstStyle/>
                    <a:p>
                      <a:r>
                        <a:rPr lang="pt-BR" sz="1400" b="0" dirty="0">
                          <a:solidFill>
                            <a:srgbClr val="C00000"/>
                          </a:solidFill>
                          <a:effectLst/>
                        </a:rPr>
                        <a:t>Quantidade Máxima: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400" b="0" dirty="0">
                          <a:solidFill>
                            <a:srgbClr val="C00000"/>
                          </a:solidFill>
                          <a:effectLst/>
                        </a:rPr>
                        <a:t>3</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40027">
                <a:tc>
                  <a:txBody>
                    <a:bodyPr/>
                    <a:lstStyle/>
                    <a:p>
                      <a:r>
                        <a:rPr lang="pt-BR" sz="1200" dirty="0">
                          <a:solidFill>
                            <a:srgbClr val="1969A0"/>
                          </a:solidFill>
                          <a:effectLst/>
                        </a:rPr>
                        <a:t>Idade Mínima: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0 meses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40027">
                <a:tc>
                  <a:txBody>
                    <a:bodyPr/>
                    <a:lstStyle/>
                    <a:p>
                      <a:r>
                        <a:rPr lang="pt-BR" sz="1200">
                          <a:solidFill>
                            <a:srgbClr val="1969A0"/>
                          </a:solidFill>
                          <a:effectLst/>
                        </a:rPr>
                        <a:t>Idade Máxima: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130 anos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40027">
                <a:tc>
                  <a:txBody>
                    <a:bodyPr/>
                    <a:lstStyle/>
                    <a:p>
                      <a:r>
                        <a:rPr lang="pt-BR" sz="1200" dirty="0">
                          <a:solidFill>
                            <a:srgbClr val="1969A0"/>
                          </a:solidFill>
                          <a:effectLst/>
                        </a:rPr>
                        <a:t>Atributos Complementares: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Exige CNS Exige registro na APAC de dados complementares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38813746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nvGraphicFramePr>
        <p:xfrm>
          <a:off x="1775520" y="260648"/>
          <a:ext cx="8589640" cy="1737360"/>
        </p:xfrm>
        <a:graphic>
          <a:graphicData uri="http://schemas.openxmlformats.org/drawingml/2006/table">
            <a:tbl>
              <a:tblPr/>
              <a:tblGrid>
                <a:gridCol w="8589640">
                  <a:extLst>
                    <a:ext uri="{9D8B030D-6E8A-4147-A177-3AD203B41FA5}">
                      <a16:colId xmlns:a16="http://schemas.microsoft.com/office/drawing/2014/main" val="20000"/>
                    </a:ext>
                  </a:extLst>
                </a:gridCol>
              </a:tblGrid>
              <a:tr h="0">
                <a:tc>
                  <a:txBody>
                    <a:bodyPr/>
                    <a:lstStyle/>
                    <a:p>
                      <a:r>
                        <a:rPr lang="pt-BR" dirty="0">
                          <a:solidFill>
                            <a:srgbClr val="1969A0"/>
                          </a:solidFill>
                          <a:effectLst/>
                        </a:rPr>
                        <a:t>03.04.01.054-5 - RADIOTERAPIA DE CADEIA LINFÁTICA - </a:t>
                      </a:r>
                      <a:r>
                        <a:rPr lang="pt-BR" sz="1400" b="0" i="0" kern="1200" dirty="0">
                          <a:solidFill>
                            <a:schemeClr val="tx1"/>
                          </a:solidFill>
                          <a:effectLst/>
                          <a:latin typeface="+mn-lt"/>
                          <a:ea typeface="+mn-ea"/>
                          <a:cs typeface="+mn-cs"/>
                        </a:rPr>
                        <a:t>R$ 4.168,00</a:t>
                      </a:r>
                    </a:p>
                    <a:p>
                      <a:pPr algn="just"/>
                      <a:r>
                        <a:rPr lang="pt-BR" sz="1800" b="0" i="1" kern="1200" dirty="0">
                          <a:solidFill>
                            <a:schemeClr val="tx1"/>
                          </a:solidFill>
                          <a:effectLst/>
                          <a:latin typeface="+mn-lt"/>
                          <a:ea typeface="+mn-ea"/>
                          <a:cs typeface="+mn-cs"/>
                        </a:rPr>
                        <a:t>Radioterapia em cadeia de drenagem linfática regional ou à distância com finalidade curativa ou paliativa, inclusive irradiação de cadeia de drenagem linfática terapêutica ou profilática de neoplasia de testículo ou do escroto. A radioterapia de cadeia linfática isolada será autorizada em casos de progressão ou recidiva de neoplasia maligna não linfomatosa na área de drenagem linfática regional ou à distância.</a:t>
                      </a:r>
                      <a:endParaRPr lang="pt-BR" sz="1400" dirty="0">
                        <a:solidFill>
                          <a:srgbClr val="1969A0"/>
                        </a:solidFill>
                        <a:effectLst/>
                      </a:endParaRPr>
                    </a:p>
                  </a:txBody>
                  <a:tcPr anchor="ctr">
                    <a:lnL>
                      <a:noFill/>
                    </a:lnL>
                    <a:lnR>
                      <a:noFill/>
                    </a:lnR>
                    <a:lnT>
                      <a:noFill/>
                    </a:lnT>
                    <a:lnB>
                      <a:noFill/>
                    </a:lnB>
                    <a:solidFill>
                      <a:schemeClr val="accent3">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3" name="Tabela 2"/>
          <p:cNvGraphicFramePr>
            <a:graphicFrameLocks noGrp="1"/>
          </p:cNvGraphicFramePr>
          <p:nvPr/>
        </p:nvGraphicFramePr>
        <p:xfrm>
          <a:off x="1847528" y="4581128"/>
          <a:ext cx="8496944" cy="2186280"/>
        </p:xfrm>
        <a:graphic>
          <a:graphicData uri="http://schemas.openxmlformats.org/drawingml/2006/table">
            <a:tbl>
              <a:tblPr/>
              <a:tblGrid>
                <a:gridCol w="2145575">
                  <a:extLst>
                    <a:ext uri="{9D8B030D-6E8A-4147-A177-3AD203B41FA5}">
                      <a16:colId xmlns:a16="http://schemas.microsoft.com/office/drawing/2014/main" val="20000"/>
                    </a:ext>
                  </a:extLst>
                </a:gridCol>
                <a:gridCol w="6351369">
                  <a:extLst>
                    <a:ext uri="{9D8B030D-6E8A-4147-A177-3AD203B41FA5}">
                      <a16:colId xmlns:a16="http://schemas.microsoft.com/office/drawing/2014/main" val="20001"/>
                    </a:ext>
                  </a:extLst>
                </a:gridCol>
              </a:tblGrid>
              <a:tr h="173567">
                <a:tc gridSpan="2">
                  <a:txBody>
                    <a:bodyPr/>
                    <a:lstStyle/>
                    <a:p>
                      <a:pPr algn="ctr" fontAlgn="ctr"/>
                      <a:r>
                        <a:rPr lang="pt-BR" sz="1000" b="1" dirty="0">
                          <a:solidFill>
                            <a:srgbClr val="FF0000"/>
                          </a:solidFill>
                          <a:effectLst/>
                        </a:rPr>
                        <a:t>ORIGEM</a:t>
                      </a:r>
                    </a:p>
                  </a:txBody>
                  <a:tcPr marL="90519" marR="90519" marT="45260" marB="452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0E8"/>
                    </a:solidFill>
                  </a:tcPr>
                </a:tc>
                <a:tc hMerge="1">
                  <a:txBody>
                    <a:bodyPr/>
                    <a:lstStyle/>
                    <a:p>
                      <a:pPr fontAlgn="ctr"/>
                      <a:endParaRPr lang="pt-BR" sz="1000" dirty="0">
                        <a:solidFill>
                          <a:srgbClr val="1969A0"/>
                        </a:solidFill>
                        <a:effectLst/>
                      </a:endParaRPr>
                    </a:p>
                  </a:txBody>
                  <a:tcPr marL="90519" marR="90519" marT="45260" marB="45260" anchor="ctr">
                    <a:lnL>
                      <a:noFill/>
                    </a:lnL>
                    <a:lnR>
                      <a:noFill/>
                    </a:lnR>
                    <a:lnT>
                      <a:noFill/>
                    </a:lnT>
                    <a:lnB>
                      <a:noFill/>
                    </a:lnB>
                    <a:solidFill>
                      <a:srgbClr val="D5E0E8"/>
                    </a:solidFill>
                  </a:tcPr>
                </a:tc>
                <a:extLst>
                  <a:ext uri="{0D108BD9-81ED-4DB2-BD59-A6C34878D82A}">
                    <a16:rowId xmlns:a16="http://schemas.microsoft.com/office/drawing/2014/main" val="10000"/>
                  </a:ext>
                </a:extLst>
              </a:tr>
              <a:tr h="173567">
                <a:tc>
                  <a:txBody>
                    <a:bodyPr/>
                    <a:lstStyle/>
                    <a:p>
                      <a:pPr fontAlgn="ctr"/>
                      <a:r>
                        <a:rPr lang="pt-BR" sz="1000" dirty="0">
                          <a:solidFill>
                            <a:schemeClr val="tx1"/>
                          </a:solidFill>
                          <a:effectLst/>
                        </a:rPr>
                        <a:t>0304010308</a:t>
                      </a:r>
                    </a:p>
                  </a:txBody>
                  <a:tcPr marL="90519" marR="90519" marT="45260" marB="4526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fontAlgn="ctr"/>
                      <a:r>
                        <a:rPr lang="pt-BR" sz="1000" dirty="0">
                          <a:solidFill>
                            <a:schemeClr val="tx1"/>
                          </a:solidFill>
                          <a:effectLst/>
                        </a:rPr>
                        <a:t>COLIMAÇÃO PERSONALIZADA</a:t>
                      </a:r>
                    </a:p>
                  </a:txBody>
                  <a:tcPr marL="90519" marR="90519" marT="45260" marB="4526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1"/>
                  </a:ext>
                </a:extLst>
              </a:tr>
              <a:tr h="173567">
                <a:tc>
                  <a:txBody>
                    <a:bodyPr/>
                    <a:lstStyle/>
                    <a:p>
                      <a:pPr fontAlgn="ctr"/>
                      <a:r>
                        <a:rPr lang="pt-BR" sz="1000" dirty="0">
                          <a:solidFill>
                            <a:schemeClr val="tx1"/>
                          </a:solidFill>
                          <a:effectLst/>
                        </a:rPr>
                        <a:t>0304010154</a:t>
                      </a:r>
                    </a:p>
                  </a:txBody>
                  <a:tcPr marL="90519" marR="90519" marT="45260" marB="4526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a:solidFill>
                            <a:schemeClr val="tx1"/>
                          </a:solidFill>
                          <a:effectLst/>
                        </a:rPr>
                        <a:t>MÁSCARA / IMOBILIZAÇÃO PERSONALIZADA (POR TRATAMENTO)</a:t>
                      </a:r>
                    </a:p>
                  </a:txBody>
                  <a:tcPr marL="90519" marR="90519" marT="45260" marB="4526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2"/>
                  </a:ext>
                </a:extLst>
              </a:tr>
              <a:tr h="173567">
                <a:tc>
                  <a:txBody>
                    <a:bodyPr/>
                    <a:lstStyle/>
                    <a:p>
                      <a:pPr fontAlgn="ctr"/>
                      <a:r>
                        <a:rPr lang="pt-BR" sz="1000" dirty="0">
                          <a:solidFill>
                            <a:schemeClr val="tx1"/>
                          </a:solidFill>
                          <a:effectLst/>
                        </a:rPr>
                        <a:t>0304010286</a:t>
                      </a:r>
                    </a:p>
                  </a:txBody>
                  <a:tcPr marL="90519" marR="90519" marT="45260" marB="4526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RADIOTERAPIA COM ACELERADOR LINEAR SÓ DE FÓTONS (POR CAMPO)</a:t>
                      </a:r>
                    </a:p>
                  </a:txBody>
                  <a:tcPr marL="90519" marR="90519" marT="45260" marB="4526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3"/>
                  </a:ext>
                </a:extLst>
              </a:tr>
              <a:tr h="173567">
                <a:tc>
                  <a:txBody>
                    <a:bodyPr/>
                    <a:lstStyle/>
                    <a:p>
                      <a:pPr fontAlgn="ctr"/>
                      <a:r>
                        <a:rPr lang="pt-BR" sz="1000" dirty="0">
                          <a:solidFill>
                            <a:schemeClr val="tx1"/>
                          </a:solidFill>
                          <a:effectLst/>
                        </a:rPr>
                        <a:t>0304010294</a:t>
                      </a:r>
                    </a:p>
                  </a:txBody>
                  <a:tcPr marL="90519" marR="90519" marT="45260" marB="4526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RADIOTERAPIA COM ACELERADOR LINEAR DE FÓTONS E ELÉTRONS (POR CAMPO)</a:t>
                      </a:r>
                    </a:p>
                  </a:txBody>
                  <a:tcPr marL="90519" marR="90519" marT="45260" marB="4526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4"/>
                  </a:ext>
                </a:extLst>
              </a:tr>
              <a:tr h="173567">
                <a:tc>
                  <a:txBody>
                    <a:bodyPr/>
                    <a:lstStyle/>
                    <a:p>
                      <a:pPr fontAlgn="ctr"/>
                      <a:r>
                        <a:rPr lang="pt-BR" sz="1000" dirty="0">
                          <a:solidFill>
                            <a:schemeClr val="tx1"/>
                          </a:solidFill>
                          <a:effectLst/>
                        </a:rPr>
                        <a:t>0304010090</a:t>
                      </a:r>
                    </a:p>
                  </a:txBody>
                  <a:tcPr marL="90519" marR="90519" marT="45260" marB="4526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COBALTOTERAPIA (POR CAMPO)</a:t>
                      </a:r>
                    </a:p>
                  </a:txBody>
                  <a:tcPr marL="90519" marR="90519" marT="45260" marB="4526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5"/>
                  </a:ext>
                </a:extLst>
              </a:tr>
              <a:tr h="173567">
                <a:tc>
                  <a:txBody>
                    <a:bodyPr/>
                    <a:lstStyle/>
                    <a:p>
                      <a:pPr fontAlgn="ctr"/>
                      <a:r>
                        <a:rPr lang="pt-BR" sz="1000" dirty="0">
                          <a:solidFill>
                            <a:schemeClr val="tx1"/>
                          </a:solidFill>
                          <a:effectLst/>
                        </a:rPr>
                        <a:t>0304010081</a:t>
                      </a:r>
                    </a:p>
                  </a:txBody>
                  <a:tcPr marL="90519" marR="90519" marT="45260" marB="4526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VERIFICAÇÂO POR IMAGEM EM RADIOTERAPIA</a:t>
                      </a:r>
                    </a:p>
                  </a:txBody>
                  <a:tcPr marL="90519" marR="90519" marT="45260" marB="4526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6"/>
                  </a:ext>
                </a:extLst>
              </a:tr>
              <a:tr h="173567">
                <a:tc>
                  <a:txBody>
                    <a:bodyPr/>
                    <a:lstStyle/>
                    <a:p>
                      <a:pPr fontAlgn="ctr"/>
                      <a:r>
                        <a:rPr lang="pt-BR" sz="1000" dirty="0">
                          <a:solidFill>
                            <a:schemeClr val="tx1"/>
                          </a:solidFill>
                          <a:effectLst/>
                        </a:rPr>
                        <a:t>0304010200</a:t>
                      </a:r>
                    </a:p>
                  </a:txBody>
                  <a:tcPr marL="90519" marR="90519" marT="45260" marB="4526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PLANEJAMENTO SIMPLES (POR TRATAMENTO)</a:t>
                      </a:r>
                    </a:p>
                  </a:txBody>
                  <a:tcPr marL="90519" marR="90519" marT="45260" marB="4526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7"/>
                  </a:ext>
                </a:extLst>
              </a:tr>
              <a:tr h="173567">
                <a:tc>
                  <a:txBody>
                    <a:bodyPr/>
                    <a:lstStyle/>
                    <a:p>
                      <a:pPr fontAlgn="ctr"/>
                      <a:r>
                        <a:rPr lang="pt-BR" sz="1000">
                          <a:solidFill>
                            <a:schemeClr val="tx1"/>
                          </a:solidFill>
                          <a:effectLst/>
                        </a:rPr>
                        <a:t>0304010189</a:t>
                      </a:r>
                    </a:p>
                  </a:txBody>
                  <a:tcPr marL="90519" marR="90519" marT="45260" marB="4526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fontAlgn="ctr"/>
                      <a:r>
                        <a:rPr lang="pt-BR" sz="1000" dirty="0">
                          <a:solidFill>
                            <a:schemeClr val="tx1"/>
                          </a:solidFill>
                          <a:effectLst/>
                        </a:rPr>
                        <a:t>PLANEJAMENTO COMPLEXO (POR TRATAMENTO)</a:t>
                      </a:r>
                    </a:p>
                  </a:txBody>
                  <a:tcPr marL="90519" marR="90519" marT="45260" marB="4526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graphicFrame>
        <p:nvGraphicFramePr>
          <p:cNvPr id="4" name="Tabela 3"/>
          <p:cNvGraphicFramePr>
            <a:graphicFrameLocks noGrp="1"/>
          </p:cNvGraphicFramePr>
          <p:nvPr/>
        </p:nvGraphicFramePr>
        <p:xfrm>
          <a:off x="1847528" y="2354656"/>
          <a:ext cx="8496944" cy="2121360"/>
        </p:xfrm>
        <a:graphic>
          <a:graphicData uri="http://schemas.openxmlformats.org/drawingml/2006/table">
            <a:tbl>
              <a:tblPr/>
              <a:tblGrid>
                <a:gridCol w="4248472">
                  <a:extLst>
                    <a:ext uri="{9D8B030D-6E8A-4147-A177-3AD203B41FA5}">
                      <a16:colId xmlns:a16="http://schemas.microsoft.com/office/drawing/2014/main" val="20000"/>
                    </a:ext>
                  </a:extLst>
                </a:gridCol>
                <a:gridCol w="4248472">
                  <a:extLst>
                    <a:ext uri="{9D8B030D-6E8A-4147-A177-3AD203B41FA5}">
                      <a16:colId xmlns:a16="http://schemas.microsoft.com/office/drawing/2014/main" val="20001"/>
                    </a:ext>
                  </a:extLst>
                </a:gridCol>
              </a:tblGrid>
              <a:tr h="203069">
                <a:tc>
                  <a:txBody>
                    <a:bodyPr/>
                    <a:lstStyle/>
                    <a:p>
                      <a:r>
                        <a:rPr lang="pt-BR" sz="1200" dirty="0">
                          <a:solidFill>
                            <a:srgbClr val="1969A0"/>
                          </a:solidFill>
                          <a:effectLst/>
                        </a:rPr>
                        <a:t>Modalidade de Atendimento: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Ambulatorial</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03069">
                <a:tc>
                  <a:txBody>
                    <a:bodyPr/>
                    <a:lstStyle/>
                    <a:p>
                      <a:r>
                        <a:rPr lang="pt-BR" sz="1200" dirty="0">
                          <a:solidFill>
                            <a:srgbClr val="1969A0"/>
                          </a:solidFill>
                          <a:effectLst/>
                        </a:rPr>
                        <a:t>Financiamento: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Média e Alta Complexidade (MAC)</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03069">
                <a:tc>
                  <a:txBody>
                    <a:bodyPr/>
                    <a:lstStyle/>
                    <a:p>
                      <a:r>
                        <a:rPr lang="pt-BR" sz="1200" dirty="0">
                          <a:solidFill>
                            <a:srgbClr val="1969A0"/>
                          </a:solidFill>
                          <a:effectLst/>
                        </a:rPr>
                        <a:t>Instrumento de Registro: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APAC (Proc. Principal)</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03069">
                <a:tc>
                  <a:txBody>
                    <a:bodyPr/>
                    <a:lstStyle/>
                    <a:p>
                      <a:r>
                        <a:rPr lang="pt-BR" sz="1200" dirty="0">
                          <a:solidFill>
                            <a:srgbClr val="1969A0"/>
                          </a:solidFill>
                          <a:effectLst/>
                        </a:rPr>
                        <a:t>Sexo: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Ambos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03069">
                <a:tc>
                  <a:txBody>
                    <a:bodyPr/>
                    <a:lstStyle/>
                    <a:p>
                      <a:r>
                        <a:rPr lang="pt-BR" sz="1200" b="1" dirty="0">
                          <a:solidFill>
                            <a:schemeClr val="accent6">
                              <a:lumMod val="50000"/>
                            </a:schemeClr>
                          </a:solidFill>
                          <a:effectLst/>
                        </a:rPr>
                        <a:t>Quantidade Máxima: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b="1" dirty="0">
                          <a:solidFill>
                            <a:schemeClr val="accent6">
                              <a:lumMod val="50000"/>
                            </a:schemeClr>
                          </a:solidFill>
                          <a:effectLst/>
                        </a:rPr>
                        <a:t>1</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03069">
                <a:tc>
                  <a:txBody>
                    <a:bodyPr/>
                    <a:lstStyle/>
                    <a:p>
                      <a:r>
                        <a:rPr lang="pt-BR" sz="1200" dirty="0">
                          <a:solidFill>
                            <a:srgbClr val="1969A0"/>
                          </a:solidFill>
                          <a:effectLst/>
                        </a:rPr>
                        <a:t>Idade Mínima: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0 meses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03069">
                <a:tc>
                  <a:txBody>
                    <a:bodyPr/>
                    <a:lstStyle/>
                    <a:p>
                      <a:r>
                        <a:rPr lang="pt-BR" sz="1200" dirty="0">
                          <a:solidFill>
                            <a:srgbClr val="1969A0"/>
                          </a:solidFill>
                          <a:effectLst/>
                        </a:rPr>
                        <a:t>Idade Máxima: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130 anos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38691">
                <a:tc>
                  <a:txBody>
                    <a:bodyPr/>
                    <a:lstStyle/>
                    <a:p>
                      <a:r>
                        <a:rPr lang="pt-BR" sz="1200" dirty="0">
                          <a:solidFill>
                            <a:srgbClr val="1969A0"/>
                          </a:solidFill>
                          <a:effectLst/>
                        </a:rPr>
                        <a:t>Atributos Complementares: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Exige </a:t>
                      </a:r>
                      <a:r>
                        <a:rPr lang="pt-BR" sz="1200" dirty="0" err="1">
                          <a:solidFill>
                            <a:srgbClr val="1969A0"/>
                          </a:solidFill>
                          <a:effectLst/>
                        </a:rPr>
                        <a:t>CNSExige</a:t>
                      </a:r>
                      <a:r>
                        <a:rPr lang="pt-BR" sz="1200" dirty="0">
                          <a:solidFill>
                            <a:srgbClr val="1969A0"/>
                          </a:solidFill>
                          <a:effectLst/>
                        </a:rPr>
                        <a:t> registro na APAC de dados complementares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322132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4">
            <a:extLst>
              <a:ext uri="{FF2B5EF4-FFF2-40B4-BE49-F238E27FC236}">
                <a16:creationId xmlns:a16="http://schemas.microsoft.com/office/drawing/2014/main" id="{FFBA8B36-850D-443A-B642-1B19F3E4F0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17" y="79022"/>
            <a:ext cx="1866197" cy="788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8" name="Gráfico 7">
            <a:extLst>
              <a:ext uri="{FF2B5EF4-FFF2-40B4-BE49-F238E27FC236}">
                <a16:creationId xmlns:a16="http://schemas.microsoft.com/office/drawing/2014/main" id="{BE409017-AD4D-4EED-8DB8-5B3929F0A0D8}"/>
              </a:ext>
            </a:extLst>
          </p:cNvPr>
          <p:cNvGraphicFramePr>
            <a:graphicFrameLocks/>
          </p:cNvGraphicFramePr>
          <p:nvPr>
            <p:extLst>
              <p:ext uri="{D42A27DB-BD31-4B8C-83A1-F6EECF244321}">
                <p14:modId xmlns:p14="http://schemas.microsoft.com/office/powerpoint/2010/main" val="2083250640"/>
              </p:ext>
            </p:extLst>
          </p:nvPr>
        </p:nvGraphicFramePr>
        <p:xfrm>
          <a:off x="1557867" y="1119432"/>
          <a:ext cx="9956800" cy="4816334"/>
        </p:xfrm>
        <a:graphic>
          <a:graphicData uri="http://schemas.openxmlformats.org/drawingml/2006/chart">
            <c:chart xmlns:c="http://schemas.openxmlformats.org/drawingml/2006/chart" xmlns:r="http://schemas.openxmlformats.org/officeDocument/2006/relationships" r:id="rId3"/>
          </a:graphicData>
        </a:graphic>
      </p:graphicFrame>
      <p:sp>
        <p:nvSpPr>
          <p:cNvPr id="9" name="Retângulo 8">
            <a:extLst>
              <a:ext uri="{FF2B5EF4-FFF2-40B4-BE49-F238E27FC236}">
                <a16:creationId xmlns:a16="http://schemas.microsoft.com/office/drawing/2014/main" id="{D1C78850-82F9-4623-B6B5-C663DFAE1E52}"/>
              </a:ext>
            </a:extLst>
          </p:cNvPr>
          <p:cNvSpPr/>
          <p:nvPr/>
        </p:nvSpPr>
        <p:spPr>
          <a:xfrm>
            <a:off x="2876104" y="6187346"/>
            <a:ext cx="6439791" cy="369332"/>
          </a:xfrm>
          <a:prstGeom prst="rect">
            <a:avLst/>
          </a:prstGeom>
        </p:spPr>
        <p:txBody>
          <a:bodyPr wrap="square">
            <a:spAutoFit/>
          </a:bodyPr>
          <a:lstStyle/>
          <a:p>
            <a:r>
              <a:rPr lang="pt-BR" dirty="0"/>
              <a:t> </a:t>
            </a:r>
            <a:r>
              <a:rPr lang="pt-BR" sz="900" dirty="0"/>
              <a:t>Fonte: Ministério da Saúde - Sistema de Informações Ambulatoriais do SUS (SIA/SUS) – Tabulação em 25/07/2019</a:t>
            </a:r>
            <a:endParaRPr lang="pt-BR" dirty="0"/>
          </a:p>
        </p:txBody>
      </p:sp>
    </p:spTree>
    <p:extLst>
      <p:ext uri="{BB962C8B-B14F-4D97-AF65-F5344CB8AC3E}">
        <p14:creationId xmlns:p14="http://schemas.microsoft.com/office/powerpoint/2010/main" val="3246024020"/>
      </p:ext>
    </p:extLst>
  </p:cSld>
  <p:clrMapOvr>
    <a:masterClrMapping/>
  </p:clrMapOvr>
  <p:transition spd="slow"/>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nvGraphicFramePr>
        <p:xfrm>
          <a:off x="1775520" y="116632"/>
          <a:ext cx="8784976" cy="2286000"/>
        </p:xfrm>
        <a:graphic>
          <a:graphicData uri="http://schemas.openxmlformats.org/drawingml/2006/table">
            <a:tbl>
              <a:tblPr/>
              <a:tblGrid>
                <a:gridCol w="8784976">
                  <a:extLst>
                    <a:ext uri="{9D8B030D-6E8A-4147-A177-3AD203B41FA5}">
                      <a16:colId xmlns:a16="http://schemas.microsoft.com/office/drawing/2014/main" val="20000"/>
                    </a:ext>
                  </a:extLst>
                </a:gridCol>
              </a:tblGrid>
              <a:tr h="0">
                <a:tc>
                  <a:txBody>
                    <a:bodyPr/>
                    <a:lstStyle/>
                    <a:p>
                      <a:r>
                        <a:rPr lang="pt-BR" dirty="0">
                          <a:solidFill>
                            <a:srgbClr val="1969A0"/>
                          </a:solidFill>
                          <a:effectLst/>
                        </a:rPr>
                        <a:t>03.04.01.055-3 - RADIOTERAPIA DE LINFOMA E LEUCEMIA - </a:t>
                      </a:r>
                      <a:r>
                        <a:rPr lang="pt-BR" sz="1400" b="0" i="0" kern="1200" dirty="0">
                          <a:solidFill>
                            <a:schemeClr val="tx1"/>
                          </a:solidFill>
                          <a:effectLst/>
                          <a:latin typeface="+mn-lt"/>
                          <a:ea typeface="+mn-ea"/>
                          <a:cs typeface="+mn-cs"/>
                        </a:rPr>
                        <a:t>R$ 3.159,00</a:t>
                      </a:r>
                    </a:p>
                    <a:p>
                      <a:pPr algn="just"/>
                      <a:r>
                        <a:rPr lang="pt-BR" sz="1800" b="0" i="1" kern="1200" dirty="0">
                          <a:solidFill>
                            <a:schemeClr val="tx1"/>
                          </a:solidFill>
                          <a:effectLst/>
                          <a:latin typeface="+mn-lt"/>
                          <a:ea typeface="+mn-ea"/>
                          <a:cs typeface="+mn-cs"/>
                        </a:rPr>
                        <a:t>Consiste na radioterapia de doença (linfoma) de Hodgkin ou linfoma não Hodgkin, por localização anatômica (</a:t>
                      </a:r>
                      <a:r>
                        <a:rPr lang="pt-BR" sz="1800" b="0" i="1" u="sng" kern="1200" dirty="0">
                          <a:solidFill>
                            <a:srgbClr val="C00000"/>
                          </a:solidFill>
                          <a:effectLst/>
                          <a:latin typeface="+mn-lt"/>
                          <a:ea typeface="+mn-ea"/>
                          <a:cs typeface="+mn-cs"/>
                        </a:rPr>
                        <a:t>cadeias linfáticas em lados opostos do diafragma constituem diferentes localizações</a:t>
                      </a:r>
                      <a:r>
                        <a:rPr lang="pt-BR" sz="1800" b="0" i="1" kern="1200" dirty="0">
                          <a:solidFill>
                            <a:schemeClr val="tx1"/>
                          </a:solidFill>
                          <a:effectLst/>
                          <a:latin typeface="+mn-lt"/>
                          <a:ea typeface="+mn-ea"/>
                          <a:cs typeface="+mn-cs"/>
                        </a:rPr>
                        <a:t>) ou na radioterapia localizada para consolidação (ou seja, após obtida resposta completa ou doença residual mínima com a quimioterapia) em caso de leucemia, incluindo a irradiação de cloromas e lesões focais recidivadas, por localização. </a:t>
                      </a:r>
                      <a:r>
                        <a:rPr lang="pt-BR" sz="1800" b="0" i="0" u="sng" kern="1200" dirty="0">
                          <a:solidFill>
                            <a:schemeClr val="tx1"/>
                          </a:solidFill>
                          <a:effectLst/>
                          <a:latin typeface="+mn-lt"/>
                          <a:ea typeface="+mn-ea"/>
                          <a:cs typeface="+mn-cs"/>
                        </a:rPr>
                        <a:t>Não corresponde a radioterapia profilática em crânio total ou do neuroeixo</a:t>
                      </a:r>
                      <a:r>
                        <a:rPr lang="pt-BR" sz="1800" b="0" i="1" kern="1200" dirty="0">
                          <a:solidFill>
                            <a:schemeClr val="tx1"/>
                          </a:solidFill>
                          <a:effectLst/>
                          <a:latin typeface="+mn-lt"/>
                          <a:ea typeface="+mn-ea"/>
                          <a:cs typeface="+mn-cs"/>
                        </a:rPr>
                        <a:t>. Máximo de dois somente quando em duas diferentes localizações</a:t>
                      </a:r>
                      <a:endParaRPr lang="pt-BR" dirty="0">
                        <a:solidFill>
                          <a:srgbClr val="1969A0"/>
                        </a:solidFill>
                        <a:effectLst/>
                      </a:endParaRPr>
                    </a:p>
                  </a:txBody>
                  <a:tcPr anchor="ctr">
                    <a:lnL>
                      <a:noFill/>
                    </a:lnL>
                    <a:lnR>
                      <a:noFill/>
                    </a:lnR>
                    <a:lnT>
                      <a:noFill/>
                    </a:lnT>
                    <a:lnB>
                      <a:noFill/>
                    </a:lnB>
                    <a:solidFill>
                      <a:schemeClr val="accent3">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3" name="Tabela 2"/>
          <p:cNvGraphicFramePr>
            <a:graphicFrameLocks noGrp="1"/>
          </p:cNvGraphicFramePr>
          <p:nvPr/>
        </p:nvGraphicFramePr>
        <p:xfrm>
          <a:off x="1775518" y="4869160"/>
          <a:ext cx="8784978" cy="2049120"/>
        </p:xfrm>
        <a:graphic>
          <a:graphicData uri="http://schemas.openxmlformats.org/drawingml/2006/table">
            <a:tbl>
              <a:tblPr/>
              <a:tblGrid>
                <a:gridCol w="2218307">
                  <a:extLst>
                    <a:ext uri="{9D8B030D-6E8A-4147-A177-3AD203B41FA5}">
                      <a16:colId xmlns:a16="http://schemas.microsoft.com/office/drawing/2014/main" val="20000"/>
                    </a:ext>
                  </a:extLst>
                </a:gridCol>
                <a:gridCol w="6566671">
                  <a:extLst>
                    <a:ext uri="{9D8B030D-6E8A-4147-A177-3AD203B41FA5}">
                      <a16:colId xmlns:a16="http://schemas.microsoft.com/office/drawing/2014/main" val="20001"/>
                    </a:ext>
                  </a:extLst>
                </a:gridCol>
              </a:tblGrid>
              <a:tr h="195676">
                <a:tc gridSpan="2">
                  <a:txBody>
                    <a:bodyPr/>
                    <a:lstStyle/>
                    <a:p>
                      <a:pPr algn="ctr" fontAlgn="ctr"/>
                      <a:r>
                        <a:rPr lang="pt-BR" sz="900" dirty="0">
                          <a:solidFill>
                            <a:schemeClr val="tx1"/>
                          </a:solidFill>
                          <a:effectLst/>
                        </a:rPr>
                        <a:t>ORIGEM</a:t>
                      </a:r>
                    </a:p>
                  </a:txBody>
                  <a:tcPr marL="90519" marR="90519" marT="45260" marB="45260" anchor="ctr">
                    <a:lnL>
                      <a:noFill/>
                    </a:lnL>
                    <a:lnR>
                      <a:noFill/>
                    </a:lnR>
                    <a:lnT>
                      <a:noFill/>
                    </a:lnT>
                    <a:lnB>
                      <a:noFill/>
                    </a:lnB>
                    <a:solidFill>
                      <a:schemeClr val="bg1"/>
                    </a:solidFill>
                  </a:tcPr>
                </a:tc>
                <a:tc hMerge="1">
                  <a:txBody>
                    <a:bodyPr/>
                    <a:lstStyle/>
                    <a:p>
                      <a:pPr fontAlgn="ctr"/>
                      <a:endParaRPr lang="pt-BR" sz="1000" dirty="0">
                        <a:solidFill>
                          <a:srgbClr val="1969A0"/>
                        </a:solidFill>
                        <a:effectLst/>
                      </a:endParaRPr>
                    </a:p>
                  </a:txBody>
                  <a:tcPr marL="90519" marR="90519" marT="45260" marB="45260" anchor="ctr">
                    <a:lnL>
                      <a:noFill/>
                    </a:lnL>
                    <a:lnR>
                      <a:noFill/>
                    </a:lnR>
                    <a:lnT>
                      <a:noFill/>
                    </a:lnT>
                    <a:lnB>
                      <a:noFill/>
                    </a:lnB>
                    <a:solidFill>
                      <a:srgbClr val="D5E0E8"/>
                    </a:solidFill>
                  </a:tcPr>
                </a:tc>
                <a:extLst>
                  <a:ext uri="{0D108BD9-81ED-4DB2-BD59-A6C34878D82A}">
                    <a16:rowId xmlns:a16="http://schemas.microsoft.com/office/drawing/2014/main" val="10000"/>
                  </a:ext>
                </a:extLst>
              </a:tr>
              <a:tr h="195676">
                <a:tc>
                  <a:txBody>
                    <a:bodyPr/>
                    <a:lstStyle/>
                    <a:p>
                      <a:pPr fontAlgn="ctr"/>
                      <a:r>
                        <a:rPr lang="pt-BR" sz="900" dirty="0">
                          <a:solidFill>
                            <a:schemeClr val="tx1"/>
                          </a:solidFill>
                          <a:effectLst/>
                        </a:rPr>
                        <a:t>0304010308</a:t>
                      </a:r>
                    </a:p>
                  </a:txBody>
                  <a:tcPr marL="90519" marR="90519" marT="45260" marB="45260" anchor="ctr">
                    <a:lnL>
                      <a:noFill/>
                    </a:lnL>
                    <a:lnR>
                      <a:noFill/>
                    </a:lnR>
                    <a:lnT>
                      <a:noFill/>
                    </a:lnT>
                    <a:lnB>
                      <a:noFill/>
                    </a:lnB>
                    <a:solidFill>
                      <a:schemeClr val="bg1"/>
                    </a:solidFill>
                  </a:tcPr>
                </a:tc>
                <a:tc>
                  <a:txBody>
                    <a:bodyPr/>
                    <a:lstStyle/>
                    <a:p>
                      <a:pPr fontAlgn="ctr"/>
                      <a:r>
                        <a:rPr lang="pt-BR" sz="900" dirty="0">
                          <a:solidFill>
                            <a:schemeClr val="tx1"/>
                          </a:solidFill>
                          <a:effectLst/>
                        </a:rPr>
                        <a:t>COLIMAÇÃO PERSONALIZADA</a:t>
                      </a:r>
                    </a:p>
                  </a:txBody>
                  <a:tcPr marL="90519" marR="90519" marT="45260" marB="45260" anchor="ctr">
                    <a:lnL>
                      <a:noFill/>
                    </a:lnL>
                    <a:lnR>
                      <a:noFill/>
                    </a:lnR>
                    <a:lnT>
                      <a:noFill/>
                    </a:lnT>
                    <a:lnB>
                      <a:noFill/>
                    </a:lnB>
                    <a:solidFill>
                      <a:schemeClr val="bg1"/>
                    </a:solidFill>
                  </a:tcPr>
                </a:tc>
                <a:extLst>
                  <a:ext uri="{0D108BD9-81ED-4DB2-BD59-A6C34878D82A}">
                    <a16:rowId xmlns:a16="http://schemas.microsoft.com/office/drawing/2014/main" val="10001"/>
                  </a:ext>
                </a:extLst>
              </a:tr>
              <a:tr h="195676">
                <a:tc>
                  <a:txBody>
                    <a:bodyPr/>
                    <a:lstStyle/>
                    <a:p>
                      <a:pPr fontAlgn="ctr"/>
                      <a:r>
                        <a:rPr lang="pt-BR" sz="900" dirty="0">
                          <a:solidFill>
                            <a:schemeClr val="tx1"/>
                          </a:solidFill>
                          <a:effectLst/>
                        </a:rPr>
                        <a:t>0304010154</a:t>
                      </a:r>
                    </a:p>
                  </a:txBody>
                  <a:tcPr marL="90519" marR="90519" marT="45260" marB="45260" anchor="ctr">
                    <a:lnL>
                      <a:noFill/>
                    </a:lnL>
                    <a:lnR>
                      <a:noFill/>
                    </a:lnR>
                    <a:lnT>
                      <a:noFill/>
                    </a:lnT>
                    <a:lnB>
                      <a:noFill/>
                    </a:lnB>
                    <a:solidFill>
                      <a:schemeClr val="bg1"/>
                    </a:solidFill>
                  </a:tcPr>
                </a:tc>
                <a:tc>
                  <a:txBody>
                    <a:bodyPr/>
                    <a:lstStyle/>
                    <a:p>
                      <a:pPr fontAlgn="ctr"/>
                      <a:r>
                        <a:rPr lang="pt-BR" sz="900" dirty="0">
                          <a:solidFill>
                            <a:schemeClr val="tx1"/>
                          </a:solidFill>
                          <a:effectLst/>
                        </a:rPr>
                        <a:t>MÁSCARA / IMOBILIZAÇÃO PERSONALIZADA (POR TRATAMENTO)</a:t>
                      </a:r>
                    </a:p>
                  </a:txBody>
                  <a:tcPr marL="90519" marR="90519" marT="45260" marB="45260" anchor="ctr">
                    <a:lnL>
                      <a:noFill/>
                    </a:lnL>
                    <a:lnR>
                      <a:noFill/>
                    </a:lnR>
                    <a:lnT>
                      <a:noFill/>
                    </a:lnT>
                    <a:lnB>
                      <a:noFill/>
                    </a:lnB>
                    <a:solidFill>
                      <a:schemeClr val="bg1"/>
                    </a:solidFill>
                  </a:tcPr>
                </a:tc>
                <a:extLst>
                  <a:ext uri="{0D108BD9-81ED-4DB2-BD59-A6C34878D82A}">
                    <a16:rowId xmlns:a16="http://schemas.microsoft.com/office/drawing/2014/main" val="10002"/>
                  </a:ext>
                </a:extLst>
              </a:tr>
              <a:tr h="195676">
                <a:tc>
                  <a:txBody>
                    <a:bodyPr/>
                    <a:lstStyle/>
                    <a:p>
                      <a:pPr fontAlgn="ctr"/>
                      <a:r>
                        <a:rPr lang="pt-BR" sz="900">
                          <a:solidFill>
                            <a:schemeClr val="tx1"/>
                          </a:solidFill>
                          <a:effectLst/>
                        </a:rPr>
                        <a:t>0304010286</a:t>
                      </a:r>
                    </a:p>
                  </a:txBody>
                  <a:tcPr marL="90519" marR="90519" marT="45260" marB="45260" anchor="ctr">
                    <a:lnL>
                      <a:noFill/>
                    </a:lnL>
                    <a:lnR>
                      <a:noFill/>
                    </a:lnR>
                    <a:lnT>
                      <a:noFill/>
                    </a:lnT>
                    <a:lnB>
                      <a:noFill/>
                    </a:lnB>
                    <a:solidFill>
                      <a:schemeClr val="bg1"/>
                    </a:solidFill>
                  </a:tcPr>
                </a:tc>
                <a:tc>
                  <a:txBody>
                    <a:bodyPr/>
                    <a:lstStyle/>
                    <a:p>
                      <a:pPr fontAlgn="ctr"/>
                      <a:r>
                        <a:rPr lang="pt-BR" sz="900" dirty="0">
                          <a:solidFill>
                            <a:schemeClr val="tx1"/>
                          </a:solidFill>
                          <a:effectLst/>
                        </a:rPr>
                        <a:t>RADIOTERAPIA COM ACELERADOR LINEAR SÓ DE FÓTONS (POR CAMPO)</a:t>
                      </a:r>
                    </a:p>
                  </a:txBody>
                  <a:tcPr marL="90519" marR="90519" marT="45260" marB="45260" anchor="ctr">
                    <a:lnL>
                      <a:noFill/>
                    </a:lnL>
                    <a:lnR>
                      <a:noFill/>
                    </a:lnR>
                    <a:lnT>
                      <a:noFill/>
                    </a:lnT>
                    <a:lnB>
                      <a:noFill/>
                    </a:lnB>
                    <a:solidFill>
                      <a:schemeClr val="bg1"/>
                    </a:solidFill>
                  </a:tcPr>
                </a:tc>
                <a:extLst>
                  <a:ext uri="{0D108BD9-81ED-4DB2-BD59-A6C34878D82A}">
                    <a16:rowId xmlns:a16="http://schemas.microsoft.com/office/drawing/2014/main" val="10003"/>
                  </a:ext>
                </a:extLst>
              </a:tr>
              <a:tr h="195676">
                <a:tc>
                  <a:txBody>
                    <a:bodyPr/>
                    <a:lstStyle/>
                    <a:p>
                      <a:pPr fontAlgn="ctr"/>
                      <a:r>
                        <a:rPr lang="pt-BR" sz="900">
                          <a:solidFill>
                            <a:schemeClr val="tx1"/>
                          </a:solidFill>
                          <a:effectLst/>
                        </a:rPr>
                        <a:t>0304010294</a:t>
                      </a:r>
                    </a:p>
                  </a:txBody>
                  <a:tcPr marL="90519" marR="90519" marT="45260" marB="45260" anchor="ctr">
                    <a:lnL>
                      <a:noFill/>
                    </a:lnL>
                    <a:lnR>
                      <a:noFill/>
                    </a:lnR>
                    <a:lnT>
                      <a:noFill/>
                    </a:lnT>
                    <a:lnB>
                      <a:noFill/>
                    </a:lnB>
                    <a:solidFill>
                      <a:schemeClr val="bg1"/>
                    </a:solidFill>
                  </a:tcPr>
                </a:tc>
                <a:tc>
                  <a:txBody>
                    <a:bodyPr/>
                    <a:lstStyle/>
                    <a:p>
                      <a:pPr fontAlgn="ctr"/>
                      <a:r>
                        <a:rPr lang="pt-BR" sz="900" dirty="0">
                          <a:solidFill>
                            <a:schemeClr val="tx1"/>
                          </a:solidFill>
                          <a:effectLst/>
                        </a:rPr>
                        <a:t>RADIOTERAPIA COM ACELERADOR LINEAR DE FÓTONS E ELÉTRONS (POR CAMPO)</a:t>
                      </a:r>
                    </a:p>
                  </a:txBody>
                  <a:tcPr marL="90519" marR="90519" marT="45260" marB="45260" anchor="ctr">
                    <a:lnL>
                      <a:noFill/>
                    </a:lnL>
                    <a:lnR>
                      <a:noFill/>
                    </a:lnR>
                    <a:lnT>
                      <a:noFill/>
                    </a:lnT>
                    <a:lnB>
                      <a:noFill/>
                    </a:lnB>
                    <a:solidFill>
                      <a:schemeClr val="bg1"/>
                    </a:solidFill>
                  </a:tcPr>
                </a:tc>
                <a:extLst>
                  <a:ext uri="{0D108BD9-81ED-4DB2-BD59-A6C34878D82A}">
                    <a16:rowId xmlns:a16="http://schemas.microsoft.com/office/drawing/2014/main" val="10004"/>
                  </a:ext>
                </a:extLst>
              </a:tr>
              <a:tr h="195676">
                <a:tc>
                  <a:txBody>
                    <a:bodyPr/>
                    <a:lstStyle/>
                    <a:p>
                      <a:pPr fontAlgn="ctr"/>
                      <a:r>
                        <a:rPr lang="pt-BR" sz="900">
                          <a:solidFill>
                            <a:schemeClr val="tx1"/>
                          </a:solidFill>
                          <a:effectLst/>
                        </a:rPr>
                        <a:t>0304010090</a:t>
                      </a:r>
                    </a:p>
                  </a:txBody>
                  <a:tcPr marL="90519" marR="90519" marT="45260" marB="45260" anchor="ctr">
                    <a:lnL>
                      <a:noFill/>
                    </a:lnL>
                    <a:lnR>
                      <a:noFill/>
                    </a:lnR>
                    <a:lnT>
                      <a:noFill/>
                    </a:lnT>
                    <a:lnB>
                      <a:noFill/>
                    </a:lnB>
                    <a:solidFill>
                      <a:schemeClr val="bg1"/>
                    </a:solidFill>
                  </a:tcPr>
                </a:tc>
                <a:tc>
                  <a:txBody>
                    <a:bodyPr/>
                    <a:lstStyle/>
                    <a:p>
                      <a:pPr fontAlgn="ctr"/>
                      <a:r>
                        <a:rPr lang="pt-BR" sz="900" dirty="0">
                          <a:solidFill>
                            <a:schemeClr val="tx1"/>
                          </a:solidFill>
                          <a:effectLst/>
                        </a:rPr>
                        <a:t>COBALTOTERAPIA (POR CAMPO)</a:t>
                      </a:r>
                    </a:p>
                  </a:txBody>
                  <a:tcPr marL="90519" marR="90519" marT="45260" marB="45260" anchor="ctr">
                    <a:lnL>
                      <a:noFill/>
                    </a:lnL>
                    <a:lnR>
                      <a:noFill/>
                    </a:lnR>
                    <a:lnT>
                      <a:noFill/>
                    </a:lnT>
                    <a:lnB>
                      <a:noFill/>
                    </a:lnB>
                    <a:solidFill>
                      <a:schemeClr val="bg1"/>
                    </a:solidFill>
                  </a:tcPr>
                </a:tc>
                <a:extLst>
                  <a:ext uri="{0D108BD9-81ED-4DB2-BD59-A6C34878D82A}">
                    <a16:rowId xmlns:a16="http://schemas.microsoft.com/office/drawing/2014/main" val="10005"/>
                  </a:ext>
                </a:extLst>
              </a:tr>
              <a:tr h="195676">
                <a:tc>
                  <a:txBody>
                    <a:bodyPr/>
                    <a:lstStyle/>
                    <a:p>
                      <a:pPr fontAlgn="ctr"/>
                      <a:r>
                        <a:rPr lang="pt-BR" sz="900">
                          <a:solidFill>
                            <a:schemeClr val="tx1"/>
                          </a:solidFill>
                          <a:effectLst/>
                        </a:rPr>
                        <a:t>0304010081</a:t>
                      </a:r>
                    </a:p>
                  </a:txBody>
                  <a:tcPr marL="90519" marR="90519" marT="45260" marB="45260" anchor="ctr">
                    <a:lnL>
                      <a:noFill/>
                    </a:lnL>
                    <a:lnR>
                      <a:noFill/>
                    </a:lnR>
                    <a:lnT>
                      <a:noFill/>
                    </a:lnT>
                    <a:lnB>
                      <a:noFill/>
                    </a:lnB>
                    <a:solidFill>
                      <a:schemeClr val="bg1"/>
                    </a:solidFill>
                  </a:tcPr>
                </a:tc>
                <a:tc>
                  <a:txBody>
                    <a:bodyPr/>
                    <a:lstStyle/>
                    <a:p>
                      <a:pPr fontAlgn="ctr"/>
                      <a:r>
                        <a:rPr lang="pt-BR" sz="900" dirty="0">
                          <a:solidFill>
                            <a:schemeClr val="tx1"/>
                          </a:solidFill>
                          <a:effectLst/>
                        </a:rPr>
                        <a:t>VERIFICAÇÂO POR IMAGEM EM RADIOTERAPIA</a:t>
                      </a:r>
                    </a:p>
                  </a:txBody>
                  <a:tcPr marL="90519" marR="90519" marT="45260" marB="45260" anchor="ctr">
                    <a:lnL>
                      <a:noFill/>
                    </a:lnL>
                    <a:lnR>
                      <a:noFill/>
                    </a:lnR>
                    <a:lnT>
                      <a:noFill/>
                    </a:lnT>
                    <a:lnB>
                      <a:noFill/>
                    </a:lnB>
                    <a:solidFill>
                      <a:schemeClr val="bg1"/>
                    </a:solidFill>
                  </a:tcPr>
                </a:tc>
                <a:extLst>
                  <a:ext uri="{0D108BD9-81ED-4DB2-BD59-A6C34878D82A}">
                    <a16:rowId xmlns:a16="http://schemas.microsoft.com/office/drawing/2014/main" val="10006"/>
                  </a:ext>
                </a:extLst>
              </a:tr>
              <a:tr h="195676">
                <a:tc>
                  <a:txBody>
                    <a:bodyPr/>
                    <a:lstStyle/>
                    <a:p>
                      <a:pPr fontAlgn="ctr"/>
                      <a:r>
                        <a:rPr lang="pt-BR" sz="900">
                          <a:solidFill>
                            <a:schemeClr val="tx1"/>
                          </a:solidFill>
                          <a:effectLst/>
                        </a:rPr>
                        <a:t>0304010200</a:t>
                      </a:r>
                    </a:p>
                  </a:txBody>
                  <a:tcPr marL="90519" marR="90519" marT="45260" marB="45260" anchor="ctr">
                    <a:lnL>
                      <a:noFill/>
                    </a:lnL>
                    <a:lnR>
                      <a:noFill/>
                    </a:lnR>
                    <a:lnT>
                      <a:noFill/>
                    </a:lnT>
                    <a:lnB>
                      <a:noFill/>
                    </a:lnB>
                    <a:solidFill>
                      <a:schemeClr val="bg1"/>
                    </a:solidFill>
                  </a:tcPr>
                </a:tc>
                <a:tc>
                  <a:txBody>
                    <a:bodyPr/>
                    <a:lstStyle/>
                    <a:p>
                      <a:pPr fontAlgn="ctr"/>
                      <a:r>
                        <a:rPr lang="pt-BR" sz="900" dirty="0">
                          <a:solidFill>
                            <a:schemeClr val="tx1"/>
                          </a:solidFill>
                          <a:effectLst/>
                        </a:rPr>
                        <a:t>PLANEJAMENTO SIMPLES (POR TRATAMENTO)</a:t>
                      </a:r>
                    </a:p>
                  </a:txBody>
                  <a:tcPr marL="90519" marR="90519" marT="45260" marB="45260" anchor="ctr">
                    <a:lnL>
                      <a:noFill/>
                    </a:lnL>
                    <a:lnR>
                      <a:noFill/>
                    </a:lnR>
                    <a:lnT>
                      <a:noFill/>
                    </a:lnT>
                    <a:lnB>
                      <a:noFill/>
                    </a:lnB>
                    <a:solidFill>
                      <a:schemeClr val="bg1"/>
                    </a:solidFill>
                  </a:tcPr>
                </a:tc>
                <a:extLst>
                  <a:ext uri="{0D108BD9-81ED-4DB2-BD59-A6C34878D82A}">
                    <a16:rowId xmlns:a16="http://schemas.microsoft.com/office/drawing/2014/main" val="10007"/>
                  </a:ext>
                </a:extLst>
              </a:tr>
              <a:tr h="195676">
                <a:tc>
                  <a:txBody>
                    <a:bodyPr/>
                    <a:lstStyle/>
                    <a:p>
                      <a:pPr fontAlgn="ctr"/>
                      <a:r>
                        <a:rPr lang="pt-BR" sz="900">
                          <a:solidFill>
                            <a:schemeClr val="tx1"/>
                          </a:solidFill>
                          <a:effectLst/>
                        </a:rPr>
                        <a:t>0304010189</a:t>
                      </a:r>
                    </a:p>
                  </a:txBody>
                  <a:tcPr marL="90519" marR="90519" marT="45260" marB="45260" anchor="ctr">
                    <a:lnL>
                      <a:noFill/>
                    </a:lnL>
                    <a:lnR>
                      <a:noFill/>
                    </a:lnR>
                    <a:lnT>
                      <a:noFill/>
                    </a:lnT>
                    <a:lnB>
                      <a:noFill/>
                    </a:lnB>
                    <a:solidFill>
                      <a:schemeClr val="bg1"/>
                    </a:solidFill>
                  </a:tcPr>
                </a:tc>
                <a:tc>
                  <a:txBody>
                    <a:bodyPr/>
                    <a:lstStyle/>
                    <a:p>
                      <a:pPr fontAlgn="ctr"/>
                      <a:r>
                        <a:rPr lang="pt-BR" sz="900" dirty="0">
                          <a:solidFill>
                            <a:schemeClr val="tx1"/>
                          </a:solidFill>
                          <a:effectLst/>
                        </a:rPr>
                        <a:t>PLANEJAMENTO COMPLEXO (POR TRATAMENTO)</a:t>
                      </a:r>
                    </a:p>
                  </a:txBody>
                  <a:tcPr marL="90519" marR="90519" marT="45260" marB="45260" anchor="ctr">
                    <a:lnL>
                      <a:noFill/>
                    </a:lnL>
                    <a:lnR>
                      <a:noFill/>
                    </a:lnR>
                    <a:lnT>
                      <a:noFill/>
                    </a:lnT>
                    <a:lnB>
                      <a:noFill/>
                    </a:lnB>
                    <a:solidFill>
                      <a:schemeClr val="bg1"/>
                    </a:solidFill>
                  </a:tcPr>
                </a:tc>
                <a:extLst>
                  <a:ext uri="{0D108BD9-81ED-4DB2-BD59-A6C34878D82A}">
                    <a16:rowId xmlns:a16="http://schemas.microsoft.com/office/drawing/2014/main" val="10008"/>
                  </a:ext>
                </a:extLst>
              </a:tr>
            </a:tbl>
          </a:graphicData>
        </a:graphic>
      </p:graphicFrame>
      <p:graphicFrame>
        <p:nvGraphicFramePr>
          <p:cNvPr id="4" name="Tabela 3"/>
          <p:cNvGraphicFramePr>
            <a:graphicFrameLocks noGrp="1"/>
          </p:cNvGraphicFramePr>
          <p:nvPr/>
        </p:nvGraphicFramePr>
        <p:xfrm>
          <a:off x="1775520" y="2717320"/>
          <a:ext cx="8784978" cy="2151840"/>
        </p:xfrm>
        <a:graphic>
          <a:graphicData uri="http://schemas.openxmlformats.org/drawingml/2006/table">
            <a:tbl>
              <a:tblPr/>
              <a:tblGrid>
                <a:gridCol w="2808315">
                  <a:extLst>
                    <a:ext uri="{9D8B030D-6E8A-4147-A177-3AD203B41FA5}">
                      <a16:colId xmlns:a16="http://schemas.microsoft.com/office/drawing/2014/main" val="20000"/>
                    </a:ext>
                  </a:extLst>
                </a:gridCol>
                <a:gridCol w="5976663">
                  <a:extLst>
                    <a:ext uri="{9D8B030D-6E8A-4147-A177-3AD203B41FA5}">
                      <a16:colId xmlns:a16="http://schemas.microsoft.com/office/drawing/2014/main" val="20001"/>
                    </a:ext>
                  </a:extLst>
                </a:gridCol>
              </a:tblGrid>
              <a:tr h="217346">
                <a:tc>
                  <a:txBody>
                    <a:bodyPr/>
                    <a:lstStyle/>
                    <a:p>
                      <a:r>
                        <a:rPr lang="pt-BR" sz="1200" dirty="0">
                          <a:solidFill>
                            <a:srgbClr val="1969A0"/>
                          </a:solidFill>
                          <a:effectLst/>
                        </a:rPr>
                        <a:t>Modalidade de Atendimento: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Ambulatorial</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17346">
                <a:tc>
                  <a:txBody>
                    <a:bodyPr/>
                    <a:lstStyle/>
                    <a:p>
                      <a:r>
                        <a:rPr lang="pt-BR" sz="1200" dirty="0">
                          <a:solidFill>
                            <a:srgbClr val="1969A0"/>
                          </a:solidFill>
                          <a:effectLst/>
                        </a:rPr>
                        <a:t>Financiamento: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Média e Alta Complexidade (MAC)</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17346">
                <a:tc>
                  <a:txBody>
                    <a:bodyPr/>
                    <a:lstStyle/>
                    <a:p>
                      <a:r>
                        <a:rPr lang="pt-BR" sz="1200" dirty="0">
                          <a:solidFill>
                            <a:srgbClr val="1969A0"/>
                          </a:solidFill>
                          <a:effectLst/>
                        </a:rPr>
                        <a:t>Instrumento de Registro: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APAC (Proc. Principal)</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17346">
                <a:tc>
                  <a:txBody>
                    <a:bodyPr/>
                    <a:lstStyle/>
                    <a:p>
                      <a:r>
                        <a:rPr lang="pt-BR" sz="1200" dirty="0">
                          <a:solidFill>
                            <a:srgbClr val="1969A0"/>
                          </a:solidFill>
                          <a:effectLst/>
                        </a:rPr>
                        <a:t>Sexo: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Ambos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17346">
                <a:tc>
                  <a:txBody>
                    <a:bodyPr/>
                    <a:lstStyle/>
                    <a:p>
                      <a:r>
                        <a:rPr lang="pt-BR" sz="1400" b="1" dirty="0">
                          <a:solidFill>
                            <a:srgbClr val="C00000"/>
                          </a:solidFill>
                          <a:effectLst/>
                        </a:rPr>
                        <a:t>Quantidade Máxima: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400" b="1" dirty="0">
                          <a:solidFill>
                            <a:srgbClr val="C00000"/>
                          </a:solidFill>
                          <a:effectLst/>
                        </a:rPr>
                        <a:t>2</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17346">
                <a:tc>
                  <a:txBody>
                    <a:bodyPr/>
                    <a:lstStyle/>
                    <a:p>
                      <a:r>
                        <a:rPr lang="pt-BR" sz="1200" dirty="0">
                          <a:solidFill>
                            <a:srgbClr val="1969A0"/>
                          </a:solidFill>
                          <a:effectLst/>
                        </a:rPr>
                        <a:t>Idade Mínima: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0 meses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17346">
                <a:tc>
                  <a:txBody>
                    <a:bodyPr/>
                    <a:lstStyle/>
                    <a:p>
                      <a:r>
                        <a:rPr lang="pt-BR" sz="1200">
                          <a:solidFill>
                            <a:srgbClr val="1969A0"/>
                          </a:solidFill>
                          <a:effectLst/>
                        </a:rPr>
                        <a:t>Idade Máxima: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130 anos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17346">
                <a:tc>
                  <a:txBody>
                    <a:bodyPr/>
                    <a:lstStyle/>
                    <a:p>
                      <a:r>
                        <a:rPr lang="pt-BR" sz="1200" dirty="0">
                          <a:solidFill>
                            <a:srgbClr val="1969A0"/>
                          </a:solidFill>
                          <a:effectLst/>
                        </a:rPr>
                        <a:t>Atributos Complementares: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Exige CNS Exige registro na APAC de dados complementares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03116244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nvGraphicFramePr>
        <p:xfrm>
          <a:off x="1940224" y="116632"/>
          <a:ext cx="8352928" cy="1463040"/>
        </p:xfrm>
        <a:graphic>
          <a:graphicData uri="http://schemas.openxmlformats.org/drawingml/2006/table">
            <a:tbl>
              <a:tblPr/>
              <a:tblGrid>
                <a:gridCol w="8352928">
                  <a:extLst>
                    <a:ext uri="{9D8B030D-6E8A-4147-A177-3AD203B41FA5}">
                      <a16:colId xmlns:a16="http://schemas.microsoft.com/office/drawing/2014/main" val="20000"/>
                    </a:ext>
                  </a:extLst>
                </a:gridCol>
              </a:tblGrid>
              <a:tr h="0">
                <a:tc>
                  <a:txBody>
                    <a:bodyPr/>
                    <a:lstStyle/>
                    <a:p>
                      <a:pPr algn="ctr"/>
                      <a:r>
                        <a:rPr lang="pt-BR" b="1" dirty="0">
                          <a:solidFill>
                            <a:srgbClr val="1969A0"/>
                          </a:solidFill>
                          <a:effectLst/>
                        </a:rPr>
                        <a:t>03.04.01.056-1 - RADIOTERAPIA EM CORPO INTEIRO </a:t>
                      </a:r>
                      <a:r>
                        <a:rPr lang="pt-BR" dirty="0">
                          <a:solidFill>
                            <a:srgbClr val="1969A0"/>
                          </a:solidFill>
                          <a:effectLst/>
                        </a:rPr>
                        <a:t>- </a:t>
                      </a:r>
                      <a:r>
                        <a:rPr lang="pt-BR" sz="1400" b="0" i="0" kern="1200" dirty="0">
                          <a:solidFill>
                            <a:schemeClr val="tx1"/>
                          </a:solidFill>
                          <a:effectLst/>
                          <a:latin typeface="+mn-lt"/>
                          <a:ea typeface="+mn-ea"/>
                          <a:cs typeface="+mn-cs"/>
                        </a:rPr>
                        <a:t>R$ 1.729,00</a:t>
                      </a:r>
                    </a:p>
                    <a:p>
                      <a:pPr algn="just"/>
                      <a:endParaRPr lang="pt-BR" sz="1800" b="0" i="1" kern="1200" dirty="0">
                        <a:solidFill>
                          <a:schemeClr val="tx1"/>
                        </a:solidFill>
                        <a:effectLst/>
                        <a:latin typeface="+mn-lt"/>
                        <a:ea typeface="+mn-ea"/>
                        <a:cs typeface="+mn-cs"/>
                      </a:endParaRPr>
                    </a:p>
                    <a:p>
                      <a:pPr algn="just"/>
                      <a:r>
                        <a:rPr lang="pt-BR" sz="1800" b="0" i="1" kern="1200" dirty="0">
                          <a:solidFill>
                            <a:schemeClr val="tx1"/>
                          </a:solidFill>
                          <a:effectLst/>
                          <a:latin typeface="+mn-lt"/>
                          <a:ea typeface="+mn-ea"/>
                          <a:cs typeface="+mn-cs"/>
                        </a:rPr>
                        <a:t>Radioterapia em corpo inteiro para condicionamento de transplante de medula óssea, radioterapia de cadeia linfática total em casos de doenças do enxerto contra o hospedeiro e radioterapia total de pele de pacientes com linfoma não Hodgkin cutâneo.</a:t>
                      </a:r>
                      <a:endParaRPr lang="pt-BR" sz="1400" dirty="0">
                        <a:solidFill>
                          <a:srgbClr val="1969A0"/>
                        </a:solidFill>
                        <a:effectLst/>
                      </a:endParaRPr>
                    </a:p>
                  </a:txBody>
                  <a:tcPr anchor="ctr">
                    <a:lnL>
                      <a:noFill/>
                    </a:lnL>
                    <a:lnR>
                      <a:noFill/>
                    </a:lnR>
                    <a:lnT>
                      <a:noFill/>
                    </a:lnT>
                    <a:lnB>
                      <a:noFill/>
                    </a:lnB>
                    <a:solidFill>
                      <a:srgbClr val="FFFFFF"/>
                    </a:solidFill>
                  </a:tcPr>
                </a:tc>
                <a:extLst>
                  <a:ext uri="{0D108BD9-81ED-4DB2-BD59-A6C34878D82A}">
                    <a16:rowId xmlns:a16="http://schemas.microsoft.com/office/drawing/2014/main" val="10000"/>
                  </a:ext>
                </a:extLst>
              </a:tr>
            </a:tbl>
          </a:graphicData>
        </a:graphic>
      </p:graphicFrame>
      <p:graphicFrame>
        <p:nvGraphicFramePr>
          <p:cNvPr id="3" name="Tabela 2"/>
          <p:cNvGraphicFramePr>
            <a:graphicFrameLocks noGrp="1"/>
          </p:cNvGraphicFramePr>
          <p:nvPr/>
        </p:nvGraphicFramePr>
        <p:xfrm>
          <a:off x="1919536" y="5301208"/>
          <a:ext cx="8352927" cy="975360"/>
        </p:xfrm>
        <a:graphic>
          <a:graphicData uri="http://schemas.openxmlformats.org/drawingml/2006/table">
            <a:tbl>
              <a:tblPr/>
              <a:tblGrid>
                <a:gridCol w="2422373">
                  <a:extLst>
                    <a:ext uri="{9D8B030D-6E8A-4147-A177-3AD203B41FA5}">
                      <a16:colId xmlns:a16="http://schemas.microsoft.com/office/drawing/2014/main" val="20000"/>
                    </a:ext>
                  </a:extLst>
                </a:gridCol>
                <a:gridCol w="5930554">
                  <a:extLst>
                    <a:ext uri="{9D8B030D-6E8A-4147-A177-3AD203B41FA5}">
                      <a16:colId xmlns:a16="http://schemas.microsoft.com/office/drawing/2014/main" val="20001"/>
                    </a:ext>
                  </a:extLst>
                </a:gridCol>
              </a:tblGrid>
              <a:tr h="0">
                <a:tc gridSpan="2">
                  <a:txBody>
                    <a:bodyPr/>
                    <a:lstStyle/>
                    <a:p>
                      <a:pPr algn="ctr" fontAlgn="ctr"/>
                      <a:r>
                        <a:rPr lang="pt-BR" sz="1000" dirty="0">
                          <a:solidFill>
                            <a:schemeClr val="tx1"/>
                          </a:solidFill>
                          <a:effectLst/>
                        </a:rPr>
                        <a:t>ORIGEM</a:t>
                      </a:r>
                    </a:p>
                  </a:txBody>
                  <a:tcPr anchor="ctr">
                    <a:lnL>
                      <a:noFill/>
                    </a:lnL>
                    <a:lnR>
                      <a:noFill/>
                    </a:lnR>
                    <a:lnT>
                      <a:noFill/>
                    </a:lnT>
                    <a:lnB>
                      <a:noFill/>
                    </a:lnB>
                    <a:solidFill>
                      <a:schemeClr val="bg1"/>
                    </a:solidFill>
                  </a:tcPr>
                </a:tc>
                <a:tc hMerge="1">
                  <a:txBody>
                    <a:bodyPr/>
                    <a:lstStyle/>
                    <a:p>
                      <a:pPr fontAlgn="ctr"/>
                      <a:endParaRPr lang="pt-BR" sz="1000" dirty="0">
                        <a:solidFill>
                          <a:srgbClr val="1969A0"/>
                        </a:solidFill>
                        <a:effectLst/>
                      </a:endParaRPr>
                    </a:p>
                  </a:txBody>
                  <a:tcPr anchor="ctr">
                    <a:lnL>
                      <a:noFill/>
                    </a:lnL>
                    <a:lnR>
                      <a:noFill/>
                    </a:lnR>
                    <a:lnT>
                      <a:noFill/>
                    </a:lnT>
                    <a:lnB>
                      <a:noFill/>
                    </a:lnB>
                    <a:solidFill>
                      <a:srgbClr val="D5E0E8"/>
                    </a:solidFill>
                  </a:tcPr>
                </a:tc>
                <a:extLst>
                  <a:ext uri="{0D108BD9-81ED-4DB2-BD59-A6C34878D82A}">
                    <a16:rowId xmlns:a16="http://schemas.microsoft.com/office/drawing/2014/main" val="10000"/>
                  </a:ext>
                </a:extLst>
              </a:tr>
              <a:tr h="0">
                <a:tc>
                  <a:txBody>
                    <a:bodyPr/>
                    <a:lstStyle/>
                    <a:p>
                      <a:pPr fontAlgn="ctr"/>
                      <a:r>
                        <a:rPr lang="pt-BR" sz="1000">
                          <a:solidFill>
                            <a:schemeClr val="tx1"/>
                          </a:solidFill>
                          <a:effectLst/>
                        </a:rPr>
                        <a:t>0304010146</a:t>
                      </a:r>
                      <a:endParaRPr lang="pt-BR" sz="1000" dirty="0">
                        <a:solidFill>
                          <a:schemeClr val="tx1"/>
                        </a:solidFill>
                        <a:effectLst/>
                      </a:endParaRPr>
                    </a:p>
                  </a:txBody>
                  <a:tcPr anchor="ctr">
                    <a:lnL>
                      <a:noFill/>
                    </a:lnL>
                    <a:lnR>
                      <a:noFill/>
                    </a:lnR>
                    <a:lnT>
                      <a:noFill/>
                    </a:lnT>
                    <a:lnB>
                      <a:noFill/>
                    </a:lnB>
                    <a:solidFill>
                      <a:schemeClr val="bg1"/>
                    </a:solidFill>
                  </a:tcPr>
                </a:tc>
                <a:tc>
                  <a:txBody>
                    <a:bodyPr/>
                    <a:lstStyle/>
                    <a:p>
                      <a:pPr fontAlgn="ctr"/>
                      <a:r>
                        <a:rPr lang="pt-BR" sz="1000" dirty="0">
                          <a:solidFill>
                            <a:schemeClr val="tx1"/>
                          </a:solidFill>
                          <a:effectLst/>
                        </a:rPr>
                        <a:t>Irradiação de pele total</a:t>
                      </a:r>
                    </a:p>
                  </a:txBody>
                  <a:tcPr anchor="ctr">
                    <a:lnL>
                      <a:noFill/>
                    </a:lnL>
                    <a:lnR>
                      <a:noFill/>
                    </a:lnR>
                    <a:lnT>
                      <a:noFill/>
                    </a:lnT>
                    <a:lnB>
                      <a:noFill/>
                    </a:lnB>
                    <a:solidFill>
                      <a:schemeClr val="bg1"/>
                    </a:solidFill>
                  </a:tcPr>
                </a:tc>
                <a:extLst>
                  <a:ext uri="{0D108BD9-81ED-4DB2-BD59-A6C34878D82A}">
                    <a16:rowId xmlns:a16="http://schemas.microsoft.com/office/drawing/2014/main" val="10001"/>
                  </a:ext>
                </a:extLst>
              </a:tr>
              <a:tr h="0">
                <a:tc>
                  <a:txBody>
                    <a:bodyPr/>
                    <a:lstStyle/>
                    <a:p>
                      <a:pPr fontAlgn="ctr"/>
                      <a:r>
                        <a:rPr lang="pt-BR" sz="1000" dirty="0">
                          <a:solidFill>
                            <a:schemeClr val="tx1"/>
                          </a:solidFill>
                          <a:effectLst/>
                        </a:rPr>
                        <a:t>0304010138</a:t>
                      </a:r>
                    </a:p>
                  </a:txBody>
                  <a:tcPr anchor="ctr">
                    <a:lnL>
                      <a:noFill/>
                    </a:lnL>
                    <a:lnR>
                      <a:noFill/>
                    </a:lnR>
                    <a:lnT>
                      <a:noFill/>
                    </a:lnT>
                    <a:lnB>
                      <a:noFill/>
                    </a:lnB>
                    <a:solidFill>
                      <a:schemeClr val="bg1"/>
                    </a:solidFill>
                  </a:tcPr>
                </a:tc>
                <a:tc>
                  <a:txBody>
                    <a:bodyPr/>
                    <a:lstStyle/>
                    <a:p>
                      <a:pPr fontAlgn="ctr"/>
                      <a:r>
                        <a:rPr lang="pt-BR" sz="1000" dirty="0">
                          <a:solidFill>
                            <a:schemeClr val="tx1"/>
                          </a:solidFill>
                          <a:effectLst/>
                        </a:rPr>
                        <a:t>Irradiação de meio corpo</a:t>
                      </a:r>
                    </a:p>
                  </a:txBody>
                  <a:tcPr anchor="ctr">
                    <a:lnL>
                      <a:noFill/>
                    </a:lnL>
                    <a:lnR>
                      <a:noFill/>
                    </a:lnR>
                    <a:lnT>
                      <a:noFill/>
                    </a:lnT>
                    <a:lnB>
                      <a:noFill/>
                    </a:lnB>
                    <a:solidFill>
                      <a:schemeClr val="bg1"/>
                    </a:solidFill>
                  </a:tcPr>
                </a:tc>
                <a:extLst>
                  <a:ext uri="{0D108BD9-81ED-4DB2-BD59-A6C34878D82A}">
                    <a16:rowId xmlns:a16="http://schemas.microsoft.com/office/drawing/2014/main" val="10002"/>
                  </a:ext>
                </a:extLst>
              </a:tr>
              <a:tr h="0">
                <a:tc>
                  <a:txBody>
                    <a:bodyPr/>
                    <a:lstStyle/>
                    <a:p>
                      <a:pPr fontAlgn="ctr"/>
                      <a:r>
                        <a:rPr lang="pt-BR" sz="1000" dirty="0">
                          <a:solidFill>
                            <a:schemeClr val="tx1"/>
                          </a:solidFill>
                          <a:effectLst/>
                        </a:rPr>
                        <a:t>0304010120</a:t>
                      </a:r>
                    </a:p>
                  </a:txBody>
                  <a:tcPr anchor="ctr">
                    <a:lnL>
                      <a:noFill/>
                    </a:lnL>
                    <a:lnR>
                      <a:noFill/>
                    </a:lnR>
                    <a:lnT>
                      <a:noFill/>
                    </a:lnT>
                    <a:lnB>
                      <a:noFill/>
                    </a:lnB>
                    <a:solidFill>
                      <a:schemeClr val="bg1"/>
                    </a:solidFill>
                  </a:tcPr>
                </a:tc>
                <a:tc>
                  <a:txBody>
                    <a:bodyPr/>
                    <a:lstStyle/>
                    <a:p>
                      <a:pPr fontAlgn="ctr"/>
                      <a:r>
                        <a:rPr lang="pt-BR" sz="1000" dirty="0" err="1">
                          <a:solidFill>
                            <a:schemeClr val="tx1"/>
                          </a:solidFill>
                          <a:effectLst/>
                        </a:rPr>
                        <a:t>Irradiacao</a:t>
                      </a:r>
                      <a:r>
                        <a:rPr lang="pt-BR" sz="1000" dirty="0">
                          <a:solidFill>
                            <a:schemeClr val="tx1"/>
                          </a:solidFill>
                          <a:effectLst/>
                        </a:rPr>
                        <a:t> de corpo inteiro </a:t>
                      </a:r>
                      <a:r>
                        <a:rPr lang="pt-BR" sz="1000" dirty="0" err="1">
                          <a:solidFill>
                            <a:schemeClr val="tx1"/>
                          </a:solidFill>
                          <a:effectLst/>
                        </a:rPr>
                        <a:t>pré</a:t>
                      </a:r>
                      <a:r>
                        <a:rPr lang="pt-BR" sz="1000" dirty="0">
                          <a:solidFill>
                            <a:schemeClr val="tx1"/>
                          </a:solidFill>
                          <a:effectLst/>
                        </a:rPr>
                        <a:t>-transplante de medula óssea</a:t>
                      </a:r>
                    </a:p>
                  </a:txBody>
                  <a:tcPr anchor="ctr">
                    <a:lnL>
                      <a:noFill/>
                    </a:lnL>
                    <a:lnR>
                      <a:noFill/>
                    </a:lnR>
                    <a:lnT>
                      <a:noFill/>
                    </a:lnT>
                    <a:lnB>
                      <a:noFill/>
                    </a:lnB>
                    <a:solidFill>
                      <a:schemeClr val="bg1"/>
                    </a:solidFill>
                  </a:tcPr>
                </a:tc>
                <a:extLst>
                  <a:ext uri="{0D108BD9-81ED-4DB2-BD59-A6C34878D82A}">
                    <a16:rowId xmlns:a16="http://schemas.microsoft.com/office/drawing/2014/main" val="10003"/>
                  </a:ext>
                </a:extLst>
              </a:tr>
            </a:tbl>
          </a:graphicData>
        </a:graphic>
      </p:graphicFrame>
      <p:graphicFrame>
        <p:nvGraphicFramePr>
          <p:cNvPr id="4" name="Tabela 3"/>
          <p:cNvGraphicFramePr>
            <a:graphicFrameLocks noGrp="1"/>
          </p:cNvGraphicFramePr>
          <p:nvPr/>
        </p:nvGraphicFramePr>
        <p:xfrm>
          <a:off x="1934417" y="2210802"/>
          <a:ext cx="8352928" cy="2693172"/>
        </p:xfrm>
        <a:graphic>
          <a:graphicData uri="http://schemas.openxmlformats.org/drawingml/2006/table">
            <a:tbl>
              <a:tblPr/>
              <a:tblGrid>
                <a:gridCol w="2977035">
                  <a:extLst>
                    <a:ext uri="{9D8B030D-6E8A-4147-A177-3AD203B41FA5}">
                      <a16:colId xmlns:a16="http://schemas.microsoft.com/office/drawing/2014/main" val="20000"/>
                    </a:ext>
                  </a:extLst>
                </a:gridCol>
                <a:gridCol w="5375893">
                  <a:extLst>
                    <a:ext uri="{9D8B030D-6E8A-4147-A177-3AD203B41FA5}">
                      <a16:colId xmlns:a16="http://schemas.microsoft.com/office/drawing/2014/main" val="20001"/>
                    </a:ext>
                  </a:extLst>
                </a:gridCol>
              </a:tblGrid>
              <a:tr h="214111">
                <a:tc>
                  <a:txBody>
                    <a:bodyPr/>
                    <a:lstStyle/>
                    <a:p>
                      <a:r>
                        <a:rPr lang="pt-BR" sz="1200" dirty="0">
                          <a:solidFill>
                            <a:srgbClr val="1969A0"/>
                          </a:solidFill>
                          <a:effectLst/>
                        </a:rPr>
                        <a:t>Modalidade de Atendimento: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Ambulatorial</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14111">
                <a:tc>
                  <a:txBody>
                    <a:bodyPr/>
                    <a:lstStyle/>
                    <a:p>
                      <a:r>
                        <a:rPr lang="pt-BR" sz="1200" dirty="0">
                          <a:solidFill>
                            <a:srgbClr val="1969A0"/>
                          </a:solidFill>
                          <a:effectLst/>
                        </a:rPr>
                        <a:t>Complexidade:</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Alta Complexidade</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14111">
                <a:tc>
                  <a:txBody>
                    <a:bodyPr/>
                    <a:lstStyle/>
                    <a:p>
                      <a:r>
                        <a:rPr lang="pt-BR" sz="1200" dirty="0">
                          <a:solidFill>
                            <a:srgbClr val="1969A0"/>
                          </a:solidFill>
                          <a:effectLst/>
                        </a:rPr>
                        <a:t>Financiamento: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Média e Alta Complexidade (MAC)</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14111">
                <a:tc>
                  <a:txBody>
                    <a:bodyPr/>
                    <a:lstStyle/>
                    <a:p>
                      <a:r>
                        <a:rPr lang="pt-BR" sz="1200" dirty="0">
                          <a:solidFill>
                            <a:srgbClr val="1969A0"/>
                          </a:solidFill>
                          <a:effectLst/>
                        </a:rPr>
                        <a:t>Instrumento de Registro: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APAC (Proc. Principal)</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14111">
                <a:tc>
                  <a:txBody>
                    <a:bodyPr/>
                    <a:lstStyle/>
                    <a:p>
                      <a:r>
                        <a:rPr lang="pt-BR" sz="1200" dirty="0">
                          <a:solidFill>
                            <a:srgbClr val="1969A0"/>
                          </a:solidFill>
                          <a:effectLst/>
                        </a:rPr>
                        <a:t>Sexo: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Ambos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14111">
                <a:tc>
                  <a:txBody>
                    <a:bodyPr/>
                    <a:lstStyle/>
                    <a:p>
                      <a:r>
                        <a:rPr lang="pt-BR" sz="1200" dirty="0">
                          <a:solidFill>
                            <a:srgbClr val="1969A0"/>
                          </a:solidFill>
                          <a:effectLst/>
                        </a:rPr>
                        <a:t>Quantidade Máxima: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1</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14111">
                <a:tc>
                  <a:txBody>
                    <a:bodyPr/>
                    <a:lstStyle/>
                    <a:p>
                      <a:r>
                        <a:rPr lang="pt-BR" sz="1200" dirty="0">
                          <a:solidFill>
                            <a:srgbClr val="1969A0"/>
                          </a:solidFill>
                          <a:effectLst/>
                        </a:rPr>
                        <a:t>Idade Mínima: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0 meses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14111">
                <a:tc>
                  <a:txBody>
                    <a:bodyPr/>
                    <a:lstStyle/>
                    <a:p>
                      <a:r>
                        <a:rPr lang="pt-BR" sz="1200" dirty="0">
                          <a:solidFill>
                            <a:srgbClr val="1969A0"/>
                          </a:solidFill>
                          <a:effectLst/>
                        </a:rPr>
                        <a:t>Idade Máxima: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130 anos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14111">
                <a:tc>
                  <a:txBody>
                    <a:bodyPr/>
                    <a:lstStyle/>
                    <a:p>
                      <a:r>
                        <a:rPr lang="pt-BR" sz="1200">
                          <a:solidFill>
                            <a:srgbClr val="1969A0"/>
                          </a:solidFill>
                          <a:effectLst/>
                        </a:rPr>
                        <a:t>Pontos: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endParaRPr lang="pt-BR" sz="1200" dirty="0">
                        <a:solidFill>
                          <a:srgbClr val="1969A0"/>
                        </a:solidFill>
                        <a:effectLst/>
                      </a:endParaRP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306642">
                <a:tc>
                  <a:txBody>
                    <a:bodyPr/>
                    <a:lstStyle/>
                    <a:p>
                      <a:r>
                        <a:rPr lang="pt-BR" sz="1200">
                          <a:solidFill>
                            <a:srgbClr val="1969A0"/>
                          </a:solidFill>
                          <a:effectLst/>
                        </a:rPr>
                        <a:t>Atributos Complementares: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Exige CNS Exige registro na APAC de dados complementares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62392524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631504" y="188640"/>
            <a:ext cx="8856984" cy="1477328"/>
          </a:xfrm>
          <a:prstGeom prst="rect">
            <a:avLst/>
          </a:prstGeom>
          <a:solidFill>
            <a:schemeClr val="accent3">
              <a:lumMod val="20000"/>
              <a:lumOff val="80000"/>
            </a:schemeClr>
          </a:solidFill>
        </p:spPr>
        <p:txBody>
          <a:bodyPr wrap="square">
            <a:spAutoFit/>
          </a:bodyPr>
          <a:lstStyle/>
          <a:p>
            <a:r>
              <a:rPr lang="pt-BR" dirty="0"/>
              <a:t>03.04.01.057-0 - RADIOTERAPIA DE QUELOIDE E GINECOMASTIA - </a:t>
            </a:r>
            <a:r>
              <a:rPr lang="pt-BR" sz="1400" dirty="0"/>
              <a:t>R$ 953,00</a:t>
            </a:r>
          </a:p>
          <a:p>
            <a:endParaRPr lang="pt-BR" i="1" dirty="0"/>
          </a:p>
          <a:p>
            <a:r>
              <a:rPr lang="pt-BR" i="1" dirty="0"/>
              <a:t>Radioterapia externa ou braquiterapia profilática ou terapêutica de queloide e ginecomastia, por localização. </a:t>
            </a:r>
            <a:r>
              <a:rPr lang="pt-BR" i="1" u="sng" dirty="0"/>
              <a:t>Máximo de três para queloide </a:t>
            </a:r>
            <a:r>
              <a:rPr lang="pt-BR" i="1" dirty="0"/>
              <a:t>e, pela bilateralidade, máximo de dois para ginecomastia.</a:t>
            </a:r>
            <a:endParaRPr lang="pt-BR" dirty="0"/>
          </a:p>
        </p:txBody>
      </p:sp>
      <p:graphicFrame>
        <p:nvGraphicFramePr>
          <p:cNvPr id="3" name="Tabela 2"/>
          <p:cNvGraphicFramePr>
            <a:graphicFrameLocks noGrp="1"/>
          </p:cNvGraphicFramePr>
          <p:nvPr/>
        </p:nvGraphicFramePr>
        <p:xfrm>
          <a:off x="1775520" y="1844824"/>
          <a:ext cx="8712968" cy="3209320"/>
        </p:xfrm>
        <a:graphic>
          <a:graphicData uri="http://schemas.openxmlformats.org/drawingml/2006/table">
            <a:tbl>
              <a:tblPr/>
              <a:tblGrid>
                <a:gridCol w="2492773">
                  <a:extLst>
                    <a:ext uri="{9D8B030D-6E8A-4147-A177-3AD203B41FA5}">
                      <a16:colId xmlns:a16="http://schemas.microsoft.com/office/drawing/2014/main" val="20000"/>
                    </a:ext>
                  </a:extLst>
                </a:gridCol>
                <a:gridCol w="6220195">
                  <a:extLst>
                    <a:ext uri="{9D8B030D-6E8A-4147-A177-3AD203B41FA5}">
                      <a16:colId xmlns:a16="http://schemas.microsoft.com/office/drawing/2014/main" val="20001"/>
                    </a:ext>
                  </a:extLst>
                </a:gridCol>
              </a:tblGrid>
              <a:tr h="329161">
                <a:tc>
                  <a:txBody>
                    <a:bodyPr/>
                    <a:lstStyle/>
                    <a:p>
                      <a:r>
                        <a:rPr lang="pt-BR" sz="1200" dirty="0">
                          <a:solidFill>
                            <a:srgbClr val="1969A0"/>
                          </a:solidFill>
                          <a:effectLst/>
                        </a:rPr>
                        <a:t>Modalidade de Atendimento: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Ambulatorial</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29161">
                <a:tc>
                  <a:txBody>
                    <a:bodyPr/>
                    <a:lstStyle/>
                    <a:p>
                      <a:r>
                        <a:rPr lang="pt-BR" sz="1200" dirty="0">
                          <a:solidFill>
                            <a:srgbClr val="1969A0"/>
                          </a:solidFill>
                          <a:effectLst/>
                        </a:rPr>
                        <a:t>Complexidade:</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Alta Complexidade</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29161">
                <a:tc>
                  <a:txBody>
                    <a:bodyPr/>
                    <a:lstStyle/>
                    <a:p>
                      <a:r>
                        <a:rPr lang="pt-BR" sz="1200" dirty="0">
                          <a:solidFill>
                            <a:srgbClr val="1969A0"/>
                          </a:solidFill>
                          <a:effectLst/>
                        </a:rPr>
                        <a:t>Financiamento: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Média e Alta Complexidade (MAC)</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29161">
                <a:tc>
                  <a:txBody>
                    <a:bodyPr/>
                    <a:lstStyle/>
                    <a:p>
                      <a:r>
                        <a:rPr lang="pt-BR" sz="1200" dirty="0">
                          <a:solidFill>
                            <a:srgbClr val="1969A0"/>
                          </a:solidFill>
                          <a:effectLst/>
                        </a:rPr>
                        <a:t>Instrumento de Registro: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APAC (Proc. Principal)</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29161">
                <a:tc>
                  <a:txBody>
                    <a:bodyPr/>
                    <a:lstStyle/>
                    <a:p>
                      <a:r>
                        <a:rPr lang="pt-BR" sz="1200" dirty="0">
                          <a:solidFill>
                            <a:srgbClr val="1969A0"/>
                          </a:solidFill>
                          <a:effectLst/>
                        </a:rPr>
                        <a:t>Sexo: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Ambos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29161">
                <a:tc>
                  <a:txBody>
                    <a:bodyPr/>
                    <a:lstStyle/>
                    <a:p>
                      <a:r>
                        <a:rPr lang="pt-BR" sz="1200" dirty="0">
                          <a:solidFill>
                            <a:srgbClr val="1969A0"/>
                          </a:solidFill>
                          <a:effectLst/>
                        </a:rPr>
                        <a:t>Quantidade Máxima: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3</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29161">
                <a:tc>
                  <a:txBody>
                    <a:bodyPr/>
                    <a:lstStyle/>
                    <a:p>
                      <a:r>
                        <a:rPr lang="pt-BR" sz="1200" dirty="0">
                          <a:solidFill>
                            <a:srgbClr val="1969A0"/>
                          </a:solidFill>
                          <a:effectLst/>
                        </a:rPr>
                        <a:t>Idade Mínima: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0 meses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29161">
                <a:tc>
                  <a:txBody>
                    <a:bodyPr/>
                    <a:lstStyle/>
                    <a:p>
                      <a:r>
                        <a:rPr lang="pt-BR" sz="1200">
                          <a:solidFill>
                            <a:srgbClr val="1969A0"/>
                          </a:solidFill>
                          <a:effectLst/>
                        </a:rPr>
                        <a:t>Idade Máxima: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130 anos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576032">
                <a:tc>
                  <a:txBody>
                    <a:bodyPr/>
                    <a:lstStyle/>
                    <a:p>
                      <a:r>
                        <a:rPr lang="pt-BR" sz="1200" dirty="0">
                          <a:solidFill>
                            <a:srgbClr val="1969A0"/>
                          </a:solidFill>
                          <a:effectLst/>
                        </a:rPr>
                        <a:t>Atributos Complementares: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Exige CNS Exige registro na APAC de dados complementares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graphicFrame>
        <p:nvGraphicFramePr>
          <p:cNvPr id="4" name="Tabela 3"/>
          <p:cNvGraphicFramePr>
            <a:graphicFrameLocks noGrp="1"/>
          </p:cNvGraphicFramePr>
          <p:nvPr/>
        </p:nvGraphicFramePr>
        <p:xfrm>
          <a:off x="1775520" y="5157192"/>
          <a:ext cx="8712968" cy="1371600"/>
        </p:xfrm>
        <a:graphic>
          <a:graphicData uri="http://schemas.openxmlformats.org/drawingml/2006/table">
            <a:tbl>
              <a:tblPr/>
              <a:tblGrid>
                <a:gridCol w="2214400">
                  <a:extLst>
                    <a:ext uri="{9D8B030D-6E8A-4147-A177-3AD203B41FA5}">
                      <a16:colId xmlns:a16="http://schemas.microsoft.com/office/drawing/2014/main" val="20000"/>
                    </a:ext>
                  </a:extLst>
                </a:gridCol>
                <a:gridCol w="6498568">
                  <a:extLst>
                    <a:ext uri="{9D8B030D-6E8A-4147-A177-3AD203B41FA5}">
                      <a16:colId xmlns:a16="http://schemas.microsoft.com/office/drawing/2014/main" val="20001"/>
                    </a:ext>
                  </a:extLst>
                </a:gridCol>
              </a:tblGrid>
              <a:tr h="192021">
                <a:tc gridSpan="2">
                  <a:txBody>
                    <a:bodyPr/>
                    <a:lstStyle/>
                    <a:p>
                      <a:pPr algn="ctr" fontAlgn="ctr"/>
                      <a:r>
                        <a:rPr lang="pt-BR" sz="1000" b="1" dirty="0">
                          <a:solidFill>
                            <a:schemeClr val="tx1"/>
                          </a:solidFill>
                          <a:effectLst/>
                        </a:rPr>
                        <a:t>ORIGEM</a:t>
                      </a:r>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solidFill>
                  </a:tcPr>
                </a:tc>
                <a:tc hMerge="1">
                  <a:txBody>
                    <a:bodyPr/>
                    <a:lstStyle/>
                    <a:p>
                      <a:pPr fontAlgn="ctr"/>
                      <a:endParaRPr lang="pt-BR" sz="1000" dirty="0">
                        <a:solidFill>
                          <a:srgbClr val="1969A0"/>
                        </a:solidFill>
                        <a:effectLst/>
                      </a:endParaRPr>
                    </a:p>
                  </a:txBody>
                  <a:tcPr marL="38100" marR="38100" marT="38100" marB="38100" anchor="ctr">
                    <a:lnL>
                      <a:noFill/>
                    </a:lnL>
                    <a:lnR>
                      <a:noFill/>
                    </a:lnR>
                    <a:lnT>
                      <a:noFill/>
                    </a:lnT>
                    <a:lnB>
                      <a:noFill/>
                    </a:lnB>
                    <a:solidFill>
                      <a:srgbClr val="D5E0E8"/>
                    </a:solidFill>
                  </a:tcPr>
                </a:tc>
                <a:extLst>
                  <a:ext uri="{0D108BD9-81ED-4DB2-BD59-A6C34878D82A}">
                    <a16:rowId xmlns:a16="http://schemas.microsoft.com/office/drawing/2014/main" val="10000"/>
                  </a:ext>
                </a:extLst>
              </a:tr>
              <a:tr h="192021">
                <a:tc>
                  <a:txBody>
                    <a:bodyPr/>
                    <a:lstStyle/>
                    <a:p>
                      <a:pPr fontAlgn="ctr"/>
                      <a:r>
                        <a:rPr lang="pt-BR" sz="1000" dirty="0">
                          <a:solidFill>
                            <a:schemeClr val="tx1"/>
                          </a:solidFill>
                          <a:effectLst/>
                        </a:rPr>
                        <a:t>0304010286</a:t>
                      </a:r>
                    </a:p>
                  </a:txBody>
                  <a:tcPr marL="38100" marR="38100" marT="38100" marB="3810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RADIOTERAPIA COM ACELERADOR LINEAR SÓ DE FÓTONS (POR CAMPO)</a:t>
                      </a:r>
                    </a:p>
                  </a:txBody>
                  <a:tcPr marL="38100" marR="38100" marT="38100" marB="3810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1"/>
                  </a:ext>
                </a:extLst>
              </a:tr>
              <a:tr h="192021">
                <a:tc>
                  <a:txBody>
                    <a:bodyPr/>
                    <a:lstStyle/>
                    <a:p>
                      <a:pPr fontAlgn="ctr"/>
                      <a:r>
                        <a:rPr lang="pt-BR" sz="1000">
                          <a:solidFill>
                            <a:schemeClr val="tx1"/>
                          </a:solidFill>
                          <a:effectLst/>
                        </a:rPr>
                        <a:t>0304010294</a:t>
                      </a:r>
                    </a:p>
                  </a:txBody>
                  <a:tcPr marL="38100" marR="38100" marT="38100" marB="3810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RADIOTERAPIA COM ACELERADOR LINEAR DE FÓTONS E ELÉTRONS (POR CAMPO)</a:t>
                      </a:r>
                    </a:p>
                  </a:txBody>
                  <a:tcPr marL="38100" marR="38100" marT="38100" marB="3810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2"/>
                  </a:ext>
                </a:extLst>
              </a:tr>
              <a:tr h="192021">
                <a:tc>
                  <a:txBody>
                    <a:bodyPr/>
                    <a:lstStyle/>
                    <a:p>
                      <a:pPr fontAlgn="ctr"/>
                      <a:r>
                        <a:rPr lang="pt-BR" sz="1000">
                          <a:solidFill>
                            <a:schemeClr val="tx1"/>
                          </a:solidFill>
                          <a:effectLst/>
                        </a:rPr>
                        <a:t>0304010260</a:t>
                      </a:r>
                    </a:p>
                  </a:txBody>
                  <a:tcPr marL="38100" marR="38100" marT="38100" marB="3810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ROENTGENTERAPIA (POR CAMPO)</a:t>
                      </a:r>
                    </a:p>
                  </a:txBody>
                  <a:tcPr marL="38100" marR="38100" marT="38100" marB="3810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3"/>
                  </a:ext>
                </a:extLst>
              </a:tr>
              <a:tr h="192021">
                <a:tc>
                  <a:txBody>
                    <a:bodyPr/>
                    <a:lstStyle/>
                    <a:p>
                      <a:pPr fontAlgn="ctr"/>
                      <a:r>
                        <a:rPr lang="pt-BR" sz="1000">
                          <a:solidFill>
                            <a:schemeClr val="tx1"/>
                          </a:solidFill>
                          <a:effectLst/>
                        </a:rPr>
                        <a:t>0304010090</a:t>
                      </a:r>
                    </a:p>
                  </a:txBody>
                  <a:tcPr marL="38100" marR="38100" marT="38100" marB="38100"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COBALTOTERAPIA (POR CAMPO)</a:t>
                      </a:r>
                    </a:p>
                  </a:txBody>
                  <a:tcPr marL="38100" marR="38100" marT="38100" marB="38100"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4"/>
                  </a:ext>
                </a:extLst>
              </a:tr>
              <a:tr h="192021">
                <a:tc>
                  <a:txBody>
                    <a:bodyPr/>
                    <a:lstStyle/>
                    <a:p>
                      <a:pPr fontAlgn="ctr"/>
                      <a:r>
                        <a:rPr lang="pt-BR" sz="1000">
                          <a:solidFill>
                            <a:schemeClr val="tx1"/>
                          </a:solidFill>
                          <a:effectLst/>
                        </a:rPr>
                        <a:t>0304010200</a:t>
                      </a:r>
                    </a:p>
                  </a:txBody>
                  <a:tcPr marL="38100" marR="38100" marT="38100" marB="3810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fontAlgn="ctr"/>
                      <a:r>
                        <a:rPr lang="pt-BR" sz="1000" dirty="0">
                          <a:solidFill>
                            <a:schemeClr val="tx1"/>
                          </a:solidFill>
                          <a:effectLst/>
                        </a:rPr>
                        <a:t>PLANEJAMENTO SIMPLES (POR TRATAMENTO)</a:t>
                      </a:r>
                    </a:p>
                  </a:txBody>
                  <a:tcPr marL="38100" marR="38100" marT="38100" marB="3810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69393466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nvGraphicFramePr>
        <p:xfrm>
          <a:off x="1631504" y="33469"/>
          <a:ext cx="8928992" cy="2011680"/>
        </p:xfrm>
        <a:graphic>
          <a:graphicData uri="http://schemas.openxmlformats.org/drawingml/2006/table">
            <a:tbl>
              <a:tblPr/>
              <a:tblGrid>
                <a:gridCol w="8928992">
                  <a:extLst>
                    <a:ext uri="{9D8B030D-6E8A-4147-A177-3AD203B41FA5}">
                      <a16:colId xmlns:a16="http://schemas.microsoft.com/office/drawing/2014/main" val="20000"/>
                    </a:ext>
                  </a:extLst>
                </a:gridCol>
              </a:tblGrid>
              <a:tr h="0">
                <a:tc>
                  <a:txBody>
                    <a:bodyPr/>
                    <a:lstStyle/>
                    <a:p>
                      <a:pPr algn="ctr"/>
                      <a:r>
                        <a:rPr lang="pt-BR" b="1" dirty="0">
                          <a:solidFill>
                            <a:schemeClr val="tx1"/>
                          </a:solidFill>
                          <a:effectLst/>
                        </a:rPr>
                        <a:t>03.04.01.058-8 - RADIOTERAPIA DE DOENÇA BENIGNA - </a:t>
                      </a:r>
                      <a:r>
                        <a:rPr lang="pt-BR" sz="1400" b="1" i="0" kern="1200" dirty="0">
                          <a:solidFill>
                            <a:schemeClr val="tx1"/>
                          </a:solidFill>
                          <a:effectLst/>
                          <a:latin typeface="+mn-lt"/>
                          <a:ea typeface="+mn-ea"/>
                          <a:cs typeface="+mn-cs"/>
                        </a:rPr>
                        <a:t>R$ 593,00</a:t>
                      </a:r>
                    </a:p>
                    <a:p>
                      <a:pPr algn="just"/>
                      <a:endParaRPr lang="pt-BR" sz="1800" b="0" i="1" kern="1200" dirty="0">
                        <a:solidFill>
                          <a:schemeClr val="tx1"/>
                        </a:solidFill>
                        <a:effectLst/>
                        <a:latin typeface="+mn-lt"/>
                        <a:ea typeface="+mn-ea"/>
                        <a:cs typeface="+mn-cs"/>
                      </a:endParaRPr>
                    </a:p>
                    <a:p>
                      <a:pPr algn="just"/>
                      <a:r>
                        <a:rPr lang="pt-BR" sz="1800" b="0" i="1" kern="1200" dirty="0">
                          <a:solidFill>
                            <a:schemeClr val="tx1"/>
                          </a:solidFill>
                          <a:effectLst/>
                          <a:latin typeface="+mn-lt"/>
                          <a:ea typeface="+mn-ea"/>
                          <a:cs typeface="+mn-cs"/>
                        </a:rPr>
                        <a:t>Radioterapia em caso de doença inflamatória de articulações, cisto ósseo aneurismático, ossificação heterotópica, pterígio e exoftalmia. Máximo de dois, quando da bilateralidade da lesão articular ou ocular. </a:t>
                      </a:r>
                    </a:p>
                    <a:p>
                      <a:pPr algn="just"/>
                      <a:r>
                        <a:rPr lang="pt-BR" sz="1800" b="0" i="1" kern="1200" dirty="0">
                          <a:solidFill>
                            <a:schemeClr val="tx1"/>
                          </a:solidFill>
                          <a:effectLst/>
                          <a:latin typeface="+mn-lt"/>
                          <a:ea typeface="+mn-ea"/>
                          <a:cs typeface="+mn-cs"/>
                        </a:rPr>
                        <a:t>Também em caso de ooforectomia bilateral actínica para Hormonioterapia do carcinoma de mama, no máximo de um.</a:t>
                      </a:r>
                      <a:endParaRPr lang="pt-BR" dirty="0">
                        <a:solidFill>
                          <a:srgbClr val="1969A0"/>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3" name="Tabela 2"/>
          <p:cNvGraphicFramePr>
            <a:graphicFrameLocks noGrp="1"/>
          </p:cNvGraphicFramePr>
          <p:nvPr/>
        </p:nvGraphicFramePr>
        <p:xfrm>
          <a:off x="1703512" y="2132856"/>
          <a:ext cx="8856984" cy="2417010"/>
        </p:xfrm>
        <a:graphic>
          <a:graphicData uri="http://schemas.openxmlformats.org/drawingml/2006/table">
            <a:tbl>
              <a:tblPr/>
              <a:tblGrid>
                <a:gridCol w="3050661">
                  <a:extLst>
                    <a:ext uri="{9D8B030D-6E8A-4147-A177-3AD203B41FA5}">
                      <a16:colId xmlns:a16="http://schemas.microsoft.com/office/drawing/2014/main" val="20000"/>
                    </a:ext>
                  </a:extLst>
                </a:gridCol>
                <a:gridCol w="5806323">
                  <a:extLst>
                    <a:ext uri="{9D8B030D-6E8A-4147-A177-3AD203B41FA5}">
                      <a16:colId xmlns:a16="http://schemas.microsoft.com/office/drawing/2014/main" val="20001"/>
                    </a:ext>
                  </a:extLst>
                </a:gridCol>
              </a:tblGrid>
              <a:tr h="233591">
                <a:tc>
                  <a:txBody>
                    <a:bodyPr/>
                    <a:lstStyle/>
                    <a:p>
                      <a:r>
                        <a:rPr lang="pt-BR" sz="1200" dirty="0">
                          <a:solidFill>
                            <a:srgbClr val="1969A0"/>
                          </a:solidFill>
                          <a:effectLst/>
                        </a:rPr>
                        <a:t>Modalidade de Atendimento: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Ambulatorial</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33591">
                <a:tc>
                  <a:txBody>
                    <a:bodyPr/>
                    <a:lstStyle/>
                    <a:p>
                      <a:r>
                        <a:rPr lang="pt-BR" sz="1200" dirty="0">
                          <a:solidFill>
                            <a:srgbClr val="1969A0"/>
                          </a:solidFill>
                          <a:effectLst/>
                        </a:rPr>
                        <a:t>Complexidade:</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Alta Complexidade</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33591">
                <a:tc>
                  <a:txBody>
                    <a:bodyPr/>
                    <a:lstStyle/>
                    <a:p>
                      <a:r>
                        <a:rPr lang="pt-BR" sz="1200" dirty="0">
                          <a:solidFill>
                            <a:srgbClr val="1969A0"/>
                          </a:solidFill>
                          <a:effectLst/>
                        </a:rPr>
                        <a:t>Financiamento: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Média e Alta Complexidade (MAC)</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33591">
                <a:tc>
                  <a:txBody>
                    <a:bodyPr/>
                    <a:lstStyle/>
                    <a:p>
                      <a:r>
                        <a:rPr lang="pt-BR" sz="1200" dirty="0">
                          <a:solidFill>
                            <a:srgbClr val="1969A0"/>
                          </a:solidFill>
                          <a:effectLst/>
                        </a:rPr>
                        <a:t>Instrumento de Registro: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a:solidFill>
                            <a:srgbClr val="1969A0"/>
                          </a:solidFill>
                          <a:effectLst/>
                        </a:rPr>
                        <a:t>APAC (Proc. Principal)</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33591">
                <a:tc>
                  <a:txBody>
                    <a:bodyPr/>
                    <a:lstStyle/>
                    <a:p>
                      <a:r>
                        <a:rPr lang="pt-BR" sz="1200" dirty="0">
                          <a:solidFill>
                            <a:srgbClr val="1969A0"/>
                          </a:solidFill>
                          <a:effectLst/>
                        </a:rPr>
                        <a:t>Sexo:</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Ambos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33591">
                <a:tc>
                  <a:txBody>
                    <a:bodyPr/>
                    <a:lstStyle/>
                    <a:p>
                      <a:r>
                        <a:rPr lang="pt-BR" sz="1400" b="1" dirty="0">
                          <a:solidFill>
                            <a:schemeClr val="accent6">
                              <a:lumMod val="50000"/>
                            </a:schemeClr>
                          </a:solidFill>
                          <a:effectLst/>
                        </a:rPr>
                        <a:t>Quantidade Máxima: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400" b="1" dirty="0">
                          <a:solidFill>
                            <a:schemeClr val="accent6">
                              <a:lumMod val="50000"/>
                            </a:schemeClr>
                          </a:solidFill>
                          <a:effectLst/>
                        </a:rPr>
                        <a:t>2</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33591">
                <a:tc>
                  <a:txBody>
                    <a:bodyPr/>
                    <a:lstStyle/>
                    <a:p>
                      <a:r>
                        <a:rPr lang="pt-BR" sz="1200">
                          <a:solidFill>
                            <a:srgbClr val="1969A0"/>
                          </a:solidFill>
                          <a:effectLst/>
                        </a:rPr>
                        <a:t>Idade Mínima: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0 meses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33591">
                <a:tc>
                  <a:txBody>
                    <a:bodyPr/>
                    <a:lstStyle/>
                    <a:p>
                      <a:r>
                        <a:rPr lang="pt-BR" sz="1200" dirty="0">
                          <a:solidFill>
                            <a:srgbClr val="1969A0"/>
                          </a:solidFill>
                          <a:effectLst/>
                        </a:rPr>
                        <a:t>Idade Máxima:</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130 anos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61863">
                <a:tc>
                  <a:txBody>
                    <a:bodyPr/>
                    <a:lstStyle/>
                    <a:p>
                      <a:r>
                        <a:rPr lang="pt-BR" sz="1200" dirty="0">
                          <a:solidFill>
                            <a:srgbClr val="1969A0"/>
                          </a:solidFill>
                          <a:effectLst/>
                        </a:rPr>
                        <a:t>Atributos Complementares: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200" dirty="0">
                          <a:solidFill>
                            <a:srgbClr val="1969A0"/>
                          </a:solidFill>
                          <a:effectLst/>
                        </a:rPr>
                        <a:t>Exige CNS Exige registro na APAC de dados complementares</a:t>
                      </a:r>
                    </a:p>
                  </a:txBody>
                  <a:tcPr marL="82290" marR="82290" marT="41145" marB="41145"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graphicFrame>
        <p:nvGraphicFramePr>
          <p:cNvPr id="4" name="Tabela 3"/>
          <p:cNvGraphicFramePr>
            <a:graphicFrameLocks noGrp="1"/>
          </p:cNvGraphicFramePr>
          <p:nvPr/>
        </p:nvGraphicFramePr>
        <p:xfrm>
          <a:off x="1703512" y="4581128"/>
          <a:ext cx="8856984" cy="2201912"/>
        </p:xfrm>
        <a:graphic>
          <a:graphicData uri="http://schemas.openxmlformats.org/drawingml/2006/table">
            <a:tbl>
              <a:tblPr/>
              <a:tblGrid>
                <a:gridCol w="1008112">
                  <a:extLst>
                    <a:ext uri="{9D8B030D-6E8A-4147-A177-3AD203B41FA5}">
                      <a16:colId xmlns:a16="http://schemas.microsoft.com/office/drawing/2014/main" val="20000"/>
                    </a:ext>
                  </a:extLst>
                </a:gridCol>
                <a:gridCol w="7848872">
                  <a:extLst>
                    <a:ext uri="{9D8B030D-6E8A-4147-A177-3AD203B41FA5}">
                      <a16:colId xmlns:a16="http://schemas.microsoft.com/office/drawing/2014/main" val="20001"/>
                    </a:ext>
                  </a:extLst>
                </a:gridCol>
              </a:tblGrid>
              <a:tr h="154026">
                <a:tc>
                  <a:txBody>
                    <a:bodyPr/>
                    <a:lstStyle/>
                    <a:p>
                      <a:pPr fontAlgn="ctr"/>
                      <a:r>
                        <a:rPr lang="pt-BR" sz="1000" dirty="0">
                          <a:solidFill>
                            <a:schemeClr val="tx1"/>
                          </a:solidFill>
                          <a:effectLst/>
                        </a:rPr>
                        <a:t>0304010308</a:t>
                      </a:r>
                    </a:p>
                  </a:txBody>
                  <a:tcPr marL="20915" marR="20915" marT="20915" marB="20915"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fontAlgn="ctr"/>
                      <a:r>
                        <a:rPr lang="pt-BR" sz="1000">
                          <a:solidFill>
                            <a:schemeClr val="tx1"/>
                          </a:solidFill>
                          <a:effectLst/>
                        </a:rPr>
                        <a:t>COLIMAÇÃO PERSONALIZADA</a:t>
                      </a:r>
                    </a:p>
                  </a:txBody>
                  <a:tcPr marL="20915" marR="20915" marT="20915" marB="20915"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0"/>
                  </a:ext>
                </a:extLst>
              </a:tr>
              <a:tr h="154026">
                <a:tc>
                  <a:txBody>
                    <a:bodyPr/>
                    <a:lstStyle/>
                    <a:p>
                      <a:pPr fontAlgn="ctr"/>
                      <a:r>
                        <a:rPr lang="pt-BR" sz="1000" dirty="0">
                          <a:solidFill>
                            <a:schemeClr val="tx1"/>
                          </a:solidFill>
                          <a:effectLst/>
                        </a:rPr>
                        <a:t>0304010154</a:t>
                      </a:r>
                    </a:p>
                  </a:txBody>
                  <a:tcPr marL="20915" marR="20915" marT="20915" marB="20915"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a:solidFill>
                            <a:schemeClr val="tx1"/>
                          </a:solidFill>
                          <a:effectLst/>
                        </a:rPr>
                        <a:t>MÁSCARA / IMOBILIZAÇÃO PERSONALIZADA (POR TRATAMENTO)</a:t>
                      </a:r>
                    </a:p>
                  </a:txBody>
                  <a:tcPr marL="20915" marR="20915" marT="20915" marB="20915"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1"/>
                  </a:ext>
                </a:extLst>
              </a:tr>
              <a:tr h="259612">
                <a:tc>
                  <a:txBody>
                    <a:bodyPr/>
                    <a:lstStyle/>
                    <a:p>
                      <a:pPr fontAlgn="ctr"/>
                      <a:r>
                        <a:rPr lang="pt-BR" sz="1000" dirty="0">
                          <a:solidFill>
                            <a:schemeClr val="tx1"/>
                          </a:solidFill>
                          <a:effectLst/>
                        </a:rPr>
                        <a:t>0304010286</a:t>
                      </a:r>
                    </a:p>
                  </a:txBody>
                  <a:tcPr marL="20915" marR="20915" marT="20915" marB="20915"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RADIOTERAPIA COM ACELERADOR LINEAR SÓ DE FÓTONS (POR CAMPO)</a:t>
                      </a:r>
                    </a:p>
                  </a:txBody>
                  <a:tcPr marL="20915" marR="20915" marT="20915" marB="20915"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2"/>
                  </a:ext>
                </a:extLst>
              </a:tr>
              <a:tr h="154026">
                <a:tc>
                  <a:txBody>
                    <a:bodyPr/>
                    <a:lstStyle/>
                    <a:p>
                      <a:pPr fontAlgn="ctr"/>
                      <a:r>
                        <a:rPr lang="pt-BR" sz="1000">
                          <a:solidFill>
                            <a:schemeClr val="tx1"/>
                          </a:solidFill>
                          <a:effectLst/>
                        </a:rPr>
                        <a:t>0304010294</a:t>
                      </a:r>
                    </a:p>
                  </a:txBody>
                  <a:tcPr marL="20915" marR="20915" marT="20915" marB="20915"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RADIOTERAPIA COM ACELERADOR LINEAR DE FÓTONS E ELÉTRONS (POR CAMPO)</a:t>
                      </a:r>
                    </a:p>
                  </a:txBody>
                  <a:tcPr marL="20915" marR="20915" marT="20915" marB="20915"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3"/>
                  </a:ext>
                </a:extLst>
              </a:tr>
              <a:tr h="154026">
                <a:tc>
                  <a:txBody>
                    <a:bodyPr/>
                    <a:lstStyle/>
                    <a:p>
                      <a:pPr fontAlgn="ctr"/>
                      <a:r>
                        <a:rPr lang="pt-BR" sz="1000">
                          <a:solidFill>
                            <a:schemeClr val="tx1"/>
                          </a:solidFill>
                          <a:effectLst/>
                        </a:rPr>
                        <a:t>0304010260</a:t>
                      </a:r>
                    </a:p>
                  </a:txBody>
                  <a:tcPr marL="20915" marR="20915" marT="20915" marB="20915"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ROENTGENTERAPIA (POR CAMPO)</a:t>
                      </a:r>
                    </a:p>
                  </a:txBody>
                  <a:tcPr marL="20915" marR="20915" marT="20915" marB="20915"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4"/>
                  </a:ext>
                </a:extLst>
              </a:tr>
              <a:tr h="154026">
                <a:tc>
                  <a:txBody>
                    <a:bodyPr/>
                    <a:lstStyle/>
                    <a:p>
                      <a:pPr fontAlgn="ctr"/>
                      <a:r>
                        <a:rPr lang="pt-BR" sz="1000">
                          <a:solidFill>
                            <a:schemeClr val="tx1"/>
                          </a:solidFill>
                          <a:effectLst/>
                        </a:rPr>
                        <a:t>0304010090</a:t>
                      </a:r>
                    </a:p>
                  </a:txBody>
                  <a:tcPr marL="20915" marR="20915" marT="20915" marB="20915"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COBALTOTERAPIA (POR CAMPO)</a:t>
                      </a:r>
                    </a:p>
                  </a:txBody>
                  <a:tcPr marL="20915" marR="20915" marT="20915" marB="20915"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5"/>
                  </a:ext>
                </a:extLst>
              </a:tr>
              <a:tr h="154026">
                <a:tc>
                  <a:txBody>
                    <a:bodyPr/>
                    <a:lstStyle/>
                    <a:p>
                      <a:pPr fontAlgn="ctr"/>
                      <a:r>
                        <a:rPr lang="pt-BR" sz="1000">
                          <a:solidFill>
                            <a:schemeClr val="tx1"/>
                          </a:solidFill>
                          <a:effectLst/>
                        </a:rPr>
                        <a:t>0304010081</a:t>
                      </a:r>
                    </a:p>
                  </a:txBody>
                  <a:tcPr marL="20915" marR="20915" marT="20915" marB="20915"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VERIFICAÇÂO POR IMAGEM EM RADIOTERAPIA</a:t>
                      </a:r>
                    </a:p>
                  </a:txBody>
                  <a:tcPr marL="20915" marR="20915" marT="20915" marB="20915"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6"/>
                  </a:ext>
                </a:extLst>
              </a:tr>
              <a:tr h="154026">
                <a:tc>
                  <a:txBody>
                    <a:bodyPr/>
                    <a:lstStyle/>
                    <a:p>
                      <a:pPr fontAlgn="ctr"/>
                      <a:r>
                        <a:rPr lang="pt-BR" sz="1000">
                          <a:solidFill>
                            <a:schemeClr val="tx1"/>
                          </a:solidFill>
                          <a:effectLst/>
                        </a:rPr>
                        <a:t>0304010235</a:t>
                      </a:r>
                    </a:p>
                  </a:txBody>
                  <a:tcPr marL="20915" marR="20915" marT="20915" marB="20915"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RADIOTERAPIA DE DOENÇA OU CONDIÇÃO BENIGNA (POR CAMPO)</a:t>
                      </a:r>
                    </a:p>
                  </a:txBody>
                  <a:tcPr marL="20915" marR="20915" marT="20915" marB="20915"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7"/>
                  </a:ext>
                </a:extLst>
              </a:tr>
              <a:tr h="154026">
                <a:tc>
                  <a:txBody>
                    <a:bodyPr/>
                    <a:lstStyle/>
                    <a:p>
                      <a:pPr fontAlgn="ctr"/>
                      <a:r>
                        <a:rPr lang="pt-BR" sz="1000">
                          <a:solidFill>
                            <a:schemeClr val="tx1"/>
                          </a:solidFill>
                          <a:effectLst/>
                        </a:rPr>
                        <a:t>0304010200</a:t>
                      </a:r>
                    </a:p>
                  </a:txBody>
                  <a:tcPr marL="20915" marR="20915" marT="20915" marB="20915"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PLANEJAMENTO SIMPLES (POR TRATAMENTO)</a:t>
                      </a:r>
                    </a:p>
                  </a:txBody>
                  <a:tcPr marL="20915" marR="20915" marT="20915" marB="20915"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8"/>
                  </a:ext>
                </a:extLst>
              </a:tr>
              <a:tr h="154026">
                <a:tc>
                  <a:txBody>
                    <a:bodyPr/>
                    <a:lstStyle/>
                    <a:p>
                      <a:pPr fontAlgn="ctr"/>
                      <a:r>
                        <a:rPr lang="pt-BR" sz="1000">
                          <a:solidFill>
                            <a:schemeClr val="tx1"/>
                          </a:solidFill>
                          <a:effectLst/>
                        </a:rPr>
                        <a:t>0304010189</a:t>
                      </a:r>
                    </a:p>
                  </a:txBody>
                  <a:tcPr marL="20915" marR="20915" marT="20915" marB="20915" anchor="ctr">
                    <a:lnL w="12700" cap="flat" cmpd="sng" algn="ctr">
                      <a:solidFill>
                        <a:schemeClr val="tx1"/>
                      </a:solidFill>
                      <a:prstDash val="solid"/>
                      <a:round/>
                      <a:headEnd type="none" w="med" len="med"/>
                      <a:tailEnd type="none" w="med" len="med"/>
                    </a:lnL>
                    <a:lnR>
                      <a:noFill/>
                    </a:lnR>
                    <a:lnT>
                      <a:noFill/>
                    </a:lnT>
                    <a:lnB>
                      <a:noFill/>
                    </a:lnB>
                    <a:solidFill>
                      <a:schemeClr val="bg1"/>
                    </a:solidFill>
                  </a:tcPr>
                </a:tc>
                <a:tc>
                  <a:txBody>
                    <a:bodyPr/>
                    <a:lstStyle/>
                    <a:p>
                      <a:pPr fontAlgn="ctr"/>
                      <a:r>
                        <a:rPr lang="pt-BR" sz="1000" dirty="0">
                          <a:solidFill>
                            <a:schemeClr val="tx1"/>
                          </a:solidFill>
                          <a:effectLst/>
                        </a:rPr>
                        <a:t>PLANEJAMENTO COMPLEXO (POR TRATAMENTO)</a:t>
                      </a:r>
                    </a:p>
                  </a:txBody>
                  <a:tcPr marL="20915" marR="20915" marT="20915" marB="20915" anchor="ctr">
                    <a:lnL>
                      <a:noFill/>
                    </a:lnL>
                    <a:lnR w="12700" cap="flat" cmpd="sng" algn="ctr">
                      <a:solidFill>
                        <a:schemeClr val="tx1"/>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0009"/>
                  </a:ext>
                </a:extLst>
              </a:tr>
              <a:tr h="154026">
                <a:tc>
                  <a:txBody>
                    <a:bodyPr/>
                    <a:lstStyle/>
                    <a:p>
                      <a:pPr fontAlgn="ctr"/>
                      <a:r>
                        <a:rPr lang="pt-BR" sz="1000">
                          <a:solidFill>
                            <a:schemeClr val="tx1"/>
                          </a:solidFill>
                          <a:effectLst/>
                        </a:rPr>
                        <a:t>0304010030</a:t>
                      </a:r>
                    </a:p>
                  </a:txBody>
                  <a:tcPr marL="20915" marR="20915" marT="20915" marB="20915"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fontAlgn="ctr"/>
                      <a:r>
                        <a:rPr lang="pt-BR" sz="1000" dirty="0">
                          <a:solidFill>
                            <a:schemeClr val="tx1"/>
                          </a:solidFill>
                          <a:effectLst/>
                        </a:rPr>
                        <a:t>BETATERAPIA PARA PROFILAXIA DE PTERÍGIO (POR CAMPO)</a:t>
                      </a:r>
                    </a:p>
                  </a:txBody>
                  <a:tcPr marL="20915" marR="20915" marT="20915" marB="20915"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54652469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nvGraphicFramePr>
        <p:xfrm>
          <a:off x="1981199" y="188640"/>
          <a:ext cx="8229600" cy="365760"/>
        </p:xfrm>
        <a:graphic>
          <a:graphicData uri="http://schemas.openxmlformats.org/drawingml/2006/table">
            <a:tbl>
              <a:tblPr/>
              <a:tblGrid>
                <a:gridCol w="1666529">
                  <a:extLst>
                    <a:ext uri="{9D8B030D-6E8A-4147-A177-3AD203B41FA5}">
                      <a16:colId xmlns:a16="http://schemas.microsoft.com/office/drawing/2014/main" val="20000"/>
                    </a:ext>
                  </a:extLst>
                </a:gridCol>
                <a:gridCol w="6563071">
                  <a:extLst>
                    <a:ext uri="{9D8B030D-6E8A-4147-A177-3AD203B41FA5}">
                      <a16:colId xmlns:a16="http://schemas.microsoft.com/office/drawing/2014/main" val="20001"/>
                    </a:ext>
                  </a:extLst>
                </a:gridCol>
              </a:tblGrid>
              <a:tr h="0">
                <a:tc>
                  <a:txBody>
                    <a:bodyPr/>
                    <a:lstStyle/>
                    <a:p>
                      <a:endParaRPr lang="pt-BR"/>
                    </a:p>
                  </a:txBody>
                  <a:tcPr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endParaRPr lang="pt-BR" dirty="0"/>
                    </a:p>
                  </a:txBody>
                  <a:tcPr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graphicFrame>
        <p:nvGraphicFramePr>
          <p:cNvPr id="6" name="Tabela 5"/>
          <p:cNvGraphicFramePr>
            <a:graphicFrameLocks noGrp="1"/>
          </p:cNvGraphicFramePr>
          <p:nvPr/>
        </p:nvGraphicFramePr>
        <p:xfrm>
          <a:off x="1703512" y="125472"/>
          <a:ext cx="8712968" cy="1847850"/>
        </p:xfrm>
        <a:graphic>
          <a:graphicData uri="http://schemas.openxmlformats.org/drawingml/2006/table">
            <a:tbl>
              <a:tblPr/>
              <a:tblGrid>
                <a:gridCol w="2463634">
                  <a:extLst>
                    <a:ext uri="{9D8B030D-6E8A-4147-A177-3AD203B41FA5}">
                      <a16:colId xmlns:a16="http://schemas.microsoft.com/office/drawing/2014/main" val="20000"/>
                    </a:ext>
                  </a:extLst>
                </a:gridCol>
                <a:gridCol w="6249334">
                  <a:extLst>
                    <a:ext uri="{9D8B030D-6E8A-4147-A177-3AD203B41FA5}">
                      <a16:colId xmlns:a16="http://schemas.microsoft.com/office/drawing/2014/main" val="20001"/>
                    </a:ext>
                  </a:extLst>
                </a:gridCol>
              </a:tblGrid>
              <a:tr h="0">
                <a:tc>
                  <a:txBody>
                    <a:bodyPr/>
                    <a:lstStyle/>
                    <a:p>
                      <a:r>
                        <a:rPr lang="pt-BR" b="1" dirty="0">
                          <a:solidFill>
                            <a:schemeClr val="tx1"/>
                          </a:solidFill>
                          <a:effectLst/>
                        </a:rPr>
                        <a:t>Procedimento:</a:t>
                      </a:r>
                    </a:p>
                  </a:txBody>
                  <a:tcPr marL="47625" marR="47625" marT="47625" marB="47625" anchor="ctr">
                    <a:lnL w="19050" cap="flat" cmpd="sng" algn="ctr">
                      <a:solidFill>
                        <a:srgbClr val="F6F6F6"/>
                      </a:solidFill>
                      <a:prstDash val="solid"/>
                      <a:round/>
                      <a:headEnd type="none" w="med" len="med"/>
                      <a:tailEnd type="none" w="med" len="med"/>
                    </a:lnL>
                    <a:lnR w="19050" cap="flat" cmpd="sng" algn="ctr">
                      <a:solidFill>
                        <a:srgbClr val="F6F6F6"/>
                      </a:solidFill>
                      <a:prstDash val="solid"/>
                      <a:round/>
                      <a:headEnd type="none" w="med" len="med"/>
                      <a:tailEnd type="none" w="med" len="med"/>
                    </a:lnR>
                    <a:lnT w="19050" cap="flat" cmpd="sng" algn="ctr">
                      <a:solidFill>
                        <a:srgbClr val="F6F6F6"/>
                      </a:solidFill>
                      <a:prstDash val="solid"/>
                      <a:round/>
                      <a:headEnd type="none" w="med" len="med"/>
                      <a:tailEnd type="none" w="med" len="med"/>
                    </a:lnT>
                    <a:lnB w="19050" cap="flat" cmpd="sng" algn="ctr">
                      <a:solidFill>
                        <a:srgbClr val="F6F6F6"/>
                      </a:solidFill>
                      <a:prstDash val="solid"/>
                      <a:round/>
                      <a:headEnd type="none" w="med" len="med"/>
                      <a:tailEnd type="none" w="med" len="med"/>
                    </a:lnB>
                    <a:solidFill>
                      <a:schemeClr val="bg1"/>
                    </a:solidFill>
                  </a:tcPr>
                </a:tc>
                <a:tc>
                  <a:txBody>
                    <a:bodyPr/>
                    <a:lstStyle/>
                    <a:p>
                      <a:r>
                        <a:rPr lang="pt-BR" b="1" dirty="0">
                          <a:solidFill>
                            <a:schemeClr val="tx1"/>
                          </a:solidFill>
                          <a:effectLst/>
                        </a:rPr>
                        <a:t>03.04.01.051-0 - RADIOTERAPIA ESTEREOTÁXICA</a:t>
                      </a:r>
                    </a:p>
                  </a:txBody>
                  <a:tcPr anchor="ctr">
                    <a:lnL w="19050" cap="flat" cmpd="sng" algn="ctr">
                      <a:solidFill>
                        <a:srgbClr val="F6F6F6"/>
                      </a:solidFill>
                      <a:prstDash val="solid"/>
                      <a:round/>
                      <a:headEnd type="none" w="med" len="med"/>
                      <a:tailEnd type="none" w="med" len="med"/>
                    </a:lnL>
                    <a:lnR w="19050" cap="flat" cmpd="sng" algn="ctr">
                      <a:solidFill>
                        <a:srgbClr val="F6F6F6"/>
                      </a:solidFill>
                      <a:prstDash val="solid"/>
                      <a:round/>
                      <a:headEnd type="none" w="med" len="med"/>
                      <a:tailEnd type="none" w="med" len="med"/>
                    </a:lnR>
                    <a:lnT w="19050" cap="flat" cmpd="sng" algn="ctr">
                      <a:solidFill>
                        <a:srgbClr val="F6F6F6"/>
                      </a:solidFill>
                      <a:prstDash val="solid"/>
                      <a:round/>
                      <a:headEnd type="none" w="med" len="med"/>
                      <a:tailEnd type="none" w="med" len="med"/>
                    </a:lnT>
                    <a:lnB w="19050" cap="flat" cmpd="sng" algn="ctr">
                      <a:solidFill>
                        <a:srgbClr val="F6F6F6"/>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0">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pt-BR" altLang="pt-BR" sz="1800" b="1" i="0" u="none" strike="noStrike" cap="none" normalizeH="0" baseline="0" dirty="0">
                          <a:ln>
                            <a:noFill/>
                          </a:ln>
                          <a:solidFill>
                            <a:schemeClr val="tx1"/>
                          </a:solidFill>
                          <a:effectLst/>
                          <a:latin typeface="Arial" charset="0"/>
                          <a:cs typeface="Arial" charset="0"/>
                        </a:rPr>
                        <a:t>Histórico do Procedimento</a:t>
                      </a:r>
                      <a:endParaRPr lang="pt-BR" dirty="0">
                        <a:solidFill>
                          <a:schemeClr val="tx1"/>
                        </a:solidFill>
                        <a:effectLst/>
                      </a:endParaRPr>
                    </a:p>
                  </a:txBody>
                  <a:tcPr marL="47625" marR="47625" marT="47625" marB="47625" anchor="ctr">
                    <a:lnL w="19050" cap="flat" cmpd="sng" algn="ctr">
                      <a:solidFill>
                        <a:srgbClr val="F6F6F6"/>
                      </a:solidFill>
                      <a:prstDash val="solid"/>
                      <a:round/>
                      <a:headEnd type="none" w="med" len="med"/>
                      <a:tailEnd type="none" w="med" len="med"/>
                    </a:lnL>
                    <a:lnR w="19050" cap="flat" cmpd="sng" algn="ctr">
                      <a:solidFill>
                        <a:srgbClr val="F6F6F6"/>
                      </a:solidFill>
                      <a:prstDash val="solid"/>
                      <a:round/>
                      <a:headEnd type="none" w="med" len="med"/>
                      <a:tailEnd type="none" w="med" len="med"/>
                    </a:lnR>
                    <a:lnT w="19050" cap="flat" cmpd="sng" algn="ctr">
                      <a:solidFill>
                        <a:srgbClr val="F6F6F6"/>
                      </a:solidFill>
                      <a:prstDash val="solid"/>
                      <a:round/>
                      <a:headEnd type="none" w="med" len="med"/>
                      <a:tailEnd type="none" w="med" len="med"/>
                    </a:lnT>
                    <a:lnB w="19050" cap="flat" cmpd="sng" algn="ctr">
                      <a:solidFill>
                        <a:srgbClr val="F6F6F6"/>
                      </a:solidFill>
                      <a:prstDash val="solid"/>
                      <a:round/>
                      <a:headEnd type="none" w="med" len="med"/>
                      <a:tailEnd type="none" w="med" len="med"/>
                    </a:lnB>
                    <a:solidFill>
                      <a:schemeClr val="bg1"/>
                    </a:solidFill>
                  </a:tcPr>
                </a:tc>
                <a:tc hMerge="1">
                  <a:txBody>
                    <a:bodyPr/>
                    <a:lstStyle/>
                    <a:p>
                      <a:pPr fontAlgn="ctr"/>
                      <a:endParaRPr lang="pt-BR" dirty="0">
                        <a:solidFill>
                          <a:srgbClr val="1969A0"/>
                        </a:solidFill>
                        <a:effectLst/>
                      </a:endParaRPr>
                    </a:p>
                  </a:txBody>
                  <a:tcPr marL="47625" marR="47625" marT="47625" marB="47625" anchor="ctr">
                    <a:lnL w="19050" cap="flat" cmpd="sng" algn="ctr">
                      <a:solidFill>
                        <a:srgbClr val="F6F6F6"/>
                      </a:solidFill>
                      <a:prstDash val="solid"/>
                      <a:round/>
                      <a:headEnd type="none" w="med" len="med"/>
                      <a:tailEnd type="none" w="med" len="med"/>
                    </a:lnL>
                    <a:lnR w="19050" cap="flat" cmpd="sng" algn="ctr">
                      <a:solidFill>
                        <a:srgbClr val="F6F6F6"/>
                      </a:solidFill>
                      <a:prstDash val="solid"/>
                      <a:round/>
                      <a:headEnd type="none" w="med" len="med"/>
                      <a:tailEnd type="none" w="med" len="med"/>
                    </a:lnR>
                    <a:lnT w="19050" cap="flat" cmpd="sng" algn="ctr">
                      <a:solidFill>
                        <a:srgbClr val="F6F6F6"/>
                      </a:solidFill>
                      <a:prstDash val="solid"/>
                      <a:round/>
                      <a:headEnd type="none" w="med" len="med"/>
                      <a:tailEnd type="none" w="med" len="med"/>
                    </a:lnT>
                    <a:lnB w="19050" cap="flat" cmpd="sng" algn="ctr">
                      <a:solidFill>
                        <a:srgbClr val="F6F6F6"/>
                      </a:solidFill>
                      <a:prstDash val="solid"/>
                      <a:round/>
                      <a:headEnd type="none" w="med" len="med"/>
                      <a:tailEnd type="none" w="med" len="med"/>
                    </a:lnB>
                    <a:solidFill>
                      <a:srgbClr val="EFEFEF"/>
                    </a:solidFill>
                  </a:tcPr>
                </a:tc>
                <a:extLst>
                  <a:ext uri="{0D108BD9-81ED-4DB2-BD59-A6C34878D82A}">
                    <a16:rowId xmlns:a16="http://schemas.microsoft.com/office/drawing/2014/main" val="10001"/>
                  </a:ext>
                </a:extLst>
              </a:tr>
              <a:tr h="0">
                <a:tc gridSpan="2">
                  <a:txBody>
                    <a:bodyPr/>
                    <a:lstStyle/>
                    <a:p>
                      <a:pPr fontAlgn="ctr"/>
                      <a:r>
                        <a:rPr lang="pt-BR" u="sng" dirty="0">
                          <a:solidFill>
                            <a:schemeClr val="tx1"/>
                          </a:solidFill>
                          <a:effectLst/>
                          <a:hlinkClick r:id="rId2">
                            <a:extLst>
                              <a:ext uri="{A12FA001-AC4F-418D-AE19-62706E023703}">
                                <ahyp:hlinkClr xmlns:ahyp="http://schemas.microsoft.com/office/drawing/2018/hyperlinkcolor" xmlns="" val="tx"/>
                              </a:ext>
                            </a:extLst>
                          </a:hlinkClick>
                        </a:rPr>
                        <a:t>05/2019</a:t>
                      </a:r>
                      <a:r>
                        <a:rPr lang="pt-BR" dirty="0">
                          <a:solidFill>
                            <a:schemeClr val="tx1"/>
                          </a:solidFill>
                          <a:effectLst/>
                        </a:rPr>
                        <a:t> - </a:t>
                      </a:r>
                      <a:r>
                        <a:rPr lang="pt-BR" dirty="0" err="1">
                          <a:solidFill>
                            <a:schemeClr val="tx1"/>
                          </a:solidFill>
                          <a:effectLst/>
                        </a:rPr>
                        <a:t>Incluido</a:t>
                      </a:r>
                      <a:r>
                        <a:rPr lang="pt-BR" dirty="0">
                          <a:solidFill>
                            <a:schemeClr val="tx1"/>
                          </a:solidFill>
                          <a:effectLst/>
                        </a:rPr>
                        <a:t> - PORTARIA nº 263 de 22/02/19 SAS</a:t>
                      </a:r>
                    </a:p>
                  </a:txBody>
                  <a:tcPr marL="47625" marR="47625" marT="47625" marB="47625" anchor="ctr">
                    <a:lnL w="19050" cap="flat" cmpd="sng" algn="ctr">
                      <a:solidFill>
                        <a:srgbClr val="F6F6F6"/>
                      </a:solidFill>
                      <a:prstDash val="solid"/>
                      <a:round/>
                      <a:headEnd type="none" w="med" len="med"/>
                      <a:tailEnd type="none" w="med" len="med"/>
                    </a:lnL>
                    <a:lnR w="19050" cap="flat" cmpd="sng" algn="ctr">
                      <a:solidFill>
                        <a:srgbClr val="F6F6F6"/>
                      </a:solidFill>
                      <a:prstDash val="solid"/>
                      <a:round/>
                      <a:headEnd type="none" w="med" len="med"/>
                      <a:tailEnd type="none" w="med" len="med"/>
                    </a:lnR>
                    <a:lnT w="19050" cap="flat" cmpd="sng" algn="ctr">
                      <a:solidFill>
                        <a:srgbClr val="F6F6F6"/>
                      </a:solidFill>
                      <a:prstDash val="solid"/>
                      <a:round/>
                      <a:headEnd type="none" w="med" len="med"/>
                      <a:tailEnd type="none" w="med" len="med"/>
                    </a:lnT>
                    <a:lnB w="19050" cap="flat" cmpd="sng" algn="ctr">
                      <a:solidFill>
                        <a:srgbClr val="F6F6F6"/>
                      </a:solidFill>
                      <a:prstDash val="solid"/>
                      <a:round/>
                      <a:headEnd type="none" w="med" len="med"/>
                      <a:tailEnd type="none" w="med" len="med"/>
                    </a:lnB>
                    <a:solidFill>
                      <a:schemeClr val="bg1"/>
                    </a:solidFill>
                  </a:tcPr>
                </a:tc>
                <a:tc hMerge="1">
                  <a:txBody>
                    <a:bodyPr/>
                    <a:lstStyle/>
                    <a:p>
                      <a:pPr fontAlgn="ctr"/>
                      <a:endParaRPr lang="pt-BR" dirty="0">
                        <a:solidFill>
                          <a:srgbClr val="1969A0"/>
                        </a:solidFill>
                        <a:effectLst/>
                      </a:endParaRPr>
                    </a:p>
                  </a:txBody>
                  <a:tcPr marL="47625" marR="47625" marT="47625" marB="47625" anchor="ctr">
                    <a:lnL w="19050" cap="flat" cmpd="sng" algn="ctr">
                      <a:solidFill>
                        <a:srgbClr val="F6F6F6"/>
                      </a:solidFill>
                      <a:prstDash val="solid"/>
                      <a:round/>
                      <a:headEnd type="none" w="med" len="med"/>
                      <a:tailEnd type="none" w="med" len="med"/>
                    </a:lnL>
                    <a:lnR w="19050" cap="flat" cmpd="sng" algn="ctr">
                      <a:solidFill>
                        <a:srgbClr val="F6F6F6"/>
                      </a:solidFill>
                      <a:prstDash val="solid"/>
                      <a:round/>
                      <a:headEnd type="none" w="med" len="med"/>
                      <a:tailEnd type="none" w="med" len="med"/>
                    </a:lnR>
                    <a:lnT w="19050" cap="flat" cmpd="sng" algn="ctr">
                      <a:solidFill>
                        <a:srgbClr val="F6F6F6"/>
                      </a:solidFill>
                      <a:prstDash val="solid"/>
                      <a:round/>
                      <a:headEnd type="none" w="med" len="med"/>
                      <a:tailEnd type="none" w="med" len="med"/>
                    </a:lnT>
                    <a:lnB w="19050" cap="flat" cmpd="sng" algn="ctr">
                      <a:solidFill>
                        <a:srgbClr val="F6F6F6"/>
                      </a:solidFill>
                      <a:prstDash val="solid"/>
                      <a:round/>
                      <a:headEnd type="none" w="med" len="med"/>
                      <a:tailEnd type="none" w="med" len="med"/>
                    </a:lnB>
                    <a:solidFill>
                      <a:srgbClr val="EFEFEF"/>
                    </a:solidFill>
                  </a:tcPr>
                </a:tc>
                <a:extLst>
                  <a:ext uri="{0D108BD9-81ED-4DB2-BD59-A6C34878D82A}">
                    <a16:rowId xmlns:a16="http://schemas.microsoft.com/office/drawing/2014/main" val="10002"/>
                  </a:ext>
                </a:extLst>
              </a:tr>
              <a:tr h="0">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pt-BR" u="sng" dirty="0">
                          <a:solidFill>
                            <a:schemeClr val="tx1"/>
                          </a:solidFill>
                          <a:effectLst/>
                          <a:hlinkClick r:id="rId2">
                            <a:extLst>
                              <a:ext uri="{A12FA001-AC4F-418D-AE19-62706E023703}">
                                <ahyp:hlinkClr xmlns:ahyp="http://schemas.microsoft.com/office/drawing/2018/hyperlinkcolor" xmlns="" val="tx"/>
                              </a:ext>
                            </a:extLst>
                          </a:hlinkClick>
                        </a:rPr>
                        <a:t>05/2019</a:t>
                      </a:r>
                      <a:r>
                        <a:rPr lang="pt-BR" dirty="0">
                          <a:solidFill>
                            <a:schemeClr val="tx1"/>
                          </a:solidFill>
                          <a:effectLst/>
                        </a:rPr>
                        <a:t> - Alterado  PORTARIA nº 263 de 22/02/19 SAS</a:t>
                      </a:r>
                    </a:p>
                  </a:txBody>
                  <a:tcPr marL="47625" marR="47625" marT="47625" marB="47625" anchor="ctr">
                    <a:lnL w="19050" cap="flat" cmpd="sng" algn="ctr">
                      <a:solidFill>
                        <a:srgbClr val="F6F6F6"/>
                      </a:solidFill>
                      <a:prstDash val="solid"/>
                      <a:round/>
                      <a:headEnd type="none" w="med" len="med"/>
                      <a:tailEnd type="none" w="med" len="med"/>
                    </a:lnL>
                    <a:lnR w="19050" cap="flat" cmpd="sng" algn="ctr">
                      <a:solidFill>
                        <a:srgbClr val="F6F6F6"/>
                      </a:solidFill>
                      <a:prstDash val="solid"/>
                      <a:round/>
                      <a:headEnd type="none" w="med" len="med"/>
                      <a:tailEnd type="none" w="med" len="med"/>
                    </a:lnR>
                    <a:lnT w="19050" cap="flat" cmpd="sng" algn="ctr">
                      <a:solidFill>
                        <a:srgbClr val="F6F6F6"/>
                      </a:solidFill>
                      <a:prstDash val="solid"/>
                      <a:round/>
                      <a:headEnd type="none" w="med" len="med"/>
                      <a:tailEnd type="none" w="med" len="med"/>
                    </a:lnT>
                    <a:lnB w="19050" cap="flat" cmpd="sng" algn="ctr">
                      <a:solidFill>
                        <a:srgbClr val="F6F6F6"/>
                      </a:solidFill>
                      <a:prstDash val="solid"/>
                      <a:round/>
                      <a:headEnd type="none" w="med" len="med"/>
                      <a:tailEnd type="none" w="med" len="med"/>
                    </a:lnB>
                    <a:solidFill>
                      <a:schemeClr val="bg1"/>
                    </a:solidFill>
                  </a:tcPr>
                </a:tc>
                <a:tc hMerge="1">
                  <a:txBody>
                    <a:bodyPr/>
                    <a:lstStyle/>
                    <a:p>
                      <a:pPr fontAlgn="ctr"/>
                      <a:endParaRPr lang="pt-BR" dirty="0">
                        <a:solidFill>
                          <a:srgbClr val="1969A0"/>
                        </a:solidFill>
                        <a:effectLst/>
                      </a:endParaRPr>
                    </a:p>
                  </a:txBody>
                  <a:tcPr marL="47625" marR="47625" marT="47625" marB="47625" anchor="ctr">
                    <a:lnL w="19050" cap="flat" cmpd="sng" algn="ctr">
                      <a:solidFill>
                        <a:srgbClr val="F6F6F6"/>
                      </a:solidFill>
                      <a:prstDash val="solid"/>
                      <a:round/>
                      <a:headEnd type="none" w="med" len="med"/>
                      <a:tailEnd type="none" w="med" len="med"/>
                    </a:lnL>
                    <a:lnR w="19050" cap="flat" cmpd="sng" algn="ctr">
                      <a:solidFill>
                        <a:srgbClr val="F6F6F6"/>
                      </a:solidFill>
                      <a:prstDash val="solid"/>
                      <a:round/>
                      <a:headEnd type="none" w="med" len="med"/>
                      <a:tailEnd type="none" w="med" len="med"/>
                    </a:lnR>
                    <a:lnT w="19050" cap="flat" cmpd="sng" algn="ctr">
                      <a:solidFill>
                        <a:srgbClr val="F6F6F6"/>
                      </a:solidFill>
                      <a:prstDash val="solid"/>
                      <a:round/>
                      <a:headEnd type="none" w="med" len="med"/>
                      <a:tailEnd type="none" w="med" len="med"/>
                    </a:lnT>
                    <a:lnB w="19050"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0">
                <a:tc gridSpan="2">
                  <a:txBody>
                    <a:bodyPr/>
                    <a:lstStyle/>
                    <a:p>
                      <a:pPr fontAlgn="ctr"/>
                      <a:r>
                        <a:rPr lang="pt-BR" u="sng" dirty="0">
                          <a:solidFill>
                            <a:schemeClr val="tx1"/>
                          </a:solidFill>
                          <a:effectLst/>
                          <a:hlinkClick r:id="rId3">
                            <a:extLst>
                              <a:ext uri="{A12FA001-AC4F-418D-AE19-62706E023703}">
                                <ahyp:hlinkClr xmlns:ahyp="http://schemas.microsoft.com/office/drawing/2018/hyperlinkcolor" xmlns="" val="tx"/>
                              </a:ext>
                            </a:extLst>
                          </a:hlinkClick>
                        </a:rPr>
                        <a:t>07/2019</a:t>
                      </a:r>
                      <a:r>
                        <a:rPr lang="pt-BR" dirty="0">
                          <a:solidFill>
                            <a:schemeClr val="tx1"/>
                          </a:solidFill>
                          <a:effectLst/>
                        </a:rPr>
                        <a:t> - Alterado - PORTARIA nº 263 de 22/02/19  SAS</a:t>
                      </a:r>
                    </a:p>
                  </a:txBody>
                  <a:tcPr marL="47625" marR="47625" marT="47625" marB="47625" anchor="ctr">
                    <a:lnL w="19050" cap="flat" cmpd="sng" algn="ctr">
                      <a:solidFill>
                        <a:srgbClr val="F6F6F6"/>
                      </a:solidFill>
                      <a:prstDash val="solid"/>
                      <a:round/>
                      <a:headEnd type="none" w="med" len="med"/>
                      <a:tailEnd type="none" w="med" len="med"/>
                    </a:lnL>
                    <a:lnR w="19050" cap="flat" cmpd="sng" algn="ctr">
                      <a:solidFill>
                        <a:srgbClr val="F6F6F6"/>
                      </a:solidFill>
                      <a:prstDash val="solid"/>
                      <a:round/>
                      <a:headEnd type="none" w="med" len="med"/>
                      <a:tailEnd type="none" w="med" len="med"/>
                    </a:lnR>
                    <a:lnT w="19050" cap="flat" cmpd="sng" algn="ctr">
                      <a:solidFill>
                        <a:srgbClr val="F6F6F6"/>
                      </a:solidFill>
                      <a:prstDash val="solid"/>
                      <a:round/>
                      <a:headEnd type="none" w="med" len="med"/>
                      <a:tailEnd type="none" w="med" len="med"/>
                    </a:lnT>
                    <a:lnB w="19050" cap="flat" cmpd="sng" algn="ctr">
                      <a:solidFill>
                        <a:srgbClr val="F6F6F6"/>
                      </a:solidFill>
                      <a:prstDash val="solid"/>
                      <a:round/>
                      <a:headEnd type="none" w="med" len="med"/>
                      <a:tailEnd type="none" w="med" len="med"/>
                    </a:lnB>
                    <a:solidFill>
                      <a:schemeClr val="bg1"/>
                    </a:solidFill>
                  </a:tcPr>
                </a:tc>
                <a:tc hMerge="1">
                  <a:txBody>
                    <a:bodyPr/>
                    <a:lstStyle/>
                    <a:p>
                      <a:pPr fontAlgn="ctr"/>
                      <a:endParaRPr lang="pt-BR" dirty="0">
                        <a:solidFill>
                          <a:srgbClr val="1969A0"/>
                        </a:solidFill>
                        <a:effectLst/>
                      </a:endParaRPr>
                    </a:p>
                  </a:txBody>
                  <a:tcPr marL="47625" marR="47625" marT="47625" marB="47625" anchor="ctr">
                    <a:lnL w="19050" cap="flat" cmpd="sng" algn="ctr">
                      <a:solidFill>
                        <a:srgbClr val="F6F6F6"/>
                      </a:solidFill>
                      <a:prstDash val="solid"/>
                      <a:round/>
                      <a:headEnd type="none" w="med" len="med"/>
                      <a:tailEnd type="none" w="med" len="med"/>
                    </a:lnL>
                    <a:lnR w="19050" cap="flat" cmpd="sng" algn="ctr">
                      <a:solidFill>
                        <a:srgbClr val="F6F6F6"/>
                      </a:solidFill>
                      <a:prstDash val="solid"/>
                      <a:round/>
                      <a:headEnd type="none" w="med" len="med"/>
                      <a:tailEnd type="none" w="med" len="med"/>
                    </a:lnR>
                    <a:lnT w="19050" cap="flat" cmpd="sng" algn="ctr">
                      <a:solidFill>
                        <a:srgbClr val="F6F6F6"/>
                      </a:solidFill>
                      <a:prstDash val="solid"/>
                      <a:round/>
                      <a:headEnd type="none" w="med" len="med"/>
                      <a:tailEnd type="none" w="med" len="med"/>
                    </a:lnT>
                    <a:lnB w="19050" cap="flat" cmpd="sng" algn="ctr">
                      <a:solidFill>
                        <a:srgbClr val="F6F6F6"/>
                      </a:solidFill>
                      <a:prstDash val="solid"/>
                      <a:round/>
                      <a:headEnd type="none" w="med" len="med"/>
                      <a:tailEnd type="none" w="med" len="med"/>
                    </a:lnB>
                    <a:solidFill>
                      <a:srgbClr val="EFEFEF"/>
                    </a:solidFill>
                  </a:tcPr>
                </a:tc>
                <a:extLst>
                  <a:ext uri="{0D108BD9-81ED-4DB2-BD59-A6C34878D82A}">
                    <a16:rowId xmlns:a16="http://schemas.microsoft.com/office/drawing/2014/main" val="10004"/>
                  </a:ext>
                </a:extLst>
              </a:tr>
            </a:tbl>
          </a:graphicData>
        </a:graphic>
      </p:graphicFrame>
      <p:sp>
        <p:nvSpPr>
          <p:cNvPr id="7" name="Rectangle 2"/>
          <p:cNvSpPr>
            <a:spLocks noChangeArrowheads="1"/>
          </p:cNvSpPr>
          <p:nvPr/>
        </p:nvSpPr>
        <p:spPr bwMode="auto">
          <a:xfrm>
            <a:off x="1981199" y="1049398"/>
            <a:ext cx="327334" cy="125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7610" numCol="1" anchor="ctr" anchorCtr="0" compatLnSpc="1">
            <a:prstTxWarp prst="textNoShape">
              <a:avLst/>
            </a:prstTxWarp>
            <a:spAutoFit/>
          </a:bodyPr>
          <a:lstStyle/>
          <a:p>
            <a:pPr eaLnBrk="0" fontAlgn="base" hangingPunct="0">
              <a:spcBef>
                <a:spcPct val="0"/>
              </a:spcBef>
              <a:spcAft>
                <a:spcPct val="0"/>
              </a:spcAft>
            </a:pPr>
            <a:r>
              <a:rPr lang="pt-BR" altLang="pt-BR" sz="100" dirty="0">
                <a:latin typeface="Arial" charset="0"/>
                <a:cs typeface="Arial" charset="0"/>
              </a:rPr>
              <a:t>Histórico  </a:t>
            </a:r>
            <a:r>
              <a:rPr lang="pt-BR" altLang="pt-BR" sz="200" dirty="0">
                <a:latin typeface="Arial" charset="0"/>
                <a:cs typeface="Arial" charset="0"/>
              </a:rPr>
              <a:t> </a:t>
            </a:r>
            <a:r>
              <a:rPr lang="pt-BR" altLang="pt-BR" sz="100" dirty="0">
                <a:latin typeface="Arial" charset="0"/>
                <a:cs typeface="Arial" charset="0"/>
              </a:rPr>
              <a:t>            </a:t>
            </a:r>
            <a:r>
              <a:rPr lang="pt-BR" altLang="pt-BR" sz="200" dirty="0">
                <a:latin typeface="Arial" charset="0"/>
                <a:cs typeface="Arial" charset="0"/>
              </a:rPr>
              <a:t> </a:t>
            </a:r>
            <a:r>
              <a:rPr lang="pt-BR" altLang="pt-BR" sz="100" dirty="0">
                <a:latin typeface="Arial" charset="0"/>
                <a:cs typeface="Arial" charset="0"/>
              </a:rPr>
              <a:t>           </a:t>
            </a:r>
            <a:endParaRPr lang="pt-BR" altLang="pt-BR" sz="200" dirty="0">
              <a:latin typeface="Arial" charset="0"/>
              <a:cs typeface="Arial" charset="0"/>
            </a:endParaRPr>
          </a:p>
        </p:txBody>
      </p:sp>
      <p:pic>
        <p:nvPicPr>
          <p:cNvPr id="2051" name="Picture 3" descr="http://sigtap.datasus.gov.br/tabela-unificada/images/32/weather-clea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5688" y="5541963"/>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igtap.datasus.gov.br/tabela-unificada/images/32/edit-select-al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1088" y="5541963"/>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http://sigtap.datasus.gov.br/tabela-unificada/images/32/edit-select-al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2563" y="5541963"/>
            <a:ext cx="304800" cy="304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ela 10"/>
          <p:cNvGraphicFramePr>
            <a:graphicFrameLocks noGrp="1"/>
          </p:cNvGraphicFramePr>
          <p:nvPr/>
        </p:nvGraphicFramePr>
        <p:xfrm>
          <a:off x="1703512" y="2276872"/>
          <a:ext cx="8640960" cy="2133600"/>
        </p:xfrm>
        <a:graphic>
          <a:graphicData uri="http://schemas.openxmlformats.org/drawingml/2006/table">
            <a:tbl>
              <a:tblPr/>
              <a:tblGrid>
                <a:gridCol w="8640960">
                  <a:extLst>
                    <a:ext uri="{9D8B030D-6E8A-4147-A177-3AD203B41FA5}">
                      <a16:colId xmlns:a16="http://schemas.microsoft.com/office/drawing/2014/main" val="20000"/>
                    </a:ext>
                  </a:extLst>
                </a:gridCol>
              </a:tblGrid>
              <a:tr h="0">
                <a:tc>
                  <a:txBody>
                    <a:bodyPr/>
                    <a:lstStyle/>
                    <a:p>
                      <a:endParaRPr lang="pt-BR" dirty="0">
                        <a:solidFill>
                          <a:srgbClr val="1969A0"/>
                        </a:solidFill>
                        <a:effectLst/>
                      </a:endParaRPr>
                    </a:p>
                    <a:p>
                      <a:r>
                        <a:rPr lang="pt-BR" dirty="0">
                          <a:solidFill>
                            <a:schemeClr val="tx1"/>
                          </a:solidFill>
                          <a:effectLst/>
                        </a:rPr>
                        <a:t>DESCRIÇÃO</a:t>
                      </a:r>
                    </a:p>
                    <a:p>
                      <a:endParaRPr lang="pt-BR" sz="1800" b="0" i="1" kern="1200" dirty="0">
                        <a:solidFill>
                          <a:schemeClr val="tx1"/>
                        </a:solidFill>
                        <a:effectLst/>
                        <a:latin typeface="+mn-lt"/>
                        <a:ea typeface="+mn-ea"/>
                        <a:cs typeface="+mn-cs"/>
                      </a:endParaRPr>
                    </a:p>
                    <a:p>
                      <a:pPr algn="just"/>
                      <a:r>
                        <a:rPr lang="pt-BR" sz="2000" b="0" i="1" kern="1200" dirty="0">
                          <a:solidFill>
                            <a:schemeClr val="tx1"/>
                          </a:solidFill>
                          <a:effectLst/>
                          <a:latin typeface="+mn-lt"/>
                          <a:ea typeface="+mn-ea"/>
                          <a:cs typeface="+mn-cs"/>
                        </a:rPr>
                        <a:t>Radioterapia estereotáxica, utilizando </a:t>
                      </a:r>
                      <a:r>
                        <a:rPr lang="pt-BR" sz="2000" b="0" i="0" u="sng" kern="1200" dirty="0">
                          <a:solidFill>
                            <a:schemeClr val="tx1"/>
                          </a:solidFill>
                          <a:effectLst/>
                          <a:highlight>
                            <a:srgbClr val="EEF7F8"/>
                          </a:highlight>
                          <a:latin typeface="+mn-lt"/>
                          <a:ea typeface="+mn-ea"/>
                          <a:cs typeface="+mn-cs"/>
                        </a:rPr>
                        <a:t>dose única (radiocirurgia) </a:t>
                      </a:r>
                      <a:r>
                        <a:rPr lang="pt-BR" sz="2000" b="0" i="1" kern="1200" dirty="0">
                          <a:solidFill>
                            <a:schemeClr val="tx1"/>
                          </a:solidFill>
                          <a:effectLst/>
                          <a:highlight>
                            <a:srgbClr val="EEF7F8"/>
                          </a:highlight>
                          <a:latin typeface="+mn-lt"/>
                          <a:ea typeface="+mn-ea"/>
                          <a:cs typeface="+mn-cs"/>
                        </a:rPr>
                        <a:t>ou </a:t>
                      </a:r>
                      <a:r>
                        <a:rPr lang="pt-BR" sz="2000" b="0" i="1" u="sng" kern="1200" dirty="0">
                          <a:solidFill>
                            <a:schemeClr val="tx1"/>
                          </a:solidFill>
                          <a:effectLst/>
                          <a:highlight>
                            <a:srgbClr val="EEF7F8"/>
                          </a:highlight>
                          <a:latin typeface="+mn-lt"/>
                          <a:ea typeface="+mn-ea"/>
                          <a:cs typeface="+mn-cs"/>
                        </a:rPr>
                        <a:t>em múltiplas frações (dose fracionada).</a:t>
                      </a:r>
                      <a:r>
                        <a:rPr lang="pt-BR" sz="2000" b="0" i="1" u="sng" kern="1200" dirty="0">
                          <a:solidFill>
                            <a:schemeClr val="tx1"/>
                          </a:solidFill>
                          <a:effectLst/>
                          <a:latin typeface="+mn-lt"/>
                          <a:ea typeface="+mn-ea"/>
                          <a:cs typeface="+mn-cs"/>
                        </a:rPr>
                        <a:t> </a:t>
                      </a:r>
                      <a:r>
                        <a:rPr lang="pt-BR" sz="2000" b="0" i="1" kern="1200" dirty="0">
                          <a:solidFill>
                            <a:schemeClr val="tx1"/>
                          </a:solidFill>
                          <a:effectLst/>
                          <a:latin typeface="+mn-lt"/>
                          <a:ea typeface="+mn-ea"/>
                          <a:cs typeface="+mn-cs"/>
                        </a:rPr>
                        <a:t>Requer sistema de imobilização e localização específicos. Indicada para tumores cranianos malignos, benignos ou de comportamento incerto, e de nevralgias e malformações de vasos cranianos.</a:t>
                      </a:r>
                      <a:endParaRPr lang="pt-BR" sz="2000" dirty="0">
                        <a:solidFill>
                          <a:srgbClr val="1969A0"/>
                        </a:solidFill>
                        <a:effectLst/>
                      </a:endParaRPr>
                    </a:p>
                  </a:txBody>
                  <a:tcPr anchor="ctr">
                    <a:lnL>
                      <a:noFill/>
                    </a:lnL>
                    <a:lnR>
                      <a:noFill/>
                    </a:lnR>
                    <a:lnT>
                      <a:noFill/>
                    </a:lnT>
                    <a:lnB>
                      <a:noFill/>
                    </a:lnB>
                    <a:solidFill>
                      <a:srgbClr val="FFFFFF"/>
                    </a:solidFill>
                  </a:tcPr>
                </a:tc>
                <a:extLst>
                  <a:ext uri="{0D108BD9-81ED-4DB2-BD59-A6C34878D82A}">
                    <a16:rowId xmlns:a16="http://schemas.microsoft.com/office/drawing/2014/main" val="10000"/>
                  </a:ext>
                </a:extLst>
              </a:tr>
            </a:tbl>
          </a:graphicData>
        </a:graphic>
      </p:graphicFrame>
      <p:graphicFrame>
        <p:nvGraphicFramePr>
          <p:cNvPr id="12" name="Tabela 11"/>
          <p:cNvGraphicFramePr>
            <a:graphicFrameLocks noGrp="1"/>
          </p:cNvGraphicFramePr>
          <p:nvPr/>
        </p:nvGraphicFramePr>
        <p:xfrm>
          <a:off x="1703512" y="4725144"/>
          <a:ext cx="8784976" cy="1402080"/>
        </p:xfrm>
        <a:graphic>
          <a:graphicData uri="http://schemas.openxmlformats.org/drawingml/2006/table">
            <a:tbl>
              <a:tblPr/>
              <a:tblGrid>
                <a:gridCol w="2574907">
                  <a:extLst>
                    <a:ext uri="{9D8B030D-6E8A-4147-A177-3AD203B41FA5}">
                      <a16:colId xmlns:a16="http://schemas.microsoft.com/office/drawing/2014/main" val="20000"/>
                    </a:ext>
                  </a:extLst>
                </a:gridCol>
                <a:gridCol w="6210069">
                  <a:extLst>
                    <a:ext uri="{9D8B030D-6E8A-4147-A177-3AD203B41FA5}">
                      <a16:colId xmlns:a16="http://schemas.microsoft.com/office/drawing/2014/main" val="20001"/>
                    </a:ext>
                  </a:extLst>
                </a:gridCol>
              </a:tblGrid>
              <a:tr h="0">
                <a:tc gridSpan="2">
                  <a:txBody>
                    <a:bodyPr/>
                    <a:lstStyle/>
                    <a:p>
                      <a:pPr algn="ctr" fontAlgn="ctr"/>
                      <a:r>
                        <a:rPr lang="pt-BR" dirty="0">
                          <a:solidFill>
                            <a:schemeClr val="tx1"/>
                          </a:solidFill>
                          <a:effectLst/>
                        </a:rPr>
                        <a:t>ORIGEM</a:t>
                      </a:r>
                    </a:p>
                  </a:txBody>
                  <a:tcPr marL="38100" marR="38100" marT="38100" marB="38100" anchor="ctr">
                    <a:lnL>
                      <a:noFill/>
                    </a:lnL>
                    <a:lnR>
                      <a:noFill/>
                    </a:lnR>
                    <a:lnT>
                      <a:noFill/>
                    </a:lnT>
                    <a:lnB>
                      <a:noFill/>
                    </a:lnB>
                    <a:solidFill>
                      <a:schemeClr val="bg1"/>
                    </a:solidFill>
                  </a:tcPr>
                </a:tc>
                <a:tc hMerge="1">
                  <a:txBody>
                    <a:bodyPr/>
                    <a:lstStyle/>
                    <a:p>
                      <a:pPr fontAlgn="ctr"/>
                      <a:endParaRPr lang="pt-BR" dirty="0">
                        <a:solidFill>
                          <a:srgbClr val="1969A0"/>
                        </a:solidFill>
                        <a:effectLst/>
                      </a:endParaRPr>
                    </a:p>
                  </a:txBody>
                  <a:tcPr marL="38100" marR="38100" marT="38100" marB="38100" anchor="ctr">
                    <a:lnL>
                      <a:noFill/>
                    </a:lnL>
                    <a:lnR>
                      <a:noFill/>
                    </a:lnR>
                    <a:lnT>
                      <a:noFill/>
                    </a:lnT>
                    <a:lnB>
                      <a:noFill/>
                    </a:lnB>
                    <a:solidFill>
                      <a:srgbClr val="D5E0E8"/>
                    </a:solidFill>
                  </a:tcPr>
                </a:tc>
                <a:extLst>
                  <a:ext uri="{0D108BD9-81ED-4DB2-BD59-A6C34878D82A}">
                    <a16:rowId xmlns:a16="http://schemas.microsoft.com/office/drawing/2014/main" val="10000"/>
                  </a:ext>
                </a:extLst>
              </a:tr>
              <a:tr h="0">
                <a:tc>
                  <a:txBody>
                    <a:bodyPr/>
                    <a:lstStyle/>
                    <a:p>
                      <a:pPr fontAlgn="ctr"/>
                      <a:r>
                        <a:rPr lang="pt-BR" dirty="0">
                          <a:solidFill>
                            <a:schemeClr val="tx1"/>
                          </a:solidFill>
                          <a:effectLst/>
                        </a:rPr>
                        <a:t>0304010103</a:t>
                      </a:r>
                    </a:p>
                  </a:txBody>
                  <a:tcPr marL="38100" marR="38100" marT="38100" marB="38100" anchor="ctr">
                    <a:lnL>
                      <a:noFill/>
                    </a:lnL>
                    <a:lnR>
                      <a:noFill/>
                    </a:lnR>
                    <a:lnT>
                      <a:noFill/>
                    </a:lnT>
                    <a:lnB>
                      <a:noFill/>
                    </a:lnB>
                    <a:solidFill>
                      <a:schemeClr val="bg1"/>
                    </a:solidFill>
                  </a:tcPr>
                </a:tc>
                <a:tc>
                  <a:txBody>
                    <a:bodyPr/>
                    <a:lstStyle/>
                    <a:p>
                      <a:pPr fontAlgn="ctr"/>
                      <a:r>
                        <a:rPr lang="pt-BR" dirty="0">
                          <a:solidFill>
                            <a:schemeClr val="tx1"/>
                          </a:solidFill>
                          <a:effectLst/>
                        </a:rPr>
                        <a:t>Implantação de halo para radiocirurgia</a:t>
                      </a:r>
                    </a:p>
                  </a:txBody>
                  <a:tcPr marL="38100" marR="38100" marT="38100" marB="38100" anchor="ctr">
                    <a:lnL>
                      <a:noFill/>
                    </a:lnL>
                    <a:lnR>
                      <a:noFill/>
                    </a:lnR>
                    <a:lnT>
                      <a:noFill/>
                    </a:lnT>
                    <a:lnB>
                      <a:noFill/>
                    </a:lnB>
                    <a:solidFill>
                      <a:schemeClr val="bg1"/>
                    </a:solidFill>
                  </a:tcPr>
                </a:tc>
                <a:extLst>
                  <a:ext uri="{0D108BD9-81ED-4DB2-BD59-A6C34878D82A}">
                    <a16:rowId xmlns:a16="http://schemas.microsoft.com/office/drawing/2014/main" val="10001"/>
                  </a:ext>
                </a:extLst>
              </a:tr>
              <a:tr h="0">
                <a:tc>
                  <a:txBody>
                    <a:bodyPr/>
                    <a:lstStyle/>
                    <a:p>
                      <a:pPr fontAlgn="ctr"/>
                      <a:r>
                        <a:rPr lang="pt-BR" dirty="0">
                          <a:solidFill>
                            <a:schemeClr val="tx1"/>
                          </a:solidFill>
                          <a:effectLst/>
                        </a:rPr>
                        <a:t>0304010243</a:t>
                      </a:r>
                    </a:p>
                  </a:txBody>
                  <a:tcPr marL="38100" marR="38100" marT="38100" marB="38100" anchor="ctr">
                    <a:lnL>
                      <a:noFill/>
                    </a:lnL>
                    <a:lnR>
                      <a:noFill/>
                    </a:lnR>
                    <a:lnT>
                      <a:noFill/>
                    </a:lnT>
                    <a:lnB>
                      <a:noFill/>
                    </a:lnB>
                    <a:solidFill>
                      <a:schemeClr val="bg1"/>
                    </a:solidFill>
                  </a:tcPr>
                </a:tc>
                <a:tc>
                  <a:txBody>
                    <a:bodyPr/>
                    <a:lstStyle/>
                    <a:p>
                      <a:pPr fontAlgn="ctr"/>
                      <a:r>
                        <a:rPr lang="pt-BR" b="1" dirty="0">
                          <a:solidFill>
                            <a:schemeClr val="tx1"/>
                          </a:solidFill>
                          <a:effectLst/>
                        </a:rPr>
                        <a:t>Radioterapia estereotáxica fracionada</a:t>
                      </a:r>
                    </a:p>
                  </a:txBody>
                  <a:tcPr marL="38100" marR="38100" marT="38100" marB="38100" anchor="ctr">
                    <a:lnL>
                      <a:noFill/>
                    </a:lnL>
                    <a:lnR>
                      <a:noFill/>
                    </a:lnR>
                    <a:lnT>
                      <a:noFill/>
                    </a:lnT>
                    <a:lnB>
                      <a:noFill/>
                    </a:lnB>
                    <a:solidFill>
                      <a:schemeClr val="bg1"/>
                    </a:solidFill>
                  </a:tcPr>
                </a:tc>
                <a:extLst>
                  <a:ext uri="{0D108BD9-81ED-4DB2-BD59-A6C34878D82A}">
                    <a16:rowId xmlns:a16="http://schemas.microsoft.com/office/drawing/2014/main" val="10002"/>
                  </a:ext>
                </a:extLst>
              </a:tr>
              <a:tr h="0">
                <a:tc>
                  <a:txBody>
                    <a:bodyPr/>
                    <a:lstStyle/>
                    <a:p>
                      <a:pPr fontAlgn="ctr"/>
                      <a:r>
                        <a:rPr lang="pt-BR" dirty="0">
                          <a:solidFill>
                            <a:schemeClr val="tx1"/>
                          </a:solidFill>
                          <a:effectLst/>
                        </a:rPr>
                        <a:t>0304010219</a:t>
                      </a:r>
                    </a:p>
                  </a:txBody>
                  <a:tcPr marL="38100" marR="38100" marT="38100" marB="38100" anchor="ctr">
                    <a:lnL>
                      <a:noFill/>
                    </a:lnL>
                    <a:lnR>
                      <a:noFill/>
                    </a:lnR>
                    <a:lnT>
                      <a:noFill/>
                    </a:lnT>
                    <a:lnB>
                      <a:noFill/>
                    </a:lnB>
                    <a:solidFill>
                      <a:schemeClr val="bg1"/>
                    </a:solidFill>
                  </a:tcPr>
                </a:tc>
                <a:tc>
                  <a:txBody>
                    <a:bodyPr/>
                    <a:lstStyle/>
                    <a:p>
                      <a:pPr fontAlgn="ctr"/>
                      <a:r>
                        <a:rPr lang="pt-BR" b="1" dirty="0">
                          <a:solidFill>
                            <a:schemeClr val="tx1"/>
                          </a:solidFill>
                          <a:effectLst/>
                        </a:rPr>
                        <a:t>Radiocirurgia - um isocentro</a:t>
                      </a:r>
                    </a:p>
                  </a:txBody>
                  <a:tcPr marL="38100" marR="38100" marT="38100" marB="38100" anchor="ctr">
                    <a:lnL>
                      <a:noFill/>
                    </a:lnL>
                    <a:lnR>
                      <a:noFill/>
                    </a:lnR>
                    <a:lnT>
                      <a:noFill/>
                    </a:lnT>
                    <a:lnB>
                      <a:noFill/>
                    </a:lnB>
                    <a:solidFill>
                      <a:schemeClr val="bg1"/>
                    </a:solidFill>
                  </a:tcPr>
                </a:tc>
                <a:extLst>
                  <a:ext uri="{0D108BD9-81ED-4DB2-BD59-A6C34878D82A}">
                    <a16:rowId xmlns:a16="http://schemas.microsoft.com/office/drawing/2014/main" val="10003"/>
                  </a:ext>
                </a:extLst>
              </a:tr>
            </a:tbl>
          </a:graphicData>
        </a:graphic>
      </p:graphicFrame>
      <p:sp>
        <p:nvSpPr>
          <p:cNvPr id="8" name="Retângulo 7"/>
          <p:cNvSpPr/>
          <p:nvPr/>
        </p:nvSpPr>
        <p:spPr>
          <a:xfrm>
            <a:off x="1703512" y="6389985"/>
            <a:ext cx="8784976" cy="307777"/>
          </a:xfrm>
          <a:prstGeom prst="rect">
            <a:avLst/>
          </a:prstGeom>
        </p:spPr>
        <p:txBody>
          <a:bodyPr wrap="square">
            <a:spAutoFit/>
          </a:bodyPr>
          <a:lstStyle/>
          <a:p>
            <a:r>
              <a:rPr lang="pt-BR" sz="1400" u="sng" dirty="0">
                <a:hlinkClick r:id="rId6"/>
              </a:rPr>
              <a:t>Fonte: http://sigtap.datasus.gov.br/tabela-unificada/app/sec/procedimento/exibir/0304010510</a:t>
            </a:r>
            <a:endParaRPr lang="pt-BR" sz="1400" u="sng" dirty="0"/>
          </a:p>
        </p:txBody>
      </p:sp>
    </p:spTree>
    <p:extLst>
      <p:ext uri="{BB962C8B-B14F-4D97-AF65-F5344CB8AC3E}">
        <p14:creationId xmlns:p14="http://schemas.microsoft.com/office/powerpoint/2010/main" val="380402040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847528" y="1849166"/>
            <a:ext cx="8229600" cy="1384995"/>
          </a:xfrm>
          <a:prstGeom prst="rect">
            <a:avLst/>
          </a:prstGeom>
          <a:solidFill>
            <a:schemeClr val="bg1"/>
          </a:solidFill>
        </p:spPr>
        <p:txBody>
          <a:bodyPr wrap="square">
            <a:spAutoFit/>
          </a:bodyPr>
          <a:lstStyle/>
          <a:p>
            <a:r>
              <a:rPr lang="pt-BR" b="1" dirty="0"/>
              <a:t>03.04.09.005-0 - IODOTERAPIA DE CARCINOMA DIFERENCIADO DE TIREOIDE (30MCI)</a:t>
            </a:r>
          </a:p>
          <a:p>
            <a:endParaRPr lang="pt-BR" sz="1200" i="1" dirty="0"/>
          </a:p>
          <a:p>
            <a:r>
              <a:rPr lang="pt-BR" i="1" dirty="0"/>
              <a:t>Iodoterapia pós-operatória com 30mci de iodo de iodo 131 para caso de carcinoma diferenciado de tiroide classificado com de baixo risco ou de risco indeterminado , conforme protocolo clínico e </a:t>
            </a:r>
            <a:r>
              <a:rPr lang="pt-BR" i="1" dirty="0" err="1"/>
              <a:t>diretres</a:t>
            </a:r>
            <a:r>
              <a:rPr lang="pt-BR" i="1" dirty="0"/>
              <a:t> terapêuticas do </a:t>
            </a:r>
            <a:r>
              <a:rPr lang="pt-BR" i="1" dirty="0" err="1"/>
              <a:t>minitério</a:t>
            </a:r>
            <a:r>
              <a:rPr lang="pt-BR" i="1" dirty="0"/>
              <a:t> da saúde.</a:t>
            </a:r>
            <a:endParaRPr lang="pt-BR" dirty="0"/>
          </a:p>
        </p:txBody>
      </p:sp>
      <p:graphicFrame>
        <p:nvGraphicFramePr>
          <p:cNvPr id="3" name="Tabela 2"/>
          <p:cNvGraphicFramePr>
            <a:graphicFrameLocks noGrp="1"/>
          </p:cNvGraphicFramePr>
          <p:nvPr/>
        </p:nvGraphicFramePr>
        <p:xfrm>
          <a:off x="1775520" y="188640"/>
          <a:ext cx="8229600" cy="1463040"/>
        </p:xfrm>
        <a:graphic>
          <a:graphicData uri="http://schemas.openxmlformats.org/drawingml/2006/table">
            <a:tbl>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0">
                <a:tc>
                  <a:txBody>
                    <a:bodyPr/>
                    <a:lstStyle/>
                    <a:p>
                      <a:r>
                        <a:rPr lang="pt-BR" dirty="0">
                          <a:solidFill>
                            <a:srgbClr val="1969A0"/>
                          </a:solidFill>
                          <a:effectLst/>
                        </a:rPr>
                        <a:t>Modalidade de Atendimento:</a:t>
                      </a:r>
                    </a:p>
                  </a:txBody>
                  <a:tcPr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a:solidFill>
                            <a:srgbClr val="1969A0"/>
                          </a:solidFill>
                          <a:effectLst/>
                        </a:rPr>
                        <a:t>Ambulatorial</a:t>
                      </a:r>
                    </a:p>
                  </a:txBody>
                  <a:tcPr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0">
                <a:tc>
                  <a:txBody>
                    <a:bodyPr/>
                    <a:lstStyle/>
                    <a:p>
                      <a:r>
                        <a:rPr lang="pt-BR">
                          <a:solidFill>
                            <a:srgbClr val="1969A0"/>
                          </a:solidFill>
                          <a:effectLst/>
                        </a:rPr>
                        <a:t>Complexidade:</a:t>
                      </a:r>
                    </a:p>
                  </a:txBody>
                  <a:tcPr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a:solidFill>
                            <a:srgbClr val="1969A0"/>
                          </a:solidFill>
                          <a:effectLst/>
                        </a:rPr>
                        <a:t>Alta Complexidade</a:t>
                      </a:r>
                    </a:p>
                  </a:txBody>
                  <a:tcPr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0">
                <a:tc>
                  <a:txBody>
                    <a:bodyPr/>
                    <a:lstStyle/>
                    <a:p>
                      <a:r>
                        <a:rPr lang="pt-BR">
                          <a:solidFill>
                            <a:srgbClr val="1969A0"/>
                          </a:solidFill>
                          <a:effectLst/>
                        </a:rPr>
                        <a:t>Financiamento:</a:t>
                      </a:r>
                    </a:p>
                  </a:txBody>
                  <a:tcPr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a:solidFill>
                            <a:srgbClr val="1969A0"/>
                          </a:solidFill>
                          <a:effectLst/>
                        </a:rPr>
                        <a:t>Média e Alta Complexidade (MAC)</a:t>
                      </a:r>
                    </a:p>
                  </a:txBody>
                  <a:tcPr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0">
                <a:tc>
                  <a:txBody>
                    <a:bodyPr/>
                    <a:lstStyle/>
                    <a:p>
                      <a:r>
                        <a:rPr lang="pt-BR" dirty="0">
                          <a:solidFill>
                            <a:srgbClr val="1969A0"/>
                          </a:solidFill>
                          <a:effectLst/>
                        </a:rPr>
                        <a:t>Instrumento de Registro:</a:t>
                      </a:r>
                    </a:p>
                  </a:txBody>
                  <a:tcPr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b="1" dirty="0">
                          <a:solidFill>
                            <a:srgbClr val="1969A0"/>
                          </a:solidFill>
                          <a:effectLst/>
                        </a:rPr>
                        <a:t>APAC (Proc. Principal)</a:t>
                      </a:r>
                    </a:p>
                  </a:txBody>
                  <a:tcPr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graphicFrame>
        <p:nvGraphicFramePr>
          <p:cNvPr id="5" name="Tabela 4"/>
          <p:cNvGraphicFramePr>
            <a:graphicFrameLocks noGrp="1"/>
          </p:cNvGraphicFramePr>
          <p:nvPr/>
        </p:nvGraphicFramePr>
        <p:xfrm>
          <a:off x="1847528" y="4005065"/>
          <a:ext cx="8352928" cy="1836420"/>
        </p:xfrm>
        <a:graphic>
          <a:graphicData uri="http://schemas.openxmlformats.org/drawingml/2006/table">
            <a:tbl>
              <a:tblPr/>
              <a:tblGrid>
                <a:gridCol w="8352928">
                  <a:extLst>
                    <a:ext uri="{9D8B030D-6E8A-4147-A177-3AD203B41FA5}">
                      <a16:colId xmlns:a16="http://schemas.microsoft.com/office/drawing/2014/main" val="20000"/>
                    </a:ext>
                  </a:extLst>
                </a:gridCol>
              </a:tblGrid>
              <a:tr h="1575812">
                <a:tc>
                  <a:txBody>
                    <a:bodyPr/>
                    <a:lstStyle/>
                    <a:p>
                      <a:pPr algn="just"/>
                      <a:endParaRPr lang="pt-BR" sz="1800" i="1" dirty="0">
                        <a:solidFill>
                          <a:srgbClr val="1969A0"/>
                        </a:solidFill>
                        <a:effectLst/>
                      </a:endParaRPr>
                    </a:p>
                    <a:p>
                      <a:pPr marL="0" marR="0" indent="0" algn="just" defTabSz="914400" rtl="0" eaLnBrk="1" fontAlgn="auto" latinLnBrk="0" hangingPunct="1">
                        <a:lnSpc>
                          <a:spcPct val="100000"/>
                        </a:lnSpc>
                        <a:spcBef>
                          <a:spcPts val="0"/>
                        </a:spcBef>
                        <a:spcAft>
                          <a:spcPts val="0"/>
                        </a:spcAft>
                        <a:buClrTx/>
                        <a:buSzTx/>
                        <a:buFontTx/>
                        <a:buNone/>
                        <a:tabLst/>
                        <a:defRPr/>
                      </a:pPr>
                      <a:r>
                        <a:rPr lang="pt-BR" b="1" dirty="0">
                          <a:solidFill>
                            <a:schemeClr val="tx1"/>
                          </a:solidFill>
                          <a:effectLst/>
                        </a:rPr>
                        <a:t>03.04.09.006-9 - IODOTERAPIA DE CARCINOMA DIFERENCIADO DE TIREOIDE (50MCI)</a:t>
                      </a:r>
                    </a:p>
                    <a:p>
                      <a:pPr algn="just"/>
                      <a:endParaRPr lang="pt-BR" sz="1800" i="1" dirty="0">
                        <a:solidFill>
                          <a:srgbClr val="1969A0"/>
                        </a:solidFill>
                        <a:effectLst/>
                      </a:endParaRPr>
                    </a:p>
                    <a:p>
                      <a:pPr algn="just"/>
                      <a:r>
                        <a:rPr lang="pt-BR" sz="1800" i="1" dirty="0">
                          <a:solidFill>
                            <a:srgbClr val="1969A0"/>
                          </a:solidFill>
                          <a:effectLst/>
                        </a:rPr>
                        <a:t>Iodoterapia pós- operatória com 50mci de iodo131 para caso de carcinoma diferenciado da tireoide classificado com de baixo risco ou de risco ou de risco intermediário, conforme o protocolo clínico e diretrizes terapêuticas do ministério da saúde..</a:t>
                      </a:r>
                    </a:p>
                  </a:txBody>
                  <a:tcPr marL="95250" marR="95250" marT="95250" marB="95250" anchor="ctr">
                    <a:lnL w="9525" cap="flat" cmpd="sng" algn="ctr">
                      <a:solidFill>
                        <a:srgbClr val="C0C0C0"/>
                      </a:solidFill>
                      <a:prstDash val="solid"/>
                      <a:round/>
                      <a:headEnd type="none" w="med" len="med"/>
                      <a:tailEnd type="none" w="med" len="med"/>
                    </a:lnL>
                    <a:lnR w="9525" cap="flat" cmpd="sng" algn="ctr">
                      <a:solidFill>
                        <a:srgbClr val="C0C0C0"/>
                      </a:solidFill>
                      <a:prstDash val="solid"/>
                      <a:round/>
                      <a:headEnd type="none" w="med" len="med"/>
                      <a:tailEnd type="none" w="med" len="med"/>
                    </a:lnR>
                    <a:lnT>
                      <a:noFill/>
                    </a:lnT>
                    <a:lnB w="9525" cap="flat" cmpd="sng" algn="ctr">
                      <a:solidFill>
                        <a:srgbClr val="C0C0C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
        <p:nvSpPr>
          <p:cNvPr id="6" name="Rectangle 1"/>
          <p:cNvSpPr>
            <a:spLocks noChangeArrowheads="1"/>
          </p:cNvSpPr>
          <p:nvPr/>
        </p:nvSpPr>
        <p:spPr bwMode="auto">
          <a:xfrm>
            <a:off x="1981201" y="2965536"/>
            <a:ext cx="184731"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charset="0"/>
                <a:cs typeface="Arial" charset="0"/>
              </a:defRPr>
            </a:lvl1pPr>
            <a:lvl2pPr fontAlgn="base">
              <a:spcBef>
                <a:spcPct val="0"/>
              </a:spcBef>
              <a:spcAft>
                <a:spcPct val="0"/>
              </a:spcAft>
              <a:defRPr>
                <a:solidFill>
                  <a:schemeClr val="tx1"/>
                </a:solidFill>
                <a:latin typeface="Arial" charset="0"/>
                <a:cs typeface="Arial" charset="0"/>
              </a:defRPr>
            </a:lvl2pPr>
            <a:lvl3pPr fontAlgn="base">
              <a:spcBef>
                <a:spcPct val="0"/>
              </a:spcBef>
              <a:spcAft>
                <a:spcPct val="0"/>
              </a:spcAft>
              <a:defRPr>
                <a:solidFill>
                  <a:schemeClr val="tx1"/>
                </a:solidFill>
                <a:latin typeface="Arial" charset="0"/>
                <a:cs typeface="Arial" charset="0"/>
              </a:defRPr>
            </a:lvl3pPr>
            <a:lvl4pPr fontAlgn="base">
              <a:spcBef>
                <a:spcPct val="0"/>
              </a:spcBef>
              <a:spcAft>
                <a:spcPct val="0"/>
              </a:spcAft>
              <a:defRPr>
                <a:solidFill>
                  <a:schemeClr val="tx1"/>
                </a:solidFill>
                <a:latin typeface="Arial" charset="0"/>
                <a:cs typeface="Arial" charset="0"/>
              </a:defRPr>
            </a:lvl4pPr>
            <a:lvl5pPr fontAlgn="base">
              <a:spcBef>
                <a:spcPct val="0"/>
              </a:spcBef>
              <a:spcAft>
                <a:spcPct val="0"/>
              </a:spcAft>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r>
              <a:rPr lang="pt-BR" altLang="pt-BR" sz="900">
                <a:solidFill>
                  <a:srgbClr val="1969A0"/>
                </a:solidFill>
              </a:rPr>
              <a:t/>
            </a:r>
            <a:br>
              <a:rPr lang="pt-BR" altLang="pt-BR" sz="900">
                <a:solidFill>
                  <a:srgbClr val="1969A0"/>
                </a:solidFill>
              </a:rPr>
            </a:br>
            <a:endParaRPr lang="pt-BR" altLang="pt-BR"/>
          </a:p>
        </p:txBody>
      </p:sp>
    </p:spTree>
    <p:extLst>
      <p:ext uri="{BB962C8B-B14F-4D97-AF65-F5344CB8AC3E}">
        <p14:creationId xmlns:p14="http://schemas.microsoft.com/office/powerpoint/2010/main" val="120317441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nvGraphicFramePr>
        <p:xfrm>
          <a:off x="1775520" y="2060848"/>
          <a:ext cx="8640960" cy="609600"/>
        </p:xfrm>
        <a:graphic>
          <a:graphicData uri="http://schemas.openxmlformats.org/drawingml/2006/table">
            <a:tbl>
              <a:tblPr/>
              <a:tblGrid>
                <a:gridCol w="8640960">
                  <a:extLst>
                    <a:ext uri="{9D8B030D-6E8A-4147-A177-3AD203B41FA5}">
                      <a16:colId xmlns:a16="http://schemas.microsoft.com/office/drawing/2014/main" val="20000"/>
                    </a:ext>
                  </a:extLst>
                </a:gridCol>
              </a:tblGrid>
              <a:tr h="0">
                <a:tc>
                  <a:txBody>
                    <a:bodyPr/>
                    <a:lstStyle/>
                    <a:p>
                      <a:r>
                        <a:rPr lang="pt-BR" dirty="0">
                          <a:solidFill>
                            <a:srgbClr val="1969A0"/>
                          </a:solidFill>
                          <a:effectLst/>
                        </a:rPr>
                        <a:t>03.04.09.001-8 - IODOTERAPIA DE CARCINOMA DIFERENCIADO DA TIREÓIDE (150 MCI)</a:t>
                      </a:r>
                    </a:p>
                    <a:p>
                      <a:r>
                        <a:rPr lang="pt-BR" sz="1600" b="0" i="1" kern="1200" dirty="0" err="1">
                          <a:solidFill>
                            <a:schemeClr val="tx1"/>
                          </a:solidFill>
                          <a:effectLst/>
                          <a:latin typeface="+mn-lt"/>
                          <a:ea typeface="+mn-ea"/>
                          <a:cs typeface="+mn-cs"/>
                        </a:rPr>
                        <a:t>Iodoterapia</a:t>
                      </a:r>
                      <a:r>
                        <a:rPr lang="pt-BR" sz="1600" b="0" i="1" kern="1200" dirty="0">
                          <a:solidFill>
                            <a:schemeClr val="tx1"/>
                          </a:solidFill>
                          <a:effectLst/>
                          <a:latin typeface="+mn-lt"/>
                          <a:ea typeface="+mn-ea"/>
                          <a:cs typeface="+mn-cs"/>
                        </a:rPr>
                        <a:t> pós operatória com 150 </a:t>
                      </a:r>
                      <a:r>
                        <a:rPr lang="pt-BR" sz="1600" b="0" i="1" kern="1200" dirty="0" err="1">
                          <a:solidFill>
                            <a:schemeClr val="tx1"/>
                          </a:solidFill>
                          <a:effectLst/>
                          <a:latin typeface="+mn-lt"/>
                          <a:ea typeface="+mn-ea"/>
                          <a:cs typeface="+mn-cs"/>
                        </a:rPr>
                        <a:t>mci</a:t>
                      </a:r>
                      <a:r>
                        <a:rPr lang="pt-BR" sz="1600" b="0" i="1" kern="1200" dirty="0">
                          <a:solidFill>
                            <a:schemeClr val="tx1"/>
                          </a:solidFill>
                          <a:effectLst/>
                          <a:latin typeface="+mn-lt"/>
                          <a:ea typeface="+mn-ea"/>
                          <a:cs typeface="+mn-cs"/>
                        </a:rPr>
                        <a:t> de iodo 131 de carcinoma diferenciado da tireoide.</a:t>
                      </a:r>
                      <a:endParaRPr lang="pt-BR" sz="1600" dirty="0">
                        <a:solidFill>
                          <a:srgbClr val="1969A0"/>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graphicFrame>
        <p:nvGraphicFramePr>
          <p:cNvPr id="3" name="Tabela 2"/>
          <p:cNvGraphicFramePr>
            <a:graphicFrameLocks noGrp="1"/>
          </p:cNvGraphicFramePr>
          <p:nvPr/>
        </p:nvGraphicFramePr>
        <p:xfrm>
          <a:off x="1775520" y="116632"/>
          <a:ext cx="8640960" cy="1828800"/>
        </p:xfrm>
        <a:graphic>
          <a:graphicData uri="http://schemas.openxmlformats.org/drawingml/2006/table">
            <a:tbl>
              <a:tblPr/>
              <a:tblGrid>
                <a:gridCol w="4320480">
                  <a:extLst>
                    <a:ext uri="{9D8B030D-6E8A-4147-A177-3AD203B41FA5}">
                      <a16:colId xmlns:a16="http://schemas.microsoft.com/office/drawing/2014/main" val="20000"/>
                    </a:ext>
                  </a:extLst>
                </a:gridCol>
                <a:gridCol w="4320480">
                  <a:extLst>
                    <a:ext uri="{9D8B030D-6E8A-4147-A177-3AD203B41FA5}">
                      <a16:colId xmlns:a16="http://schemas.microsoft.com/office/drawing/2014/main" val="20001"/>
                    </a:ext>
                  </a:extLst>
                </a:gridCol>
              </a:tblGrid>
              <a:tr h="0">
                <a:tc>
                  <a:txBody>
                    <a:bodyPr/>
                    <a:lstStyle/>
                    <a:p>
                      <a:r>
                        <a:rPr lang="pt-BR" dirty="0">
                          <a:solidFill>
                            <a:srgbClr val="1969A0"/>
                          </a:solidFill>
                          <a:effectLst/>
                        </a:rPr>
                        <a:t>Hospitalar</a:t>
                      </a:r>
                    </a:p>
                  </a:txBody>
                  <a:tcPr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endParaRPr lang="pt-BR"/>
                    </a:p>
                  </a:txBody>
                  <a:tcP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F6F6F6"/>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r>
                        <a:rPr lang="pt-BR">
                          <a:solidFill>
                            <a:srgbClr val="1969A0"/>
                          </a:solidFill>
                          <a:effectLst/>
                        </a:rPr>
                        <a:t>Complexidade:</a:t>
                      </a:r>
                    </a:p>
                  </a:txBody>
                  <a:tcPr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a:solidFill>
                            <a:srgbClr val="1969A0"/>
                          </a:solidFill>
                          <a:effectLst/>
                        </a:rPr>
                        <a:t>Alta Complexidade</a:t>
                      </a:r>
                    </a:p>
                  </a:txBody>
                  <a:tcPr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0">
                <a:tc>
                  <a:txBody>
                    <a:bodyPr/>
                    <a:lstStyle/>
                    <a:p>
                      <a:r>
                        <a:rPr lang="pt-BR" dirty="0">
                          <a:solidFill>
                            <a:srgbClr val="1969A0"/>
                          </a:solidFill>
                          <a:effectLst/>
                        </a:rPr>
                        <a:t>Financiamento:</a:t>
                      </a:r>
                    </a:p>
                  </a:txBody>
                  <a:tcPr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a:solidFill>
                            <a:srgbClr val="1969A0"/>
                          </a:solidFill>
                          <a:effectLst/>
                        </a:rPr>
                        <a:t>Média e Alta Complexidade (MAC)</a:t>
                      </a:r>
                    </a:p>
                  </a:txBody>
                  <a:tcPr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0">
                <a:tc>
                  <a:txBody>
                    <a:bodyPr/>
                    <a:lstStyle/>
                    <a:p>
                      <a:r>
                        <a:rPr lang="pt-BR" dirty="0" err="1">
                          <a:solidFill>
                            <a:srgbClr val="1969A0"/>
                          </a:solidFill>
                          <a:effectLst/>
                        </a:rPr>
                        <a:t>Sub-Tipo</a:t>
                      </a:r>
                      <a:r>
                        <a:rPr lang="pt-BR" dirty="0">
                          <a:solidFill>
                            <a:srgbClr val="1969A0"/>
                          </a:solidFill>
                          <a:effectLst/>
                        </a:rPr>
                        <a:t> de Financiamento:</a:t>
                      </a:r>
                    </a:p>
                  </a:txBody>
                  <a:tcPr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endParaRPr lang="pt-BR">
                        <a:solidFill>
                          <a:srgbClr val="1969A0"/>
                        </a:solidFill>
                        <a:effectLst/>
                      </a:endParaRPr>
                    </a:p>
                  </a:txBody>
                  <a:tcPr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0">
                <a:tc>
                  <a:txBody>
                    <a:bodyPr/>
                    <a:lstStyle/>
                    <a:p>
                      <a:r>
                        <a:rPr lang="pt-BR">
                          <a:solidFill>
                            <a:srgbClr val="1969A0"/>
                          </a:solidFill>
                          <a:effectLst/>
                        </a:rPr>
                        <a:t>Instrumento de Registro:</a:t>
                      </a:r>
                    </a:p>
                  </a:txBody>
                  <a:tcPr anchor="ctr">
                    <a:lnL w="12700" cap="flat" cmpd="sng" algn="ctr">
                      <a:solidFill>
                        <a:schemeClr val="tx1"/>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pt-BR" b="1" dirty="0">
                          <a:solidFill>
                            <a:schemeClr val="tx1"/>
                          </a:solidFill>
                          <a:effectLst/>
                        </a:rPr>
                        <a:t>AIH (Proc. Principal)</a:t>
                      </a:r>
                    </a:p>
                  </a:txBody>
                  <a:tcPr anchor="ctr">
                    <a:lnL w="9525" cap="flat" cmpd="sng" algn="ctr">
                      <a:solidFill>
                        <a:srgbClr val="F6F6F6"/>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6F6F6"/>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graphicFrame>
        <p:nvGraphicFramePr>
          <p:cNvPr id="4" name="Tabela 3"/>
          <p:cNvGraphicFramePr>
            <a:graphicFrameLocks noGrp="1"/>
          </p:cNvGraphicFramePr>
          <p:nvPr/>
        </p:nvGraphicFramePr>
        <p:xfrm>
          <a:off x="1775520" y="3140968"/>
          <a:ext cx="8640960" cy="609600"/>
        </p:xfrm>
        <a:graphic>
          <a:graphicData uri="http://schemas.openxmlformats.org/drawingml/2006/table">
            <a:tbl>
              <a:tblPr/>
              <a:tblGrid>
                <a:gridCol w="8640960">
                  <a:extLst>
                    <a:ext uri="{9D8B030D-6E8A-4147-A177-3AD203B41FA5}">
                      <a16:colId xmlns:a16="http://schemas.microsoft.com/office/drawing/2014/main" val="20000"/>
                    </a:ext>
                  </a:extLst>
                </a:gridCol>
              </a:tblGrid>
              <a:tr h="0">
                <a:tc>
                  <a:txBody>
                    <a:bodyPr/>
                    <a:lstStyle/>
                    <a:p>
                      <a:r>
                        <a:rPr lang="pt-BR" dirty="0">
                          <a:solidFill>
                            <a:srgbClr val="1969A0"/>
                          </a:solidFill>
                          <a:effectLst/>
                        </a:rPr>
                        <a:t>03.04.09.002-6 - IODOTERAPIA DE CARCINOMA DIFERENCIADO DA TIREÓIDE (100 MCI)</a:t>
                      </a:r>
                    </a:p>
                    <a:p>
                      <a:r>
                        <a:rPr lang="pt-BR" sz="1600" b="0" i="1" kern="1200" dirty="0" err="1">
                          <a:solidFill>
                            <a:schemeClr val="tx1"/>
                          </a:solidFill>
                          <a:effectLst/>
                          <a:latin typeface="+mn-lt"/>
                          <a:ea typeface="+mn-ea"/>
                          <a:cs typeface="+mn-cs"/>
                        </a:rPr>
                        <a:t>Iodoterapia</a:t>
                      </a:r>
                      <a:r>
                        <a:rPr lang="pt-BR" sz="1600" b="0" i="1" kern="1200" dirty="0">
                          <a:solidFill>
                            <a:schemeClr val="tx1"/>
                          </a:solidFill>
                          <a:effectLst/>
                          <a:latin typeface="+mn-lt"/>
                          <a:ea typeface="+mn-ea"/>
                          <a:cs typeface="+mn-cs"/>
                        </a:rPr>
                        <a:t> pós </a:t>
                      </a:r>
                      <a:r>
                        <a:rPr lang="pt-BR" sz="1600" b="0" i="1" kern="1200" dirty="0" err="1">
                          <a:solidFill>
                            <a:schemeClr val="tx1"/>
                          </a:solidFill>
                          <a:effectLst/>
                          <a:latin typeface="+mn-lt"/>
                          <a:ea typeface="+mn-ea"/>
                          <a:cs typeface="+mn-cs"/>
                        </a:rPr>
                        <a:t>operatoria</a:t>
                      </a:r>
                      <a:r>
                        <a:rPr lang="pt-BR" sz="1600" b="0" i="1" kern="1200" dirty="0">
                          <a:solidFill>
                            <a:schemeClr val="tx1"/>
                          </a:solidFill>
                          <a:effectLst/>
                          <a:latin typeface="+mn-lt"/>
                          <a:ea typeface="+mn-ea"/>
                          <a:cs typeface="+mn-cs"/>
                        </a:rPr>
                        <a:t> com 100 </a:t>
                      </a:r>
                      <a:r>
                        <a:rPr lang="pt-BR" sz="1600" b="0" i="1" kern="1200" dirty="0" err="1">
                          <a:solidFill>
                            <a:schemeClr val="tx1"/>
                          </a:solidFill>
                          <a:effectLst/>
                          <a:latin typeface="+mn-lt"/>
                          <a:ea typeface="+mn-ea"/>
                          <a:cs typeface="+mn-cs"/>
                        </a:rPr>
                        <a:t>mci</a:t>
                      </a:r>
                      <a:r>
                        <a:rPr lang="pt-BR" sz="1600" b="0" i="1" kern="1200" dirty="0">
                          <a:solidFill>
                            <a:schemeClr val="tx1"/>
                          </a:solidFill>
                          <a:effectLst/>
                          <a:latin typeface="+mn-lt"/>
                          <a:ea typeface="+mn-ea"/>
                          <a:cs typeface="+mn-cs"/>
                        </a:rPr>
                        <a:t> de iodo 131 de carcinoma diferenciado da </a:t>
                      </a:r>
                      <a:r>
                        <a:rPr lang="pt-BR" sz="1600" b="0" i="1" kern="1200" dirty="0" err="1">
                          <a:solidFill>
                            <a:schemeClr val="tx1"/>
                          </a:solidFill>
                          <a:effectLst/>
                          <a:latin typeface="+mn-lt"/>
                          <a:ea typeface="+mn-ea"/>
                          <a:cs typeface="+mn-cs"/>
                        </a:rPr>
                        <a:t>tireóide</a:t>
                      </a:r>
                      <a:r>
                        <a:rPr lang="pt-BR" sz="1600" b="0" i="1" kern="1200" dirty="0">
                          <a:solidFill>
                            <a:schemeClr val="tx1"/>
                          </a:solidFill>
                          <a:effectLst/>
                          <a:latin typeface="+mn-lt"/>
                          <a:ea typeface="+mn-ea"/>
                          <a:cs typeface="+mn-cs"/>
                        </a:rPr>
                        <a:t>.</a:t>
                      </a:r>
                      <a:endParaRPr lang="pt-BR" sz="1600" dirty="0">
                        <a:solidFill>
                          <a:srgbClr val="1969A0"/>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graphicFrame>
        <p:nvGraphicFramePr>
          <p:cNvPr id="5" name="Tabela 4"/>
          <p:cNvGraphicFramePr>
            <a:graphicFrameLocks noGrp="1"/>
          </p:cNvGraphicFramePr>
          <p:nvPr/>
        </p:nvGraphicFramePr>
        <p:xfrm>
          <a:off x="1775520" y="4293096"/>
          <a:ext cx="8640960" cy="609600"/>
        </p:xfrm>
        <a:graphic>
          <a:graphicData uri="http://schemas.openxmlformats.org/drawingml/2006/table">
            <a:tbl>
              <a:tblPr/>
              <a:tblGrid>
                <a:gridCol w="8640960">
                  <a:extLst>
                    <a:ext uri="{9D8B030D-6E8A-4147-A177-3AD203B41FA5}">
                      <a16:colId xmlns:a16="http://schemas.microsoft.com/office/drawing/2014/main" val="20000"/>
                    </a:ext>
                  </a:extLst>
                </a:gridCol>
              </a:tblGrid>
              <a:tr h="0">
                <a:tc>
                  <a:txBody>
                    <a:bodyPr/>
                    <a:lstStyle/>
                    <a:p>
                      <a:r>
                        <a:rPr lang="pt-BR" dirty="0">
                          <a:solidFill>
                            <a:srgbClr val="1969A0"/>
                          </a:solidFill>
                          <a:effectLst/>
                        </a:rPr>
                        <a:t>03.04.09.003-4 - IODOTERAPIA DE CARCINOMA DIFERENCIADO DA TIREÓIDE (200 MCI)</a:t>
                      </a:r>
                    </a:p>
                    <a:p>
                      <a:r>
                        <a:rPr lang="pt-BR" sz="1600" b="0" i="1" kern="1200" dirty="0" err="1">
                          <a:solidFill>
                            <a:schemeClr val="tx1"/>
                          </a:solidFill>
                          <a:effectLst/>
                          <a:latin typeface="+mn-lt"/>
                          <a:ea typeface="+mn-ea"/>
                          <a:cs typeface="+mn-cs"/>
                        </a:rPr>
                        <a:t>Iodoterapia</a:t>
                      </a:r>
                      <a:r>
                        <a:rPr lang="pt-BR" sz="1600" b="0" i="1" kern="1200" dirty="0">
                          <a:solidFill>
                            <a:schemeClr val="tx1"/>
                          </a:solidFill>
                          <a:effectLst/>
                          <a:latin typeface="+mn-lt"/>
                          <a:ea typeface="+mn-ea"/>
                          <a:cs typeface="+mn-cs"/>
                        </a:rPr>
                        <a:t> pós operatória com 200 </a:t>
                      </a:r>
                      <a:r>
                        <a:rPr lang="pt-BR" sz="1600" b="0" i="1" kern="1200" dirty="0" err="1">
                          <a:solidFill>
                            <a:schemeClr val="tx1"/>
                          </a:solidFill>
                          <a:effectLst/>
                          <a:latin typeface="+mn-lt"/>
                          <a:ea typeface="+mn-ea"/>
                          <a:cs typeface="+mn-cs"/>
                        </a:rPr>
                        <a:t>mci</a:t>
                      </a:r>
                      <a:r>
                        <a:rPr lang="pt-BR" sz="1600" b="0" i="1" kern="1200" dirty="0">
                          <a:solidFill>
                            <a:schemeClr val="tx1"/>
                          </a:solidFill>
                          <a:effectLst/>
                          <a:latin typeface="+mn-lt"/>
                          <a:ea typeface="+mn-ea"/>
                          <a:cs typeface="+mn-cs"/>
                        </a:rPr>
                        <a:t> de iodo 131 de carcinoma diferenciado da </a:t>
                      </a:r>
                      <a:r>
                        <a:rPr lang="pt-BR" sz="1600" b="0" i="1" kern="1200" dirty="0" err="1">
                          <a:solidFill>
                            <a:schemeClr val="tx1"/>
                          </a:solidFill>
                          <a:effectLst/>
                          <a:latin typeface="+mn-lt"/>
                          <a:ea typeface="+mn-ea"/>
                          <a:cs typeface="+mn-cs"/>
                        </a:rPr>
                        <a:t>tireóide</a:t>
                      </a:r>
                      <a:r>
                        <a:rPr lang="pt-BR" sz="1600" b="0" i="1" kern="1200" dirty="0">
                          <a:solidFill>
                            <a:schemeClr val="tx1"/>
                          </a:solidFill>
                          <a:effectLst/>
                          <a:latin typeface="+mn-lt"/>
                          <a:ea typeface="+mn-ea"/>
                          <a:cs typeface="+mn-cs"/>
                        </a:rPr>
                        <a:t>.</a:t>
                      </a:r>
                      <a:endParaRPr lang="pt-BR" sz="1600" dirty="0">
                        <a:solidFill>
                          <a:srgbClr val="1969A0"/>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graphicFrame>
        <p:nvGraphicFramePr>
          <p:cNvPr id="6" name="Tabela 5"/>
          <p:cNvGraphicFramePr>
            <a:graphicFrameLocks noGrp="1"/>
          </p:cNvGraphicFramePr>
          <p:nvPr/>
        </p:nvGraphicFramePr>
        <p:xfrm>
          <a:off x="1775520" y="5373216"/>
          <a:ext cx="8640960" cy="609600"/>
        </p:xfrm>
        <a:graphic>
          <a:graphicData uri="http://schemas.openxmlformats.org/drawingml/2006/table">
            <a:tbl>
              <a:tblPr/>
              <a:tblGrid>
                <a:gridCol w="8640960">
                  <a:extLst>
                    <a:ext uri="{9D8B030D-6E8A-4147-A177-3AD203B41FA5}">
                      <a16:colId xmlns:a16="http://schemas.microsoft.com/office/drawing/2014/main" val="20000"/>
                    </a:ext>
                  </a:extLst>
                </a:gridCol>
              </a:tblGrid>
              <a:tr h="0">
                <a:tc>
                  <a:txBody>
                    <a:bodyPr/>
                    <a:lstStyle/>
                    <a:p>
                      <a:r>
                        <a:rPr lang="pt-BR" dirty="0">
                          <a:solidFill>
                            <a:srgbClr val="1969A0"/>
                          </a:solidFill>
                          <a:effectLst/>
                        </a:rPr>
                        <a:t>03.04.09.004-2 - IODOTERAPIA DE CARCINOMA DIFERENCIADO DA TIREÓIDE (250 MCI)</a:t>
                      </a:r>
                    </a:p>
                    <a:p>
                      <a:r>
                        <a:rPr lang="pt-BR" sz="1600" b="0" i="1" kern="1200" dirty="0" err="1">
                          <a:solidFill>
                            <a:schemeClr val="tx1"/>
                          </a:solidFill>
                          <a:effectLst/>
                          <a:latin typeface="+mn-lt"/>
                          <a:ea typeface="+mn-ea"/>
                          <a:cs typeface="+mn-cs"/>
                        </a:rPr>
                        <a:t>Iodoterapia</a:t>
                      </a:r>
                      <a:r>
                        <a:rPr lang="pt-BR" sz="1600" b="0" i="1" kern="1200" dirty="0">
                          <a:solidFill>
                            <a:schemeClr val="tx1"/>
                          </a:solidFill>
                          <a:effectLst/>
                          <a:latin typeface="+mn-lt"/>
                          <a:ea typeface="+mn-ea"/>
                          <a:cs typeface="+mn-cs"/>
                        </a:rPr>
                        <a:t> pós-operatória com 250 </a:t>
                      </a:r>
                      <a:r>
                        <a:rPr lang="pt-BR" sz="1600" b="0" i="1" kern="1200" dirty="0" err="1">
                          <a:solidFill>
                            <a:schemeClr val="tx1"/>
                          </a:solidFill>
                          <a:effectLst/>
                          <a:latin typeface="+mn-lt"/>
                          <a:ea typeface="+mn-ea"/>
                          <a:cs typeface="+mn-cs"/>
                        </a:rPr>
                        <a:t>mci</a:t>
                      </a:r>
                      <a:r>
                        <a:rPr lang="pt-BR" sz="1600" b="0" i="1" kern="1200" dirty="0">
                          <a:solidFill>
                            <a:schemeClr val="tx1"/>
                          </a:solidFill>
                          <a:effectLst/>
                          <a:latin typeface="+mn-lt"/>
                          <a:ea typeface="+mn-ea"/>
                          <a:cs typeface="+mn-cs"/>
                        </a:rPr>
                        <a:t> de iodo 131 de carcinoma diferenciado de </a:t>
                      </a:r>
                      <a:r>
                        <a:rPr lang="pt-BR" sz="1600" b="0" i="1" kern="1200" dirty="0" err="1">
                          <a:solidFill>
                            <a:schemeClr val="tx1"/>
                          </a:solidFill>
                          <a:effectLst/>
                          <a:latin typeface="+mn-lt"/>
                          <a:ea typeface="+mn-ea"/>
                          <a:cs typeface="+mn-cs"/>
                        </a:rPr>
                        <a:t>tireóide</a:t>
                      </a:r>
                      <a:r>
                        <a:rPr lang="pt-BR" sz="1600" b="0" i="1" kern="1200" dirty="0">
                          <a:solidFill>
                            <a:schemeClr val="tx1"/>
                          </a:solidFill>
                          <a:effectLst/>
                          <a:latin typeface="+mn-lt"/>
                          <a:ea typeface="+mn-ea"/>
                          <a:cs typeface="+mn-cs"/>
                        </a:rPr>
                        <a:t>.</a:t>
                      </a:r>
                      <a:endParaRPr lang="pt-BR" sz="1600" dirty="0">
                        <a:solidFill>
                          <a:srgbClr val="1969A0"/>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936366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nvGraphicFramePr>
        <p:xfrm>
          <a:off x="1775520" y="4941168"/>
          <a:ext cx="8517632" cy="1188720"/>
        </p:xfrm>
        <a:graphic>
          <a:graphicData uri="http://schemas.openxmlformats.org/drawingml/2006/table">
            <a:tbl>
              <a:tblPr/>
              <a:tblGrid>
                <a:gridCol w="8517632">
                  <a:extLst>
                    <a:ext uri="{9D8B030D-6E8A-4147-A177-3AD203B41FA5}">
                      <a16:colId xmlns:a16="http://schemas.microsoft.com/office/drawing/2014/main" val="20000"/>
                    </a:ext>
                  </a:extLst>
                </a:gridCol>
              </a:tblGrid>
              <a:tr h="0">
                <a:tc>
                  <a:txBody>
                    <a:bodyPr/>
                    <a:lstStyle/>
                    <a:p>
                      <a:pPr algn="ctr"/>
                      <a:r>
                        <a:rPr lang="pt-BR" dirty="0">
                          <a:solidFill>
                            <a:srgbClr val="1969A0"/>
                          </a:solidFill>
                          <a:effectLst/>
                        </a:rPr>
                        <a:t>03.04.01.059-6 - INTERNAÇÃO PARA BRAQUITERAPIA – </a:t>
                      </a:r>
                      <a:r>
                        <a:rPr lang="pt-BR" sz="1400" dirty="0">
                          <a:solidFill>
                            <a:srgbClr val="1969A0"/>
                          </a:solidFill>
                          <a:effectLst/>
                        </a:rPr>
                        <a:t>(</a:t>
                      </a:r>
                      <a:r>
                        <a:rPr lang="pt-BR" sz="1400" b="0" i="0" kern="1200" dirty="0">
                          <a:solidFill>
                            <a:schemeClr val="tx1"/>
                          </a:solidFill>
                          <a:effectLst/>
                          <a:latin typeface="+mn-lt"/>
                          <a:ea typeface="+mn-ea"/>
                          <a:cs typeface="+mn-cs"/>
                        </a:rPr>
                        <a:t>R$ 23,08)</a:t>
                      </a:r>
                      <a:endParaRPr lang="pt-BR" sz="1400" dirty="0">
                        <a:solidFill>
                          <a:srgbClr val="1969A0"/>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pt-BR" sz="1800" i="1" dirty="0">
                        <a:solidFill>
                          <a:srgbClr val="1969A0"/>
                        </a:solidFill>
                        <a:effectLst/>
                      </a:endParaRPr>
                    </a:p>
                    <a:p>
                      <a:pPr marL="0" marR="0" indent="0" algn="just" defTabSz="914400" rtl="0" eaLnBrk="1" fontAlgn="auto" latinLnBrk="0" hangingPunct="1">
                        <a:lnSpc>
                          <a:spcPct val="100000"/>
                        </a:lnSpc>
                        <a:spcBef>
                          <a:spcPts val="0"/>
                        </a:spcBef>
                        <a:spcAft>
                          <a:spcPts val="0"/>
                        </a:spcAft>
                        <a:buClrTx/>
                        <a:buSzTx/>
                        <a:buFontTx/>
                        <a:buNone/>
                        <a:tabLst/>
                        <a:defRPr/>
                      </a:pPr>
                      <a:r>
                        <a:rPr lang="pt-BR" sz="1800" i="1" dirty="0">
                          <a:solidFill>
                            <a:srgbClr val="1969A0"/>
                          </a:solidFill>
                          <a:effectLst/>
                        </a:rPr>
                        <a:t>Internação para braquiterapia, devido a procedimentos invasivos, acessórios de radioproteção, intervalo entre aplicações ou condição clínica que demande internação.</a:t>
                      </a:r>
                      <a:endParaRPr lang="pt-BR" dirty="0">
                        <a:solidFill>
                          <a:srgbClr val="1969A0"/>
                        </a:solidFill>
                        <a:effectLst/>
                      </a:endParaRPr>
                    </a:p>
                  </a:txBody>
                  <a:tcPr anchor="ctr">
                    <a:lnL>
                      <a:noFill/>
                    </a:lnL>
                    <a:lnR>
                      <a:noFill/>
                    </a:lnR>
                    <a:lnT>
                      <a:noFill/>
                    </a:lnT>
                    <a:lnB>
                      <a:noFill/>
                    </a:lnB>
                    <a:solidFill>
                      <a:srgbClr val="FFFFFF"/>
                    </a:solidFill>
                  </a:tcPr>
                </a:tc>
                <a:extLst>
                  <a:ext uri="{0D108BD9-81ED-4DB2-BD59-A6C34878D82A}">
                    <a16:rowId xmlns:a16="http://schemas.microsoft.com/office/drawing/2014/main" val="10000"/>
                  </a:ext>
                </a:extLst>
              </a:tr>
            </a:tbl>
          </a:graphicData>
        </a:graphic>
      </p:graphicFrame>
      <p:graphicFrame>
        <p:nvGraphicFramePr>
          <p:cNvPr id="4" name="Tabela 3"/>
          <p:cNvGraphicFramePr>
            <a:graphicFrameLocks noGrp="1"/>
          </p:cNvGraphicFramePr>
          <p:nvPr/>
        </p:nvGraphicFramePr>
        <p:xfrm>
          <a:off x="1847528" y="188641"/>
          <a:ext cx="8496944" cy="4525963"/>
        </p:xfrm>
        <a:graphic>
          <a:graphicData uri="http://schemas.openxmlformats.org/drawingml/2006/table">
            <a:tbl>
              <a:tblPr/>
              <a:tblGrid>
                <a:gridCol w="4248472">
                  <a:extLst>
                    <a:ext uri="{9D8B030D-6E8A-4147-A177-3AD203B41FA5}">
                      <a16:colId xmlns:a16="http://schemas.microsoft.com/office/drawing/2014/main" val="20000"/>
                    </a:ext>
                  </a:extLst>
                </a:gridCol>
                <a:gridCol w="4248472">
                  <a:extLst>
                    <a:ext uri="{9D8B030D-6E8A-4147-A177-3AD203B41FA5}">
                      <a16:colId xmlns:a16="http://schemas.microsoft.com/office/drawing/2014/main" val="20001"/>
                    </a:ext>
                  </a:extLst>
                </a:gridCol>
              </a:tblGrid>
              <a:tr h="348151">
                <a:tc>
                  <a:txBody>
                    <a:bodyPr/>
                    <a:lstStyle/>
                    <a:p>
                      <a:r>
                        <a:rPr lang="pt-BR" sz="1700" dirty="0">
                          <a:solidFill>
                            <a:srgbClr val="1969A0"/>
                          </a:solidFill>
                          <a:effectLst/>
                        </a:rPr>
                        <a:t>Modalidade de Atendimento:</a:t>
                      </a:r>
                    </a:p>
                  </a:txBody>
                  <a:tcPr marL="87038" marR="87038" marT="43519" marB="43519"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700">
                          <a:solidFill>
                            <a:srgbClr val="1969A0"/>
                          </a:solidFill>
                          <a:effectLst/>
                        </a:rPr>
                        <a:t>Hospitalar</a:t>
                      </a:r>
                    </a:p>
                  </a:txBody>
                  <a:tcPr marL="87038" marR="87038" marT="43519" marB="43519"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48151">
                <a:tc>
                  <a:txBody>
                    <a:bodyPr/>
                    <a:lstStyle/>
                    <a:p>
                      <a:r>
                        <a:rPr lang="pt-BR" sz="1700">
                          <a:solidFill>
                            <a:srgbClr val="1969A0"/>
                          </a:solidFill>
                          <a:effectLst/>
                        </a:rPr>
                        <a:t>Complexidade:</a:t>
                      </a:r>
                    </a:p>
                  </a:txBody>
                  <a:tcPr marL="87038" marR="87038" marT="43519" marB="43519"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700">
                          <a:solidFill>
                            <a:srgbClr val="1969A0"/>
                          </a:solidFill>
                          <a:effectLst/>
                        </a:rPr>
                        <a:t>Média Complexidade</a:t>
                      </a:r>
                    </a:p>
                  </a:txBody>
                  <a:tcPr marL="87038" marR="87038" marT="43519" marB="43519"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48151">
                <a:tc>
                  <a:txBody>
                    <a:bodyPr/>
                    <a:lstStyle/>
                    <a:p>
                      <a:r>
                        <a:rPr lang="pt-BR" sz="1700">
                          <a:solidFill>
                            <a:srgbClr val="1969A0"/>
                          </a:solidFill>
                          <a:effectLst/>
                        </a:rPr>
                        <a:t>Financiamento:</a:t>
                      </a:r>
                    </a:p>
                  </a:txBody>
                  <a:tcPr marL="87038" marR="87038" marT="43519" marB="43519"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700">
                          <a:solidFill>
                            <a:srgbClr val="1969A0"/>
                          </a:solidFill>
                          <a:effectLst/>
                        </a:rPr>
                        <a:t>Média e Alta Complexidade (MAC)</a:t>
                      </a:r>
                    </a:p>
                  </a:txBody>
                  <a:tcPr marL="87038" marR="87038" marT="43519" marB="43519"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48151">
                <a:tc>
                  <a:txBody>
                    <a:bodyPr/>
                    <a:lstStyle/>
                    <a:p>
                      <a:r>
                        <a:rPr lang="pt-BR" sz="1700" dirty="0" err="1">
                          <a:solidFill>
                            <a:srgbClr val="1969A0"/>
                          </a:solidFill>
                          <a:effectLst/>
                        </a:rPr>
                        <a:t>Sub-Tipo</a:t>
                      </a:r>
                      <a:r>
                        <a:rPr lang="pt-BR" sz="1700" dirty="0">
                          <a:solidFill>
                            <a:srgbClr val="1969A0"/>
                          </a:solidFill>
                          <a:effectLst/>
                        </a:rPr>
                        <a:t> de Financiamento:</a:t>
                      </a:r>
                    </a:p>
                  </a:txBody>
                  <a:tcPr marL="87038" marR="87038" marT="43519" marB="43519"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endParaRPr lang="pt-BR" sz="1700">
                        <a:solidFill>
                          <a:srgbClr val="1969A0"/>
                        </a:solidFill>
                        <a:effectLst/>
                      </a:endParaRPr>
                    </a:p>
                  </a:txBody>
                  <a:tcPr marL="87038" marR="87038" marT="43519" marB="43519"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48151">
                <a:tc>
                  <a:txBody>
                    <a:bodyPr/>
                    <a:lstStyle/>
                    <a:p>
                      <a:r>
                        <a:rPr lang="pt-BR" sz="1700">
                          <a:solidFill>
                            <a:srgbClr val="1969A0"/>
                          </a:solidFill>
                          <a:effectLst/>
                        </a:rPr>
                        <a:t>Instrumento de Registro:</a:t>
                      </a:r>
                    </a:p>
                  </a:txBody>
                  <a:tcPr marL="87038" marR="87038" marT="43519" marB="43519"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700">
                          <a:solidFill>
                            <a:srgbClr val="1969A0"/>
                          </a:solidFill>
                          <a:effectLst/>
                        </a:rPr>
                        <a:t>AIH (Proc. Principal)</a:t>
                      </a:r>
                    </a:p>
                  </a:txBody>
                  <a:tcPr marL="87038" marR="87038" marT="43519" marB="43519"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48151">
                <a:tc>
                  <a:txBody>
                    <a:bodyPr/>
                    <a:lstStyle/>
                    <a:p>
                      <a:r>
                        <a:rPr lang="pt-BR" sz="1700">
                          <a:solidFill>
                            <a:srgbClr val="1969A0"/>
                          </a:solidFill>
                          <a:effectLst/>
                        </a:rPr>
                        <a:t>Sexo:</a:t>
                      </a:r>
                    </a:p>
                  </a:txBody>
                  <a:tcPr marL="87038" marR="87038" marT="43519" marB="43519"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700">
                          <a:solidFill>
                            <a:srgbClr val="1969A0"/>
                          </a:solidFill>
                          <a:effectLst/>
                        </a:rPr>
                        <a:t>Ambos</a:t>
                      </a:r>
                    </a:p>
                  </a:txBody>
                  <a:tcPr marL="87038" marR="87038" marT="43519" marB="43519"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48151">
                <a:tc>
                  <a:txBody>
                    <a:bodyPr/>
                    <a:lstStyle/>
                    <a:p>
                      <a:r>
                        <a:rPr lang="pt-BR" sz="1700">
                          <a:solidFill>
                            <a:srgbClr val="1969A0"/>
                          </a:solidFill>
                          <a:effectLst/>
                        </a:rPr>
                        <a:t>Média de Permanência:</a:t>
                      </a:r>
                    </a:p>
                  </a:txBody>
                  <a:tcPr marL="87038" marR="87038" marT="43519" marB="43519"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endParaRPr lang="pt-BR" sz="1700">
                        <a:solidFill>
                          <a:srgbClr val="1969A0"/>
                        </a:solidFill>
                        <a:effectLst/>
                      </a:endParaRPr>
                    </a:p>
                  </a:txBody>
                  <a:tcPr marL="87038" marR="87038" marT="43519" marB="43519"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48151">
                <a:tc>
                  <a:txBody>
                    <a:bodyPr/>
                    <a:lstStyle/>
                    <a:p>
                      <a:r>
                        <a:rPr lang="pt-BR" sz="1700">
                          <a:solidFill>
                            <a:srgbClr val="1969A0"/>
                          </a:solidFill>
                          <a:effectLst/>
                        </a:rPr>
                        <a:t>Tempo de Permanência:</a:t>
                      </a:r>
                    </a:p>
                  </a:txBody>
                  <a:tcPr marL="87038" marR="87038" marT="43519" marB="43519"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endParaRPr lang="pt-BR" sz="1700" dirty="0">
                        <a:solidFill>
                          <a:srgbClr val="1969A0"/>
                        </a:solidFill>
                        <a:effectLst/>
                      </a:endParaRPr>
                    </a:p>
                  </a:txBody>
                  <a:tcPr marL="87038" marR="87038" marT="43519" marB="43519"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48151">
                <a:tc>
                  <a:txBody>
                    <a:bodyPr/>
                    <a:lstStyle/>
                    <a:p>
                      <a:r>
                        <a:rPr lang="pt-BR" sz="1700">
                          <a:solidFill>
                            <a:srgbClr val="1969A0"/>
                          </a:solidFill>
                          <a:effectLst/>
                        </a:rPr>
                        <a:t>Quantidade Máxima:</a:t>
                      </a:r>
                    </a:p>
                  </a:txBody>
                  <a:tcPr marL="87038" marR="87038" marT="43519" marB="43519"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700">
                          <a:solidFill>
                            <a:srgbClr val="1969A0"/>
                          </a:solidFill>
                          <a:effectLst/>
                        </a:rPr>
                        <a:t>10</a:t>
                      </a:r>
                    </a:p>
                  </a:txBody>
                  <a:tcPr marL="87038" marR="87038" marT="43519" marB="43519"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348151">
                <a:tc>
                  <a:txBody>
                    <a:bodyPr/>
                    <a:lstStyle/>
                    <a:p>
                      <a:r>
                        <a:rPr lang="pt-BR" sz="1700">
                          <a:solidFill>
                            <a:srgbClr val="1969A0"/>
                          </a:solidFill>
                          <a:effectLst/>
                        </a:rPr>
                        <a:t>Idade Mínima:</a:t>
                      </a:r>
                    </a:p>
                  </a:txBody>
                  <a:tcPr marL="87038" marR="87038" marT="43519" marB="43519"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700">
                          <a:solidFill>
                            <a:srgbClr val="1969A0"/>
                          </a:solidFill>
                          <a:effectLst/>
                        </a:rPr>
                        <a:t>0 meses</a:t>
                      </a:r>
                    </a:p>
                  </a:txBody>
                  <a:tcPr marL="87038" marR="87038" marT="43519" marB="43519"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348151">
                <a:tc>
                  <a:txBody>
                    <a:bodyPr/>
                    <a:lstStyle/>
                    <a:p>
                      <a:r>
                        <a:rPr lang="pt-BR" sz="1700">
                          <a:solidFill>
                            <a:srgbClr val="1969A0"/>
                          </a:solidFill>
                          <a:effectLst/>
                        </a:rPr>
                        <a:t>Idade Máxima:</a:t>
                      </a:r>
                    </a:p>
                  </a:txBody>
                  <a:tcPr marL="87038" marR="87038" marT="43519" marB="43519"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700">
                          <a:solidFill>
                            <a:srgbClr val="1969A0"/>
                          </a:solidFill>
                          <a:effectLst/>
                        </a:rPr>
                        <a:t>130 anos</a:t>
                      </a:r>
                    </a:p>
                  </a:txBody>
                  <a:tcPr marL="87038" marR="87038" marT="43519" marB="43519"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348151">
                <a:tc>
                  <a:txBody>
                    <a:bodyPr/>
                    <a:lstStyle/>
                    <a:p>
                      <a:r>
                        <a:rPr lang="pt-BR" sz="1700">
                          <a:solidFill>
                            <a:srgbClr val="1969A0"/>
                          </a:solidFill>
                          <a:effectLst/>
                        </a:rPr>
                        <a:t>Pontos:</a:t>
                      </a:r>
                    </a:p>
                  </a:txBody>
                  <a:tcPr marL="87038" marR="87038" marT="43519" marB="43519"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700">
                          <a:solidFill>
                            <a:srgbClr val="1969A0"/>
                          </a:solidFill>
                          <a:effectLst/>
                        </a:rPr>
                        <a:t>80</a:t>
                      </a:r>
                    </a:p>
                  </a:txBody>
                  <a:tcPr marL="87038" marR="87038" marT="43519" marB="43519"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348151">
                <a:tc>
                  <a:txBody>
                    <a:bodyPr/>
                    <a:lstStyle/>
                    <a:p>
                      <a:r>
                        <a:rPr lang="pt-BR" sz="1700">
                          <a:solidFill>
                            <a:srgbClr val="1969A0"/>
                          </a:solidFill>
                          <a:effectLst/>
                        </a:rPr>
                        <a:t>Atributos Complementares:</a:t>
                      </a:r>
                    </a:p>
                  </a:txBody>
                  <a:tcPr marL="87038" marR="87038" marT="43519" marB="43519"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tc>
                  <a:txBody>
                    <a:bodyPr/>
                    <a:lstStyle/>
                    <a:p>
                      <a:r>
                        <a:rPr lang="pt-BR" sz="1700" dirty="0">
                          <a:solidFill>
                            <a:srgbClr val="1969A0"/>
                          </a:solidFill>
                          <a:effectLst/>
                        </a:rPr>
                        <a:t>CNRAC Permanência por dia Exige CNS</a:t>
                      </a:r>
                    </a:p>
                  </a:txBody>
                  <a:tcPr marL="87038" marR="87038" marT="43519" marB="43519" anchor="ctr">
                    <a:lnL w="9525" cap="flat" cmpd="sng" algn="ctr">
                      <a:solidFill>
                        <a:srgbClr val="F6F6F6"/>
                      </a:solidFill>
                      <a:prstDash val="solid"/>
                      <a:round/>
                      <a:headEnd type="none" w="med" len="med"/>
                      <a:tailEnd type="none" w="med" len="med"/>
                    </a:lnL>
                    <a:lnR w="9525" cap="flat" cmpd="sng" algn="ctr">
                      <a:solidFill>
                        <a:srgbClr val="F6F6F6"/>
                      </a:solidFill>
                      <a:prstDash val="solid"/>
                      <a:round/>
                      <a:headEnd type="none" w="med" len="med"/>
                      <a:tailEnd type="none" w="med" len="med"/>
                    </a:lnR>
                    <a:lnT w="9525" cap="flat" cmpd="sng" algn="ctr">
                      <a:solidFill>
                        <a:srgbClr val="F6F6F6"/>
                      </a:solidFill>
                      <a:prstDash val="solid"/>
                      <a:round/>
                      <a:headEnd type="none" w="med" len="med"/>
                      <a:tailEnd type="none" w="med" len="med"/>
                    </a:lnT>
                    <a:lnB w="9525" cap="flat" cmpd="sng" algn="ctr">
                      <a:solidFill>
                        <a:srgbClr val="F6F6F6"/>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71690706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ext uri="{D42A27DB-BD31-4B8C-83A1-F6EECF244321}">
                <p14:modId xmlns:p14="http://schemas.microsoft.com/office/powerpoint/2010/main" val="1683836457"/>
              </p:ext>
            </p:extLst>
          </p:nvPr>
        </p:nvGraphicFramePr>
        <p:xfrm>
          <a:off x="959557" y="191911"/>
          <a:ext cx="10103554" cy="6516766"/>
        </p:xfrm>
        <a:graphic>
          <a:graphicData uri="http://schemas.openxmlformats.org/drawingml/2006/table">
            <a:tbl>
              <a:tblPr firstRow="1" firstCol="1" bandRow="1">
                <a:tableStyleId>{5C22544A-7EE6-4342-B048-85BDC9FD1C3A}</a:tableStyleId>
              </a:tblPr>
              <a:tblGrid>
                <a:gridCol w="10103554">
                  <a:extLst>
                    <a:ext uri="{9D8B030D-6E8A-4147-A177-3AD203B41FA5}">
                      <a16:colId xmlns:a16="http://schemas.microsoft.com/office/drawing/2014/main" val="20000"/>
                    </a:ext>
                  </a:extLst>
                </a:gridCol>
              </a:tblGrid>
              <a:tr h="197042">
                <a:tc>
                  <a:txBody>
                    <a:bodyPr/>
                    <a:lstStyle/>
                    <a:p>
                      <a:pPr>
                        <a:lnSpc>
                          <a:spcPct val="115000"/>
                        </a:lnSpc>
                        <a:spcAft>
                          <a:spcPts val="0"/>
                        </a:spcAft>
                      </a:pPr>
                      <a:r>
                        <a:rPr lang="pt-BR" sz="1100" dirty="0" err="1">
                          <a:solidFill>
                            <a:schemeClr val="tx1"/>
                          </a:solidFill>
                          <a:effectLst/>
                        </a:rPr>
                        <a:t>Estab.Exec</a:t>
                      </a:r>
                      <a:r>
                        <a:rPr lang="pt-BR" sz="1100" dirty="0">
                          <a:solidFill>
                            <a:schemeClr val="tx1"/>
                          </a:solidFill>
                          <a:effectLst/>
                        </a:rPr>
                        <a:t>. : 2077590 - INST BRASILEIRO DE CONTROLE DO CANC</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0"/>
                  </a:ext>
                </a:extLst>
              </a:tr>
              <a:tr h="197042">
                <a:tc>
                  <a:txBody>
                    <a:bodyPr/>
                    <a:lstStyle/>
                    <a:p>
                      <a:pPr>
                        <a:lnSpc>
                          <a:spcPct val="115000"/>
                        </a:lnSpc>
                        <a:spcAft>
                          <a:spcPts val="0"/>
                        </a:spcAft>
                      </a:pPr>
                      <a:r>
                        <a:rPr lang="pt-BR" sz="1100" dirty="0">
                          <a:solidFill>
                            <a:schemeClr val="tx1"/>
                          </a:solidFill>
                          <a:effectLst/>
                        </a:rPr>
                        <a:t> </a:t>
                      </a:r>
                      <a:r>
                        <a:rPr lang="pt-BR" sz="1100" dirty="0" err="1">
                          <a:solidFill>
                            <a:schemeClr val="tx1"/>
                          </a:solidFill>
                          <a:effectLst/>
                        </a:rPr>
                        <a:t>Estab.Solic</a:t>
                      </a:r>
                      <a:r>
                        <a:rPr lang="pt-BR" sz="1100" dirty="0">
                          <a:solidFill>
                            <a:schemeClr val="tx1"/>
                          </a:solidFill>
                          <a:effectLst/>
                        </a:rPr>
                        <a:t>.: 2077590  Numero da APAC Anterior : 0000000000000  C.Atend.:01 ELETIVO</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1"/>
                  </a:ext>
                </a:extLst>
              </a:tr>
              <a:tr h="197042">
                <a:tc>
                  <a:txBody>
                    <a:bodyPr/>
                    <a:lstStyle/>
                    <a:p>
                      <a:pPr>
                        <a:lnSpc>
                          <a:spcPct val="115000"/>
                        </a:lnSpc>
                        <a:spcAft>
                          <a:spcPts val="0"/>
                        </a:spcAft>
                      </a:pPr>
                      <a:r>
                        <a:rPr lang="pt-BR" sz="1100" dirty="0">
                          <a:solidFill>
                            <a:schemeClr val="tx1"/>
                          </a:solidFill>
                          <a:effectLst/>
                        </a:rPr>
                        <a:t> APAC: 351923293444-8      Validade: 01/06/2019 - 30/06/2019  </a:t>
                      </a:r>
                      <a:r>
                        <a:rPr lang="pt-BR" sz="1100" dirty="0" err="1">
                          <a:solidFill>
                            <a:schemeClr val="tx1"/>
                          </a:solidFill>
                          <a:effectLst/>
                        </a:rPr>
                        <a:t>Tipo:UNICA</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97042">
                <a:tc>
                  <a:txBody>
                    <a:bodyPr/>
                    <a:lstStyle/>
                    <a:p>
                      <a:pPr>
                        <a:lnSpc>
                          <a:spcPct val="115000"/>
                        </a:lnSpc>
                        <a:spcAft>
                          <a:spcPts val="0"/>
                        </a:spcAft>
                      </a:pPr>
                      <a:r>
                        <a:rPr lang="pt-BR" sz="1100" dirty="0">
                          <a:solidFill>
                            <a:schemeClr val="tx1"/>
                          </a:solidFill>
                          <a:effectLst/>
                        </a:rPr>
                        <a:t> </a:t>
                      </a:r>
                      <a:r>
                        <a:rPr lang="pt-BR" sz="1100" dirty="0">
                          <a:solidFill>
                            <a:schemeClr val="tx1"/>
                          </a:solidFill>
                          <a:effectLst/>
                          <a:highlight>
                            <a:srgbClr val="00FFFF"/>
                          </a:highlight>
                        </a:rPr>
                        <a:t>Proced.Princ:030401045 RADIOTERAPIA DE PROSTATA</a:t>
                      </a:r>
                      <a:r>
                        <a:rPr lang="pt-BR" sz="1100" dirty="0">
                          <a:solidFill>
                            <a:schemeClr val="tx1"/>
                          </a:solidFill>
                          <a:effectLst/>
                        </a:rPr>
                        <a:t>                                    </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97042">
                <a:tc>
                  <a:txBody>
                    <a:bodyPr/>
                    <a:lstStyle/>
                    <a:p>
                      <a:pPr>
                        <a:lnSpc>
                          <a:spcPct val="115000"/>
                        </a:lnSpc>
                        <a:spcAft>
                          <a:spcPts val="0"/>
                        </a:spcAft>
                      </a:pPr>
                      <a:r>
                        <a:rPr lang="pt-BR" sz="1100" dirty="0">
                          <a:solidFill>
                            <a:schemeClr val="tx1"/>
                          </a:solidFill>
                          <a:effectLst/>
                        </a:rPr>
                        <a:t> Processamento:06/2019  Producao:06/2019 </a:t>
                      </a:r>
                      <a:r>
                        <a:rPr lang="pt-BR" sz="1100" dirty="0" err="1">
                          <a:solidFill>
                            <a:schemeClr val="tx1"/>
                          </a:solidFill>
                          <a:effectLst/>
                        </a:rPr>
                        <a:t>Serv</a:t>
                      </a:r>
                      <a:r>
                        <a:rPr lang="pt-BR" sz="1100" dirty="0">
                          <a:solidFill>
                            <a:schemeClr val="tx1"/>
                          </a:solidFill>
                          <a:effectLst/>
                        </a:rPr>
                        <a:t>/Class:132/004 Radioterapia                            </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4"/>
                  </a:ext>
                </a:extLst>
              </a:tr>
              <a:tr h="197042">
                <a:tc>
                  <a:txBody>
                    <a:bodyPr/>
                    <a:lstStyle/>
                    <a:p>
                      <a:pPr>
                        <a:lnSpc>
                          <a:spcPct val="115000"/>
                        </a:lnSpc>
                        <a:spcAft>
                          <a:spcPts val="0"/>
                        </a:spcAft>
                      </a:pPr>
                      <a:r>
                        <a:rPr lang="pt-BR" sz="1100" dirty="0">
                          <a:solidFill>
                            <a:schemeClr val="tx1"/>
                          </a:solidFill>
                          <a:effectLst/>
                        </a:rPr>
                        <a:t> </a:t>
                      </a:r>
                      <a:r>
                        <a:rPr lang="pt-BR" sz="1100" dirty="0" err="1">
                          <a:solidFill>
                            <a:schemeClr val="tx1"/>
                          </a:solidFill>
                          <a:effectLst/>
                        </a:rPr>
                        <a:t>Mot.Saida</a:t>
                      </a:r>
                      <a:r>
                        <a:rPr lang="pt-BR" sz="1100" dirty="0">
                          <a:solidFill>
                            <a:schemeClr val="tx1"/>
                          </a:solidFill>
                          <a:effectLst/>
                        </a:rPr>
                        <a:t>/Perm.: 15 - ALTA COM PREVISAO DE RETORNO P/ACOMP.PAC </a:t>
                      </a:r>
                      <a:r>
                        <a:rPr lang="pt-BR" sz="1100" dirty="0" err="1">
                          <a:solidFill>
                            <a:schemeClr val="tx1"/>
                          </a:solidFill>
                          <a:effectLst/>
                        </a:rPr>
                        <a:t>Dt</a:t>
                      </a:r>
                      <a:r>
                        <a:rPr lang="pt-BR" sz="1100" dirty="0">
                          <a:solidFill>
                            <a:schemeClr val="tx1"/>
                          </a:solidFill>
                          <a:effectLst/>
                        </a:rPr>
                        <a:t>. Alta : 17/06/2019</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5"/>
                  </a:ext>
                </a:extLst>
              </a:tr>
              <a:tr h="197042">
                <a:tc>
                  <a:txBody>
                    <a:bodyPr/>
                    <a:lstStyle/>
                    <a:p>
                      <a:pPr>
                        <a:lnSpc>
                          <a:spcPct val="115000"/>
                        </a:lnSpc>
                        <a:spcAft>
                          <a:spcPts val="0"/>
                        </a:spcAft>
                      </a:pPr>
                      <a:r>
                        <a:rPr lang="pt-BR" sz="1100" dirty="0">
                          <a:solidFill>
                            <a:schemeClr val="tx1"/>
                          </a:solidFill>
                          <a:effectLst/>
                        </a:rPr>
                        <a:t> Paciente   : 80xxxxxxxxxxxxxx – </a:t>
                      </a:r>
                      <a:r>
                        <a:rPr lang="pt-BR" sz="1100" dirty="0" err="1">
                          <a:solidFill>
                            <a:schemeClr val="tx1"/>
                          </a:solidFill>
                          <a:effectLst/>
                        </a:rPr>
                        <a:t>Mxxxxxxxx</a:t>
                      </a:r>
                      <a:r>
                        <a:rPr lang="pt-BR" sz="1100" dirty="0">
                          <a:solidFill>
                            <a:schemeClr val="tx1"/>
                          </a:solidFill>
                          <a:effectLst/>
                        </a:rPr>
                        <a:t>  </a:t>
                      </a:r>
                      <a:r>
                        <a:rPr lang="pt-BR" sz="1100" dirty="0" err="1">
                          <a:solidFill>
                            <a:schemeClr val="tx1"/>
                          </a:solidFill>
                          <a:effectLst/>
                        </a:rPr>
                        <a:t>xxxxx</a:t>
                      </a:r>
                      <a:r>
                        <a:rPr lang="pt-BR" sz="1100" dirty="0">
                          <a:solidFill>
                            <a:schemeClr val="tx1"/>
                          </a:solidFill>
                          <a:effectLst/>
                        </a:rPr>
                        <a:t> </a:t>
                      </a:r>
                      <a:r>
                        <a:rPr lang="pt-BR" sz="1100" dirty="0" err="1">
                          <a:solidFill>
                            <a:schemeClr val="tx1"/>
                          </a:solidFill>
                          <a:effectLst/>
                        </a:rPr>
                        <a:t>xxxxx</a:t>
                      </a:r>
                      <a:r>
                        <a:rPr lang="pt-BR" sz="1100" dirty="0">
                          <a:solidFill>
                            <a:schemeClr val="tx1"/>
                          </a:solidFill>
                          <a:effectLst/>
                        </a:rPr>
                        <a:t> </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97042">
                <a:tc>
                  <a:txBody>
                    <a:bodyPr/>
                    <a:lstStyle/>
                    <a:p>
                      <a:pPr>
                        <a:lnSpc>
                          <a:spcPct val="115000"/>
                        </a:lnSpc>
                        <a:spcAft>
                          <a:spcPts val="0"/>
                        </a:spcAft>
                      </a:pPr>
                      <a:r>
                        <a:rPr lang="pt-BR" sz="1100" dirty="0">
                          <a:solidFill>
                            <a:schemeClr val="tx1"/>
                          </a:solidFill>
                          <a:effectLst/>
                        </a:rPr>
                        <a:t> Mae        : </a:t>
                      </a:r>
                      <a:r>
                        <a:rPr lang="pt-BR" sz="1100" dirty="0" err="1">
                          <a:solidFill>
                            <a:schemeClr val="tx1"/>
                          </a:solidFill>
                          <a:effectLst/>
                        </a:rPr>
                        <a:t>xxxxx</a:t>
                      </a:r>
                      <a:r>
                        <a:rPr lang="pt-BR" sz="1100" dirty="0">
                          <a:solidFill>
                            <a:schemeClr val="tx1"/>
                          </a:solidFill>
                          <a:effectLst/>
                        </a:rPr>
                        <a:t> </a:t>
                      </a:r>
                      <a:r>
                        <a:rPr lang="pt-BR" sz="1100" dirty="0" err="1">
                          <a:solidFill>
                            <a:schemeClr val="tx1"/>
                          </a:solidFill>
                          <a:effectLst/>
                        </a:rPr>
                        <a:t>xxxxx</a:t>
                      </a:r>
                      <a:r>
                        <a:rPr lang="pt-BR" sz="1100" dirty="0">
                          <a:solidFill>
                            <a:schemeClr val="tx1"/>
                          </a:solidFill>
                          <a:effectLst/>
                        </a:rPr>
                        <a:t> </a:t>
                      </a:r>
                      <a:r>
                        <a:rPr lang="pt-BR" sz="1100" dirty="0" err="1">
                          <a:solidFill>
                            <a:schemeClr val="tx1"/>
                          </a:solidFill>
                          <a:effectLst/>
                        </a:rPr>
                        <a:t>xxxxx</a:t>
                      </a:r>
                      <a:r>
                        <a:rPr lang="pt-BR" sz="1100" dirty="0">
                          <a:solidFill>
                            <a:schemeClr val="tx1"/>
                          </a:solidFill>
                          <a:effectLst/>
                        </a:rPr>
                        <a:t>        </a:t>
                      </a:r>
                      <a:r>
                        <a:rPr lang="pt-BR" sz="1100" dirty="0" err="1">
                          <a:solidFill>
                            <a:schemeClr val="tx1"/>
                          </a:solidFill>
                          <a:effectLst/>
                        </a:rPr>
                        <a:t>Nacion</a:t>
                      </a:r>
                      <a:r>
                        <a:rPr lang="pt-BR" sz="1100" dirty="0">
                          <a:solidFill>
                            <a:schemeClr val="tx1"/>
                          </a:solidFill>
                          <a:effectLst/>
                        </a:rPr>
                        <a:t>.: 010 BRASIL</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197042">
                <a:tc>
                  <a:txBody>
                    <a:bodyPr/>
                    <a:lstStyle/>
                    <a:p>
                      <a:pPr>
                        <a:lnSpc>
                          <a:spcPct val="115000"/>
                        </a:lnSpc>
                        <a:spcAft>
                          <a:spcPts val="0"/>
                        </a:spcAft>
                      </a:pPr>
                      <a:r>
                        <a:rPr lang="pt-BR" sz="1100" dirty="0">
                          <a:solidFill>
                            <a:schemeClr val="tx1"/>
                          </a:solidFill>
                          <a:effectLst/>
                        </a:rPr>
                        <a:t> </a:t>
                      </a:r>
                      <a:r>
                        <a:rPr lang="pt-BR" sz="1100" dirty="0" err="1">
                          <a:solidFill>
                            <a:schemeClr val="tx1"/>
                          </a:solidFill>
                          <a:effectLst/>
                        </a:rPr>
                        <a:t>Responsavel</a:t>
                      </a:r>
                      <a:r>
                        <a:rPr lang="pt-BR" sz="1100" dirty="0">
                          <a:solidFill>
                            <a:schemeClr val="tx1"/>
                          </a:solidFill>
                          <a:effectLst/>
                        </a:rPr>
                        <a:t>: </a:t>
                      </a:r>
                      <a:r>
                        <a:rPr lang="pt-BR" sz="1100" dirty="0" err="1">
                          <a:solidFill>
                            <a:schemeClr val="tx1"/>
                          </a:solidFill>
                          <a:effectLst/>
                        </a:rPr>
                        <a:t>xxxxx</a:t>
                      </a:r>
                      <a:r>
                        <a:rPr lang="pt-BR" sz="1100" dirty="0">
                          <a:solidFill>
                            <a:schemeClr val="tx1"/>
                          </a:solidFill>
                          <a:effectLst/>
                        </a:rPr>
                        <a:t> </a:t>
                      </a:r>
                      <a:r>
                        <a:rPr lang="pt-BR" sz="1100" dirty="0" err="1">
                          <a:solidFill>
                            <a:schemeClr val="tx1"/>
                          </a:solidFill>
                          <a:effectLst/>
                        </a:rPr>
                        <a:t>xxxxx</a:t>
                      </a:r>
                      <a:r>
                        <a:rPr lang="pt-BR" sz="1100" dirty="0">
                          <a:solidFill>
                            <a:schemeClr val="tx1"/>
                          </a:solidFill>
                          <a:effectLst/>
                        </a:rPr>
                        <a:t> </a:t>
                      </a:r>
                      <a:r>
                        <a:rPr lang="pt-BR" sz="1100" dirty="0" err="1">
                          <a:solidFill>
                            <a:schemeClr val="tx1"/>
                          </a:solidFill>
                          <a:effectLst/>
                        </a:rPr>
                        <a:t>xxxxx</a:t>
                      </a:r>
                      <a:r>
                        <a:rPr lang="pt-BR" sz="1100" dirty="0">
                          <a:solidFill>
                            <a:schemeClr val="tx1"/>
                          </a:solidFill>
                          <a:effectLst/>
                        </a:rPr>
                        <a:t>    Sexo : M </a:t>
                      </a:r>
                      <a:r>
                        <a:rPr lang="pt-BR" sz="1100" dirty="0" err="1">
                          <a:solidFill>
                            <a:schemeClr val="tx1"/>
                          </a:solidFill>
                          <a:effectLst/>
                        </a:rPr>
                        <a:t>Dt.Nasc</a:t>
                      </a:r>
                      <a:r>
                        <a:rPr lang="pt-BR" sz="1100" dirty="0">
                          <a:solidFill>
                            <a:schemeClr val="tx1"/>
                          </a:solidFill>
                          <a:effectLst/>
                        </a:rPr>
                        <a:t>.: </a:t>
                      </a:r>
                      <a:r>
                        <a:rPr lang="pt-BR" sz="1100" dirty="0" err="1">
                          <a:solidFill>
                            <a:schemeClr val="tx1"/>
                          </a:solidFill>
                          <a:effectLst/>
                        </a:rPr>
                        <a:t>xxxxxxxx</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8"/>
                  </a:ext>
                </a:extLst>
              </a:tr>
              <a:tr h="197042">
                <a:tc>
                  <a:txBody>
                    <a:bodyPr/>
                    <a:lstStyle/>
                    <a:p>
                      <a:pPr>
                        <a:lnSpc>
                          <a:spcPct val="115000"/>
                        </a:lnSpc>
                        <a:spcAft>
                          <a:spcPts val="0"/>
                        </a:spcAft>
                      </a:pPr>
                      <a:r>
                        <a:rPr lang="pt-BR" sz="1100" dirty="0">
                          <a:solidFill>
                            <a:schemeClr val="tx1"/>
                          </a:solidFill>
                          <a:effectLst/>
                        </a:rPr>
                        <a:t> </a:t>
                      </a:r>
                      <a:r>
                        <a:rPr lang="pt-BR" sz="1100" dirty="0" err="1">
                          <a:solidFill>
                            <a:schemeClr val="tx1"/>
                          </a:solidFill>
                          <a:effectLst/>
                        </a:rPr>
                        <a:t>Municipio</a:t>
                      </a:r>
                      <a:r>
                        <a:rPr lang="pt-BR" sz="1100" dirty="0">
                          <a:solidFill>
                            <a:schemeClr val="tx1"/>
                          </a:solidFill>
                          <a:effectLst/>
                        </a:rPr>
                        <a:t>  : 351060  CARAPICUIBA                              CEP : </a:t>
                      </a:r>
                      <a:r>
                        <a:rPr lang="pt-BR" sz="1100" dirty="0" err="1">
                          <a:solidFill>
                            <a:schemeClr val="tx1"/>
                          </a:solidFill>
                          <a:effectLst/>
                        </a:rPr>
                        <a:t>xxxxxxxxx</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9"/>
                  </a:ext>
                </a:extLst>
              </a:tr>
              <a:tr h="197042">
                <a:tc>
                  <a:txBody>
                    <a:bodyPr/>
                    <a:lstStyle/>
                    <a:p>
                      <a:pPr>
                        <a:lnSpc>
                          <a:spcPct val="115000"/>
                        </a:lnSpc>
                        <a:spcAft>
                          <a:spcPts val="0"/>
                        </a:spcAft>
                      </a:pPr>
                      <a:r>
                        <a:rPr lang="pt-BR" sz="1100" dirty="0">
                          <a:solidFill>
                            <a:schemeClr val="tx1"/>
                          </a:solidFill>
                          <a:effectLst/>
                        </a:rPr>
                        <a:t> Logradouro : </a:t>
                      </a:r>
                      <a:r>
                        <a:rPr lang="pt-BR" sz="1100" dirty="0" err="1">
                          <a:solidFill>
                            <a:schemeClr val="tx1"/>
                          </a:solidFill>
                          <a:effectLst/>
                        </a:rPr>
                        <a:t>xxxxxx</a:t>
                      </a:r>
                      <a:r>
                        <a:rPr lang="pt-BR" sz="1100" dirty="0">
                          <a:solidFill>
                            <a:schemeClr val="tx1"/>
                          </a:solidFill>
                          <a:effectLst/>
                        </a:rPr>
                        <a:t>                                     </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10"/>
                  </a:ext>
                </a:extLst>
              </a:tr>
              <a:tr h="197042">
                <a:tc>
                  <a:txBody>
                    <a:bodyPr/>
                    <a:lstStyle/>
                    <a:p>
                      <a:pPr>
                        <a:lnSpc>
                          <a:spcPct val="115000"/>
                        </a:lnSpc>
                        <a:spcAft>
                          <a:spcPts val="0"/>
                        </a:spcAft>
                      </a:pPr>
                      <a:r>
                        <a:rPr lang="pt-BR" sz="1100" dirty="0">
                          <a:solidFill>
                            <a:schemeClr val="tx1"/>
                          </a:solidFill>
                          <a:effectLst/>
                        </a:rPr>
                        <a:t> </a:t>
                      </a:r>
                      <a:r>
                        <a:rPr lang="pt-BR" sz="1100" dirty="0" err="1">
                          <a:solidFill>
                            <a:schemeClr val="tx1"/>
                          </a:solidFill>
                          <a:effectLst/>
                        </a:rPr>
                        <a:t>Endereco</a:t>
                      </a:r>
                      <a:r>
                        <a:rPr lang="pt-BR" sz="1100" dirty="0">
                          <a:solidFill>
                            <a:schemeClr val="tx1"/>
                          </a:solidFill>
                          <a:effectLst/>
                        </a:rPr>
                        <a:t>   : </a:t>
                      </a:r>
                      <a:r>
                        <a:rPr lang="pt-BR" sz="1100" dirty="0" err="1">
                          <a:solidFill>
                            <a:schemeClr val="tx1"/>
                          </a:solidFill>
                          <a:effectLst/>
                        </a:rPr>
                        <a:t>xxxxxxx</a:t>
                      </a:r>
                      <a:r>
                        <a:rPr lang="pt-BR" sz="1100" dirty="0">
                          <a:solidFill>
                            <a:schemeClr val="tx1"/>
                          </a:solidFill>
                          <a:effectLst/>
                        </a:rPr>
                        <a:t>                       Numero : </a:t>
                      </a:r>
                      <a:r>
                        <a:rPr lang="pt-BR" sz="1100" dirty="0" err="1">
                          <a:solidFill>
                            <a:schemeClr val="tx1"/>
                          </a:solidFill>
                          <a:effectLst/>
                        </a:rPr>
                        <a:t>xxx</a:t>
                      </a:r>
                      <a:r>
                        <a:rPr lang="pt-BR" sz="1100" dirty="0">
                          <a:solidFill>
                            <a:schemeClr val="tx1"/>
                          </a:solidFill>
                          <a:effectLst/>
                        </a:rPr>
                        <a:t>  Compl.: </a:t>
                      </a:r>
                      <a:r>
                        <a:rPr lang="pt-BR" sz="1100" dirty="0" err="1">
                          <a:solidFill>
                            <a:schemeClr val="tx1"/>
                          </a:solidFill>
                          <a:effectLst/>
                        </a:rPr>
                        <a:t>xxxxx</a:t>
                      </a:r>
                      <a:r>
                        <a:rPr lang="pt-BR" sz="1100" dirty="0">
                          <a:solidFill>
                            <a:schemeClr val="tx1"/>
                          </a:solidFill>
                          <a:effectLst/>
                        </a:rPr>
                        <a:t>   </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11"/>
                  </a:ext>
                </a:extLst>
              </a:tr>
              <a:tr h="197042">
                <a:tc>
                  <a:txBody>
                    <a:bodyPr/>
                    <a:lstStyle/>
                    <a:p>
                      <a:pPr>
                        <a:lnSpc>
                          <a:spcPct val="115000"/>
                        </a:lnSpc>
                        <a:spcAft>
                          <a:spcPts val="0"/>
                        </a:spcAft>
                      </a:pPr>
                      <a:r>
                        <a:rPr lang="pt-BR" sz="1100" dirty="0">
                          <a:solidFill>
                            <a:schemeClr val="tx1"/>
                          </a:solidFill>
                          <a:effectLst/>
                        </a:rPr>
                        <a:t> Bairro     : </a:t>
                      </a:r>
                      <a:r>
                        <a:rPr lang="pt-BR" sz="1100" dirty="0" err="1">
                          <a:solidFill>
                            <a:schemeClr val="tx1"/>
                          </a:solidFill>
                          <a:effectLst/>
                        </a:rPr>
                        <a:t>xxxxxxxxxxxxxxxxxxxx</a:t>
                      </a:r>
                      <a:r>
                        <a:rPr lang="pt-BR" sz="1100" dirty="0">
                          <a:solidFill>
                            <a:schemeClr val="tx1"/>
                          </a:solidFill>
                          <a:effectLst/>
                        </a:rPr>
                        <a:t>  Telefone : (11) </a:t>
                      </a:r>
                      <a:r>
                        <a:rPr lang="pt-BR" sz="1100" dirty="0" err="1">
                          <a:solidFill>
                            <a:schemeClr val="tx1"/>
                          </a:solidFill>
                          <a:effectLst/>
                        </a:rPr>
                        <a:t>xxxxxxx</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12"/>
                  </a:ext>
                </a:extLst>
              </a:tr>
              <a:tr h="197042">
                <a:tc>
                  <a:txBody>
                    <a:bodyPr/>
                    <a:lstStyle/>
                    <a:p>
                      <a:pPr>
                        <a:lnSpc>
                          <a:spcPct val="115000"/>
                        </a:lnSpc>
                        <a:spcAft>
                          <a:spcPts val="0"/>
                        </a:spcAft>
                      </a:pPr>
                      <a:r>
                        <a:rPr lang="pt-BR" sz="1100" dirty="0">
                          <a:solidFill>
                            <a:schemeClr val="tx1"/>
                          </a:solidFill>
                          <a:effectLst/>
                        </a:rPr>
                        <a:t> E-Mail     : </a:t>
                      </a:r>
                      <a:r>
                        <a:rPr lang="pt-BR" sz="1100" dirty="0" err="1">
                          <a:solidFill>
                            <a:schemeClr val="tx1"/>
                          </a:solidFill>
                          <a:effectLst/>
                        </a:rPr>
                        <a:t>xxxxxxxxxxxxxxxxxxxxxxxr</a:t>
                      </a:r>
                      <a:r>
                        <a:rPr lang="pt-BR" sz="1100" dirty="0">
                          <a:solidFill>
                            <a:schemeClr val="tx1"/>
                          </a:solidFill>
                          <a:effectLst/>
                        </a:rPr>
                        <a:t>                   Raca:02 PRETA Etnia:     </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13"/>
                  </a:ext>
                </a:extLst>
              </a:tr>
              <a:tr h="197042">
                <a:tc>
                  <a:txBody>
                    <a:bodyPr/>
                    <a:lstStyle/>
                    <a:p>
                      <a:pPr>
                        <a:lnSpc>
                          <a:spcPct val="115000"/>
                        </a:lnSpc>
                        <a:spcAft>
                          <a:spcPts val="0"/>
                        </a:spcAft>
                      </a:pPr>
                      <a:r>
                        <a:rPr lang="pt-BR" sz="1100" dirty="0">
                          <a:solidFill>
                            <a:schemeClr val="tx1"/>
                          </a:solidFill>
                          <a:effectLst/>
                        </a:rPr>
                        <a:t> C.I.D. PRINCIPAL         C61             TRAT. ANTERIOR</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14"/>
                  </a:ext>
                </a:extLst>
              </a:tr>
              <a:tr h="197042">
                <a:tc>
                  <a:txBody>
                    <a:bodyPr/>
                    <a:lstStyle/>
                    <a:p>
                      <a:pPr>
                        <a:lnSpc>
                          <a:spcPct val="115000"/>
                        </a:lnSpc>
                        <a:spcAft>
                          <a:spcPts val="0"/>
                        </a:spcAft>
                      </a:pPr>
                      <a:r>
                        <a:rPr lang="pt-BR" sz="1100" dirty="0">
                          <a:solidFill>
                            <a:schemeClr val="tx1"/>
                          </a:solidFill>
                          <a:effectLst/>
                        </a:rPr>
                        <a:t>        SECUNDARIO                      C.I.D.  DT.INICIO</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15"/>
                  </a:ext>
                </a:extLst>
              </a:tr>
              <a:tr h="197042">
                <a:tc>
                  <a:txBody>
                    <a:bodyPr/>
                    <a:lstStyle/>
                    <a:p>
                      <a:pPr>
                        <a:lnSpc>
                          <a:spcPct val="115000"/>
                        </a:lnSpc>
                        <a:spcAft>
                          <a:spcPts val="0"/>
                        </a:spcAft>
                      </a:pPr>
                      <a:r>
                        <a:rPr lang="pt-BR" sz="1100" dirty="0">
                          <a:solidFill>
                            <a:schemeClr val="tx1"/>
                          </a:solidFill>
                          <a:effectLst/>
                        </a:rPr>
                        <a:t>        CAUSAS ASSOCIADAS            1o.          /  /    </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16"/>
                  </a:ext>
                </a:extLst>
              </a:tr>
              <a:tr h="197042">
                <a:tc>
                  <a:txBody>
                    <a:bodyPr/>
                    <a:lstStyle/>
                    <a:p>
                      <a:pPr>
                        <a:lnSpc>
                          <a:spcPct val="115000"/>
                        </a:lnSpc>
                        <a:spcAft>
                          <a:spcPts val="0"/>
                        </a:spcAft>
                      </a:pPr>
                      <a:r>
                        <a:rPr lang="pt-BR" sz="1100" dirty="0">
                          <a:solidFill>
                            <a:schemeClr val="tx1"/>
                          </a:solidFill>
                          <a:effectLst/>
                        </a:rPr>
                        <a:t>        10-TOPOGRAFIA                     2o.          /  /    </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17"/>
                  </a:ext>
                </a:extLst>
              </a:tr>
              <a:tr h="197042">
                <a:tc>
                  <a:txBody>
                    <a:bodyPr/>
                    <a:lstStyle/>
                    <a:p>
                      <a:pPr>
                        <a:lnSpc>
                          <a:spcPct val="115000"/>
                        </a:lnSpc>
                        <a:spcAft>
                          <a:spcPts val="0"/>
                        </a:spcAft>
                      </a:pPr>
                      <a:r>
                        <a:rPr lang="pt-BR" sz="1100" dirty="0">
                          <a:solidFill>
                            <a:schemeClr val="tx1"/>
                          </a:solidFill>
                          <a:effectLst/>
                        </a:rPr>
                        <a:t>                                                          3o.          /  /    </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18"/>
                  </a:ext>
                </a:extLst>
              </a:tr>
              <a:tr h="197042">
                <a:tc>
                  <a:txBody>
                    <a:bodyPr/>
                    <a:lstStyle/>
                    <a:p>
                      <a:pPr>
                        <a:lnSpc>
                          <a:spcPct val="115000"/>
                        </a:lnSpc>
                        <a:spcAft>
                          <a:spcPts val="0"/>
                        </a:spcAft>
                      </a:pPr>
                      <a:r>
                        <a:rPr lang="pt-BR" sz="1100" dirty="0">
                          <a:solidFill>
                            <a:schemeClr val="tx1"/>
                          </a:solidFill>
                          <a:effectLst/>
                        </a:rPr>
                        <a:t> LINFONODOS REG.INVADIDOS N (S=SIM,N=NAO,3=N.AVAL) ESTADIO 2 (0 A 4)</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19"/>
                  </a:ext>
                </a:extLst>
              </a:tr>
              <a:tr h="197042">
                <a:tc>
                  <a:txBody>
                    <a:bodyPr/>
                    <a:lstStyle/>
                    <a:p>
                      <a:pPr>
                        <a:lnSpc>
                          <a:spcPct val="115000"/>
                        </a:lnSpc>
                        <a:spcAft>
                          <a:spcPts val="0"/>
                        </a:spcAft>
                      </a:pPr>
                      <a:r>
                        <a:rPr lang="pt-BR" sz="1100" dirty="0">
                          <a:solidFill>
                            <a:schemeClr val="tx1"/>
                          </a:solidFill>
                          <a:effectLst/>
                        </a:rPr>
                        <a:t> GRAU HISTOPATOLOGICO  2     DATA DIAG. CITO/HISTOPATOLOGIO 12/11/2005</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20"/>
                  </a:ext>
                </a:extLst>
              </a:tr>
              <a:tr h="197042">
                <a:tc>
                  <a:txBody>
                    <a:bodyPr/>
                    <a:lstStyle/>
                    <a:p>
                      <a:pPr>
                        <a:lnSpc>
                          <a:spcPct val="115000"/>
                        </a:lnSpc>
                        <a:spcAft>
                          <a:spcPts val="0"/>
                        </a:spcAft>
                      </a:pPr>
                      <a:r>
                        <a:rPr lang="pt-BR" sz="1100" dirty="0">
                          <a:solidFill>
                            <a:schemeClr val="tx1"/>
                          </a:solidFill>
                          <a:effectLst/>
                        </a:rPr>
                        <a:t> CONT. DO TRAT? N (S/N) DT.INICIO TRAT.SOLICITADO 01/06/2019</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21"/>
                  </a:ext>
                </a:extLst>
              </a:tr>
              <a:tr h="197042">
                <a:tc>
                  <a:txBody>
                    <a:bodyPr/>
                    <a:lstStyle/>
                    <a:p>
                      <a:pPr>
                        <a:lnSpc>
                          <a:spcPct val="115000"/>
                        </a:lnSpc>
                        <a:spcAft>
                          <a:spcPts val="0"/>
                        </a:spcAft>
                      </a:pPr>
                      <a:r>
                        <a:rPr lang="pt-BR" sz="1100" dirty="0">
                          <a:solidFill>
                            <a:schemeClr val="tx1"/>
                          </a:solidFill>
                          <a:effectLst/>
                        </a:rPr>
                        <a:t> FINALIDADE : 2</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22"/>
                  </a:ext>
                </a:extLst>
              </a:tr>
              <a:tr h="197042">
                <a:tc>
                  <a:txBody>
                    <a:bodyPr/>
                    <a:lstStyle/>
                    <a:p>
                      <a:pPr>
                        <a:lnSpc>
                          <a:spcPct val="115000"/>
                        </a:lnSpc>
                        <a:spcAft>
                          <a:spcPts val="0"/>
                        </a:spcAft>
                      </a:pPr>
                      <a:r>
                        <a:rPr lang="pt-BR" sz="1100" dirty="0">
                          <a:solidFill>
                            <a:schemeClr val="tx1"/>
                          </a:solidFill>
                          <a:effectLst/>
                        </a:rPr>
                        <a:t> C.I.D. AREA IRRADIADA           DT.INICIO    DT.FIM  </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23"/>
                  </a:ext>
                </a:extLst>
              </a:tr>
              <a:tr h="197042">
                <a:tc>
                  <a:txBody>
                    <a:bodyPr/>
                    <a:lstStyle/>
                    <a:p>
                      <a:pPr>
                        <a:lnSpc>
                          <a:spcPct val="115000"/>
                        </a:lnSpc>
                        <a:spcAft>
                          <a:spcPts val="0"/>
                        </a:spcAft>
                      </a:pPr>
                      <a:r>
                        <a:rPr lang="pt-BR" sz="1100" dirty="0">
                          <a:solidFill>
                            <a:schemeClr val="tx1"/>
                          </a:solidFill>
                          <a:effectLst/>
                        </a:rPr>
                        <a:t> C61           01/06/2019                    30/06/2019</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24"/>
                  </a:ext>
                </a:extLst>
              </a:tr>
              <a:tr h="197042">
                <a:tc>
                  <a:txBody>
                    <a:bodyPr/>
                    <a:lstStyle/>
                    <a:p>
                      <a:pPr>
                        <a:lnSpc>
                          <a:spcPct val="115000"/>
                        </a:lnSpc>
                        <a:spcAft>
                          <a:spcPts val="0"/>
                        </a:spcAft>
                      </a:pPr>
                      <a:r>
                        <a:rPr lang="pt-BR" sz="1100" dirty="0">
                          <a:solidFill>
                            <a:schemeClr val="tx1"/>
                          </a:solidFill>
                          <a:effectLst/>
                        </a:rPr>
                        <a:t> MEDICO SOLICITANTE:                    </a:t>
                      </a:r>
                      <a:r>
                        <a:rPr lang="pt-BR" sz="1100" dirty="0" err="1">
                          <a:solidFill>
                            <a:schemeClr val="tx1"/>
                          </a:solidFill>
                          <a:effectLst/>
                        </a:rPr>
                        <a:t>xxxxxx</a:t>
                      </a:r>
                      <a:r>
                        <a:rPr lang="pt-BR" sz="1100" dirty="0">
                          <a:solidFill>
                            <a:schemeClr val="tx1"/>
                          </a:solidFill>
                          <a:effectLst/>
                        </a:rPr>
                        <a:t>       </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25"/>
                  </a:ext>
                </a:extLst>
              </a:tr>
              <a:tr h="197042">
                <a:tc>
                  <a:txBody>
                    <a:bodyPr/>
                    <a:lstStyle/>
                    <a:p>
                      <a:pPr>
                        <a:lnSpc>
                          <a:spcPct val="115000"/>
                        </a:lnSpc>
                        <a:spcAft>
                          <a:spcPts val="0"/>
                        </a:spcAft>
                      </a:pPr>
                      <a:r>
                        <a:rPr lang="pt-BR" sz="1100" dirty="0">
                          <a:solidFill>
                            <a:schemeClr val="tx1"/>
                          </a:solidFill>
                          <a:effectLst/>
                        </a:rPr>
                        <a:t> CNS: 207428372320000</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26"/>
                  </a:ext>
                </a:extLst>
              </a:tr>
              <a:tr h="211422">
                <a:tc>
                  <a:txBody>
                    <a:bodyPr/>
                    <a:lstStyle/>
                    <a:p>
                      <a:pPr>
                        <a:lnSpc>
                          <a:spcPct val="115000"/>
                        </a:lnSpc>
                        <a:spcAft>
                          <a:spcPts val="0"/>
                        </a:spcAft>
                      </a:pPr>
                      <a:r>
                        <a:rPr lang="pt-BR" sz="1100" dirty="0">
                          <a:solidFill>
                            <a:schemeClr val="tx1"/>
                          </a:solidFill>
                          <a:effectLst/>
                        </a:rPr>
                        <a:t> AUTORIZADOR:                           </a:t>
                      </a:r>
                      <a:r>
                        <a:rPr lang="pt-BR" sz="1100" dirty="0" err="1">
                          <a:solidFill>
                            <a:schemeClr val="tx1"/>
                          </a:solidFill>
                          <a:effectLst/>
                        </a:rPr>
                        <a:t>xxxxxxxxxxxxxxx</a:t>
                      </a:r>
                      <a:r>
                        <a:rPr lang="pt-BR" sz="1100" dirty="0">
                          <a:solidFill>
                            <a:schemeClr val="tx1"/>
                          </a:solidFill>
                          <a:effectLst/>
                        </a:rPr>
                        <a:t>              </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27"/>
                  </a:ext>
                </a:extLst>
              </a:tr>
              <a:tr h="197042">
                <a:tc>
                  <a:txBody>
                    <a:bodyPr/>
                    <a:lstStyle/>
                    <a:p>
                      <a:pPr>
                        <a:lnSpc>
                          <a:spcPct val="115000"/>
                        </a:lnSpc>
                        <a:spcAft>
                          <a:spcPts val="0"/>
                        </a:spcAft>
                      </a:pPr>
                      <a:r>
                        <a:rPr lang="pt-BR" sz="1100" dirty="0">
                          <a:solidFill>
                            <a:schemeClr val="tx1"/>
                          </a:solidFill>
                          <a:effectLst/>
                        </a:rPr>
                        <a:t> CNS: 180043732890001  COD.ORG.EMISSOR : M355030001</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28"/>
                  </a:ext>
                </a:extLst>
              </a:tr>
              <a:tr h="197042">
                <a:tc>
                  <a:txBody>
                    <a:bodyPr/>
                    <a:lstStyle/>
                    <a:p>
                      <a:pPr>
                        <a:lnSpc>
                          <a:spcPct val="115000"/>
                        </a:lnSpc>
                        <a:spcAft>
                          <a:spcPts val="0"/>
                        </a:spcAft>
                      </a:pPr>
                      <a:r>
                        <a:rPr lang="pt-BR" sz="1100" dirty="0">
                          <a:solidFill>
                            <a:schemeClr val="tx1"/>
                          </a:solidFill>
                          <a:effectLst/>
                        </a:rPr>
                        <a:t> CNS </a:t>
                      </a:r>
                      <a:r>
                        <a:rPr lang="pt-BR" sz="1100" dirty="0" err="1">
                          <a:solidFill>
                            <a:schemeClr val="tx1"/>
                          </a:solidFill>
                          <a:effectLst/>
                        </a:rPr>
                        <a:t>Profiss.Executante</a:t>
                      </a:r>
                      <a:r>
                        <a:rPr lang="pt-BR" sz="1100" dirty="0">
                          <a:solidFill>
                            <a:schemeClr val="tx1"/>
                          </a:solidFill>
                          <a:effectLst/>
                        </a:rPr>
                        <a:t>: 2xxxxxxxxxx INE:           </a:t>
                      </a:r>
                      <a:r>
                        <a:rPr lang="pt-BR" sz="1100" dirty="0" err="1">
                          <a:solidFill>
                            <a:schemeClr val="tx1"/>
                          </a:solidFill>
                          <a:effectLst/>
                        </a:rPr>
                        <a:t>Rms</a:t>
                      </a:r>
                      <a:r>
                        <a:rPr lang="pt-BR" sz="1100" dirty="0">
                          <a:solidFill>
                            <a:schemeClr val="tx1"/>
                          </a:solidFill>
                          <a:effectLst/>
                        </a:rPr>
                        <a:t>: 2072 19/07/2019</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29"/>
                  </a:ext>
                </a:extLst>
              </a:tr>
              <a:tr h="197042">
                <a:tc>
                  <a:txBody>
                    <a:bodyPr/>
                    <a:lstStyle/>
                    <a:p>
                      <a:pPr>
                        <a:lnSpc>
                          <a:spcPct val="115000"/>
                        </a:lnSpc>
                        <a:spcAft>
                          <a:spcPts val="0"/>
                        </a:spcAft>
                      </a:pPr>
                      <a:r>
                        <a:rPr lang="pt-BR" sz="1100" dirty="0">
                          <a:solidFill>
                            <a:schemeClr val="tx1"/>
                          </a:solidFill>
                          <a:effectLst/>
                        </a:rPr>
                        <a:t> SQ PROC.       CBO   </a:t>
                      </a:r>
                      <a:r>
                        <a:rPr lang="pt-BR" sz="1100" dirty="0" err="1">
                          <a:solidFill>
                            <a:schemeClr val="tx1"/>
                          </a:solidFill>
                          <a:effectLst/>
                        </a:rPr>
                        <a:t>Qt.Prz</a:t>
                      </a:r>
                      <a:r>
                        <a:rPr lang="pt-BR" sz="1100" dirty="0">
                          <a:solidFill>
                            <a:schemeClr val="tx1"/>
                          </a:solidFill>
                          <a:effectLst/>
                        </a:rPr>
                        <a:t>. Equipe            </a:t>
                      </a:r>
                      <a:r>
                        <a:rPr lang="pt-BR" sz="1100" dirty="0" err="1">
                          <a:solidFill>
                            <a:schemeClr val="tx1"/>
                          </a:solidFill>
                          <a:effectLst/>
                        </a:rPr>
                        <a:t>Vl.Prz</a:t>
                      </a:r>
                      <a:r>
                        <a:rPr lang="pt-BR" sz="1100" dirty="0">
                          <a:solidFill>
                            <a:schemeClr val="tx1"/>
                          </a:solidFill>
                          <a:effectLst/>
                        </a:rPr>
                        <a:t>. </a:t>
                      </a:r>
                      <a:r>
                        <a:rPr lang="pt-BR" sz="1100" dirty="0" err="1">
                          <a:solidFill>
                            <a:schemeClr val="tx1"/>
                          </a:solidFill>
                          <a:effectLst/>
                        </a:rPr>
                        <a:t>Qt.Apvd</a:t>
                      </a:r>
                      <a:r>
                        <a:rPr lang="pt-BR" sz="1100" dirty="0">
                          <a:solidFill>
                            <a:schemeClr val="tx1"/>
                          </a:solidFill>
                          <a:effectLst/>
                        </a:rPr>
                        <a:t>    </a:t>
                      </a:r>
                      <a:r>
                        <a:rPr lang="pt-BR" sz="1100" dirty="0" err="1">
                          <a:solidFill>
                            <a:schemeClr val="tx1"/>
                          </a:solidFill>
                          <a:effectLst/>
                        </a:rPr>
                        <a:t>Vl.Apvd</a:t>
                      </a:r>
                      <a:r>
                        <a:rPr lang="pt-BR" sz="1100" dirty="0">
                          <a:solidFill>
                            <a:schemeClr val="tx1"/>
                          </a:solidFill>
                          <a:effectLst/>
                        </a:rPr>
                        <a:t>    SITUACAO</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30"/>
                  </a:ext>
                </a:extLst>
              </a:tr>
              <a:tr h="197042">
                <a:tc>
                  <a:txBody>
                    <a:bodyPr/>
                    <a:lstStyle/>
                    <a:p>
                      <a:pPr>
                        <a:lnSpc>
                          <a:spcPct val="115000"/>
                        </a:lnSpc>
                        <a:spcAft>
                          <a:spcPts val="0"/>
                        </a:spcAft>
                      </a:pPr>
                      <a:r>
                        <a:rPr lang="pt-BR" sz="1100" dirty="0">
                          <a:solidFill>
                            <a:schemeClr val="tx1"/>
                          </a:solidFill>
                          <a:effectLst/>
                        </a:rPr>
                        <a:t> </a:t>
                      </a:r>
                      <a:r>
                        <a:rPr lang="pt-BR" sz="1100" dirty="0">
                          <a:solidFill>
                            <a:schemeClr val="tx1"/>
                          </a:solidFill>
                          <a:effectLst/>
                          <a:highlight>
                            <a:srgbClr val="00FFFF"/>
                          </a:highlight>
                        </a:rPr>
                        <a:t>01 030401045-6 225330       1               5.838,00      1  5.838,00 APROVADO TOTALMENTE</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31"/>
                  </a:ext>
                </a:extLst>
              </a:tr>
              <a:tr h="197042">
                <a:tc>
                  <a:txBody>
                    <a:bodyPr/>
                    <a:lstStyle/>
                    <a:p>
                      <a:pPr>
                        <a:lnSpc>
                          <a:spcPct val="115000"/>
                        </a:lnSpc>
                        <a:spcAft>
                          <a:spcPts val="0"/>
                        </a:spcAft>
                      </a:pPr>
                      <a:r>
                        <a:rPr lang="pt-BR" sz="1100" dirty="0">
                          <a:solidFill>
                            <a:schemeClr val="tx1"/>
                          </a:solidFill>
                          <a:effectLst/>
                        </a:rPr>
                        <a:t>                                                    1   5.838,00                  1  5.838,00</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32"/>
                  </a:ext>
                </a:extLst>
              </a:tr>
            </a:tbl>
          </a:graphicData>
        </a:graphic>
      </p:graphicFrame>
    </p:spTree>
    <p:extLst>
      <p:ext uri="{BB962C8B-B14F-4D97-AF65-F5344CB8AC3E}">
        <p14:creationId xmlns:p14="http://schemas.microsoft.com/office/powerpoint/2010/main" val="9510832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ext uri="{D42A27DB-BD31-4B8C-83A1-F6EECF244321}">
                <p14:modId xmlns:p14="http://schemas.microsoft.com/office/powerpoint/2010/main" val="3169839785"/>
              </p:ext>
            </p:extLst>
          </p:nvPr>
        </p:nvGraphicFramePr>
        <p:xfrm>
          <a:off x="1354667" y="116632"/>
          <a:ext cx="9448800" cy="6747510"/>
        </p:xfrm>
        <a:graphic>
          <a:graphicData uri="http://schemas.openxmlformats.org/drawingml/2006/table">
            <a:tbl>
              <a:tblPr firstRow="1" firstCol="1" bandRow="1">
                <a:tableStyleId>{5C22544A-7EE6-4342-B048-85BDC9FD1C3A}</a:tableStyleId>
              </a:tblPr>
              <a:tblGrid>
                <a:gridCol w="9448800">
                  <a:extLst>
                    <a:ext uri="{9D8B030D-6E8A-4147-A177-3AD203B41FA5}">
                      <a16:colId xmlns:a16="http://schemas.microsoft.com/office/drawing/2014/main" val="20000"/>
                    </a:ext>
                  </a:extLst>
                </a:gridCol>
              </a:tblGrid>
              <a:tr h="185353">
                <a:tc>
                  <a:txBody>
                    <a:bodyPr/>
                    <a:lstStyle/>
                    <a:p>
                      <a:pPr>
                        <a:lnSpc>
                          <a:spcPct val="115000"/>
                        </a:lnSpc>
                        <a:spcAft>
                          <a:spcPts val="0"/>
                        </a:spcAft>
                      </a:pPr>
                      <a:r>
                        <a:rPr lang="pt-BR" sz="1100" dirty="0" err="1">
                          <a:solidFill>
                            <a:schemeClr val="tx1"/>
                          </a:solidFill>
                          <a:effectLst/>
                        </a:rPr>
                        <a:t>Estab.Exec</a:t>
                      </a:r>
                      <a:r>
                        <a:rPr lang="pt-BR" sz="1100" dirty="0">
                          <a:solidFill>
                            <a:schemeClr val="tx1"/>
                          </a:solidFill>
                          <a:effectLst/>
                        </a:rPr>
                        <a:t>. : 2077590 - INST BRASILEIRO DE CONTROLE DO CANC</a:t>
                      </a:r>
                      <a:endParaRPr lang="pt-BR" sz="1100" dirty="0">
                        <a:solidFill>
                          <a:schemeClr val="tx1"/>
                        </a:solidFill>
                        <a:effectLst/>
                        <a:latin typeface="Calibri"/>
                        <a:ea typeface="Calibri"/>
                        <a:cs typeface="Times New Roman"/>
                      </a:endParaRPr>
                    </a:p>
                  </a:txBody>
                  <a:tcPr marL="29815" marR="2981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0"/>
                  </a:ext>
                </a:extLst>
              </a:tr>
              <a:tr h="185353">
                <a:tc>
                  <a:txBody>
                    <a:bodyPr/>
                    <a:lstStyle/>
                    <a:p>
                      <a:pPr>
                        <a:lnSpc>
                          <a:spcPct val="115000"/>
                        </a:lnSpc>
                        <a:spcAft>
                          <a:spcPts val="0"/>
                        </a:spcAft>
                      </a:pPr>
                      <a:r>
                        <a:rPr lang="pt-BR" sz="1100" dirty="0">
                          <a:solidFill>
                            <a:schemeClr val="tx1"/>
                          </a:solidFill>
                          <a:effectLst/>
                        </a:rPr>
                        <a:t> </a:t>
                      </a:r>
                      <a:r>
                        <a:rPr lang="pt-BR" sz="1100" dirty="0" err="1">
                          <a:solidFill>
                            <a:schemeClr val="tx1"/>
                          </a:solidFill>
                          <a:effectLst/>
                        </a:rPr>
                        <a:t>Estab.Solic</a:t>
                      </a:r>
                      <a:r>
                        <a:rPr lang="pt-BR" sz="1100" dirty="0">
                          <a:solidFill>
                            <a:schemeClr val="tx1"/>
                          </a:solidFill>
                          <a:effectLst/>
                        </a:rPr>
                        <a:t>.: 2077590  Numero da APAC Anterior : 0000000000000  C.Atend.:01 ELETIVO</a:t>
                      </a:r>
                      <a:endParaRPr lang="pt-BR" sz="1100" dirty="0">
                        <a:solidFill>
                          <a:schemeClr val="tx1"/>
                        </a:solidFill>
                        <a:effectLst/>
                        <a:latin typeface="Calibri"/>
                        <a:ea typeface="Calibri"/>
                        <a:cs typeface="Times New Roman"/>
                      </a:endParaRPr>
                    </a:p>
                  </a:txBody>
                  <a:tcPr marL="29815" marR="2981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1"/>
                  </a:ext>
                </a:extLst>
              </a:tr>
              <a:tr h="185353">
                <a:tc>
                  <a:txBody>
                    <a:bodyPr/>
                    <a:lstStyle/>
                    <a:p>
                      <a:pPr>
                        <a:lnSpc>
                          <a:spcPct val="115000"/>
                        </a:lnSpc>
                        <a:spcAft>
                          <a:spcPts val="0"/>
                        </a:spcAft>
                      </a:pPr>
                      <a:r>
                        <a:rPr lang="pt-BR" sz="1100" dirty="0">
                          <a:solidFill>
                            <a:schemeClr val="tx1"/>
                          </a:solidFill>
                          <a:effectLst/>
                        </a:rPr>
                        <a:t> APAC: 351923294933-1      Validade: 01/06/2019 - 30/06/2019  </a:t>
                      </a:r>
                      <a:r>
                        <a:rPr lang="pt-BR" sz="1100" dirty="0" err="1">
                          <a:solidFill>
                            <a:schemeClr val="tx1"/>
                          </a:solidFill>
                          <a:effectLst/>
                        </a:rPr>
                        <a:t>Tipo:UNICA</a:t>
                      </a:r>
                      <a:endParaRPr lang="pt-BR" sz="1100" dirty="0">
                        <a:solidFill>
                          <a:schemeClr val="tx1"/>
                        </a:solidFill>
                        <a:effectLst/>
                        <a:latin typeface="Calibri"/>
                        <a:ea typeface="Calibri"/>
                        <a:cs typeface="Times New Roman"/>
                      </a:endParaRPr>
                    </a:p>
                  </a:txBody>
                  <a:tcPr marL="29815" marR="2981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2"/>
                  </a:ext>
                </a:extLst>
              </a:tr>
              <a:tr h="185353">
                <a:tc>
                  <a:txBody>
                    <a:bodyPr/>
                    <a:lstStyle/>
                    <a:p>
                      <a:pPr>
                        <a:lnSpc>
                          <a:spcPct val="115000"/>
                        </a:lnSpc>
                        <a:spcAft>
                          <a:spcPts val="0"/>
                        </a:spcAft>
                      </a:pPr>
                      <a:r>
                        <a:rPr lang="pt-BR" sz="1100" dirty="0">
                          <a:solidFill>
                            <a:schemeClr val="tx1"/>
                          </a:solidFill>
                          <a:effectLst/>
                        </a:rPr>
                        <a:t> </a:t>
                      </a:r>
                      <a:r>
                        <a:rPr lang="pt-BR" sz="1100" dirty="0">
                          <a:solidFill>
                            <a:schemeClr val="tx1"/>
                          </a:solidFill>
                          <a:effectLst/>
                          <a:highlight>
                            <a:srgbClr val="00FFFF"/>
                          </a:highlight>
                        </a:rPr>
                        <a:t>Proced.Princ:030401042 RADIOTERAPIA DE CANCER GINECOLOGICO</a:t>
                      </a:r>
                      <a:r>
                        <a:rPr lang="pt-BR" sz="1100" dirty="0">
                          <a:solidFill>
                            <a:schemeClr val="tx1"/>
                          </a:solidFill>
                          <a:effectLst/>
                        </a:rPr>
                        <a:t>                         </a:t>
                      </a:r>
                      <a:endParaRPr lang="pt-BR" sz="1100" dirty="0">
                        <a:solidFill>
                          <a:schemeClr val="tx1"/>
                        </a:solidFill>
                        <a:effectLst/>
                        <a:latin typeface="Calibri"/>
                        <a:ea typeface="Calibri"/>
                        <a:cs typeface="Times New Roman"/>
                      </a:endParaRPr>
                    </a:p>
                  </a:txBody>
                  <a:tcPr marL="29815" marR="2981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3"/>
                  </a:ext>
                </a:extLst>
              </a:tr>
              <a:tr h="185353">
                <a:tc>
                  <a:txBody>
                    <a:bodyPr/>
                    <a:lstStyle/>
                    <a:p>
                      <a:pPr>
                        <a:lnSpc>
                          <a:spcPct val="115000"/>
                        </a:lnSpc>
                        <a:spcAft>
                          <a:spcPts val="0"/>
                        </a:spcAft>
                      </a:pPr>
                      <a:r>
                        <a:rPr lang="pt-BR" sz="1100" dirty="0">
                          <a:solidFill>
                            <a:schemeClr val="tx1"/>
                          </a:solidFill>
                          <a:effectLst/>
                        </a:rPr>
                        <a:t> Processamento:06/2019  Producao:06/2019 </a:t>
                      </a:r>
                      <a:r>
                        <a:rPr lang="pt-BR" sz="1100" dirty="0" err="1">
                          <a:solidFill>
                            <a:schemeClr val="tx1"/>
                          </a:solidFill>
                          <a:effectLst/>
                        </a:rPr>
                        <a:t>Serv</a:t>
                      </a:r>
                      <a:r>
                        <a:rPr lang="pt-BR" sz="1100" dirty="0">
                          <a:solidFill>
                            <a:schemeClr val="tx1"/>
                          </a:solidFill>
                          <a:effectLst/>
                        </a:rPr>
                        <a:t>/Class:132/004 Radioterapia                            </a:t>
                      </a:r>
                      <a:endParaRPr lang="pt-BR" sz="1100" dirty="0">
                        <a:solidFill>
                          <a:schemeClr val="tx1"/>
                        </a:solidFill>
                        <a:effectLst/>
                        <a:latin typeface="Calibri"/>
                        <a:ea typeface="Calibri"/>
                        <a:cs typeface="Times New Roman"/>
                      </a:endParaRPr>
                    </a:p>
                  </a:txBody>
                  <a:tcPr marL="29815" marR="2981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4"/>
                  </a:ext>
                </a:extLst>
              </a:tr>
              <a:tr h="185353">
                <a:tc>
                  <a:txBody>
                    <a:bodyPr/>
                    <a:lstStyle/>
                    <a:p>
                      <a:pPr>
                        <a:lnSpc>
                          <a:spcPct val="115000"/>
                        </a:lnSpc>
                        <a:spcAft>
                          <a:spcPts val="0"/>
                        </a:spcAft>
                      </a:pPr>
                      <a:r>
                        <a:rPr lang="pt-BR" sz="1100" dirty="0">
                          <a:solidFill>
                            <a:schemeClr val="tx1"/>
                          </a:solidFill>
                          <a:effectLst/>
                        </a:rPr>
                        <a:t> </a:t>
                      </a:r>
                      <a:r>
                        <a:rPr lang="pt-BR" sz="1100" dirty="0" err="1">
                          <a:solidFill>
                            <a:schemeClr val="tx1"/>
                          </a:solidFill>
                          <a:effectLst/>
                        </a:rPr>
                        <a:t>Mot.Saida</a:t>
                      </a:r>
                      <a:r>
                        <a:rPr lang="pt-BR" sz="1100" dirty="0">
                          <a:solidFill>
                            <a:schemeClr val="tx1"/>
                          </a:solidFill>
                          <a:effectLst/>
                        </a:rPr>
                        <a:t>/Perm.: 15 - ALTA COM PREVISAO DE RETORNO P/ACOMP.PAC </a:t>
                      </a:r>
                      <a:r>
                        <a:rPr lang="pt-BR" sz="1100" dirty="0" err="1">
                          <a:solidFill>
                            <a:schemeClr val="tx1"/>
                          </a:solidFill>
                          <a:effectLst/>
                        </a:rPr>
                        <a:t>Dt</a:t>
                      </a:r>
                      <a:r>
                        <a:rPr lang="pt-BR" sz="1100" dirty="0">
                          <a:solidFill>
                            <a:schemeClr val="tx1"/>
                          </a:solidFill>
                          <a:effectLst/>
                        </a:rPr>
                        <a:t>. Alta : 14/06/2019</a:t>
                      </a:r>
                      <a:endParaRPr lang="pt-BR" sz="1100" dirty="0">
                        <a:solidFill>
                          <a:schemeClr val="tx1"/>
                        </a:solidFill>
                        <a:effectLst/>
                        <a:latin typeface="Calibri"/>
                        <a:ea typeface="Calibri"/>
                        <a:cs typeface="Times New Roman"/>
                      </a:endParaRPr>
                    </a:p>
                  </a:txBody>
                  <a:tcPr marL="29815" marR="2981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5"/>
                  </a:ext>
                </a:extLst>
              </a:tr>
              <a:tr h="185353">
                <a:tc>
                  <a:txBody>
                    <a:bodyPr/>
                    <a:lstStyle/>
                    <a:p>
                      <a:pPr>
                        <a:lnSpc>
                          <a:spcPct val="115000"/>
                        </a:lnSpc>
                        <a:spcAft>
                          <a:spcPts val="0"/>
                        </a:spcAft>
                      </a:pPr>
                      <a:r>
                        <a:rPr lang="pt-BR" sz="1100" dirty="0">
                          <a:solidFill>
                            <a:schemeClr val="tx1"/>
                          </a:solidFill>
                          <a:effectLst/>
                        </a:rPr>
                        <a:t> Paciente   :</a:t>
                      </a:r>
                      <a:r>
                        <a:rPr lang="pt-BR" sz="1100" dirty="0" err="1">
                          <a:solidFill>
                            <a:schemeClr val="tx1"/>
                          </a:solidFill>
                          <a:effectLst/>
                        </a:rPr>
                        <a:t>xxxxxxxxxxxx</a:t>
                      </a:r>
                      <a:r>
                        <a:rPr lang="pt-BR" sz="1100" dirty="0">
                          <a:solidFill>
                            <a:schemeClr val="tx1"/>
                          </a:solidFill>
                          <a:effectLst/>
                        </a:rPr>
                        <a:t> - </a:t>
                      </a:r>
                      <a:r>
                        <a:rPr lang="pt-BR" sz="1100" dirty="0" err="1">
                          <a:solidFill>
                            <a:schemeClr val="tx1"/>
                          </a:solidFill>
                          <a:effectLst/>
                        </a:rPr>
                        <a:t>xxxxxxxxxxxxx</a:t>
                      </a:r>
                      <a:r>
                        <a:rPr lang="pt-BR" sz="1100" dirty="0">
                          <a:solidFill>
                            <a:schemeClr val="tx1"/>
                          </a:solidFill>
                          <a:effectLst/>
                        </a:rPr>
                        <a:t>      </a:t>
                      </a:r>
                      <a:endParaRPr lang="pt-BR" sz="1100" dirty="0">
                        <a:solidFill>
                          <a:schemeClr val="tx1"/>
                        </a:solidFill>
                        <a:effectLst/>
                        <a:latin typeface="Calibri"/>
                        <a:ea typeface="Calibri"/>
                        <a:cs typeface="Times New Roman"/>
                      </a:endParaRPr>
                    </a:p>
                  </a:txBody>
                  <a:tcPr marL="29815" marR="2981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6"/>
                  </a:ext>
                </a:extLst>
              </a:tr>
              <a:tr h="185353">
                <a:tc>
                  <a:txBody>
                    <a:bodyPr/>
                    <a:lstStyle/>
                    <a:p>
                      <a:pPr>
                        <a:lnSpc>
                          <a:spcPct val="115000"/>
                        </a:lnSpc>
                        <a:spcAft>
                          <a:spcPts val="0"/>
                        </a:spcAft>
                      </a:pPr>
                      <a:r>
                        <a:rPr lang="pt-BR" sz="1100" dirty="0">
                          <a:solidFill>
                            <a:schemeClr val="tx1"/>
                          </a:solidFill>
                          <a:effectLst/>
                        </a:rPr>
                        <a:t> Mae        : </a:t>
                      </a:r>
                      <a:r>
                        <a:rPr lang="pt-BR" sz="1100" dirty="0" err="1">
                          <a:solidFill>
                            <a:schemeClr val="tx1"/>
                          </a:solidFill>
                          <a:effectLst/>
                        </a:rPr>
                        <a:t>xxxxxxxxxxxxxxxxx</a:t>
                      </a:r>
                      <a:r>
                        <a:rPr lang="pt-BR" sz="1100" dirty="0">
                          <a:solidFill>
                            <a:schemeClr val="tx1"/>
                          </a:solidFill>
                          <a:effectLst/>
                        </a:rPr>
                        <a:t>        </a:t>
                      </a:r>
                      <a:r>
                        <a:rPr lang="pt-BR" sz="1100" dirty="0" err="1">
                          <a:solidFill>
                            <a:schemeClr val="tx1"/>
                          </a:solidFill>
                          <a:effectLst/>
                        </a:rPr>
                        <a:t>Nacion</a:t>
                      </a:r>
                      <a:r>
                        <a:rPr lang="pt-BR" sz="1100" dirty="0">
                          <a:solidFill>
                            <a:schemeClr val="tx1"/>
                          </a:solidFill>
                          <a:effectLst/>
                        </a:rPr>
                        <a:t>.: 010 BRASIL</a:t>
                      </a:r>
                      <a:endParaRPr lang="pt-BR" sz="1100" dirty="0">
                        <a:solidFill>
                          <a:schemeClr val="tx1"/>
                        </a:solidFill>
                        <a:effectLst/>
                        <a:latin typeface="Calibri"/>
                        <a:ea typeface="Calibri"/>
                        <a:cs typeface="Times New Roman"/>
                      </a:endParaRPr>
                    </a:p>
                  </a:txBody>
                  <a:tcPr marL="29815" marR="2981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7"/>
                  </a:ext>
                </a:extLst>
              </a:tr>
              <a:tr h="185353">
                <a:tc>
                  <a:txBody>
                    <a:bodyPr/>
                    <a:lstStyle/>
                    <a:p>
                      <a:pPr>
                        <a:lnSpc>
                          <a:spcPct val="115000"/>
                        </a:lnSpc>
                        <a:spcAft>
                          <a:spcPts val="0"/>
                        </a:spcAft>
                      </a:pPr>
                      <a:r>
                        <a:rPr lang="pt-BR" sz="1100" dirty="0">
                          <a:solidFill>
                            <a:schemeClr val="tx1"/>
                          </a:solidFill>
                          <a:effectLst/>
                        </a:rPr>
                        <a:t> </a:t>
                      </a:r>
                      <a:r>
                        <a:rPr lang="pt-BR" sz="1100" dirty="0" err="1">
                          <a:solidFill>
                            <a:schemeClr val="tx1"/>
                          </a:solidFill>
                          <a:effectLst/>
                        </a:rPr>
                        <a:t>Responsavel</a:t>
                      </a:r>
                      <a:r>
                        <a:rPr lang="pt-BR" sz="1100" dirty="0">
                          <a:solidFill>
                            <a:schemeClr val="tx1"/>
                          </a:solidFill>
                          <a:effectLst/>
                        </a:rPr>
                        <a:t>: </a:t>
                      </a:r>
                      <a:r>
                        <a:rPr lang="pt-BR" sz="1100" dirty="0" err="1">
                          <a:solidFill>
                            <a:schemeClr val="tx1"/>
                          </a:solidFill>
                          <a:effectLst/>
                        </a:rPr>
                        <a:t>xxxxxxxxxxxxxx</a:t>
                      </a:r>
                      <a:r>
                        <a:rPr lang="pt-BR" sz="1100" dirty="0">
                          <a:solidFill>
                            <a:schemeClr val="tx1"/>
                          </a:solidFill>
                          <a:effectLst/>
                        </a:rPr>
                        <a:t>         Sexo : F </a:t>
                      </a:r>
                      <a:r>
                        <a:rPr lang="pt-BR" sz="1100" dirty="0" err="1">
                          <a:solidFill>
                            <a:schemeClr val="tx1"/>
                          </a:solidFill>
                          <a:effectLst/>
                        </a:rPr>
                        <a:t>Dt.Nasc</a:t>
                      </a:r>
                      <a:r>
                        <a:rPr lang="pt-BR" sz="1100" dirty="0">
                          <a:solidFill>
                            <a:schemeClr val="tx1"/>
                          </a:solidFill>
                          <a:effectLst/>
                        </a:rPr>
                        <a:t>.: </a:t>
                      </a:r>
                      <a:r>
                        <a:rPr lang="pt-BR" sz="1100" dirty="0" err="1">
                          <a:solidFill>
                            <a:schemeClr val="tx1"/>
                          </a:solidFill>
                          <a:effectLst/>
                        </a:rPr>
                        <a:t>xxxxxxxx</a:t>
                      </a:r>
                      <a:endParaRPr lang="pt-BR" sz="1100" dirty="0">
                        <a:solidFill>
                          <a:schemeClr val="tx1"/>
                        </a:solidFill>
                        <a:effectLst/>
                        <a:latin typeface="Calibri"/>
                        <a:ea typeface="Calibri"/>
                        <a:cs typeface="Times New Roman"/>
                      </a:endParaRPr>
                    </a:p>
                  </a:txBody>
                  <a:tcPr marL="29815" marR="2981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8"/>
                  </a:ext>
                </a:extLst>
              </a:tr>
              <a:tr h="185353">
                <a:tc>
                  <a:txBody>
                    <a:bodyPr/>
                    <a:lstStyle/>
                    <a:p>
                      <a:pPr>
                        <a:lnSpc>
                          <a:spcPct val="115000"/>
                        </a:lnSpc>
                        <a:spcAft>
                          <a:spcPts val="0"/>
                        </a:spcAft>
                      </a:pPr>
                      <a:r>
                        <a:rPr lang="pt-BR" sz="1100" dirty="0">
                          <a:solidFill>
                            <a:schemeClr val="tx1"/>
                          </a:solidFill>
                          <a:effectLst/>
                        </a:rPr>
                        <a:t> </a:t>
                      </a:r>
                      <a:r>
                        <a:rPr lang="pt-BR" sz="1100" dirty="0" err="1">
                          <a:solidFill>
                            <a:schemeClr val="tx1"/>
                          </a:solidFill>
                          <a:effectLst/>
                        </a:rPr>
                        <a:t>Municipio</a:t>
                      </a:r>
                      <a:r>
                        <a:rPr lang="pt-BR" sz="1100" dirty="0">
                          <a:solidFill>
                            <a:schemeClr val="tx1"/>
                          </a:solidFill>
                          <a:effectLst/>
                        </a:rPr>
                        <a:t>  : 355030  SAO PAULO                                CEP : </a:t>
                      </a:r>
                      <a:r>
                        <a:rPr lang="pt-BR" sz="1100" dirty="0" err="1">
                          <a:solidFill>
                            <a:schemeClr val="tx1"/>
                          </a:solidFill>
                          <a:effectLst/>
                        </a:rPr>
                        <a:t>xxxxxxxxxx</a:t>
                      </a:r>
                      <a:endParaRPr lang="pt-BR" sz="1100" dirty="0">
                        <a:solidFill>
                          <a:schemeClr val="tx1"/>
                        </a:solidFill>
                        <a:effectLst/>
                        <a:latin typeface="Calibri"/>
                        <a:ea typeface="Calibri"/>
                        <a:cs typeface="Times New Roman"/>
                      </a:endParaRPr>
                    </a:p>
                  </a:txBody>
                  <a:tcPr marL="29815" marR="2981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9"/>
                  </a:ext>
                </a:extLst>
              </a:tr>
              <a:tr h="185353">
                <a:tc>
                  <a:txBody>
                    <a:bodyPr/>
                    <a:lstStyle/>
                    <a:p>
                      <a:pPr>
                        <a:lnSpc>
                          <a:spcPct val="115000"/>
                        </a:lnSpc>
                        <a:spcAft>
                          <a:spcPts val="0"/>
                        </a:spcAft>
                      </a:pPr>
                      <a:r>
                        <a:rPr lang="pt-BR" sz="1100" dirty="0">
                          <a:solidFill>
                            <a:schemeClr val="tx1"/>
                          </a:solidFill>
                          <a:effectLst/>
                        </a:rPr>
                        <a:t> Logradouro : </a:t>
                      </a:r>
                      <a:r>
                        <a:rPr lang="pt-BR" sz="1100" dirty="0" err="1">
                          <a:solidFill>
                            <a:schemeClr val="tx1"/>
                          </a:solidFill>
                          <a:effectLst/>
                        </a:rPr>
                        <a:t>xxxxxxxx</a:t>
                      </a:r>
                      <a:r>
                        <a:rPr lang="pt-BR" sz="1100" dirty="0">
                          <a:solidFill>
                            <a:schemeClr val="tx1"/>
                          </a:solidFill>
                          <a:effectLst/>
                        </a:rPr>
                        <a:t>                                     </a:t>
                      </a:r>
                      <a:endParaRPr lang="pt-BR" sz="1100" dirty="0">
                        <a:solidFill>
                          <a:schemeClr val="tx1"/>
                        </a:solidFill>
                        <a:effectLst/>
                        <a:latin typeface="Calibri"/>
                        <a:ea typeface="Calibri"/>
                        <a:cs typeface="Times New Roman"/>
                      </a:endParaRPr>
                    </a:p>
                  </a:txBody>
                  <a:tcPr marL="29815" marR="2981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10"/>
                  </a:ext>
                </a:extLst>
              </a:tr>
              <a:tr h="185353">
                <a:tc>
                  <a:txBody>
                    <a:bodyPr/>
                    <a:lstStyle/>
                    <a:p>
                      <a:pPr>
                        <a:lnSpc>
                          <a:spcPct val="115000"/>
                        </a:lnSpc>
                        <a:spcAft>
                          <a:spcPts val="0"/>
                        </a:spcAft>
                      </a:pPr>
                      <a:r>
                        <a:rPr lang="pt-BR" sz="1100" dirty="0">
                          <a:solidFill>
                            <a:schemeClr val="tx1"/>
                          </a:solidFill>
                          <a:effectLst/>
                        </a:rPr>
                        <a:t> </a:t>
                      </a:r>
                      <a:r>
                        <a:rPr lang="pt-BR" sz="1100" dirty="0" err="1">
                          <a:solidFill>
                            <a:schemeClr val="tx1"/>
                          </a:solidFill>
                          <a:effectLst/>
                        </a:rPr>
                        <a:t>Endereco</a:t>
                      </a:r>
                      <a:r>
                        <a:rPr lang="pt-BR" sz="1100" dirty="0">
                          <a:solidFill>
                            <a:schemeClr val="tx1"/>
                          </a:solidFill>
                          <a:effectLst/>
                        </a:rPr>
                        <a:t>   : </a:t>
                      </a:r>
                      <a:r>
                        <a:rPr lang="pt-BR" sz="1100" dirty="0" err="1">
                          <a:solidFill>
                            <a:schemeClr val="tx1"/>
                          </a:solidFill>
                          <a:effectLst/>
                        </a:rPr>
                        <a:t>xxxxxxxx</a:t>
                      </a:r>
                      <a:r>
                        <a:rPr lang="pt-BR" sz="1100" dirty="0">
                          <a:solidFill>
                            <a:schemeClr val="tx1"/>
                          </a:solidFill>
                          <a:effectLst/>
                        </a:rPr>
                        <a:t>              Numero : 83    Compl.:           </a:t>
                      </a:r>
                      <a:endParaRPr lang="pt-BR" sz="1100" dirty="0">
                        <a:solidFill>
                          <a:schemeClr val="tx1"/>
                        </a:solidFill>
                        <a:effectLst/>
                        <a:latin typeface="Calibri"/>
                        <a:ea typeface="Calibri"/>
                        <a:cs typeface="Times New Roman"/>
                      </a:endParaRPr>
                    </a:p>
                  </a:txBody>
                  <a:tcPr marL="29815" marR="2981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11"/>
                  </a:ext>
                </a:extLst>
              </a:tr>
              <a:tr h="185353">
                <a:tc>
                  <a:txBody>
                    <a:bodyPr/>
                    <a:lstStyle/>
                    <a:p>
                      <a:pPr>
                        <a:lnSpc>
                          <a:spcPct val="115000"/>
                        </a:lnSpc>
                        <a:spcAft>
                          <a:spcPts val="0"/>
                        </a:spcAft>
                      </a:pPr>
                      <a:r>
                        <a:rPr lang="pt-BR" sz="1100" dirty="0">
                          <a:solidFill>
                            <a:schemeClr val="tx1"/>
                          </a:solidFill>
                          <a:effectLst/>
                        </a:rPr>
                        <a:t> Bairro     : </a:t>
                      </a:r>
                      <a:r>
                        <a:rPr lang="pt-BR" sz="1100" dirty="0" err="1">
                          <a:solidFill>
                            <a:schemeClr val="tx1"/>
                          </a:solidFill>
                          <a:effectLst/>
                        </a:rPr>
                        <a:t>xxxxxxxxx</a:t>
                      </a:r>
                      <a:r>
                        <a:rPr lang="pt-BR" sz="1100" dirty="0">
                          <a:solidFill>
                            <a:schemeClr val="tx1"/>
                          </a:solidFill>
                          <a:effectLst/>
                        </a:rPr>
                        <a:t>                     Telefone : (11) </a:t>
                      </a:r>
                      <a:r>
                        <a:rPr lang="pt-BR" sz="1100" dirty="0" err="1">
                          <a:solidFill>
                            <a:schemeClr val="tx1"/>
                          </a:solidFill>
                          <a:effectLst/>
                        </a:rPr>
                        <a:t>xxxxxxxxx</a:t>
                      </a:r>
                      <a:endParaRPr lang="pt-BR" sz="1100" dirty="0">
                        <a:solidFill>
                          <a:schemeClr val="tx1"/>
                        </a:solidFill>
                        <a:effectLst/>
                        <a:latin typeface="Calibri"/>
                        <a:ea typeface="Calibri"/>
                        <a:cs typeface="Times New Roman"/>
                      </a:endParaRPr>
                    </a:p>
                  </a:txBody>
                  <a:tcPr marL="29815" marR="2981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12"/>
                  </a:ext>
                </a:extLst>
              </a:tr>
              <a:tr h="185353">
                <a:tc>
                  <a:txBody>
                    <a:bodyPr/>
                    <a:lstStyle/>
                    <a:p>
                      <a:pPr>
                        <a:lnSpc>
                          <a:spcPct val="115000"/>
                        </a:lnSpc>
                        <a:spcAft>
                          <a:spcPts val="0"/>
                        </a:spcAft>
                      </a:pPr>
                      <a:r>
                        <a:rPr lang="pt-BR" sz="1100" dirty="0">
                          <a:solidFill>
                            <a:schemeClr val="tx1"/>
                          </a:solidFill>
                          <a:effectLst/>
                        </a:rPr>
                        <a:t> E-Mail     : </a:t>
                      </a:r>
                      <a:r>
                        <a:rPr lang="pt-BR" sz="1100" dirty="0" err="1">
                          <a:solidFill>
                            <a:schemeClr val="tx1"/>
                          </a:solidFill>
                          <a:effectLst/>
                        </a:rPr>
                        <a:t>xxxxxxxxxxxxxxx</a:t>
                      </a:r>
                      <a:r>
                        <a:rPr lang="pt-BR" sz="1100" dirty="0">
                          <a:solidFill>
                            <a:schemeClr val="tx1"/>
                          </a:solidFill>
                          <a:effectLst/>
                        </a:rPr>
                        <a:t>               Raca:02 </a:t>
                      </a:r>
                      <a:r>
                        <a:rPr lang="pt-BR" sz="1100" dirty="0" err="1">
                          <a:solidFill>
                            <a:schemeClr val="tx1"/>
                          </a:solidFill>
                          <a:effectLst/>
                        </a:rPr>
                        <a:t>xxxxxxx</a:t>
                      </a:r>
                      <a:r>
                        <a:rPr lang="pt-BR" sz="1100" dirty="0">
                          <a:solidFill>
                            <a:schemeClr val="tx1"/>
                          </a:solidFill>
                          <a:effectLst/>
                        </a:rPr>
                        <a:t> Etnia:     </a:t>
                      </a:r>
                      <a:endParaRPr lang="pt-BR" sz="1100" dirty="0">
                        <a:solidFill>
                          <a:schemeClr val="tx1"/>
                        </a:solidFill>
                        <a:effectLst/>
                        <a:latin typeface="Calibri"/>
                        <a:ea typeface="Calibri"/>
                        <a:cs typeface="Times New Roman"/>
                      </a:endParaRPr>
                    </a:p>
                  </a:txBody>
                  <a:tcPr marL="29815" marR="2981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13"/>
                  </a:ext>
                </a:extLst>
              </a:tr>
              <a:tr h="185353">
                <a:tc>
                  <a:txBody>
                    <a:bodyPr/>
                    <a:lstStyle/>
                    <a:p>
                      <a:pPr>
                        <a:lnSpc>
                          <a:spcPct val="115000"/>
                        </a:lnSpc>
                        <a:spcAft>
                          <a:spcPts val="0"/>
                        </a:spcAft>
                      </a:pPr>
                      <a:r>
                        <a:rPr lang="pt-BR" sz="1100" dirty="0">
                          <a:solidFill>
                            <a:schemeClr val="tx1"/>
                          </a:solidFill>
                          <a:effectLst/>
                        </a:rPr>
                        <a:t> C.I.D. PRINCIPAL         C531            TRAT. ANTERIOR</a:t>
                      </a:r>
                      <a:endParaRPr lang="pt-BR" sz="1100" dirty="0">
                        <a:solidFill>
                          <a:schemeClr val="tx1"/>
                        </a:solidFill>
                        <a:effectLst/>
                        <a:latin typeface="Calibri"/>
                        <a:ea typeface="Calibri"/>
                        <a:cs typeface="Times New Roman"/>
                      </a:endParaRPr>
                    </a:p>
                  </a:txBody>
                  <a:tcPr marL="29815" marR="2981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14"/>
                  </a:ext>
                </a:extLst>
              </a:tr>
              <a:tr h="185353">
                <a:tc>
                  <a:txBody>
                    <a:bodyPr/>
                    <a:lstStyle/>
                    <a:p>
                      <a:pPr>
                        <a:lnSpc>
                          <a:spcPct val="115000"/>
                        </a:lnSpc>
                        <a:spcAft>
                          <a:spcPts val="0"/>
                        </a:spcAft>
                      </a:pPr>
                      <a:r>
                        <a:rPr lang="pt-BR" sz="1100" dirty="0">
                          <a:solidFill>
                            <a:schemeClr val="tx1"/>
                          </a:solidFill>
                          <a:effectLst/>
                        </a:rPr>
                        <a:t>        SECUNDARIO                      C.I.D.  DT.INICIO</a:t>
                      </a:r>
                      <a:endParaRPr lang="pt-BR" sz="1100" dirty="0">
                        <a:solidFill>
                          <a:schemeClr val="tx1"/>
                        </a:solidFill>
                        <a:effectLst/>
                        <a:latin typeface="Calibri"/>
                        <a:ea typeface="Calibri"/>
                        <a:cs typeface="Times New Roman"/>
                      </a:endParaRPr>
                    </a:p>
                  </a:txBody>
                  <a:tcPr marL="29815" marR="2981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15"/>
                  </a:ext>
                </a:extLst>
              </a:tr>
              <a:tr h="185353">
                <a:tc>
                  <a:txBody>
                    <a:bodyPr/>
                    <a:lstStyle/>
                    <a:p>
                      <a:pPr>
                        <a:lnSpc>
                          <a:spcPct val="115000"/>
                        </a:lnSpc>
                        <a:spcAft>
                          <a:spcPts val="0"/>
                        </a:spcAft>
                      </a:pPr>
                      <a:r>
                        <a:rPr lang="pt-BR" sz="1100" dirty="0">
                          <a:solidFill>
                            <a:schemeClr val="tx1"/>
                          </a:solidFill>
                          <a:effectLst/>
                        </a:rPr>
                        <a:t>        CAUSAS ASSOCIADAS            1o.          /  /    </a:t>
                      </a:r>
                      <a:endParaRPr lang="pt-BR" sz="1100" dirty="0">
                        <a:solidFill>
                          <a:schemeClr val="tx1"/>
                        </a:solidFill>
                        <a:effectLst/>
                        <a:latin typeface="Calibri"/>
                        <a:ea typeface="Calibri"/>
                        <a:cs typeface="Times New Roman"/>
                      </a:endParaRPr>
                    </a:p>
                  </a:txBody>
                  <a:tcPr marL="29815" marR="2981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16"/>
                  </a:ext>
                </a:extLst>
              </a:tr>
              <a:tr h="185353">
                <a:tc>
                  <a:txBody>
                    <a:bodyPr/>
                    <a:lstStyle/>
                    <a:p>
                      <a:pPr>
                        <a:lnSpc>
                          <a:spcPct val="115000"/>
                        </a:lnSpc>
                        <a:spcAft>
                          <a:spcPts val="0"/>
                        </a:spcAft>
                      </a:pPr>
                      <a:r>
                        <a:rPr lang="pt-BR" sz="1100" dirty="0">
                          <a:solidFill>
                            <a:schemeClr val="tx1"/>
                          </a:solidFill>
                          <a:effectLst/>
                        </a:rPr>
                        <a:t>        10-TOPOGRAFIA                    2o.          /  /    </a:t>
                      </a:r>
                      <a:endParaRPr lang="pt-BR" sz="1100" dirty="0">
                        <a:solidFill>
                          <a:schemeClr val="tx1"/>
                        </a:solidFill>
                        <a:effectLst/>
                        <a:latin typeface="Calibri"/>
                        <a:ea typeface="Calibri"/>
                        <a:cs typeface="Times New Roman"/>
                      </a:endParaRPr>
                    </a:p>
                  </a:txBody>
                  <a:tcPr marL="29815" marR="2981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17"/>
                  </a:ext>
                </a:extLst>
              </a:tr>
              <a:tr h="185353">
                <a:tc>
                  <a:txBody>
                    <a:bodyPr/>
                    <a:lstStyle/>
                    <a:p>
                      <a:pPr>
                        <a:lnSpc>
                          <a:spcPct val="115000"/>
                        </a:lnSpc>
                        <a:spcAft>
                          <a:spcPts val="0"/>
                        </a:spcAft>
                      </a:pPr>
                      <a:r>
                        <a:rPr lang="pt-BR" sz="1100" dirty="0">
                          <a:solidFill>
                            <a:schemeClr val="tx1"/>
                          </a:solidFill>
                          <a:effectLst/>
                        </a:rPr>
                        <a:t>                                                         3o.          /  /    </a:t>
                      </a:r>
                      <a:endParaRPr lang="pt-BR" sz="1100" dirty="0">
                        <a:solidFill>
                          <a:schemeClr val="tx1"/>
                        </a:solidFill>
                        <a:effectLst/>
                        <a:latin typeface="Calibri"/>
                        <a:ea typeface="Calibri"/>
                        <a:cs typeface="Times New Roman"/>
                      </a:endParaRPr>
                    </a:p>
                  </a:txBody>
                  <a:tcPr marL="29815" marR="2981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18"/>
                  </a:ext>
                </a:extLst>
              </a:tr>
              <a:tr h="185353">
                <a:tc>
                  <a:txBody>
                    <a:bodyPr/>
                    <a:lstStyle/>
                    <a:p>
                      <a:pPr>
                        <a:lnSpc>
                          <a:spcPct val="115000"/>
                        </a:lnSpc>
                        <a:spcAft>
                          <a:spcPts val="0"/>
                        </a:spcAft>
                      </a:pPr>
                      <a:r>
                        <a:rPr lang="pt-BR" sz="1100" dirty="0">
                          <a:solidFill>
                            <a:schemeClr val="tx1"/>
                          </a:solidFill>
                          <a:effectLst/>
                        </a:rPr>
                        <a:t> LINFONODOS REG.INVADIDOS N (S=SIM,N=NAO,3=N.AVAL) ESTADIO 4 (0 A 4)</a:t>
                      </a:r>
                      <a:endParaRPr lang="pt-BR" sz="1100" dirty="0">
                        <a:solidFill>
                          <a:schemeClr val="tx1"/>
                        </a:solidFill>
                        <a:effectLst/>
                        <a:latin typeface="Calibri"/>
                        <a:ea typeface="Calibri"/>
                        <a:cs typeface="Times New Roman"/>
                      </a:endParaRPr>
                    </a:p>
                  </a:txBody>
                  <a:tcPr marL="29815" marR="2981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19"/>
                  </a:ext>
                </a:extLst>
              </a:tr>
              <a:tr h="185353">
                <a:tc>
                  <a:txBody>
                    <a:bodyPr/>
                    <a:lstStyle/>
                    <a:p>
                      <a:pPr>
                        <a:lnSpc>
                          <a:spcPct val="115000"/>
                        </a:lnSpc>
                        <a:spcAft>
                          <a:spcPts val="0"/>
                        </a:spcAft>
                      </a:pPr>
                      <a:r>
                        <a:rPr lang="pt-BR" sz="1100" dirty="0">
                          <a:solidFill>
                            <a:schemeClr val="tx1"/>
                          </a:solidFill>
                          <a:effectLst/>
                        </a:rPr>
                        <a:t> GRAU HISTOPATOLOGICO  1     DATA DIAG. CITO/HISTOPATOLOGIO 14/05/2018</a:t>
                      </a:r>
                      <a:endParaRPr lang="pt-BR" sz="1100" dirty="0">
                        <a:solidFill>
                          <a:schemeClr val="tx1"/>
                        </a:solidFill>
                        <a:effectLst/>
                        <a:latin typeface="Calibri"/>
                        <a:ea typeface="Calibri"/>
                        <a:cs typeface="Times New Roman"/>
                      </a:endParaRPr>
                    </a:p>
                  </a:txBody>
                  <a:tcPr marL="29815" marR="2981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20"/>
                  </a:ext>
                </a:extLst>
              </a:tr>
              <a:tr h="185353">
                <a:tc>
                  <a:txBody>
                    <a:bodyPr/>
                    <a:lstStyle/>
                    <a:p>
                      <a:pPr>
                        <a:lnSpc>
                          <a:spcPct val="115000"/>
                        </a:lnSpc>
                        <a:spcAft>
                          <a:spcPts val="0"/>
                        </a:spcAft>
                      </a:pPr>
                      <a:r>
                        <a:rPr lang="pt-BR" sz="1100" dirty="0">
                          <a:solidFill>
                            <a:schemeClr val="tx1"/>
                          </a:solidFill>
                          <a:effectLst/>
                        </a:rPr>
                        <a:t> CONT. DO TRAT? N (S/N) DT.INICIO TRAT.SOLICITADO 01/06/2019</a:t>
                      </a:r>
                      <a:endParaRPr lang="pt-BR" sz="1100" dirty="0">
                        <a:solidFill>
                          <a:schemeClr val="tx1"/>
                        </a:solidFill>
                        <a:effectLst/>
                        <a:latin typeface="Calibri"/>
                        <a:ea typeface="Calibri"/>
                        <a:cs typeface="Times New Roman"/>
                      </a:endParaRPr>
                    </a:p>
                  </a:txBody>
                  <a:tcPr marL="29815" marR="2981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21"/>
                  </a:ext>
                </a:extLst>
              </a:tr>
              <a:tr h="185353">
                <a:tc>
                  <a:txBody>
                    <a:bodyPr/>
                    <a:lstStyle/>
                    <a:p>
                      <a:pPr>
                        <a:lnSpc>
                          <a:spcPct val="115000"/>
                        </a:lnSpc>
                        <a:spcAft>
                          <a:spcPts val="0"/>
                        </a:spcAft>
                      </a:pPr>
                      <a:r>
                        <a:rPr lang="pt-BR" sz="1100" dirty="0">
                          <a:solidFill>
                            <a:schemeClr val="tx1"/>
                          </a:solidFill>
                          <a:effectLst/>
                        </a:rPr>
                        <a:t> FINALIDADE : 2</a:t>
                      </a:r>
                      <a:endParaRPr lang="pt-BR" sz="1100" dirty="0">
                        <a:solidFill>
                          <a:schemeClr val="tx1"/>
                        </a:solidFill>
                        <a:effectLst/>
                        <a:latin typeface="Calibri"/>
                        <a:ea typeface="Calibri"/>
                        <a:cs typeface="Times New Roman"/>
                      </a:endParaRPr>
                    </a:p>
                  </a:txBody>
                  <a:tcPr marL="29815" marR="2981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22"/>
                  </a:ext>
                </a:extLst>
              </a:tr>
              <a:tr h="185353">
                <a:tc>
                  <a:txBody>
                    <a:bodyPr/>
                    <a:lstStyle/>
                    <a:p>
                      <a:pPr>
                        <a:lnSpc>
                          <a:spcPct val="115000"/>
                        </a:lnSpc>
                        <a:spcAft>
                          <a:spcPts val="0"/>
                        </a:spcAft>
                      </a:pPr>
                      <a:r>
                        <a:rPr lang="pt-BR" sz="1100" dirty="0">
                          <a:solidFill>
                            <a:schemeClr val="tx1"/>
                          </a:solidFill>
                          <a:effectLst/>
                        </a:rPr>
                        <a:t> C.I.D. AREA IRRADIADA           DT.INICIO      DT.FIM  </a:t>
                      </a:r>
                      <a:endParaRPr lang="pt-BR" sz="1100" dirty="0">
                        <a:solidFill>
                          <a:schemeClr val="tx1"/>
                        </a:solidFill>
                        <a:effectLst/>
                        <a:latin typeface="Calibri"/>
                        <a:ea typeface="Calibri"/>
                        <a:cs typeface="Times New Roman"/>
                      </a:endParaRPr>
                    </a:p>
                  </a:txBody>
                  <a:tcPr marL="29815" marR="2981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23"/>
                  </a:ext>
                </a:extLst>
              </a:tr>
              <a:tr h="185353">
                <a:tc>
                  <a:txBody>
                    <a:bodyPr/>
                    <a:lstStyle/>
                    <a:p>
                      <a:pPr>
                        <a:lnSpc>
                          <a:spcPct val="115000"/>
                        </a:lnSpc>
                        <a:spcAft>
                          <a:spcPts val="0"/>
                        </a:spcAft>
                      </a:pPr>
                      <a:r>
                        <a:rPr lang="pt-BR" sz="1100" dirty="0">
                          <a:solidFill>
                            <a:schemeClr val="tx1"/>
                          </a:solidFill>
                          <a:effectLst/>
                        </a:rPr>
                        <a:t>                      C531                     01/06/2019   30/06/2019</a:t>
                      </a:r>
                      <a:endParaRPr lang="pt-BR" sz="1100" dirty="0">
                        <a:solidFill>
                          <a:schemeClr val="tx1"/>
                        </a:solidFill>
                        <a:effectLst/>
                        <a:latin typeface="Calibri"/>
                        <a:ea typeface="Calibri"/>
                        <a:cs typeface="Times New Roman"/>
                      </a:endParaRPr>
                    </a:p>
                  </a:txBody>
                  <a:tcPr marL="29815" marR="2981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24"/>
                  </a:ext>
                </a:extLst>
              </a:tr>
              <a:tr h="185353">
                <a:tc>
                  <a:txBody>
                    <a:bodyPr/>
                    <a:lstStyle/>
                    <a:p>
                      <a:pPr>
                        <a:lnSpc>
                          <a:spcPct val="115000"/>
                        </a:lnSpc>
                        <a:spcAft>
                          <a:spcPts val="0"/>
                        </a:spcAft>
                      </a:pPr>
                      <a:r>
                        <a:rPr lang="pt-BR" sz="1100" dirty="0">
                          <a:solidFill>
                            <a:schemeClr val="tx1"/>
                          </a:solidFill>
                          <a:effectLst/>
                        </a:rPr>
                        <a:t> MEDICO SOLICITANTE:                    </a:t>
                      </a:r>
                      <a:r>
                        <a:rPr lang="pt-BR" sz="1100" dirty="0" err="1">
                          <a:solidFill>
                            <a:schemeClr val="tx1"/>
                          </a:solidFill>
                          <a:effectLst/>
                        </a:rPr>
                        <a:t>xxxxxxxxxxxx</a:t>
                      </a:r>
                      <a:r>
                        <a:rPr lang="pt-BR" sz="1100" dirty="0">
                          <a:solidFill>
                            <a:schemeClr val="tx1"/>
                          </a:solidFill>
                          <a:effectLst/>
                        </a:rPr>
                        <a:t>       </a:t>
                      </a:r>
                      <a:endParaRPr lang="pt-BR" sz="1100" dirty="0">
                        <a:solidFill>
                          <a:schemeClr val="tx1"/>
                        </a:solidFill>
                        <a:effectLst/>
                        <a:latin typeface="Calibri"/>
                        <a:ea typeface="Calibri"/>
                        <a:cs typeface="Times New Roman"/>
                      </a:endParaRPr>
                    </a:p>
                  </a:txBody>
                  <a:tcPr marL="29815" marR="2981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25"/>
                  </a:ext>
                </a:extLst>
              </a:tr>
              <a:tr h="185353">
                <a:tc>
                  <a:txBody>
                    <a:bodyPr/>
                    <a:lstStyle/>
                    <a:p>
                      <a:pPr>
                        <a:lnSpc>
                          <a:spcPct val="115000"/>
                        </a:lnSpc>
                        <a:spcAft>
                          <a:spcPts val="0"/>
                        </a:spcAft>
                      </a:pPr>
                      <a:r>
                        <a:rPr lang="pt-BR" sz="1100" dirty="0">
                          <a:solidFill>
                            <a:schemeClr val="tx1"/>
                          </a:solidFill>
                          <a:effectLst/>
                        </a:rPr>
                        <a:t> CNS: 207428372320000</a:t>
                      </a:r>
                      <a:endParaRPr lang="pt-BR" sz="1100" dirty="0">
                        <a:solidFill>
                          <a:schemeClr val="tx1"/>
                        </a:solidFill>
                        <a:effectLst/>
                        <a:latin typeface="Calibri"/>
                        <a:ea typeface="Calibri"/>
                        <a:cs typeface="Times New Roman"/>
                      </a:endParaRPr>
                    </a:p>
                  </a:txBody>
                  <a:tcPr marL="29815" marR="2981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26"/>
                  </a:ext>
                </a:extLst>
              </a:tr>
              <a:tr h="185353">
                <a:tc>
                  <a:txBody>
                    <a:bodyPr/>
                    <a:lstStyle/>
                    <a:p>
                      <a:pPr>
                        <a:lnSpc>
                          <a:spcPct val="115000"/>
                        </a:lnSpc>
                        <a:spcAft>
                          <a:spcPts val="0"/>
                        </a:spcAft>
                      </a:pPr>
                      <a:r>
                        <a:rPr lang="pt-BR" sz="1100" dirty="0">
                          <a:solidFill>
                            <a:schemeClr val="tx1"/>
                          </a:solidFill>
                          <a:effectLst/>
                        </a:rPr>
                        <a:t> AUTORIZADOR:                           </a:t>
                      </a:r>
                      <a:r>
                        <a:rPr lang="pt-BR" sz="1100" dirty="0" err="1">
                          <a:solidFill>
                            <a:schemeClr val="tx1"/>
                          </a:solidFill>
                          <a:effectLst/>
                        </a:rPr>
                        <a:t>xxxxxxxxx</a:t>
                      </a:r>
                      <a:r>
                        <a:rPr lang="pt-BR" sz="1100" dirty="0">
                          <a:solidFill>
                            <a:schemeClr val="tx1"/>
                          </a:solidFill>
                          <a:effectLst/>
                        </a:rPr>
                        <a:t>              </a:t>
                      </a:r>
                      <a:endParaRPr lang="pt-BR" sz="1100" dirty="0">
                        <a:solidFill>
                          <a:schemeClr val="tx1"/>
                        </a:solidFill>
                        <a:effectLst/>
                        <a:latin typeface="Calibri"/>
                        <a:ea typeface="Calibri"/>
                        <a:cs typeface="Times New Roman"/>
                      </a:endParaRPr>
                    </a:p>
                  </a:txBody>
                  <a:tcPr marL="29815" marR="2981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27"/>
                  </a:ext>
                </a:extLst>
              </a:tr>
              <a:tr h="185353">
                <a:tc>
                  <a:txBody>
                    <a:bodyPr/>
                    <a:lstStyle/>
                    <a:p>
                      <a:pPr>
                        <a:lnSpc>
                          <a:spcPct val="115000"/>
                        </a:lnSpc>
                        <a:spcAft>
                          <a:spcPts val="0"/>
                        </a:spcAft>
                      </a:pPr>
                      <a:r>
                        <a:rPr lang="pt-BR" sz="1100" dirty="0">
                          <a:solidFill>
                            <a:schemeClr val="tx1"/>
                          </a:solidFill>
                          <a:effectLst/>
                        </a:rPr>
                        <a:t> CNS: 180043732890001  COD.ORG.EMISSOR : M355030001</a:t>
                      </a:r>
                      <a:endParaRPr lang="pt-BR" sz="1100" dirty="0">
                        <a:solidFill>
                          <a:schemeClr val="tx1"/>
                        </a:solidFill>
                        <a:effectLst/>
                        <a:latin typeface="Calibri"/>
                        <a:ea typeface="Calibri"/>
                        <a:cs typeface="Times New Roman"/>
                      </a:endParaRPr>
                    </a:p>
                  </a:txBody>
                  <a:tcPr marL="29815" marR="2981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28"/>
                  </a:ext>
                </a:extLst>
              </a:tr>
              <a:tr h="185353">
                <a:tc>
                  <a:txBody>
                    <a:bodyPr/>
                    <a:lstStyle/>
                    <a:p>
                      <a:pPr>
                        <a:lnSpc>
                          <a:spcPct val="115000"/>
                        </a:lnSpc>
                        <a:spcAft>
                          <a:spcPts val="0"/>
                        </a:spcAft>
                      </a:pPr>
                      <a:r>
                        <a:rPr lang="pt-BR" sz="1100" dirty="0">
                          <a:solidFill>
                            <a:schemeClr val="tx1"/>
                          </a:solidFill>
                          <a:effectLst/>
                        </a:rPr>
                        <a:t> CNS </a:t>
                      </a:r>
                      <a:r>
                        <a:rPr lang="pt-BR" sz="1100" dirty="0" err="1">
                          <a:solidFill>
                            <a:schemeClr val="tx1"/>
                          </a:solidFill>
                          <a:effectLst/>
                        </a:rPr>
                        <a:t>Profiss.Executante:xxxxxxxxxxxx</a:t>
                      </a:r>
                      <a:r>
                        <a:rPr lang="pt-BR" sz="1100" dirty="0">
                          <a:solidFill>
                            <a:schemeClr val="tx1"/>
                          </a:solidFill>
                          <a:effectLst/>
                        </a:rPr>
                        <a:t> INE:           Rms:2072 19/07/2019</a:t>
                      </a:r>
                      <a:endParaRPr lang="pt-BR" sz="1100" dirty="0">
                        <a:solidFill>
                          <a:schemeClr val="tx1"/>
                        </a:solidFill>
                        <a:effectLst/>
                        <a:latin typeface="Calibri"/>
                        <a:ea typeface="Calibri"/>
                        <a:cs typeface="Times New Roman"/>
                      </a:endParaRPr>
                    </a:p>
                  </a:txBody>
                  <a:tcPr marL="29815" marR="2981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29"/>
                  </a:ext>
                </a:extLst>
              </a:tr>
              <a:tr h="185353">
                <a:tc>
                  <a:txBody>
                    <a:bodyPr/>
                    <a:lstStyle/>
                    <a:p>
                      <a:pPr>
                        <a:lnSpc>
                          <a:spcPct val="115000"/>
                        </a:lnSpc>
                        <a:spcAft>
                          <a:spcPts val="0"/>
                        </a:spcAft>
                      </a:pPr>
                      <a:r>
                        <a:rPr lang="pt-BR" sz="1100" dirty="0">
                          <a:solidFill>
                            <a:schemeClr val="tx1"/>
                          </a:solidFill>
                          <a:effectLst/>
                        </a:rPr>
                        <a:t> SQ PROC.       CBO   </a:t>
                      </a:r>
                      <a:r>
                        <a:rPr lang="pt-BR" sz="1100" dirty="0" err="1">
                          <a:solidFill>
                            <a:schemeClr val="tx1"/>
                          </a:solidFill>
                          <a:effectLst/>
                        </a:rPr>
                        <a:t>Qt.Prz</a:t>
                      </a:r>
                      <a:r>
                        <a:rPr lang="pt-BR" sz="1100" dirty="0">
                          <a:solidFill>
                            <a:schemeClr val="tx1"/>
                          </a:solidFill>
                          <a:effectLst/>
                        </a:rPr>
                        <a:t>. Equipe            </a:t>
                      </a:r>
                      <a:r>
                        <a:rPr lang="pt-BR" sz="1100" dirty="0" err="1">
                          <a:solidFill>
                            <a:schemeClr val="tx1"/>
                          </a:solidFill>
                          <a:effectLst/>
                        </a:rPr>
                        <a:t>Vl.Prz</a:t>
                      </a:r>
                      <a:r>
                        <a:rPr lang="pt-BR" sz="1100" dirty="0">
                          <a:solidFill>
                            <a:schemeClr val="tx1"/>
                          </a:solidFill>
                          <a:effectLst/>
                        </a:rPr>
                        <a:t>. </a:t>
                      </a:r>
                      <a:r>
                        <a:rPr lang="pt-BR" sz="1100" dirty="0" err="1">
                          <a:solidFill>
                            <a:schemeClr val="tx1"/>
                          </a:solidFill>
                          <a:effectLst/>
                        </a:rPr>
                        <a:t>Qt.Apvd</a:t>
                      </a:r>
                      <a:r>
                        <a:rPr lang="pt-BR" sz="1100" dirty="0">
                          <a:solidFill>
                            <a:schemeClr val="tx1"/>
                          </a:solidFill>
                          <a:effectLst/>
                        </a:rPr>
                        <a:t>    </a:t>
                      </a:r>
                      <a:r>
                        <a:rPr lang="pt-BR" sz="1100" dirty="0" err="1">
                          <a:solidFill>
                            <a:schemeClr val="tx1"/>
                          </a:solidFill>
                          <a:effectLst/>
                        </a:rPr>
                        <a:t>Vl.Apvd</a:t>
                      </a:r>
                      <a:r>
                        <a:rPr lang="pt-BR" sz="1100" dirty="0">
                          <a:solidFill>
                            <a:schemeClr val="tx1"/>
                          </a:solidFill>
                          <a:effectLst/>
                        </a:rPr>
                        <a:t>    SITUACAO(s10H </a:t>
                      </a:r>
                      <a:endParaRPr lang="pt-BR" sz="1100" dirty="0">
                        <a:solidFill>
                          <a:schemeClr val="tx1"/>
                        </a:solidFill>
                        <a:effectLst/>
                        <a:latin typeface="Calibri"/>
                        <a:ea typeface="Calibri"/>
                        <a:cs typeface="Times New Roman"/>
                      </a:endParaRPr>
                    </a:p>
                  </a:txBody>
                  <a:tcPr marL="29815" marR="2981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30"/>
                  </a:ext>
                </a:extLst>
              </a:tr>
              <a:tr h="185353">
                <a:tc>
                  <a:txBody>
                    <a:bodyPr/>
                    <a:lstStyle/>
                    <a:p>
                      <a:pPr>
                        <a:lnSpc>
                          <a:spcPct val="115000"/>
                        </a:lnSpc>
                        <a:spcAft>
                          <a:spcPts val="0"/>
                        </a:spcAft>
                      </a:pPr>
                      <a:r>
                        <a:rPr lang="pt-BR" sz="1100" dirty="0">
                          <a:solidFill>
                            <a:schemeClr val="tx1"/>
                          </a:solidFill>
                          <a:effectLst/>
                        </a:rPr>
                        <a:t> BDSIA201906b************************************************************ 04.12</a:t>
                      </a:r>
                      <a:endParaRPr lang="pt-BR" sz="1100" dirty="0">
                        <a:solidFill>
                          <a:schemeClr val="tx1"/>
                        </a:solidFill>
                        <a:effectLst/>
                        <a:latin typeface="Calibri"/>
                        <a:ea typeface="Calibri"/>
                        <a:cs typeface="Times New Roman"/>
                      </a:endParaRPr>
                    </a:p>
                  </a:txBody>
                  <a:tcPr marL="29815" marR="2981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31"/>
                  </a:ext>
                </a:extLst>
              </a:tr>
              <a:tr h="185353">
                <a:tc>
                  <a:txBody>
                    <a:bodyPr/>
                    <a:lstStyle/>
                    <a:p>
                      <a:pPr>
                        <a:lnSpc>
                          <a:spcPct val="115000"/>
                        </a:lnSpc>
                        <a:spcAft>
                          <a:spcPts val="0"/>
                        </a:spcAft>
                      </a:pPr>
                      <a:r>
                        <a:rPr lang="pt-BR" sz="1100" dirty="0">
                          <a:solidFill>
                            <a:schemeClr val="tx1"/>
                          </a:solidFill>
                          <a:effectLst/>
                        </a:rPr>
                        <a:t> SQ PROC.       CBO   </a:t>
                      </a:r>
                      <a:r>
                        <a:rPr lang="pt-BR" sz="1100" dirty="0" err="1">
                          <a:solidFill>
                            <a:schemeClr val="tx1"/>
                          </a:solidFill>
                          <a:effectLst/>
                        </a:rPr>
                        <a:t>Qt.Prz</a:t>
                      </a:r>
                      <a:r>
                        <a:rPr lang="pt-BR" sz="1100" dirty="0">
                          <a:solidFill>
                            <a:schemeClr val="tx1"/>
                          </a:solidFill>
                          <a:effectLst/>
                        </a:rPr>
                        <a:t>. Equipe            </a:t>
                      </a:r>
                      <a:r>
                        <a:rPr lang="pt-BR" sz="1100" dirty="0" err="1">
                          <a:solidFill>
                            <a:schemeClr val="tx1"/>
                          </a:solidFill>
                          <a:effectLst/>
                        </a:rPr>
                        <a:t>Vl.Prz</a:t>
                      </a:r>
                      <a:r>
                        <a:rPr lang="pt-BR" sz="1100" dirty="0">
                          <a:solidFill>
                            <a:schemeClr val="tx1"/>
                          </a:solidFill>
                          <a:effectLst/>
                        </a:rPr>
                        <a:t>. </a:t>
                      </a:r>
                      <a:r>
                        <a:rPr lang="pt-BR" sz="1100" dirty="0" err="1">
                          <a:solidFill>
                            <a:schemeClr val="tx1"/>
                          </a:solidFill>
                          <a:effectLst/>
                        </a:rPr>
                        <a:t>Qt.Apvd</a:t>
                      </a:r>
                      <a:r>
                        <a:rPr lang="pt-BR" sz="1100" dirty="0">
                          <a:solidFill>
                            <a:schemeClr val="tx1"/>
                          </a:solidFill>
                          <a:effectLst/>
                        </a:rPr>
                        <a:t>    </a:t>
                      </a:r>
                      <a:r>
                        <a:rPr lang="pt-BR" sz="1100" dirty="0" err="1">
                          <a:solidFill>
                            <a:schemeClr val="tx1"/>
                          </a:solidFill>
                          <a:effectLst/>
                        </a:rPr>
                        <a:t>Vl.Apvd</a:t>
                      </a:r>
                      <a:r>
                        <a:rPr lang="pt-BR" sz="1100" dirty="0">
                          <a:solidFill>
                            <a:schemeClr val="tx1"/>
                          </a:solidFill>
                          <a:effectLst/>
                        </a:rPr>
                        <a:t>    SITUACAO</a:t>
                      </a:r>
                      <a:endParaRPr lang="pt-BR" sz="1100" dirty="0">
                        <a:solidFill>
                          <a:schemeClr val="tx1"/>
                        </a:solidFill>
                        <a:effectLst/>
                        <a:latin typeface="Calibri"/>
                        <a:ea typeface="Calibri"/>
                        <a:cs typeface="Times New Roman"/>
                      </a:endParaRPr>
                    </a:p>
                  </a:txBody>
                  <a:tcPr marL="29815" marR="2981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32"/>
                  </a:ext>
                </a:extLst>
              </a:tr>
              <a:tr h="185353">
                <a:tc>
                  <a:txBody>
                    <a:bodyPr/>
                    <a:lstStyle/>
                    <a:p>
                      <a:pPr>
                        <a:lnSpc>
                          <a:spcPct val="115000"/>
                        </a:lnSpc>
                        <a:spcAft>
                          <a:spcPts val="0"/>
                        </a:spcAft>
                      </a:pPr>
                      <a:r>
                        <a:rPr lang="pt-BR" sz="1100" dirty="0">
                          <a:solidFill>
                            <a:schemeClr val="tx1"/>
                          </a:solidFill>
                          <a:effectLst/>
                        </a:rPr>
                        <a:t> </a:t>
                      </a:r>
                      <a:r>
                        <a:rPr lang="pt-BR" sz="1100" dirty="0">
                          <a:solidFill>
                            <a:schemeClr val="tx1"/>
                          </a:solidFill>
                          <a:effectLst/>
                          <a:highlight>
                            <a:srgbClr val="00FFFF"/>
                          </a:highlight>
                        </a:rPr>
                        <a:t>01 030401042-1 225330       1               4.608,00      1  4.608,00 APROVADO TOTALMENTE</a:t>
                      </a:r>
                      <a:endParaRPr lang="pt-BR" sz="1100" dirty="0">
                        <a:solidFill>
                          <a:schemeClr val="tx1"/>
                        </a:solidFill>
                        <a:effectLst/>
                        <a:latin typeface="Calibri"/>
                        <a:ea typeface="Calibri"/>
                        <a:cs typeface="Times New Roman"/>
                      </a:endParaRPr>
                    </a:p>
                  </a:txBody>
                  <a:tcPr marL="29815" marR="2981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33"/>
                  </a:ext>
                </a:extLst>
              </a:tr>
              <a:tr h="185353">
                <a:tc>
                  <a:txBody>
                    <a:bodyPr/>
                    <a:lstStyle/>
                    <a:p>
                      <a:pPr>
                        <a:lnSpc>
                          <a:spcPct val="115000"/>
                        </a:lnSpc>
                        <a:spcAft>
                          <a:spcPts val="0"/>
                        </a:spcAft>
                      </a:pPr>
                      <a:r>
                        <a:rPr lang="pt-BR" sz="1100" dirty="0">
                          <a:solidFill>
                            <a:schemeClr val="tx1"/>
                          </a:solidFill>
                          <a:effectLst/>
                        </a:rPr>
                        <a:t>                                                    1   4.608,00                  1  4.608,00</a:t>
                      </a:r>
                      <a:endParaRPr lang="pt-BR" sz="1100" dirty="0">
                        <a:solidFill>
                          <a:schemeClr val="tx1"/>
                        </a:solidFill>
                        <a:effectLst/>
                        <a:latin typeface="Calibri"/>
                        <a:ea typeface="Calibri"/>
                        <a:cs typeface="Times New Roman"/>
                      </a:endParaRPr>
                    </a:p>
                  </a:txBody>
                  <a:tcPr marL="29815" marR="2981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34"/>
                  </a:ext>
                </a:extLst>
              </a:tr>
            </a:tbl>
          </a:graphicData>
        </a:graphic>
      </p:graphicFrame>
    </p:spTree>
    <p:extLst>
      <p:ext uri="{BB962C8B-B14F-4D97-AF65-F5344CB8AC3E}">
        <p14:creationId xmlns:p14="http://schemas.microsoft.com/office/powerpoint/2010/main" val="312501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Cantos Arredondados 6">
            <a:extLst>
              <a:ext uri="{FF2B5EF4-FFF2-40B4-BE49-F238E27FC236}">
                <a16:creationId xmlns:a16="http://schemas.microsoft.com/office/drawing/2014/main" id="{288E311F-B22F-49C2-9EC6-5599EBB7B1C1}"/>
              </a:ext>
            </a:extLst>
          </p:cNvPr>
          <p:cNvSpPr/>
          <p:nvPr/>
        </p:nvSpPr>
        <p:spPr>
          <a:xfrm>
            <a:off x="677333" y="1072444"/>
            <a:ext cx="10498667" cy="564154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p>
        </p:txBody>
      </p:sp>
      <p:sp>
        <p:nvSpPr>
          <p:cNvPr id="8" name="CaixaDeTexto 7">
            <a:extLst>
              <a:ext uri="{FF2B5EF4-FFF2-40B4-BE49-F238E27FC236}">
                <a16:creationId xmlns:a16="http://schemas.microsoft.com/office/drawing/2014/main" id="{B2694946-4B9C-4A87-852D-890C9F686602}"/>
              </a:ext>
            </a:extLst>
          </p:cNvPr>
          <p:cNvSpPr txBox="1"/>
          <p:nvPr/>
        </p:nvSpPr>
        <p:spPr>
          <a:xfrm>
            <a:off x="1490133" y="1072444"/>
            <a:ext cx="9211733" cy="6278642"/>
          </a:xfrm>
          <a:prstGeom prst="rect">
            <a:avLst/>
          </a:prstGeom>
          <a:noFill/>
        </p:spPr>
        <p:txBody>
          <a:bodyPr wrap="square" rtlCol="0">
            <a:spAutoFit/>
          </a:bodyPr>
          <a:lstStyle/>
          <a:p>
            <a:pPr algn="ctr"/>
            <a:r>
              <a:rPr lang="pt-BR" sz="2400" b="1" dirty="0">
                <a:solidFill>
                  <a:srgbClr val="002060"/>
                </a:solidFill>
              </a:rPr>
              <a:t>Terapia renal substitutiva - TRS</a:t>
            </a:r>
          </a:p>
          <a:p>
            <a:pPr algn="ctr"/>
            <a:endParaRPr lang="pt-BR" sz="2000" b="1" dirty="0"/>
          </a:p>
          <a:p>
            <a:pPr algn="ctr"/>
            <a:r>
              <a:rPr lang="pt-BR" sz="2800" b="1" dirty="0"/>
              <a:t>Principais funções dos Rins</a:t>
            </a:r>
          </a:p>
          <a:p>
            <a:pPr marL="285750" indent="-285750">
              <a:buFont typeface="Arial" panose="020B0604020202020204" pitchFamily="34" charset="0"/>
              <a:buChar char="•"/>
            </a:pPr>
            <a:r>
              <a:rPr lang="pt-BR" sz="2000" dirty="0"/>
              <a:t> </a:t>
            </a:r>
            <a:r>
              <a:rPr lang="pt-BR" sz="2400" b="1" u="sng" dirty="0"/>
              <a:t>Filtrar todos os líquidos corporais</a:t>
            </a:r>
            <a:r>
              <a:rPr lang="pt-BR" sz="2400" u="sng" dirty="0"/>
              <a:t> </a:t>
            </a:r>
            <a:r>
              <a:rPr lang="pt-BR" sz="2400" dirty="0"/>
              <a:t>com a produção da urina para exercer sua função principal que é de desintoxicação e excreção;</a:t>
            </a:r>
          </a:p>
          <a:p>
            <a:pPr marL="285750" indent="-285750">
              <a:buFont typeface="Arial" panose="020B0604020202020204" pitchFamily="34" charset="0"/>
              <a:buChar char="•"/>
            </a:pPr>
            <a:r>
              <a:rPr lang="pt-BR" sz="2400" b="1" u="sng" dirty="0"/>
              <a:t>Eliminar substâncias tóxicas endógenas </a:t>
            </a:r>
            <a:r>
              <a:rPr lang="pt-BR" sz="2400" dirty="0"/>
              <a:t>oriundas do metabolismo, como por exemplo, a </a:t>
            </a:r>
            <a:r>
              <a:rPr lang="pt-BR" sz="2800" b="1" u="sng" dirty="0" err="1"/>
              <a:t>uréia</a:t>
            </a:r>
            <a:r>
              <a:rPr lang="pt-BR" sz="2800" b="1" u="sng" dirty="0"/>
              <a:t> e a creatinina</a:t>
            </a:r>
            <a:r>
              <a:rPr lang="pt-BR" sz="2400" dirty="0"/>
              <a:t>;</a:t>
            </a:r>
          </a:p>
          <a:p>
            <a:pPr marL="285750" indent="-285750">
              <a:buFont typeface="Arial" panose="020B0604020202020204" pitchFamily="34" charset="0"/>
              <a:buChar char="•"/>
            </a:pPr>
            <a:r>
              <a:rPr lang="pt-BR" sz="2400" dirty="0"/>
              <a:t> </a:t>
            </a:r>
            <a:r>
              <a:rPr lang="pt-BR" sz="2400" b="1" dirty="0"/>
              <a:t>Eliminar substâncias exógenas </a:t>
            </a:r>
            <a:r>
              <a:rPr lang="pt-BR" sz="2400" dirty="0"/>
              <a:t>como medicações, antibióticos, aditivos químicos e drogas;</a:t>
            </a:r>
          </a:p>
          <a:p>
            <a:pPr marL="285750" indent="-285750">
              <a:buFont typeface="Arial" panose="020B0604020202020204" pitchFamily="34" charset="0"/>
              <a:buChar char="•"/>
            </a:pPr>
            <a:r>
              <a:rPr lang="pt-BR" sz="2400" b="1" u="sng" dirty="0"/>
              <a:t>Manter o equilíbrio de eletrólitos no corpo humano</a:t>
            </a:r>
            <a:r>
              <a:rPr lang="pt-BR" sz="2400" dirty="0"/>
              <a:t>, tais como sódio, potássio, cálcio, magnésio, fósforo, bicarbonato, hidrogênio, cloro e outros</a:t>
            </a:r>
          </a:p>
          <a:p>
            <a:pPr marL="285750" indent="-285750">
              <a:buFont typeface="Arial" panose="020B0604020202020204" pitchFamily="34" charset="0"/>
              <a:buChar char="•"/>
            </a:pPr>
            <a:r>
              <a:rPr lang="pt-BR" sz="2400" dirty="0"/>
              <a:t> </a:t>
            </a:r>
            <a:r>
              <a:rPr lang="pt-BR" sz="2400" b="1" dirty="0"/>
              <a:t>Regular o equilíbrio </a:t>
            </a:r>
            <a:r>
              <a:rPr lang="pt-BR" sz="2400" b="1" u="sng" dirty="0" err="1"/>
              <a:t>ácido-básico</a:t>
            </a:r>
            <a:r>
              <a:rPr lang="pt-BR" sz="2400" u="sng" dirty="0"/>
              <a:t>, </a:t>
            </a:r>
            <a:r>
              <a:rPr lang="pt-BR" sz="2400" dirty="0"/>
              <a:t>buscando manter constante o pH ideal do organismo</a:t>
            </a:r>
            <a:r>
              <a:rPr lang="pt-BR" sz="2400" u="sng" dirty="0"/>
              <a:t> </a:t>
            </a:r>
            <a:r>
              <a:rPr lang="pt-BR" sz="2400" dirty="0"/>
              <a:t>que deve ser levemente alcalino, idealmente entre 7,36 a 7</a:t>
            </a:r>
            <a:r>
              <a:rPr lang="pt-BR" sz="2000" dirty="0"/>
              <a:t>,42;</a:t>
            </a:r>
          </a:p>
          <a:p>
            <a:pPr marL="285750" indent="-285750">
              <a:buFont typeface="Arial" panose="020B0604020202020204" pitchFamily="34" charset="0"/>
              <a:buChar char="•"/>
            </a:pPr>
            <a:endParaRPr lang="pt-BR" sz="2000" dirty="0"/>
          </a:p>
          <a:p>
            <a:pPr algn="ctr"/>
            <a:endParaRPr lang="pt-BR" b="1" dirty="0"/>
          </a:p>
        </p:txBody>
      </p:sp>
      <p:pic>
        <p:nvPicPr>
          <p:cNvPr id="9" name="Picture 4">
            <a:extLst>
              <a:ext uri="{FF2B5EF4-FFF2-40B4-BE49-F238E27FC236}">
                <a16:creationId xmlns:a16="http://schemas.microsoft.com/office/drawing/2014/main" id="{B22A1629-864E-4277-8933-6903AF696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17" y="79022"/>
            <a:ext cx="1866197" cy="788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0258260"/>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ext uri="{D42A27DB-BD31-4B8C-83A1-F6EECF244321}">
                <p14:modId xmlns:p14="http://schemas.microsoft.com/office/powerpoint/2010/main" val="4108008829"/>
              </p:ext>
            </p:extLst>
          </p:nvPr>
        </p:nvGraphicFramePr>
        <p:xfrm>
          <a:off x="1241778" y="188640"/>
          <a:ext cx="9629422" cy="6361938"/>
        </p:xfrm>
        <a:graphic>
          <a:graphicData uri="http://schemas.openxmlformats.org/drawingml/2006/table">
            <a:tbl>
              <a:tblPr firstRow="1" firstCol="1" bandRow="1">
                <a:tableStyleId>{5C22544A-7EE6-4342-B048-85BDC9FD1C3A}</a:tableStyleId>
              </a:tblPr>
              <a:tblGrid>
                <a:gridCol w="9629422">
                  <a:extLst>
                    <a:ext uri="{9D8B030D-6E8A-4147-A177-3AD203B41FA5}">
                      <a16:colId xmlns:a16="http://schemas.microsoft.com/office/drawing/2014/main" val="20000"/>
                    </a:ext>
                  </a:extLst>
                </a:gridCol>
              </a:tblGrid>
              <a:tr h="189616">
                <a:tc>
                  <a:txBody>
                    <a:bodyPr/>
                    <a:lstStyle/>
                    <a:p>
                      <a:pPr>
                        <a:lnSpc>
                          <a:spcPct val="115000"/>
                        </a:lnSpc>
                        <a:spcAft>
                          <a:spcPts val="0"/>
                        </a:spcAft>
                      </a:pPr>
                      <a:r>
                        <a:rPr lang="pt-BR" sz="1100" dirty="0" err="1">
                          <a:solidFill>
                            <a:schemeClr val="tx1"/>
                          </a:solidFill>
                          <a:effectLst/>
                        </a:rPr>
                        <a:t>Estab.Exec</a:t>
                      </a:r>
                      <a:r>
                        <a:rPr lang="pt-BR" sz="1100" dirty="0">
                          <a:solidFill>
                            <a:schemeClr val="tx1"/>
                          </a:solidFill>
                          <a:effectLst/>
                        </a:rPr>
                        <a:t>. : 2077590 - INST BRASILEIRO DE CONTROLE DO CANC</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0"/>
                  </a:ext>
                </a:extLst>
              </a:tr>
              <a:tr h="189616">
                <a:tc>
                  <a:txBody>
                    <a:bodyPr/>
                    <a:lstStyle/>
                    <a:p>
                      <a:pPr>
                        <a:lnSpc>
                          <a:spcPct val="115000"/>
                        </a:lnSpc>
                        <a:spcAft>
                          <a:spcPts val="0"/>
                        </a:spcAft>
                      </a:pPr>
                      <a:r>
                        <a:rPr lang="pt-BR" sz="1100" dirty="0">
                          <a:solidFill>
                            <a:schemeClr val="tx1"/>
                          </a:solidFill>
                          <a:effectLst/>
                        </a:rPr>
                        <a:t> </a:t>
                      </a:r>
                      <a:r>
                        <a:rPr lang="pt-BR" sz="1100" dirty="0" err="1">
                          <a:solidFill>
                            <a:schemeClr val="tx1"/>
                          </a:solidFill>
                          <a:effectLst/>
                        </a:rPr>
                        <a:t>Estab.Solic</a:t>
                      </a:r>
                      <a:r>
                        <a:rPr lang="pt-BR" sz="1100" dirty="0">
                          <a:solidFill>
                            <a:schemeClr val="tx1"/>
                          </a:solidFill>
                          <a:effectLst/>
                        </a:rPr>
                        <a:t>.: 2077590  Numero da APAC Anterior : 0000000000000  C.Atend.:01 ELETIVO</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1"/>
                  </a:ext>
                </a:extLst>
              </a:tr>
              <a:tr h="189616">
                <a:tc>
                  <a:txBody>
                    <a:bodyPr/>
                    <a:lstStyle/>
                    <a:p>
                      <a:pPr>
                        <a:lnSpc>
                          <a:spcPct val="115000"/>
                        </a:lnSpc>
                        <a:spcAft>
                          <a:spcPts val="0"/>
                        </a:spcAft>
                      </a:pPr>
                      <a:r>
                        <a:rPr lang="pt-BR" sz="1100" dirty="0">
                          <a:solidFill>
                            <a:schemeClr val="tx1"/>
                          </a:solidFill>
                          <a:effectLst/>
                        </a:rPr>
                        <a:t> APAC: 351923291408-7      Validade: 01/06/2019 - 30/06/2019  Tipo: UNICA</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2"/>
                  </a:ext>
                </a:extLst>
              </a:tr>
              <a:tr h="189616">
                <a:tc>
                  <a:txBody>
                    <a:bodyPr/>
                    <a:lstStyle/>
                    <a:p>
                      <a:pPr>
                        <a:lnSpc>
                          <a:spcPct val="115000"/>
                        </a:lnSpc>
                        <a:spcAft>
                          <a:spcPts val="0"/>
                        </a:spcAft>
                      </a:pPr>
                      <a:r>
                        <a:rPr lang="pt-BR" sz="1100" dirty="0">
                          <a:solidFill>
                            <a:schemeClr val="tx1"/>
                          </a:solidFill>
                          <a:effectLst/>
                        </a:rPr>
                        <a:t> Proced. Princ:030401041 RADIOTERAPIA DE MAMA                                        </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3"/>
                  </a:ext>
                </a:extLst>
              </a:tr>
              <a:tr h="189616">
                <a:tc>
                  <a:txBody>
                    <a:bodyPr/>
                    <a:lstStyle/>
                    <a:p>
                      <a:pPr>
                        <a:lnSpc>
                          <a:spcPct val="115000"/>
                        </a:lnSpc>
                        <a:spcAft>
                          <a:spcPts val="0"/>
                        </a:spcAft>
                      </a:pPr>
                      <a:r>
                        <a:rPr lang="pt-BR" sz="1100" dirty="0">
                          <a:solidFill>
                            <a:schemeClr val="tx1"/>
                          </a:solidFill>
                          <a:effectLst/>
                        </a:rPr>
                        <a:t> Processamento:06/2019  Producao:06/2019 </a:t>
                      </a:r>
                      <a:r>
                        <a:rPr lang="pt-BR" sz="1100" dirty="0" err="1">
                          <a:solidFill>
                            <a:schemeClr val="tx1"/>
                          </a:solidFill>
                          <a:effectLst/>
                        </a:rPr>
                        <a:t>Serv</a:t>
                      </a:r>
                      <a:r>
                        <a:rPr lang="pt-BR" sz="1100" dirty="0">
                          <a:solidFill>
                            <a:schemeClr val="tx1"/>
                          </a:solidFill>
                          <a:effectLst/>
                        </a:rPr>
                        <a:t>/</a:t>
                      </a:r>
                      <a:r>
                        <a:rPr lang="pt-BR" sz="1100" dirty="0" err="1">
                          <a:solidFill>
                            <a:schemeClr val="tx1"/>
                          </a:solidFill>
                          <a:effectLst/>
                        </a:rPr>
                        <a:t>Class</a:t>
                      </a:r>
                      <a:r>
                        <a:rPr lang="pt-BR" sz="1100" dirty="0">
                          <a:solidFill>
                            <a:schemeClr val="tx1"/>
                          </a:solidFill>
                          <a:effectLst/>
                        </a:rPr>
                        <a:t>: 132/004 Radioterapia                            </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4"/>
                  </a:ext>
                </a:extLst>
              </a:tr>
              <a:tr h="189616">
                <a:tc>
                  <a:txBody>
                    <a:bodyPr/>
                    <a:lstStyle/>
                    <a:p>
                      <a:pPr>
                        <a:lnSpc>
                          <a:spcPct val="115000"/>
                        </a:lnSpc>
                        <a:spcAft>
                          <a:spcPts val="0"/>
                        </a:spcAft>
                      </a:pPr>
                      <a:r>
                        <a:rPr lang="pt-BR" sz="1100" dirty="0">
                          <a:solidFill>
                            <a:schemeClr val="tx1"/>
                          </a:solidFill>
                          <a:effectLst/>
                        </a:rPr>
                        <a:t> </a:t>
                      </a:r>
                      <a:r>
                        <a:rPr lang="pt-BR" sz="1100" dirty="0" err="1">
                          <a:solidFill>
                            <a:schemeClr val="tx1"/>
                          </a:solidFill>
                          <a:effectLst/>
                        </a:rPr>
                        <a:t>Mot.Saida</a:t>
                      </a:r>
                      <a:r>
                        <a:rPr lang="pt-BR" sz="1100" dirty="0">
                          <a:solidFill>
                            <a:schemeClr val="tx1"/>
                          </a:solidFill>
                          <a:effectLst/>
                        </a:rPr>
                        <a:t>/Perm.: 15 - ALTA COM PREVISAO DE RETORNO P/ACOMP.PAC </a:t>
                      </a:r>
                      <a:r>
                        <a:rPr lang="pt-BR" sz="1100" dirty="0" err="1">
                          <a:solidFill>
                            <a:schemeClr val="tx1"/>
                          </a:solidFill>
                          <a:effectLst/>
                        </a:rPr>
                        <a:t>Dt</a:t>
                      </a:r>
                      <a:r>
                        <a:rPr lang="pt-BR" sz="1100" dirty="0">
                          <a:solidFill>
                            <a:schemeClr val="tx1"/>
                          </a:solidFill>
                          <a:effectLst/>
                        </a:rPr>
                        <a:t>. Alta : 17/06/2019</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5"/>
                  </a:ext>
                </a:extLst>
              </a:tr>
              <a:tr h="189616">
                <a:tc>
                  <a:txBody>
                    <a:bodyPr/>
                    <a:lstStyle/>
                    <a:p>
                      <a:pPr>
                        <a:lnSpc>
                          <a:spcPct val="115000"/>
                        </a:lnSpc>
                        <a:spcAft>
                          <a:spcPts val="0"/>
                        </a:spcAft>
                      </a:pPr>
                      <a:r>
                        <a:rPr lang="pt-BR" sz="1100" dirty="0">
                          <a:solidFill>
                            <a:schemeClr val="tx1"/>
                          </a:solidFill>
                          <a:effectLst/>
                        </a:rPr>
                        <a:t> Paciente   : 206819440770001 - </a:t>
                      </a:r>
                      <a:r>
                        <a:rPr lang="pt-BR" sz="1100" dirty="0" err="1">
                          <a:solidFill>
                            <a:schemeClr val="tx1"/>
                          </a:solidFill>
                          <a:effectLst/>
                        </a:rPr>
                        <a:t>xxxxxxxxxxxxxxxxx</a:t>
                      </a:r>
                      <a:r>
                        <a:rPr lang="pt-BR" sz="1100" dirty="0">
                          <a:solidFill>
                            <a:schemeClr val="tx1"/>
                          </a:solidFill>
                          <a:effectLst/>
                        </a:rPr>
                        <a:t>    </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6"/>
                  </a:ext>
                </a:extLst>
              </a:tr>
              <a:tr h="189616">
                <a:tc>
                  <a:txBody>
                    <a:bodyPr/>
                    <a:lstStyle/>
                    <a:p>
                      <a:pPr>
                        <a:lnSpc>
                          <a:spcPct val="115000"/>
                        </a:lnSpc>
                        <a:spcAft>
                          <a:spcPts val="0"/>
                        </a:spcAft>
                      </a:pPr>
                      <a:r>
                        <a:rPr lang="pt-BR" sz="1100" dirty="0">
                          <a:solidFill>
                            <a:schemeClr val="tx1"/>
                          </a:solidFill>
                          <a:effectLst/>
                        </a:rPr>
                        <a:t> Mae        : </a:t>
                      </a:r>
                      <a:r>
                        <a:rPr lang="pt-BR" sz="1100" dirty="0" err="1">
                          <a:solidFill>
                            <a:schemeClr val="tx1"/>
                          </a:solidFill>
                          <a:effectLst/>
                        </a:rPr>
                        <a:t>xxxxxxxxxxxxxxx</a:t>
                      </a:r>
                      <a:r>
                        <a:rPr lang="pt-BR" sz="1100" dirty="0">
                          <a:solidFill>
                            <a:schemeClr val="tx1"/>
                          </a:solidFill>
                          <a:effectLst/>
                        </a:rPr>
                        <a:t>             </a:t>
                      </a:r>
                      <a:r>
                        <a:rPr lang="pt-BR" sz="1100" dirty="0" err="1">
                          <a:solidFill>
                            <a:schemeClr val="tx1"/>
                          </a:solidFill>
                          <a:effectLst/>
                        </a:rPr>
                        <a:t>Nacion</a:t>
                      </a:r>
                      <a:r>
                        <a:rPr lang="pt-BR" sz="1100" dirty="0">
                          <a:solidFill>
                            <a:schemeClr val="tx1"/>
                          </a:solidFill>
                          <a:effectLst/>
                        </a:rPr>
                        <a:t>.: 010 BRASIL</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7"/>
                  </a:ext>
                </a:extLst>
              </a:tr>
              <a:tr h="189616">
                <a:tc>
                  <a:txBody>
                    <a:bodyPr/>
                    <a:lstStyle/>
                    <a:p>
                      <a:pPr>
                        <a:lnSpc>
                          <a:spcPct val="115000"/>
                        </a:lnSpc>
                        <a:spcAft>
                          <a:spcPts val="0"/>
                        </a:spcAft>
                      </a:pPr>
                      <a:r>
                        <a:rPr lang="pt-BR" sz="1100" dirty="0">
                          <a:solidFill>
                            <a:schemeClr val="tx1"/>
                          </a:solidFill>
                          <a:effectLst/>
                        </a:rPr>
                        <a:t> </a:t>
                      </a:r>
                      <a:r>
                        <a:rPr lang="pt-BR" sz="1100" dirty="0" err="1">
                          <a:solidFill>
                            <a:schemeClr val="tx1"/>
                          </a:solidFill>
                          <a:effectLst/>
                        </a:rPr>
                        <a:t>Responsavel</a:t>
                      </a:r>
                      <a:r>
                        <a:rPr lang="pt-BR" sz="1100" dirty="0">
                          <a:solidFill>
                            <a:schemeClr val="tx1"/>
                          </a:solidFill>
                          <a:effectLst/>
                        </a:rPr>
                        <a:t>: </a:t>
                      </a:r>
                      <a:r>
                        <a:rPr lang="pt-BR" sz="1100" dirty="0" err="1">
                          <a:solidFill>
                            <a:schemeClr val="tx1"/>
                          </a:solidFill>
                          <a:effectLst/>
                        </a:rPr>
                        <a:t>xxxxxxxxxxxxxx</a:t>
                      </a:r>
                      <a:r>
                        <a:rPr lang="pt-BR" sz="1100" dirty="0">
                          <a:solidFill>
                            <a:schemeClr val="tx1"/>
                          </a:solidFill>
                          <a:effectLst/>
                        </a:rPr>
                        <a:t>       Sexo : F </a:t>
                      </a:r>
                      <a:r>
                        <a:rPr lang="pt-BR" sz="1100" dirty="0" err="1">
                          <a:solidFill>
                            <a:schemeClr val="tx1"/>
                          </a:solidFill>
                          <a:effectLst/>
                        </a:rPr>
                        <a:t>Dt.Nasc</a:t>
                      </a:r>
                      <a:r>
                        <a:rPr lang="pt-BR" sz="1100" dirty="0">
                          <a:solidFill>
                            <a:schemeClr val="tx1"/>
                          </a:solidFill>
                          <a:effectLst/>
                        </a:rPr>
                        <a:t>.: 03/09/1961</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8"/>
                  </a:ext>
                </a:extLst>
              </a:tr>
              <a:tr h="189616">
                <a:tc>
                  <a:txBody>
                    <a:bodyPr/>
                    <a:lstStyle/>
                    <a:p>
                      <a:pPr>
                        <a:lnSpc>
                          <a:spcPct val="115000"/>
                        </a:lnSpc>
                        <a:spcAft>
                          <a:spcPts val="0"/>
                        </a:spcAft>
                      </a:pPr>
                      <a:r>
                        <a:rPr lang="pt-BR" sz="1100" dirty="0">
                          <a:solidFill>
                            <a:schemeClr val="tx1"/>
                          </a:solidFill>
                          <a:effectLst/>
                        </a:rPr>
                        <a:t> </a:t>
                      </a:r>
                      <a:r>
                        <a:rPr lang="pt-BR" sz="1100" dirty="0" err="1">
                          <a:solidFill>
                            <a:schemeClr val="tx1"/>
                          </a:solidFill>
                          <a:effectLst/>
                        </a:rPr>
                        <a:t>Municipio</a:t>
                      </a:r>
                      <a:r>
                        <a:rPr lang="pt-BR" sz="1100" dirty="0">
                          <a:solidFill>
                            <a:schemeClr val="tx1"/>
                          </a:solidFill>
                          <a:effectLst/>
                        </a:rPr>
                        <a:t>  : 355030  SAO PAULO                                CEP : 03239080</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9"/>
                  </a:ext>
                </a:extLst>
              </a:tr>
              <a:tr h="189616">
                <a:tc>
                  <a:txBody>
                    <a:bodyPr/>
                    <a:lstStyle/>
                    <a:p>
                      <a:pPr>
                        <a:lnSpc>
                          <a:spcPct val="115000"/>
                        </a:lnSpc>
                        <a:spcAft>
                          <a:spcPts val="0"/>
                        </a:spcAft>
                      </a:pPr>
                      <a:r>
                        <a:rPr lang="pt-BR" sz="1100" dirty="0">
                          <a:solidFill>
                            <a:schemeClr val="tx1"/>
                          </a:solidFill>
                          <a:effectLst/>
                        </a:rPr>
                        <a:t> Logradouro : 081-RUA                                     </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10"/>
                  </a:ext>
                </a:extLst>
              </a:tr>
              <a:tr h="189616">
                <a:tc>
                  <a:txBody>
                    <a:bodyPr/>
                    <a:lstStyle/>
                    <a:p>
                      <a:pPr>
                        <a:lnSpc>
                          <a:spcPct val="115000"/>
                        </a:lnSpc>
                        <a:spcAft>
                          <a:spcPts val="0"/>
                        </a:spcAft>
                      </a:pPr>
                      <a:r>
                        <a:rPr lang="pt-BR" sz="1100" dirty="0">
                          <a:solidFill>
                            <a:schemeClr val="tx1"/>
                          </a:solidFill>
                          <a:effectLst/>
                        </a:rPr>
                        <a:t> </a:t>
                      </a:r>
                      <a:r>
                        <a:rPr lang="pt-BR" sz="1100" dirty="0" err="1">
                          <a:solidFill>
                            <a:schemeClr val="tx1"/>
                          </a:solidFill>
                          <a:effectLst/>
                        </a:rPr>
                        <a:t>Endereco</a:t>
                      </a:r>
                      <a:r>
                        <a:rPr lang="pt-BR" sz="1100" dirty="0">
                          <a:solidFill>
                            <a:schemeClr val="tx1"/>
                          </a:solidFill>
                          <a:effectLst/>
                        </a:rPr>
                        <a:t>   : </a:t>
                      </a:r>
                      <a:r>
                        <a:rPr lang="pt-BR" sz="1100" dirty="0" err="1">
                          <a:solidFill>
                            <a:schemeClr val="tx1"/>
                          </a:solidFill>
                          <a:effectLst/>
                        </a:rPr>
                        <a:t>xxxxxxxxxxxxxxx</a:t>
                      </a:r>
                      <a:r>
                        <a:rPr lang="pt-BR" sz="1100" dirty="0">
                          <a:solidFill>
                            <a:schemeClr val="tx1"/>
                          </a:solidFill>
                          <a:effectLst/>
                        </a:rPr>
                        <a:t> Numero : </a:t>
                      </a:r>
                      <a:r>
                        <a:rPr lang="pt-BR" sz="1100" dirty="0" err="1">
                          <a:solidFill>
                            <a:schemeClr val="tx1"/>
                          </a:solidFill>
                          <a:effectLst/>
                        </a:rPr>
                        <a:t>xxx</a:t>
                      </a:r>
                      <a:r>
                        <a:rPr lang="pt-BR" sz="1100" dirty="0">
                          <a:solidFill>
                            <a:schemeClr val="tx1"/>
                          </a:solidFill>
                          <a:effectLst/>
                        </a:rPr>
                        <a:t>   Compl.: x  </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11"/>
                  </a:ext>
                </a:extLst>
              </a:tr>
              <a:tr h="189616">
                <a:tc>
                  <a:txBody>
                    <a:bodyPr/>
                    <a:lstStyle/>
                    <a:p>
                      <a:pPr>
                        <a:lnSpc>
                          <a:spcPct val="115000"/>
                        </a:lnSpc>
                        <a:spcAft>
                          <a:spcPts val="0"/>
                        </a:spcAft>
                      </a:pPr>
                      <a:r>
                        <a:rPr lang="pt-BR" sz="1100" dirty="0">
                          <a:solidFill>
                            <a:schemeClr val="tx1"/>
                          </a:solidFill>
                          <a:effectLst/>
                        </a:rPr>
                        <a:t> Bairro     : </a:t>
                      </a:r>
                      <a:r>
                        <a:rPr lang="pt-BR" sz="1100" dirty="0" err="1">
                          <a:solidFill>
                            <a:schemeClr val="tx1"/>
                          </a:solidFill>
                          <a:effectLst/>
                        </a:rPr>
                        <a:t>xxxxxxxxxx</a:t>
                      </a:r>
                      <a:r>
                        <a:rPr lang="pt-BR" sz="1100" dirty="0">
                          <a:solidFill>
                            <a:schemeClr val="tx1"/>
                          </a:solidFill>
                          <a:effectLst/>
                        </a:rPr>
                        <a:t>               Telefone : (11)</a:t>
                      </a:r>
                      <a:r>
                        <a:rPr lang="pt-BR" sz="1100" dirty="0" err="1">
                          <a:solidFill>
                            <a:schemeClr val="tx1"/>
                          </a:solidFill>
                          <a:effectLst/>
                        </a:rPr>
                        <a:t>xxxxxxxx</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12"/>
                  </a:ext>
                </a:extLst>
              </a:tr>
              <a:tr h="189616">
                <a:tc>
                  <a:txBody>
                    <a:bodyPr/>
                    <a:lstStyle/>
                    <a:p>
                      <a:pPr>
                        <a:lnSpc>
                          <a:spcPct val="115000"/>
                        </a:lnSpc>
                        <a:spcAft>
                          <a:spcPts val="0"/>
                        </a:spcAft>
                      </a:pPr>
                      <a:r>
                        <a:rPr lang="pt-BR" sz="1100" dirty="0">
                          <a:solidFill>
                            <a:schemeClr val="tx1"/>
                          </a:solidFill>
                          <a:effectLst/>
                        </a:rPr>
                        <a:t> E-Mail     : </a:t>
                      </a:r>
                      <a:r>
                        <a:rPr lang="pt-BR" sz="1100" dirty="0" err="1">
                          <a:solidFill>
                            <a:schemeClr val="tx1"/>
                          </a:solidFill>
                          <a:effectLst/>
                        </a:rPr>
                        <a:t>xxxxxxxxx</a:t>
                      </a:r>
                      <a:r>
                        <a:rPr lang="pt-BR" sz="1100" dirty="0">
                          <a:solidFill>
                            <a:schemeClr val="tx1"/>
                          </a:solidFill>
                          <a:effectLst/>
                        </a:rPr>
                        <a:t>                      Raca:01 BRANCA Etnia:     </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13"/>
                  </a:ext>
                </a:extLst>
              </a:tr>
              <a:tr h="189616">
                <a:tc>
                  <a:txBody>
                    <a:bodyPr/>
                    <a:lstStyle/>
                    <a:p>
                      <a:pPr>
                        <a:lnSpc>
                          <a:spcPct val="115000"/>
                        </a:lnSpc>
                        <a:spcAft>
                          <a:spcPts val="0"/>
                        </a:spcAft>
                      </a:pPr>
                      <a:r>
                        <a:rPr lang="pt-BR" sz="1100" dirty="0">
                          <a:solidFill>
                            <a:schemeClr val="tx1"/>
                          </a:solidFill>
                          <a:effectLst/>
                        </a:rPr>
                        <a:t> C.I.D. PRINCIPAL         C509            TRAT. ANTERIOR</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14"/>
                  </a:ext>
                </a:extLst>
              </a:tr>
              <a:tr h="189616">
                <a:tc>
                  <a:txBody>
                    <a:bodyPr/>
                    <a:lstStyle/>
                    <a:p>
                      <a:pPr>
                        <a:lnSpc>
                          <a:spcPct val="115000"/>
                        </a:lnSpc>
                        <a:spcAft>
                          <a:spcPts val="0"/>
                        </a:spcAft>
                      </a:pPr>
                      <a:r>
                        <a:rPr lang="pt-BR" sz="1100" dirty="0">
                          <a:solidFill>
                            <a:schemeClr val="tx1"/>
                          </a:solidFill>
                          <a:effectLst/>
                        </a:rPr>
                        <a:t>        SECUNDARIO                      C.I.D.  DT.INICIO</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15"/>
                  </a:ext>
                </a:extLst>
              </a:tr>
              <a:tr h="189616">
                <a:tc>
                  <a:txBody>
                    <a:bodyPr/>
                    <a:lstStyle/>
                    <a:p>
                      <a:pPr>
                        <a:lnSpc>
                          <a:spcPct val="115000"/>
                        </a:lnSpc>
                        <a:spcAft>
                          <a:spcPts val="0"/>
                        </a:spcAft>
                      </a:pPr>
                      <a:r>
                        <a:rPr lang="pt-BR" sz="1100" dirty="0">
                          <a:solidFill>
                            <a:schemeClr val="tx1"/>
                          </a:solidFill>
                          <a:effectLst/>
                        </a:rPr>
                        <a:t>        CAUSAS ASSOCIADAS            1o.          /  /    </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16"/>
                  </a:ext>
                </a:extLst>
              </a:tr>
              <a:tr h="189616">
                <a:tc>
                  <a:txBody>
                    <a:bodyPr/>
                    <a:lstStyle/>
                    <a:p>
                      <a:pPr>
                        <a:lnSpc>
                          <a:spcPct val="115000"/>
                        </a:lnSpc>
                        <a:spcAft>
                          <a:spcPts val="0"/>
                        </a:spcAft>
                      </a:pPr>
                      <a:r>
                        <a:rPr lang="pt-BR" sz="1100" dirty="0">
                          <a:solidFill>
                            <a:schemeClr val="tx1"/>
                          </a:solidFill>
                          <a:effectLst/>
                        </a:rPr>
                        <a:t>        10-TOPOGRAFIA                   2o.          /  /    </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17"/>
                  </a:ext>
                </a:extLst>
              </a:tr>
              <a:tr h="189616">
                <a:tc>
                  <a:txBody>
                    <a:bodyPr/>
                    <a:lstStyle/>
                    <a:p>
                      <a:pPr>
                        <a:lnSpc>
                          <a:spcPct val="115000"/>
                        </a:lnSpc>
                        <a:spcAft>
                          <a:spcPts val="0"/>
                        </a:spcAft>
                      </a:pPr>
                      <a:r>
                        <a:rPr lang="pt-BR" sz="1100" dirty="0">
                          <a:solidFill>
                            <a:schemeClr val="tx1"/>
                          </a:solidFill>
                          <a:effectLst/>
                        </a:rPr>
                        <a:t>                                                        3o.          /  /    </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18"/>
                  </a:ext>
                </a:extLst>
              </a:tr>
              <a:tr h="189616">
                <a:tc>
                  <a:txBody>
                    <a:bodyPr/>
                    <a:lstStyle/>
                    <a:p>
                      <a:pPr>
                        <a:lnSpc>
                          <a:spcPct val="115000"/>
                        </a:lnSpc>
                        <a:spcAft>
                          <a:spcPts val="0"/>
                        </a:spcAft>
                      </a:pPr>
                      <a:r>
                        <a:rPr lang="pt-BR" sz="1100" dirty="0">
                          <a:solidFill>
                            <a:schemeClr val="tx1"/>
                          </a:solidFill>
                          <a:effectLst/>
                        </a:rPr>
                        <a:t> LINFONODOS REG .INVADIDOS N (S=SIM,N=NAO, 3=N.AVAL) ESTADIO 3 (0 A 4)</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19"/>
                  </a:ext>
                </a:extLst>
              </a:tr>
              <a:tr h="189616">
                <a:tc>
                  <a:txBody>
                    <a:bodyPr/>
                    <a:lstStyle/>
                    <a:p>
                      <a:pPr>
                        <a:lnSpc>
                          <a:spcPct val="115000"/>
                        </a:lnSpc>
                        <a:spcAft>
                          <a:spcPts val="0"/>
                        </a:spcAft>
                      </a:pPr>
                      <a:r>
                        <a:rPr lang="pt-BR" sz="1100" dirty="0">
                          <a:solidFill>
                            <a:schemeClr val="tx1"/>
                          </a:solidFill>
                          <a:effectLst/>
                        </a:rPr>
                        <a:t> GRAU HISTOPATOLOGICO  3     DATA DIAG. CITO/HISTOPATOLOGIO 12/02/2019</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20"/>
                  </a:ext>
                </a:extLst>
              </a:tr>
              <a:tr h="189616">
                <a:tc>
                  <a:txBody>
                    <a:bodyPr/>
                    <a:lstStyle/>
                    <a:p>
                      <a:pPr>
                        <a:lnSpc>
                          <a:spcPct val="115000"/>
                        </a:lnSpc>
                        <a:spcAft>
                          <a:spcPts val="0"/>
                        </a:spcAft>
                      </a:pPr>
                      <a:r>
                        <a:rPr lang="pt-BR" sz="1100" dirty="0">
                          <a:solidFill>
                            <a:schemeClr val="tx1"/>
                          </a:solidFill>
                          <a:effectLst/>
                        </a:rPr>
                        <a:t> CONT. DO TRAT? N (S/N) DT.I NICIO TRAT. SOLICITADO 01/06/2019</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21"/>
                  </a:ext>
                </a:extLst>
              </a:tr>
              <a:tr h="189616">
                <a:tc>
                  <a:txBody>
                    <a:bodyPr/>
                    <a:lstStyle/>
                    <a:p>
                      <a:pPr>
                        <a:lnSpc>
                          <a:spcPct val="115000"/>
                        </a:lnSpc>
                        <a:spcAft>
                          <a:spcPts val="0"/>
                        </a:spcAft>
                      </a:pPr>
                      <a:r>
                        <a:rPr lang="pt-BR" sz="1100" dirty="0">
                          <a:solidFill>
                            <a:schemeClr val="tx1"/>
                          </a:solidFill>
                          <a:effectLst/>
                        </a:rPr>
                        <a:t> FINALIDADE : 2</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22"/>
                  </a:ext>
                </a:extLst>
              </a:tr>
              <a:tr h="189616">
                <a:tc>
                  <a:txBody>
                    <a:bodyPr/>
                    <a:lstStyle/>
                    <a:p>
                      <a:pPr>
                        <a:lnSpc>
                          <a:spcPct val="115000"/>
                        </a:lnSpc>
                        <a:spcAft>
                          <a:spcPts val="0"/>
                        </a:spcAft>
                      </a:pPr>
                      <a:r>
                        <a:rPr lang="pt-BR" sz="1100" dirty="0">
                          <a:solidFill>
                            <a:schemeClr val="tx1"/>
                          </a:solidFill>
                          <a:effectLst/>
                        </a:rPr>
                        <a:t> C.I.D. AREA IRRADIADA           DT.INICIO    DT.FIM  </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23"/>
                  </a:ext>
                </a:extLst>
              </a:tr>
              <a:tr h="189616">
                <a:tc>
                  <a:txBody>
                    <a:bodyPr/>
                    <a:lstStyle/>
                    <a:p>
                      <a:pPr>
                        <a:lnSpc>
                          <a:spcPct val="115000"/>
                        </a:lnSpc>
                        <a:spcAft>
                          <a:spcPts val="0"/>
                        </a:spcAft>
                      </a:pPr>
                      <a:r>
                        <a:rPr lang="pt-BR" sz="1100" dirty="0">
                          <a:solidFill>
                            <a:schemeClr val="tx1"/>
                          </a:solidFill>
                          <a:effectLst/>
                        </a:rPr>
                        <a:t> C509                                          01/06/2019  30/06/2019</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40000"/>
                        <a:lumOff val="60000"/>
                      </a:schemeClr>
                    </a:solidFill>
                  </a:tcPr>
                </a:tc>
                <a:extLst>
                  <a:ext uri="{0D108BD9-81ED-4DB2-BD59-A6C34878D82A}">
                    <a16:rowId xmlns:a16="http://schemas.microsoft.com/office/drawing/2014/main" val="10024"/>
                  </a:ext>
                </a:extLst>
              </a:tr>
              <a:tr h="189616">
                <a:tc>
                  <a:txBody>
                    <a:bodyPr/>
                    <a:lstStyle/>
                    <a:p>
                      <a:pPr>
                        <a:lnSpc>
                          <a:spcPct val="115000"/>
                        </a:lnSpc>
                        <a:spcAft>
                          <a:spcPts val="0"/>
                        </a:spcAft>
                      </a:pPr>
                      <a:r>
                        <a:rPr lang="pt-BR" sz="1100" dirty="0">
                          <a:solidFill>
                            <a:schemeClr val="tx1"/>
                          </a:solidFill>
                          <a:effectLst/>
                        </a:rPr>
                        <a:t> MEDICO SOLICITANTE:                    </a:t>
                      </a:r>
                      <a:r>
                        <a:rPr lang="pt-BR" sz="1100" dirty="0" err="1">
                          <a:solidFill>
                            <a:schemeClr val="tx1"/>
                          </a:solidFill>
                          <a:effectLst/>
                        </a:rPr>
                        <a:t>xxxxxxxxxxxxxxxx</a:t>
                      </a:r>
                      <a:r>
                        <a:rPr lang="pt-BR" sz="1100" dirty="0">
                          <a:solidFill>
                            <a:schemeClr val="tx1"/>
                          </a:solidFill>
                          <a:effectLst/>
                        </a:rPr>
                        <a:t>       </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25"/>
                  </a:ext>
                </a:extLst>
              </a:tr>
              <a:tr h="189616">
                <a:tc>
                  <a:txBody>
                    <a:bodyPr/>
                    <a:lstStyle/>
                    <a:p>
                      <a:pPr>
                        <a:lnSpc>
                          <a:spcPct val="115000"/>
                        </a:lnSpc>
                        <a:spcAft>
                          <a:spcPts val="0"/>
                        </a:spcAft>
                      </a:pPr>
                      <a:r>
                        <a:rPr lang="pt-BR" sz="1100" dirty="0">
                          <a:solidFill>
                            <a:schemeClr val="tx1"/>
                          </a:solidFill>
                          <a:effectLst/>
                        </a:rPr>
                        <a:t> CNS: 207428372320000</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26"/>
                  </a:ext>
                </a:extLst>
              </a:tr>
              <a:tr h="189616">
                <a:tc>
                  <a:txBody>
                    <a:bodyPr/>
                    <a:lstStyle/>
                    <a:p>
                      <a:pPr>
                        <a:lnSpc>
                          <a:spcPct val="115000"/>
                        </a:lnSpc>
                        <a:spcAft>
                          <a:spcPts val="0"/>
                        </a:spcAft>
                      </a:pPr>
                      <a:r>
                        <a:rPr lang="pt-BR" sz="1100" dirty="0">
                          <a:solidFill>
                            <a:schemeClr val="tx1"/>
                          </a:solidFill>
                          <a:effectLst/>
                        </a:rPr>
                        <a:t> AUTORIZADOR     </a:t>
                      </a:r>
                      <a:r>
                        <a:rPr lang="pt-BR" sz="1100" dirty="0" err="1">
                          <a:solidFill>
                            <a:schemeClr val="tx1"/>
                          </a:solidFill>
                          <a:effectLst/>
                        </a:rPr>
                        <a:t>xxxxxxxxxxx</a:t>
                      </a:r>
                      <a:r>
                        <a:rPr lang="pt-BR" sz="1100" dirty="0">
                          <a:solidFill>
                            <a:schemeClr val="tx1"/>
                          </a:solidFill>
                          <a:effectLst/>
                        </a:rPr>
                        <a:t>              </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27"/>
                  </a:ext>
                </a:extLst>
              </a:tr>
              <a:tr h="189616">
                <a:tc>
                  <a:txBody>
                    <a:bodyPr/>
                    <a:lstStyle/>
                    <a:p>
                      <a:pPr>
                        <a:lnSpc>
                          <a:spcPct val="115000"/>
                        </a:lnSpc>
                        <a:spcAft>
                          <a:spcPts val="0"/>
                        </a:spcAft>
                      </a:pPr>
                      <a:r>
                        <a:rPr lang="pt-BR" sz="1100" dirty="0">
                          <a:solidFill>
                            <a:schemeClr val="tx1"/>
                          </a:solidFill>
                          <a:effectLst/>
                        </a:rPr>
                        <a:t> CNS: </a:t>
                      </a:r>
                      <a:r>
                        <a:rPr lang="pt-BR" sz="1100" dirty="0" err="1">
                          <a:solidFill>
                            <a:schemeClr val="tx1"/>
                          </a:solidFill>
                          <a:effectLst/>
                        </a:rPr>
                        <a:t>xxxxxxxxxxx</a:t>
                      </a:r>
                      <a:r>
                        <a:rPr lang="pt-BR" sz="1100" dirty="0">
                          <a:solidFill>
                            <a:schemeClr val="tx1"/>
                          </a:solidFill>
                          <a:effectLst/>
                        </a:rPr>
                        <a:t>  COD.ORG.EMISSOR : M355030001</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28"/>
                  </a:ext>
                </a:extLst>
              </a:tr>
              <a:tr h="189616">
                <a:tc>
                  <a:txBody>
                    <a:bodyPr/>
                    <a:lstStyle/>
                    <a:p>
                      <a:pPr>
                        <a:lnSpc>
                          <a:spcPct val="115000"/>
                        </a:lnSpc>
                        <a:spcAft>
                          <a:spcPts val="0"/>
                        </a:spcAft>
                      </a:pPr>
                      <a:r>
                        <a:rPr lang="pt-BR" sz="1100" dirty="0">
                          <a:solidFill>
                            <a:schemeClr val="tx1"/>
                          </a:solidFill>
                          <a:effectLst/>
                        </a:rPr>
                        <a:t> CNS Profiss.Executante:xxxxxxxxxxx00 INE:           Rms:2072 19/07/2019</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29"/>
                  </a:ext>
                </a:extLst>
              </a:tr>
              <a:tr h="189616">
                <a:tc>
                  <a:txBody>
                    <a:bodyPr/>
                    <a:lstStyle/>
                    <a:p>
                      <a:pPr>
                        <a:lnSpc>
                          <a:spcPct val="115000"/>
                        </a:lnSpc>
                        <a:spcAft>
                          <a:spcPts val="0"/>
                        </a:spcAft>
                      </a:pPr>
                      <a:r>
                        <a:rPr lang="pt-BR" sz="1100" dirty="0">
                          <a:solidFill>
                            <a:schemeClr val="tx1"/>
                          </a:solidFill>
                          <a:effectLst/>
                        </a:rPr>
                        <a:t> SQ PROC.       CBO   </a:t>
                      </a:r>
                      <a:r>
                        <a:rPr lang="pt-BR" sz="1100" dirty="0" err="1">
                          <a:solidFill>
                            <a:schemeClr val="tx1"/>
                          </a:solidFill>
                          <a:effectLst/>
                        </a:rPr>
                        <a:t>Qt.Prz</a:t>
                      </a:r>
                      <a:r>
                        <a:rPr lang="pt-BR" sz="1100" dirty="0">
                          <a:solidFill>
                            <a:schemeClr val="tx1"/>
                          </a:solidFill>
                          <a:effectLst/>
                        </a:rPr>
                        <a:t>. Equipe            </a:t>
                      </a:r>
                      <a:r>
                        <a:rPr lang="pt-BR" sz="1100" dirty="0" err="1">
                          <a:solidFill>
                            <a:schemeClr val="tx1"/>
                          </a:solidFill>
                          <a:effectLst/>
                        </a:rPr>
                        <a:t>Vl.Prz</a:t>
                      </a:r>
                      <a:r>
                        <a:rPr lang="pt-BR" sz="1100" dirty="0">
                          <a:solidFill>
                            <a:schemeClr val="tx1"/>
                          </a:solidFill>
                          <a:effectLst/>
                        </a:rPr>
                        <a:t>. </a:t>
                      </a:r>
                      <a:r>
                        <a:rPr lang="pt-BR" sz="1100" dirty="0" err="1">
                          <a:solidFill>
                            <a:schemeClr val="tx1"/>
                          </a:solidFill>
                          <a:effectLst/>
                        </a:rPr>
                        <a:t>Qt.Apvd</a:t>
                      </a:r>
                      <a:r>
                        <a:rPr lang="pt-BR" sz="1100" dirty="0">
                          <a:solidFill>
                            <a:schemeClr val="tx1"/>
                          </a:solidFill>
                          <a:effectLst/>
                        </a:rPr>
                        <a:t>    </a:t>
                      </a:r>
                      <a:r>
                        <a:rPr lang="pt-BR" sz="1100" dirty="0" err="1">
                          <a:solidFill>
                            <a:schemeClr val="tx1"/>
                          </a:solidFill>
                          <a:effectLst/>
                        </a:rPr>
                        <a:t>Vl.Apvd</a:t>
                      </a:r>
                      <a:r>
                        <a:rPr lang="pt-BR" sz="1100" dirty="0">
                          <a:solidFill>
                            <a:schemeClr val="tx1"/>
                          </a:solidFill>
                          <a:effectLst/>
                        </a:rPr>
                        <a:t>    SITUACAO</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30"/>
                  </a:ext>
                </a:extLst>
              </a:tr>
              <a:tr h="189616">
                <a:tc>
                  <a:txBody>
                    <a:bodyPr/>
                    <a:lstStyle/>
                    <a:p>
                      <a:pPr>
                        <a:lnSpc>
                          <a:spcPct val="115000"/>
                        </a:lnSpc>
                        <a:spcAft>
                          <a:spcPts val="0"/>
                        </a:spcAft>
                      </a:pPr>
                      <a:r>
                        <a:rPr lang="pt-BR" sz="1100" dirty="0">
                          <a:solidFill>
                            <a:schemeClr val="tx1"/>
                          </a:solidFill>
                          <a:effectLst/>
                        </a:rPr>
                        <a:t> 01 030401041-3 225330       1               5.904,00      1  5.904,00 APROVADO TOTALMENTE</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31"/>
                  </a:ext>
                </a:extLst>
              </a:tr>
              <a:tr h="189616">
                <a:tc>
                  <a:txBody>
                    <a:bodyPr/>
                    <a:lstStyle/>
                    <a:p>
                      <a:pPr>
                        <a:lnSpc>
                          <a:spcPct val="115000"/>
                        </a:lnSpc>
                        <a:spcAft>
                          <a:spcPts val="0"/>
                        </a:spcAft>
                      </a:pPr>
                      <a:r>
                        <a:rPr lang="pt-BR" sz="1100" dirty="0">
                          <a:solidFill>
                            <a:schemeClr val="tx1"/>
                          </a:solidFill>
                          <a:effectLst/>
                        </a:rPr>
                        <a:t>                                                    1   5.904,00      1  5.904,00</a:t>
                      </a:r>
                      <a:endParaRPr lang="pt-BR" sz="1100" dirty="0">
                        <a:solidFill>
                          <a:schemeClr val="tx1"/>
                        </a:solidFill>
                        <a:effectLst/>
                        <a:latin typeface="Calibri"/>
                        <a:ea typeface="Calibri"/>
                        <a:cs typeface="Times New Roman"/>
                      </a:endParaRPr>
                    </a:p>
                  </a:txBody>
                  <a:tcPr marL="31622" marR="31622"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32"/>
                  </a:ext>
                </a:extLst>
              </a:tr>
            </a:tbl>
          </a:graphicData>
        </a:graphic>
      </p:graphicFrame>
    </p:spTree>
    <p:extLst>
      <p:ext uri="{BB962C8B-B14F-4D97-AF65-F5344CB8AC3E}">
        <p14:creationId xmlns:p14="http://schemas.microsoft.com/office/powerpoint/2010/main" val="187728502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45289" y="177883"/>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1775520" y="1844824"/>
            <a:ext cx="8640960" cy="486916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3073" y="3015371"/>
            <a:ext cx="6536040" cy="3533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A769F3D3-C5B3-47E7-AE71-FD2C0F3E03C6}"/>
              </a:ext>
            </a:extLst>
          </p:cNvPr>
          <p:cNvSpPr>
            <a:spLocks noChangeArrowheads="1"/>
          </p:cNvSpPr>
          <p:nvPr/>
        </p:nvSpPr>
        <p:spPr bwMode="auto">
          <a:xfrm>
            <a:off x="2873073" y="1994533"/>
            <a:ext cx="6553200" cy="838200"/>
          </a:xfrm>
          <a:prstGeom prst="rect">
            <a:avLst/>
          </a:prstGeom>
          <a:solidFill>
            <a:schemeClr val="accent6">
              <a:lumMod val="40000"/>
              <a:lumOff val="60000"/>
            </a:schemeClr>
          </a:solidFill>
          <a:ln w="9525">
            <a:noFill/>
            <a:miter lim="800000"/>
            <a:headEnd/>
            <a:tailEnd/>
          </a:ln>
          <a:effectLst>
            <a:outerShdw dist="35921" dir="2700000" algn="ctr" rotWithShape="0">
              <a:schemeClr val="tx1"/>
            </a:outerShdw>
          </a:effectLst>
        </p:spPr>
        <p:txBody>
          <a:bodyPr wrap="none" anchor="ctr"/>
          <a:lstStyle/>
          <a:p>
            <a:pPr algn="ctr">
              <a:defRPr/>
            </a:pPr>
            <a:r>
              <a:rPr lang="pt-BR" sz="5400" dirty="0">
                <a:solidFill>
                  <a:srgbClr val="0000CC"/>
                </a:solidFill>
              </a:rPr>
              <a:t>QUIMIOTERAPIA</a:t>
            </a:r>
            <a:endParaRPr lang="pt-BR" sz="1600" dirty="0">
              <a:solidFill>
                <a:srgbClr val="0000CC"/>
              </a:solidFill>
            </a:endParaRPr>
          </a:p>
        </p:txBody>
      </p:sp>
    </p:spTree>
    <p:extLst>
      <p:ext uri="{BB962C8B-B14F-4D97-AF65-F5344CB8AC3E}">
        <p14:creationId xmlns:p14="http://schemas.microsoft.com/office/powerpoint/2010/main" val="3890763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126705" y="144016"/>
            <a:ext cx="1901009" cy="766344"/>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869243" y="654756"/>
            <a:ext cx="11006667" cy="605922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ctangle 7">
            <a:extLst>
              <a:ext uri="{FF2B5EF4-FFF2-40B4-BE49-F238E27FC236}">
                <a16:creationId xmlns:a16="http://schemas.microsoft.com/office/drawing/2014/main" id="{A769F3D3-C5B3-47E7-AE71-FD2C0F3E03C6}"/>
              </a:ext>
            </a:extLst>
          </p:cNvPr>
          <p:cNvSpPr>
            <a:spLocks noChangeArrowheads="1"/>
          </p:cNvSpPr>
          <p:nvPr/>
        </p:nvSpPr>
        <p:spPr bwMode="auto">
          <a:xfrm>
            <a:off x="3095976" y="654756"/>
            <a:ext cx="6553200" cy="838200"/>
          </a:xfrm>
          <a:prstGeom prst="rect">
            <a:avLst/>
          </a:prstGeom>
          <a:solidFill>
            <a:schemeClr val="accent6">
              <a:lumMod val="40000"/>
              <a:lumOff val="60000"/>
            </a:schemeClr>
          </a:solidFill>
          <a:ln w="9525">
            <a:noFill/>
            <a:miter lim="800000"/>
            <a:headEnd/>
            <a:tailEnd/>
          </a:ln>
          <a:effectLst>
            <a:outerShdw dist="35921" dir="2700000" algn="ctr" rotWithShape="0">
              <a:schemeClr val="tx1"/>
            </a:outerShdw>
          </a:effectLst>
        </p:spPr>
        <p:txBody>
          <a:bodyPr wrap="none" anchor="ctr"/>
          <a:lstStyle/>
          <a:p>
            <a:pPr algn="ctr">
              <a:defRPr/>
            </a:pPr>
            <a:r>
              <a:rPr lang="pt-BR" sz="5400" dirty="0">
                <a:solidFill>
                  <a:srgbClr val="0000CC"/>
                </a:solidFill>
              </a:rPr>
              <a:t>QUIMIOTERAPIA</a:t>
            </a:r>
            <a:endParaRPr lang="pt-BR" sz="1600" dirty="0">
              <a:solidFill>
                <a:srgbClr val="0000CC"/>
              </a:solidFill>
            </a:endParaRPr>
          </a:p>
        </p:txBody>
      </p:sp>
      <p:pic>
        <p:nvPicPr>
          <p:cNvPr id="9" name="Picture 2">
            <a:extLst>
              <a:ext uri="{FF2B5EF4-FFF2-40B4-BE49-F238E27FC236}">
                <a16:creationId xmlns:a16="http://schemas.microsoft.com/office/drawing/2014/main" id="{EF8FAC64-DDBA-445B-B59D-70730FBF3F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9420" y="1582842"/>
            <a:ext cx="3646311" cy="5161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09160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3792538" y="1052513"/>
            <a:ext cx="5486400" cy="461962"/>
          </a:xfrm>
          <a:prstGeom prst="rect">
            <a:avLst/>
          </a:prstGeom>
          <a:noFill/>
          <a:ln w="762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rgbClr val="4D4D4D"/>
                </a:solidFill>
                <a:latin typeface="Arial" pitchFamily="34" charset="0"/>
                <a:ea typeface="ＭＳ Ｐゴシック" pitchFamily="34" charset="-128"/>
              </a:defRPr>
            </a:lvl1pPr>
            <a:lvl2pPr marL="742950" indent="-285750" eaLnBrk="0" hangingPunct="0">
              <a:spcBef>
                <a:spcPct val="20000"/>
              </a:spcBef>
              <a:buChar char="–"/>
              <a:defRPr sz="2800">
                <a:solidFill>
                  <a:srgbClr val="4D4D4D"/>
                </a:solidFill>
                <a:latin typeface="Arial" pitchFamily="34" charset="0"/>
                <a:ea typeface="ＭＳ Ｐゴシック" pitchFamily="34" charset="-128"/>
              </a:defRPr>
            </a:lvl2pPr>
            <a:lvl3pPr marL="1143000" indent="-228600" eaLnBrk="0" hangingPunct="0">
              <a:spcBef>
                <a:spcPct val="20000"/>
              </a:spcBef>
              <a:buChar char="•"/>
              <a:defRPr sz="2400">
                <a:solidFill>
                  <a:srgbClr val="4D4D4D"/>
                </a:solidFill>
                <a:latin typeface="Arial" pitchFamily="34" charset="0"/>
                <a:ea typeface="ＭＳ Ｐゴシック" pitchFamily="34" charset="-128"/>
              </a:defRPr>
            </a:lvl3pPr>
            <a:lvl4pPr marL="1600200" indent="-228600" eaLnBrk="0" hangingPunct="0">
              <a:spcBef>
                <a:spcPct val="20000"/>
              </a:spcBef>
              <a:buChar char="–"/>
              <a:defRPr sz="2000">
                <a:solidFill>
                  <a:srgbClr val="4D4D4D"/>
                </a:solidFill>
                <a:latin typeface="Arial" pitchFamily="34" charset="0"/>
                <a:ea typeface="ＭＳ Ｐゴシック" pitchFamily="34" charset="-128"/>
              </a:defRPr>
            </a:lvl4pPr>
            <a:lvl5pPr marL="2057400" indent="-228600" eaLnBrk="0" hangingPunct="0">
              <a:spcBef>
                <a:spcPct val="20000"/>
              </a:spcBef>
              <a:buChar char="»"/>
              <a:defRPr sz="2000">
                <a:solidFill>
                  <a:srgbClr val="4D4D4D"/>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9pPr>
          </a:lstStyle>
          <a:p>
            <a:pPr algn="ctr" eaLnBrk="1" hangingPunct="1">
              <a:spcBef>
                <a:spcPct val="50000"/>
              </a:spcBef>
              <a:buFontTx/>
              <a:buNone/>
            </a:pPr>
            <a:r>
              <a:rPr lang="pt-BR" altLang="pt-BR" sz="2400" b="1">
                <a:solidFill>
                  <a:schemeClr val="accent2"/>
                </a:solidFill>
              </a:rPr>
              <a:t>QUIMIOTERAPIA - FINALIDADES</a:t>
            </a:r>
          </a:p>
        </p:txBody>
      </p:sp>
      <p:sp>
        <p:nvSpPr>
          <p:cNvPr id="30723" name="Text Box 5"/>
          <p:cNvSpPr txBox="1">
            <a:spLocks noChangeArrowheads="1"/>
          </p:cNvSpPr>
          <p:nvPr/>
        </p:nvSpPr>
        <p:spPr bwMode="auto">
          <a:xfrm>
            <a:off x="1981199" y="1757363"/>
            <a:ext cx="8382001" cy="2569934"/>
          </a:xfrm>
          <a:prstGeom prst="rect">
            <a:avLst/>
          </a:prstGeom>
          <a:solidFill>
            <a:schemeClr val="bg1"/>
          </a:solidFill>
          <a:ln>
            <a:noFill/>
          </a:ln>
        </p:spPr>
        <p:txBody>
          <a:bodyPr wrap="square">
            <a:spAutoFit/>
          </a:bodyPr>
          <a:lstStyle>
            <a:lvl1pPr eaLnBrk="0" hangingPunct="0">
              <a:spcBef>
                <a:spcPct val="20000"/>
              </a:spcBef>
              <a:buChar char="•"/>
              <a:defRPr sz="3200">
                <a:solidFill>
                  <a:srgbClr val="4D4D4D"/>
                </a:solidFill>
                <a:latin typeface="Arial" pitchFamily="34" charset="0"/>
                <a:ea typeface="ＭＳ Ｐゴシック" pitchFamily="34" charset="-128"/>
              </a:defRPr>
            </a:lvl1pPr>
            <a:lvl2pPr marL="742950" indent="-285750" eaLnBrk="0" hangingPunct="0">
              <a:spcBef>
                <a:spcPct val="20000"/>
              </a:spcBef>
              <a:buChar char="–"/>
              <a:defRPr sz="2800">
                <a:solidFill>
                  <a:srgbClr val="4D4D4D"/>
                </a:solidFill>
                <a:latin typeface="Arial" pitchFamily="34" charset="0"/>
                <a:ea typeface="ＭＳ Ｐゴシック" pitchFamily="34" charset="-128"/>
              </a:defRPr>
            </a:lvl2pPr>
            <a:lvl3pPr marL="1143000" indent="-228600" eaLnBrk="0" hangingPunct="0">
              <a:spcBef>
                <a:spcPct val="20000"/>
              </a:spcBef>
              <a:buChar char="•"/>
              <a:defRPr sz="2400">
                <a:solidFill>
                  <a:srgbClr val="4D4D4D"/>
                </a:solidFill>
                <a:latin typeface="Arial" pitchFamily="34" charset="0"/>
                <a:ea typeface="ＭＳ Ｐゴシック" pitchFamily="34" charset="-128"/>
              </a:defRPr>
            </a:lvl3pPr>
            <a:lvl4pPr marL="1600200" indent="-228600" eaLnBrk="0" hangingPunct="0">
              <a:spcBef>
                <a:spcPct val="20000"/>
              </a:spcBef>
              <a:buChar char="–"/>
              <a:defRPr sz="2000">
                <a:solidFill>
                  <a:srgbClr val="4D4D4D"/>
                </a:solidFill>
                <a:latin typeface="Arial" pitchFamily="34" charset="0"/>
                <a:ea typeface="ＭＳ Ｐゴシック" pitchFamily="34" charset="-128"/>
              </a:defRPr>
            </a:lvl4pPr>
            <a:lvl5pPr marL="2057400" indent="-228600" eaLnBrk="0" hangingPunct="0">
              <a:spcBef>
                <a:spcPct val="20000"/>
              </a:spcBef>
              <a:buChar char="»"/>
              <a:defRPr sz="2000">
                <a:solidFill>
                  <a:srgbClr val="4D4D4D"/>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9pPr>
          </a:lstStyle>
          <a:p>
            <a:pPr algn="ctr" eaLnBrk="1" hangingPunct="1">
              <a:spcBef>
                <a:spcPct val="50000"/>
              </a:spcBef>
              <a:buFontTx/>
              <a:buNone/>
            </a:pPr>
            <a:r>
              <a:rPr lang="pt-BR" altLang="pt-BR" sz="2000" b="1" dirty="0">
                <a:solidFill>
                  <a:srgbClr val="000000"/>
                </a:solidFill>
                <a:latin typeface="Times New Roman" pitchFamily="18" charset="0"/>
              </a:rPr>
              <a:t>Paliativa</a:t>
            </a:r>
            <a:r>
              <a:rPr lang="pt-BR" altLang="pt-BR" sz="1800" dirty="0">
                <a:solidFill>
                  <a:srgbClr val="000000"/>
                </a:solidFill>
                <a:latin typeface="Times New Roman" pitchFamily="18" charset="0"/>
              </a:rPr>
              <a:t>	                                         </a:t>
            </a:r>
            <a:r>
              <a:rPr lang="pt-BR" altLang="pt-BR" sz="2000" b="1" dirty="0">
                <a:solidFill>
                  <a:srgbClr val="000000"/>
                </a:solidFill>
                <a:latin typeface="Times New Roman" pitchFamily="18" charset="0"/>
              </a:rPr>
              <a:t>Controle Temporário</a:t>
            </a:r>
            <a:endParaRPr lang="pt-BR" altLang="pt-BR" sz="1800" b="1" dirty="0">
              <a:solidFill>
                <a:srgbClr val="000000"/>
              </a:solidFill>
              <a:latin typeface="Times New Roman" pitchFamily="18" charset="0"/>
            </a:endParaRPr>
          </a:p>
          <a:p>
            <a:pPr eaLnBrk="1" hangingPunct="1">
              <a:spcBef>
                <a:spcPct val="50000"/>
              </a:spcBef>
              <a:buFontTx/>
              <a:buNone/>
            </a:pPr>
            <a:r>
              <a:rPr lang="pt-BR" altLang="pt-BR" sz="1800" dirty="0">
                <a:solidFill>
                  <a:srgbClr val="000000"/>
                </a:solidFill>
                <a:latin typeface="Times New Roman" pitchFamily="18" charset="0"/>
              </a:rPr>
              <a:t>      QT				      QT     </a:t>
            </a:r>
            <a:r>
              <a:rPr lang="pt-BR" altLang="pt-BR" sz="1800" dirty="0" err="1">
                <a:solidFill>
                  <a:srgbClr val="000000"/>
                </a:solidFill>
                <a:latin typeface="Times New Roman" pitchFamily="18" charset="0"/>
              </a:rPr>
              <a:t>QT</a:t>
            </a:r>
            <a:r>
              <a:rPr lang="pt-BR" altLang="pt-BR" sz="1800" dirty="0">
                <a:solidFill>
                  <a:srgbClr val="000000"/>
                </a:solidFill>
                <a:latin typeface="Times New Roman" pitchFamily="18" charset="0"/>
              </a:rPr>
              <a:t>      </a:t>
            </a:r>
            <a:r>
              <a:rPr lang="pt-BR" altLang="pt-BR" sz="1800" dirty="0" err="1">
                <a:solidFill>
                  <a:srgbClr val="000000"/>
                </a:solidFill>
                <a:latin typeface="Times New Roman" pitchFamily="18" charset="0"/>
              </a:rPr>
              <a:t>QT</a:t>
            </a:r>
            <a:r>
              <a:rPr lang="pt-BR" altLang="pt-BR" sz="1800" dirty="0">
                <a:solidFill>
                  <a:srgbClr val="000000"/>
                </a:solidFill>
                <a:latin typeface="Times New Roman" pitchFamily="18" charset="0"/>
              </a:rPr>
              <a:t>       </a:t>
            </a:r>
            <a:r>
              <a:rPr lang="pt-BR" altLang="pt-BR" sz="1800" dirty="0" err="1">
                <a:solidFill>
                  <a:srgbClr val="000000"/>
                </a:solidFill>
                <a:latin typeface="Times New Roman" pitchFamily="18" charset="0"/>
              </a:rPr>
              <a:t>QT</a:t>
            </a:r>
            <a:endParaRPr lang="pt-BR" altLang="pt-BR" sz="1800" dirty="0">
              <a:solidFill>
                <a:srgbClr val="000000"/>
              </a:solidFill>
              <a:latin typeface="Times New Roman" pitchFamily="18" charset="0"/>
            </a:endParaRPr>
          </a:p>
          <a:p>
            <a:pPr eaLnBrk="1" hangingPunct="1">
              <a:spcBef>
                <a:spcPct val="50000"/>
              </a:spcBef>
              <a:buFontTx/>
              <a:buNone/>
            </a:pPr>
            <a:r>
              <a:rPr lang="pt-BR" altLang="pt-BR" sz="1800" dirty="0">
                <a:solidFill>
                  <a:srgbClr val="000000"/>
                </a:solidFill>
                <a:latin typeface="Times New Roman" pitchFamily="18" charset="0"/>
              </a:rPr>
              <a:t>              QT    </a:t>
            </a:r>
          </a:p>
          <a:p>
            <a:pPr eaLnBrk="1" hangingPunct="1">
              <a:spcBef>
                <a:spcPct val="50000"/>
              </a:spcBef>
              <a:buFontTx/>
              <a:buNone/>
            </a:pPr>
            <a:endParaRPr lang="pt-BR" altLang="pt-BR" sz="1800" dirty="0">
              <a:solidFill>
                <a:srgbClr val="000000"/>
              </a:solidFill>
              <a:latin typeface="Times New Roman" pitchFamily="18" charset="0"/>
            </a:endParaRPr>
          </a:p>
          <a:p>
            <a:pPr eaLnBrk="1" hangingPunct="1">
              <a:spcBef>
                <a:spcPct val="50000"/>
              </a:spcBef>
              <a:buFontTx/>
              <a:buNone/>
            </a:pPr>
            <a:endParaRPr lang="pt-BR" altLang="pt-BR" sz="2000" dirty="0">
              <a:solidFill>
                <a:srgbClr val="000000"/>
              </a:solidFill>
              <a:latin typeface="Times New Roman" pitchFamily="18" charset="0"/>
            </a:endParaRPr>
          </a:p>
          <a:p>
            <a:pPr eaLnBrk="1" hangingPunct="1">
              <a:spcBef>
                <a:spcPct val="50000"/>
              </a:spcBef>
              <a:buFontTx/>
              <a:buNone/>
            </a:pPr>
            <a:r>
              <a:rPr lang="pt-BR" altLang="pt-BR" sz="2000" dirty="0">
                <a:solidFill>
                  <a:srgbClr val="000000"/>
                </a:solidFill>
                <a:latin typeface="Times New Roman" pitchFamily="18" charset="0"/>
              </a:rPr>
              <a:t>Média/Longa Duração</a:t>
            </a:r>
            <a:r>
              <a:rPr lang="pt-BR" altLang="pt-BR" sz="1800" dirty="0">
                <a:solidFill>
                  <a:srgbClr val="000000"/>
                </a:solidFill>
                <a:latin typeface="Times New Roman" pitchFamily="18" charset="0"/>
              </a:rPr>
              <a:t>			        	</a:t>
            </a:r>
            <a:r>
              <a:rPr lang="pt-BR" altLang="pt-BR" sz="2000" dirty="0">
                <a:solidFill>
                  <a:srgbClr val="000000"/>
                </a:solidFill>
                <a:latin typeface="Times New Roman" pitchFamily="18" charset="0"/>
              </a:rPr>
              <a:t>Média/Longa Duração</a:t>
            </a:r>
            <a:endParaRPr lang="pt-BR" altLang="pt-BR" sz="1800" dirty="0">
              <a:solidFill>
                <a:srgbClr val="000000"/>
              </a:solidFill>
              <a:latin typeface="Times New Roman" pitchFamily="18" charset="0"/>
            </a:endParaRPr>
          </a:p>
        </p:txBody>
      </p:sp>
      <p:sp>
        <p:nvSpPr>
          <p:cNvPr id="30724" name="Line 6"/>
          <p:cNvSpPr>
            <a:spLocks noChangeShapeType="1"/>
          </p:cNvSpPr>
          <p:nvPr/>
        </p:nvSpPr>
        <p:spPr bwMode="auto">
          <a:xfrm>
            <a:off x="2667000" y="2971800"/>
            <a:ext cx="533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a:p>
        </p:txBody>
      </p:sp>
      <p:sp>
        <p:nvSpPr>
          <p:cNvPr id="30725" name="Line 7"/>
          <p:cNvSpPr>
            <a:spLocks noChangeShapeType="1"/>
          </p:cNvSpPr>
          <p:nvPr/>
        </p:nvSpPr>
        <p:spPr bwMode="auto">
          <a:xfrm>
            <a:off x="3352800" y="3124200"/>
            <a:ext cx="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a:p>
        </p:txBody>
      </p:sp>
      <p:sp>
        <p:nvSpPr>
          <p:cNvPr id="30726" name="Line 8"/>
          <p:cNvSpPr>
            <a:spLocks noChangeShapeType="1"/>
          </p:cNvSpPr>
          <p:nvPr/>
        </p:nvSpPr>
        <p:spPr bwMode="auto">
          <a:xfrm>
            <a:off x="3276600" y="2971800"/>
            <a:ext cx="0" cy="533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a:p>
        </p:txBody>
      </p:sp>
      <p:sp>
        <p:nvSpPr>
          <p:cNvPr id="30727" name="Line 9"/>
          <p:cNvSpPr>
            <a:spLocks noChangeShapeType="1"/>
          </p:cNvSpPr>
          <p:nvPr/>
        </p:nvSpPr>
        <p:spPr bwMode="auto">
          <a:xfrm>
            <a:off x="3200400" y="3505200"/>
            <a:ext cx="60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a:p>
        </p:txBody>
      </p:sp>
      <p:sp>
        <p:nvSpPr>
          <p:cNvPr id="30728" name="Line 10"/>
          <p:cNvSpPr>
            <a:spLocks noChangeShapeType="1"/>
          </p:cNvSpPr>
          <p:nvPr/>
        </p:nvSpPr>
        <p:spPr bwMode="auto">
          <a:xfrm>
            <a:off x="3810000" y="3505200"/>
            <a:ext cx="0" cy="533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a:p>
        </p:txBody>
      </p:sp>
      <p:sp>
        <p:nvSpPr>
          <p:cNvPr id="30729" name="Line 11"/>
          <p:cNvSpPr>
            <a:spLocks noChangeShapeType="1"/>
          </p:cNvSpPr>
          <p:nvPr/>
        </p:nvSpPr>
        <p:spPr bwMode="auto">
          <a:xfrm>
            <a:off x="3810000" y="4038600"/>
            <a:ext cx="533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a:p>
        </p:txBody>
      </p:sp>
      <p:sp>
        <p:nvSpPr>
          <p:cNvPr id="30730" name="Line 12"/>
          <p:cNvSpPr>
            <a:spLocks noChangeShapeType="1"/>
          </p:cNvSpPr>
          <p:nvPr/>
        </p:nvSpPr>
        <p:spPr bwMode="auto">
          <a:xfrm flipV="1">
            <a:off x="6248400" y="2971800"/>
            <a:ext cx="4572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a:p>
        </p:txBody>
      </p:sp>
      <p:sp>
        <p:nvSpPr>
          <p:cNvPr id="30731" name="Line 13"/>
          <p:cNvSpPr>
            <a:spLocks noChangeShapeType="1"/>
          </p:cNvSpPr>
          <p:nvPr/>
        </p:nvSpPr>
        <p:spPr bwMode="auto">
          <a:xfrm>
            <a:off x="6705600" y="2971800"/>
            <a:ext cx="0" cy="381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a:p>
        </p:txBody>
      </p:sp>
      <p:sp>
        <p:nvSpPr>
          <p:cNvPr id="30732" name="Line 14"/>
          <p:cNvSpPr>
            <a:spLocks noChangeShapeType="1"/>
          </p:cNvSpPr>
          <p:nvPr/>
        </p:nvSpPr>
        <p:spPr bwMode="auto">
          <a:xfrm>
            <a:off x="6705600" y="3352800"/>
            <a:ext cx="4572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a:p>
        </p:txBody>
      </p:sp>
      <p:sp>
        <p:nvSpPr>
          <p:cNvPr id="30733" name="Line 15"/>
          <p:cNvSpPr>
            <a:spLocks noChangeShapeType="1"/>
          </p:cNvSpPr>
          <p:nvPr/>
        </p:nvSpPr>
        <p:spPr bwMode="auto">
          <a:xfrm flipV="1">
            <a:off x="7162800" y="3124200"/>
            <a:ext cx="0" cy="228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a:p>
        </p:txBody>
      </p:sp>
      <p:sp>
        <p:nvSpPr>
          <p:cNvPr id="30734" name="Line 16"/>
          <p:cNvSpPr>
            <a:spLocks noChangeShapeType="1"/>
          </p:cNvSpPr>
          <p:nvPr/>
        </p:nvSpPr>
        <p:spPr bwMode="auto">
          <a:xfrm>
            <a:off x="7543800" y="2971800"/>
            <a:ext cx="4572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a:p>
        </p:txBody>
      </p:sp>
      <p:sp>
        <p:nvSpPr>
          <p:cNvPr id="30735" name="Line 17"/>
          <p:cNvSpPr>
            <a:spLocks noChangeShapeType="1"/>
          </p:cNvSpPr>
          <p:nvPr/>
        </p:nvSpPr>
        <p:spPr bwMode="auto">
          <a:xfrm flipH="1">
            <a:off x="7162800" y="2971800"/>
            <a:ext cx="0" cy="228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a:p>
        </p:txBody>
      </p:sp>
      <p:sp>
        <p:nvSpPr>
          <p:cNvPr id="30736" name="Line 18"/>
          <p:cNvSpPr>
            <a:spLocks noChangeShapeType="1"/>
          </p:cNvSpPr>
          <p:nvPr/>
        </p:nvSpPr>
        <p:spPr bwMode="auto">
          <a:xfrm>
            <a:off x="8001000" y="3352800"/>
            <a:ext cx="4572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a:p>
        </p:txBody>
      </p:sp>
      <p:sp>
        <p:nvSpPr>
          <p:cNvPr id="30737" name="Line 19"/>
          <p:cNvSpPr>
            <a:spLocks noChangeShapeType="1"/>
          </p:cNvSpPr>
          <p:nvPr/>
        </p:nvSpPr>
        <p:spPr bwMode="auto">
          <a:xfrm flipV="1">
            <a:off x="8001000" y="2971800"/>
            <a:ext cx="0" cy="381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a:p>
        </p:txBody>
      </p:sp>
      <p:sp>
        <p:nvSpPr>
          <p:cNvPr id="30738" name="Line 20"/>
          <p:cNvSpPr>
            <a:spLocks noChangeShapeType="1"/>
          </p:cNvSpPr>
          <p:nvPr/>
        </p:nvSpPr>
        <p:spPr bwMode="auto">
          <a:xfrm>
            <a:off x="8458200" y="2971800"/>
            <a:ext cx="533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a:p>
        </p:txBody>
      </p:sp>
      <p:sp>
        <p:nvSpPr>
          <p:cNvPr id="30739" name="Line 21"/>
          <p:cNvSpPr>
            <a:spLocks noChangeShapeType="1"/>
          </p:cNvSpPr>
          <p:nvPr/>
        </p:nvSpPr>
        <p:spPr bwMode="auto">
          <a:xfrm flipH="1">
            <a:off x="8458200" y="2971800"/>
            <a:ext cx="0" cy="381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a:p>
        </p:txBody>
      </p:sp>
      <p:sp>
        <p:nvSpPr>
          <p:cNvPr id="30740" name="Line 22"/>
          <p:cNvSpPr>
            <a:spLocks noChangeShapeType="1"/>
          </p:cNvSpPr>
          <p:nvPr/>
        </p:nvSpPr>
        <p:spPr bwMode="auto">
          <a:xfrm>
            <a:off x="9067800" y="3352800"/>
            <a:ext cx="4572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a:p>
        </p:txBody>
      </p:sp>
      <p:sp>
        <p:nvSpPr>
          <p:cNvPr id="30741" name="Line 23"/>
          <p:cNvSpPr>
            <a:spLocks noChangeShapeType="1"/>
          </p:cNvSpPr>
          <p:nvPr/>
        </p:nvSpPr>
        <p:spPr bwMode="auto">
          <a:xfrm flipV="1">
            <a:off x="8991600" y="2971800"/>
            <a:ext cx="0" cy="381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a:p>
        </p:txBody>
      </p:sp>
      <p:sp>
        <p:nvSpPr>
          <p:cNvPr id="30742" name="Line 24"/>
          <p:cNvSpPr>
            <a:spLocks noChangeShapeType="1"/>
          </p:cNvSpPr>
          <p:nvPr/>
        </p:nvSpPr>
        <p:spPr bwMode="auto">
          <a:xfrm>
            <a:off x="9220200" y="3352800"/>
            <a:ext cx="4572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a:p>
        </p:txBody>
      </p:sp>
      <p:sp>
        <p:nvSpPr>
          <p:cNvPr id="97304" name="Oval 26"/>
          <p:cNvSpPr>
            <a:spLocks noChangeArrowheads="1"/>
          </p:cNvSpPr>
          <p:nvPr/>
        </p:nvSpPr>
        <p:spPr bwMode="auto">
          <a:xfrm>
            <a:off x="4648200" y="3214688"/>
            <a:ext cx="2514600" cy="1714500"/>
          </a:xfrm>
          <a:prstGeom prst="ellipse">
            <a:avLst/>
          </a:prstGeom>
          <a:solidFill>
            <a:schemeClr val="accent6">
              <a:lumMod val="40000"/>
              <a:lumOff val="60000"/>
            </a:schemeClr>
          </a:solidFill>
          <a:ln w="12700">
            <a:solidFill>
              <a:srgbClr val="111143"/>
            </a:solidFill>
            <a:round/>
            <a:headEnd type="none" w="sm" len="sm"/>
            <a:tailEnd type="none" w="sm" len="sm"/>
          </a:ln>
        </p:spPr>
        <p:txBody>
          <a:bodyPr wrap="none" anchor="ctr"/>
          <a:lstStyle/>
          <a:p>
            <a:pPr algn="ctr">
              <a:defRPr/>
            </a:pPr>
            <a:endParaRPr lang="pt-BR" dirty="0">
              <a:solidFill>
                <a:srgbClr val="000000"/>
              </a:solidFill>
              <a:latin typeface="Times New Roman" pitchFamily="18" charset="0"/>
            </a:endParaRPr>
          </a:p>
          <a:p>
            <a:pPr algn="ctr">
              <a:defRPr/>
            </a:pPr>
            <a:r>
              <a:rPr lang="pt-BR" dirty="0">
                <a:solidFill>
                  <a:srgbClr val="000000"/>
                </a:solidFill>
                <a:latin typeface="Times New Roman" pitchFamily="18" charset="0"/>
              </a:rPr>
              <a:t>      </a:t>
            </a:r>
          </a:p>
          <a:p>
            <a:pPr algn="ctr">
              <a:lnSpc>
                <a:spcPct val="75000"/>
              </a:lnSpc>
              <a:defRPr/>
            </a:pPr>
            <a:endParaRPr lang="pt-BR" dirty="0">
              <a:solidFill>
                <a:srgbClr val="000000"/>
              </a:solidFill>
              <a:latin typeface="Times New Roman" pitchFamily="18" charset="0"/>
            </a:endParaRPr>
          </a:p>
          <a:p>
            <a:pPr algn="ctr">
              <a:lnSpc>
                <a:spcPct val="75000"/>
              </a:lnSpc>
              <a:defRPr/>
            </a:pPr>
            <a:endParaRPr lang="pt-BR" dirty="0">
              <a:solidFill>
                <a:srgbClr val="000000"/>
              </a:solidFill>
              <a:latin typeface="Times New Roman" pitchFamily="18" charset="0"/>
            </a:endParaRPr>
          </a:p>
          <a:p>
            <a:pPr algn="ctr">
              <a:lnSpc>
                <a:spcPct val="75000"/>
              </a:lnSpc>
              <a:defRPr/>
            </a:pPr>
            <a:r>
              <a:rPr lang="pt-BR" sz="2000" b="1" dirty="0">
                <a:solidFill>
                  <a:srgbClr val="000000"/>
                </a:solidFill>
                <a:latin typeface="Times New Roman" pitchFamily="18" charset="0"/>
              </a:rPr>
              <a:t>Curativa</a:t>
            </a:r>
            <a:r>
              <a:rPr lang="pt-BR" dirty="0">
                <a:solidFill>
                  <a:srgbClr val="000000"/>
                </a:solidFill>
                <a:latin typeface="Times New Roman" pitchFamily="18" charset="0"/>
              </a:rPr>
              <a:t/>
            </a:r>
            <a:br>
              <a:rPr lang="pt-BR" dirty="0">
                <a:solidFill>
                  <a:srgbClr val="000000"/>
                </a:solidFill>
                <a:latin typeface="Times New Roman" pitchFamily="18" charset="0"/>
              </a:rPr>
            </a:br>
            <a:endParaRPr lang="pt-BR" dirty="0">
              <a:solidFill>
                <a:srgbClr val="000000"/>
              </a:solidFill>
              <a:latin typeface="Times New Roman" pitchFamily="18" charset="0"/>
            </a:endParaRPr>
          </a:p>
          <a:p>
            <a:pPr algn="ctr">
              <a:lnSpc>
                <a:spcPct val="75000"/>
              </a:lnSpc>
              <a:defRPr/>
            </a:pPr>
            <a:r>
              <a:rPr lang="pt-BR" dirty="0">
                <a:solidFill>
                  <a:srgbClr val="000000"/>
                </a:solidFill>
                <a:latin typeface="Times New Roman" pitchFamily="18" charset="0"/>
              </a:rPr>
              <a:t>QT</a:t>
            </a:r>
            <a:br>
              <a:rPr lang="pt-BR" dirty="0">
                <a:solidFill>
                  <a:srgbClr val="000000"/>
                </a:solidFill>
                <a:latin typeface="Times New Roman" pitchFamily="18" charset="0"/>
              </a:rPr>
            </a:br>
            <a:endParaRPr lang="pt-BR" dirty="0">
              <a:solidFill>
                <a:srgbClr val="000000"/>
              </a:solidFill>
              <a:latin typeface="Times New Roman" pitchFamily="18" charset="0"/>
            </a:endParaRPr>
          </a:p>
          <a:p>
            <a:pPr algn="ctr">
              <a:lnSpc>
                <a:spcPct val="75000"/>
              </a:lnSpc>
              <a:defRPr/>
            </a:pPr>
            <a:r>
              <a:rPr lang="pt-BR" dirty="0">
                <a:solidFill>
                  <a:srgbClr val="000000"/>
                </a:solidFill>
                <a:latin typeface="Times New Roman" pitchFamily="18" charset="0"/>
              </a:rPr>
              <a:t>média a longa</a:t>
            </a:r>
          </a:p>
          <a:p>
            <a:pPr algn="ctr">
              <a:defRPr/>
            </a:pPr>
            <a:endParaRPr lang="pt-BR" dirty="0">
              <a:solidFill>
                <a:srgbClr val="000000"/>
              </a:solidFill>
              <a:latin typeface="Times New Roman" pitchFamily="18" charset="0"/>
            </a:endParaRPr>
          </a:p>
          <a:p>
            <a:pPr algn="ctr">
              <a:defRPr/>
            </a:pPr>
            <a:endParaRPr lang="pt-BR" dirty="0">
              <a:solidFill>
                <a:srgbClr val="000000"/>
              </a:solidFill>
              <a:latin typeface="Times New Roman" pitchFamily="18" charset="0"/>
            </a:endParaRPr>
          </a:p>
          <a:p>
            <a:pPr algn="ctr">
              <a:defRPr/>
            </a:pPr>
            <a:endParaRPr lang="pt-BR" dirty="0">
              <a:solidFill>
                <a:srgbClr val="000000"/>
              </a:solidFill>
              <a:latin typeface="Times New Roman" pitchFamily="18" charset="0"/>
            </a:endParaRPr>
          </a:p>
          <a:p>
            <a:pPr algn="ctr">
              <a:defRPr/>
            </a:pPr>
            <a:endParaRPr lang="pt-BR" dirty="0">
              <a:solidFill>
                <a:srgbClr val="000000"/>
              </a:solidFill>
              <a:latin typeface="Times New Roman" pitchFamily="18" charset="0"/>
            </a:endParaRPr>
          </a:p>
        </p:txBody>
      </p:sp>
      <p:sp>
        <p:nvSpPr>
          <p:cNvPr id="30744" name="Line 27"/>
          <p:cNvSpPr>
            <a:spLocks noChangeShapeType="1"/>
          </p:cNvSpPr>
          <p:nvPr/>
        </p:nvSpPr>
        <p:spPr bwMode="auto">
          <a:xfrm>
            <a:off x="5105400" y="4572000"/>
            <a:ext cx="1676400"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a:p>
        </p:txBody>
      </p:sp>
      <p:sp>
        <p:nvSpPr>
          <p:cNvPr id="30745" name="Line 28"/>
          <p:cNvSpPr>
            <a:spLocks noChangeShapeType="1"/>
          </p:cNvSpPr>
          <p:nvPr/>
        </p:nvSpPr>
        <p:spPr bwMode="auto">
          <a:xfrm>
            <a:off x="2209800" y="4572000"/>
            <a:ext cx="2362200"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a:p>
        </p:txBody>
      </p:sp>
      <p:sp>
        <p:nvSpPr>
          <p:cNvPr id="30746" name="Line 29"/>
          <p:cNvSpPr>
            <a:spLocks noChangeShapeType="1"/>
          </p:cNvSpPr>
          <p:nvPr/>
        </p:nvSpPr>
        <p:spPr bwMode="auto">
          <a:xfrm>
            <a:off x="7239000" y="4572000"/>
            <a:ext cx="3124200"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a:p>
        </p:txBody>
      </p:sp>
      <p:sp>
        <p:nvSpPr>
          <p:cNvPr id="97308" name="Text Box 30"/>
          <p:cNvSpPr txBox="1">
            <a:spLocks noChangeArrowheads="1"/>
          </p:cNvSpPr>
          <p:nvPr/>
        </p:nvSpPr>
        <p:spPr bwMode="auto">
          <a:xfrm>
            <a:off x="2667000" y="4800600"/>
            <a:ext cx="1409700" cy="400050"/>
          </a:xfrm>
          <a:prstGeom prst="rect">
            <a:avLst/>
          </a:prstGeom>
          <a:solidFill>
            <a:schemeClr val="bg1"/>
          </a:solidFill>
          <a:ln w="12700">
            <a:noFill/>
            <a:miter lim="800000"/>
            <a:headEnd type="none" w="sm" len="sm"/>
            <a:tailEnd type="none" w="sm" len="sm"/>
          </a:ln>
        </p:spPr>
        <p:txBody>
          <a:bodyPr>
            <a:spAutoFit/>
          </a:bodyPr>
          <a:lstStyle/>
          <a:p>
            <a:pPr algn="ctr">
              <a:spcBef>
                <a:spcPct val="50000"/>
              </a:spcBef>
              <a:defRPr/>
            </a:pPr>
            <a:r>
              <a:rPr lang="pt-BR" sz="2000" b="1" dirty="0">
                <a:solidFill>
                  <a:srgbClr val="000000"/>
                </a:solidFill>
                <a:latin typeface="Times New Roman" pitchFamily="18" charset="0"/>
              </a:rPr>
              <a:t>Prévia</a:t>
            </a:r>
          </a:p>
        </p:txBody>
      </p:sp>
      <p:sp>
        <p:nvSpPr>
          <p:cNvPr id="97309" name="Text Box 31"/>
          <p:cNvSpPr txBox="1">
            <a:spLocks noChangeArrowheads="1"/>
          </p:cNvSpPr>
          <p:nvPr/>
        </p:nvSpPr>
        <p:spPr bwMode="auto">
          <a:xfrm>
            <a:off x="8077200" y="4724400"/>
            <a:ext cx="1676400" cy="369888"/>
          </a:xfrm>
          <a:prstGeom prst="rect">
            <a:avLst/>
          </a:prstGeom>
          <a:solidFill>
            <a:schemeClr val="bg1"/>
          </a:solidFill>
          <a:ln w="12700">
            <a:noFill/>
            <a:miter lim="800000"/>
            <a:headEnd type="none" w="sm" len="sm"/>
            <a:tailEnd type="none" w="sm" len="sm"/>
          </a:ln>
        </p:spPr>
        <p:txBody>
          <a:bodyPr>
            <a:spAutoFit/>
          </a:bodyPr>
          <a:lstStyle/>
          <a:p>
            <a:pPr algn="ctr">
              <a:spcBef>
                <a:spcPct val="50000"/>
              </a:spcBef>
              <a:defRPr/>
            </a:pPr>
            <a:r>
              <a:rPr lang="pt-BR" b="1" dirty="0">
                <a:solidFill>
                  <a:srgbClr val="000000"/>
                </a:solidFill>
                <a:latin typeface="Times New Roman" pitchFamily="18" charset="0"/>
              </a:rPr>
              <a:t>Adjuvante</a:t>
            </a:r>
          </a:p>
        </p:txBody>
      </p:sp>
      <p:sp>
        <p:nvSpPr>
          <p:cNvPr id="30749" name="Line 32"/>
          <p:cNvSpPr>
            <a:spLocks noChangeShapeType="1"/>
          </p:cNvSpPr>
          <p:nvPr/>
        </p:nvSpPr>
        <p:spPr bwMode="auto">
          <a:xfrm>
            <a:off x="2362200" y="6324600"/>
            <a:ext cx="60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a:p>
        </p:txBody>
      </p:sp>
      <p:sp>
        <p:nvSpPr>
          <p:cNvPr id="30750" name="Line 33"/>
          <p:cNvSpPr>
            <a:spLocks noChangeShapeType="1"/>
          </p:cNvSpPr>
          <p:nvPr/>
        </p:nvSpPr>
        <p:spPr bwMode="auto">
          <a:xfrm flipV="1">
            <a:off x="2971800" y="5410200"/>
            <a:ext cx="0" cy="914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a:p>
        </p:txBody>
      </p:sp>
      <p:sp>
        <p:nvSpPr>
          <p:cNvPr id="30751" name="Line 34"/>
          <p:cNvSpPr>
            <a:spLocks noChangeShapeType="1"/>
          </p:cNvSpPr>
          <p:nvPr/>
        </p:nvSpPr>
        <p:spPr bwMode="auto">
          <a:xfrm>
            <a:off x="2971800" y="5410200"/>
            <a:ext cx="8382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a:p>
        </p:txBody>
      </p:sp>
      <p:sp>
        <p:nvSpPr>
          <p:cNvPr id="30752" name="Line 35"/>
          <p:cNvSpPr>
            <a:spLocks noChangeShapeType="1"/>
          </p:cNvSpPr>
          <p:nvPr/>
        </p:nvSpPr>
        <p:spPr bwMode="auto">
          <a:xfrm>
            <a:off x="3810000" y="5410200"/>
            <a:ext cx="0" cy="914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a:p>
        </p:txBody>
      </p:sp>
      <p:sp>
        <p:nvSpPr>
          <p:cNvPr id="30753" name="Text Box 36"/>
          <p:cNvSpPr txBox="1">
            <a:spLocks noChangeArrowheads="1"/>
          </p:cNvSpPr>
          <p:nvPr/>
        </p:nvSpPr>
        <p:spPr bwMode="auto">
          <a:xfrm>
            <a:off x="2362200" y="5638800"/>
            <a:ext cx="914400" cy="369332"/>
          </a:xfrm>
          <a:prstGeom prst="rect">
            <a:avLst/>
          </a:prstGeom>
          <a:solidFill>
            <a:schemeClr val="bg1"/>
          </a:solidFill>
          <a:ln>
            <a:noFill/>
          </a:ln>
        </p:spPr>
        <p:txBody>
          <a:bodyPr>
            <a:spAutoFit/>
          </a:bodyPr>
          <a:lstStyle>
            <a:lvl1pPr eaLnBrk="0" hangingPunct="0">
              <a:spcBef>
                <a:spcPct val="20000"/>
              </a:spcBef>
              <a:buChar char="•"/>
              <a:defRPr sz="3200">
                <a:solidFill>
                  <a:srgbClr val="4D4D4D"/>
                </a:solidFill>
                <a:latin typeface="Arial" pitchFamily="34" charset="0"/>
                <a:ea typeface="ＭＳ Ｐゴシック" pitchFamily="34" charset="-128"/>
              </a:defRPr>
            </a:lvl1pPr>
            <a:lvl2pPr marL="742950" indent="-285750" eaLnBrk="0" hangingPunct="0">
              <a:spcBef>
                <a:spcPct val="20000"/>
              </a:spcBef>
              <a:buChar char="–"/>
              <a:defRPr sz="2800">
                <a:solidFill>
                  <a:srgbClr val="4D4D4D"/>
                </a:solidFill>
                <a:latin typeface="Arial" pitchFamily="34" charset="0"/>
                <a:ea typeface="ＭＳ Ｐゴシック" pitchFamily="34" charset="-128"/>
              </a:defRPr>
            </a:lvl2pPr>
            <a:lvl3pPr marL="1143000" indent="-228600" eaLnBrk="0" hangingPunct="0">
              <a:spcBef>
                <a:spcPct val="20000"/>
              </a:spcBef>
              <a:buChar char="•"/>
              <a:defRPr sz="2400">
                <a:solidFill>
                  <a:srgbClr val="4D4D4D"/>
                </a:solidFill>
                <a:latin typeface="Arial" pitchFamily="34" charset="0"/>
                <a:ea typeface="ＭＳ Ｐゴシック" pitchFamily="34" charset="-128"/>
              </a:defRPr>
            </a:lvl3pPr>
            <a:lvl4pPr marL="1600200" indent="-228600" eaLnBrk="0" hangingPunct="0">
              <a:spcBef>
                <a:spcPct val="20000"/>
              </a:spcBef>
              <a:buChar char="–"/>
              <a:defRPr sz="2000">
                <a:solidFill>
                  <a:srgbClr val="4D4D4D"/>
                </a:solidFill>
                <a:latin typeface="Arial" pitchFamily="34" charset="0"/>
                <a:ea typeface="ＭＳ Ｐゴシック" pitchFamily="34" charset="-128"/>
              </a:defRPr>
            </a:lvl4pPr>
            <a:lvl5pPr marL="2057400" indent="-228600" eaLnBrk="0" hangingPunct="0">
              <a:spcBef>
                <a:spcPct val="20000"/>
              </a:spcBef>
              <a:buChar char="»"/>
              <a:defRPr sz="2000">
                <a:solidFill>
                  <a:srgbClr val="4D4D4D"/>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9pPr>
          </a:lstStyle>
          <a:p>
            <a:pPr eaLnBrk="1" hangingPunct="1">
              <a:spcBef>
                <a:spcPct val="50000"/>
              </a:spcBef>
              <a:buFontTx/>
              <a:buNone/>
            </a:pPr>
            <a:r>
              <a:rPr lang="pt-BR" altLang="pt-BR" sz="1800">
                <a:solidFill>
                  <a:srgbClr val="000000"/>
                </a:solidFill>
                <a:latin typeface="Times New Roman" pitchFamily="18" charset="0"/>
              </a:rPr>
              <a:t>QT</a:t>
            </a:r>
          </a:p>
        </p:txBody>
      </p:sp>
      <p:sp>
        <p:nvSpPr>
          <p:cNvPr id="30754" name="Text Box 37"/>
          <p:cNvSpPr txBox="1">
            <a:spLocks noChangeArrowheads="1"/>
          </p:cNvSpPr>
          <p:nvPr/>
        </p:nvSpPr>
        <p:spPr bwMode="auto">
          <a:xfrm>
            <a:off x="2971800" y="5410200"/>
            <a:ext cx="838200" cy="784830"/>
          </a:xfrm>
          <a:prstGeom prst="rect">
            <a:avLst/>
          </a:prstGeom>
          <a:solidFill>
            <a:schemeClr val="bg1"/>
          </a:solidFill>
          <a:ln>
            <a:noFill/>
          </a:ln>
        </p:spPr>
        <p:txBody>
          <a:bodyPr>
            <a:spAutoFit/>
          </a:bodyPr>
          <a:lstStyle>
            <a:lvl1pPr eaLnBrk="0" hangingPunct="0">
              <a:spcBef>
                <a:spcPct val="20000"/>
              </a:spcBef>
              <a:buChar char="•"/>
              <a:defRPr sz="3200">
                <a:solidFill>
                  <a:srgbClr val="4D4D4D"/>
                </a:solidFill>
                <a:latin typeface="Arial" pitchFamily="34" charset="0"/>
                <a:ea typeface="ＭＳ Ｐゴシック" pitchFamily="34" charset="-128"/>
              </a:defRPr>
            </a:lvl1pPr>
            <a:lvl2pPr marL="742950" indent="-285750" eaLnBrk="0" hangingPunct="0">
              <a:spcBef>
                <a:spcPct val="20000"/>
              </a:spcBef>
              <a:buChar char="–"/>
              <a:defRPr sz="2800">
                <a:solidFill>
                  <a:srgbClr val="4D4D4D"/>
                </a:solidFill>
                <a:latin typeface="Arial" pitchFamily="34" charset="0"/>
                <a:ea typeface="ＭＳ Ｐゴシック" pitchFamily="34" charset="-128"/>
              </a:defRPr>
            </a:lvl2pPr>
            <a:lvl3pPr marL="1143000" indent="-228600" eaLnBrk="0" hangingPunct="0">
              <a:spcBef>
                <a:spcPct val="20000"/>
              </a:spcBef>
              <a:buChar char="•"/>
              <a:defRPr sz="2400">
                <a:solidFill>
                  <a:srgbClr val="4D4D4D"/>
                </a:solidFill>
                <a:latin typeface="Arial" pitchFamily="34" charset="0"/>
                <a:ea typeface="ＭＳ Ｐゴシック" pitchFamily="34" charset="-128"/>
              </a:defRPr>
            </a:lvl3pPr>
            <a:lvl4pPr marL="1600200" indent="-228600" eaLnBrk="0" hangingPunct="0">
              <a:spcBef>
                <a:spcPct val="20000"/>
              </a:spcBef>
              <a:buChar char="–"/>
              <a:defRPr sz="2000">
                <a:solidFill>
                  <a:srgbClr val="4D4D4D"/>
                </a:solidFill>
                <a:latin typeface="Arial" pitchFamily="34" charset="0"/>
                <a:ea typeface="ＭＳ Ｐゴシック" pitchFamily="34" charset="-128"/>
              </a:defRPr>
            </a:lvl4pPr>
            <a:lvl5pPr marL="2057400" indent="-228600" eaLnBrk="0" hangingPunct="0">
              <a:spcBef>
                <a:spcPct val="20000"/>
              </a:spcBef>
              <a:buChar char="»"/>
              <a:defRPr sz="2000">
                <a:solidFill>
                  <a:srgbClr val="4D4D4D"/>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9pPr>
          </a:lstStyle>
          <a:p>
            <a:pPr eaLnBrk="1" hangingPunct="1">
              <a:spcBef>
                <a:spcPct val="50000"/>
              </a:spcBef>
              <a:buFontTx/>
              <a:buNone/>
            </a:pPr>
            <a:r>
              <a:rPr lang="pt-BR" altLang="pt-BR" sz="1800">
                <a:solidFill>
                  <a:srgbClr val="000000"/>
                </a:solidFill>
                <a:latin typeface="Times New Roman" pitchFamily="18" charset="0"/>
              </a:rPr>
              <a:t> CIR</a:t>
            </a:r>
          </a:p>
          <a:p>
            <a:pPr eaLnBrk="1" hangingPunct="1">
              <a:spcBef>
                <a:spcPct val="50000"/>
              </a:spcBef>
              <a:buFontTx/>
              <a:buNone/>
            </a:pPr>
            <a:r>
              <a:rPr lang="pt-BR" altLang="pt-BR" sz="1800">
                <a:solidFill>
                  <a:srgbClr val="000000"/>
                </a:solidFill>
                <a:latin typeface="Times New Roman" pitchFamily="18" charset="0"/>
              </a:rPr>
              <a:t> RT</a:t>
            </a:r>
          </a:p>
        </p:txBody>
      </p:sp>
      <p:sp>
        <p:nvSpPr>
          <p:cNvPr id="30755" name="Text Box 38"/>
          <p:cNvSpPr txBox="1">
            <a:spLocks noChangeArrowheads="1"/>
          </p:cNvSpPr>
          <p:nvPr/>
        </p:nvSpPr>
        <p:spPr bwMode="auto">
          <a:xfrm>
            <a:off x="2438400" y="6324601"/>
            <a:ext cx="1905000" cy="366713"/>
          </a:xfrm>
          <a:prstGeom prst="rect">
            <a:avLst/>
          </a:prstGeom>
          <a:solidFill>
            <a:schemeClr val="bg1"/>
          </a:solidFill>
          <a:ln>
            <a:noFill/>
          </a:ln>
        </p:spPr>
        <p:txBody>
          <a:bodyPr>
            <a:spAutoFit/>
          </a:bodyPr>
          <a:lstStyle>
            <a:lvl1pPr eaLnBrk="0" hangingPunct="0">
              <a:spcBef>
                <a:spcPct val="20000"/>
              </a:spcBef>
              <a:buChar char="•"/>
              <a:defRPr sz="3200">
                <a:solidFill>
                  <a:srgbClr val="4D4D4D"/>
                </a:solidFill>
                <a:latin typeface="Arial" pitchFamily="34" charset="0"/>
                <a:ea typeface="ＭＳ Ｐゴシック" pitchFamily="34" charset="-128"/>
              </a:defRPr>
            </a:lvl1pPr>
            <a:lvl2pPr marL="742950" indent="-285750" eaLnBrk="0" hangingPunct="0">
              <a:spcBef>
                <a:spcPct val="20000"/>
              </a:spcBef>
              <a:buChar char="–"/>
              <a:defRPr sz="2800">
                <a:solidFill>
                  <a:srgbClr val="4D4D4D"/>
                </a:solidFill>
                <a:latin typeface="Arial" pitchFamily="34" charset="0"/>
                <a:ea typeface="ＭＳ Ｐゴシック" pitchFamily="34" charset="-128"/>
              </a:defRPr>
            </a:lvl2pPr>
            <a:lvl3pPr marL="1143000" indent="-228600" eaLnBrk="0" hangingPunct="0">
              <a:spcBef>
                <a:spcPct val="20000"/>
              </a:spcBef>
              <a:buChar char="•"/>
              <a:defRPr sz="2400">
                <a:solidFill>
                  <a:srgbClr val="4D4D4D"/>
                </a:solidFill>
                <a:latin typeface="Arial" pitchFamily="34" charset="0"/>
                <a:ea typeface="ＭＳ Ｐゴシック" pitchFamily="34" charset="-128"/>
              </a:defRPr>
            </a:lvl3pPr>
            <a:lvl4pPr marL="1600200" indent="-228600" eaLnBrk="0" hangingPunct="0">
              <a:spcBef>
                <a:spcPct val="20000"/>
              </a:spcBef>
              <a:buChar char="–"/>
              <a:defRPr sz="2000">
                <a:solidFill>
                  <a:srgbClr val="4D4D4D"/>
                </a:solidFill>
                <a:latin typeface="Arial" pitchFamily="34" charset="0"/>
                <a:ea typeface="ＭＳ Ｐゴシック" pitchFamily="34" charset="-128"/>
              </a:defRPr>
            </a:lvl4pPr>
            <a:lvl5pPr marL="2057400" indent="-228600" eaLnBrk="0" hangingPunct="0">
              <a:spcBef>
                <a:spcPct val="20000"/>
              </a:spcBef>
              <a:buChar char="»"/>
              <a:defRPr sz="2000">
                <a:solidFill>
                  <a:srgbClr val="4D4D4D"/>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9pPr>
          </a:lstStyle>
          <a:p>
            <a:pPr algn="ctr" eaLnBrk="1" hangingPunct="1">
              <a:spcBef>
                <a:spcPct val="50000"/>
              </a:spcBef>
              <a:buFontTx/>
              <a:buNone/>
            </a:pPr>
            <a:r>
              <a:rPr lang="pt-BR" altLang="pt-BR" sz="1800" dirty="0">
                <a:solidFill>
                  <a:srgbClr val="000000"/>
                </a:solidFill>
                <a:latin typeface="Times New Roman" pitchFamily="18" charset="0"/>
              </a:rPr>
              <a:t>Curta Duração </a:t>
            </a:r>
          </a:p>
        </p:txBody>
      </p:sp>
      <p:sp>
        <p:nvSpPr>
          <p:cNvPr id="30756" name="Line 39"/>
          <p:cNvSpPr>
            <a:spLocks noChangeShapeType="1"/>
          </p:cNvSpPr>
          <p:nvPr/>
        </p:nvSpPr>
        <p:spPr bwMode="auto">
          <a:xfrm>
            <a:off x="7086600" y="5257800"/>
            <a:ext cx="914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a:p>
        </p:txBody>
      </p:sp>
      <p:sp>
        <p:nvSpPr>
          <p:cNvPr id="30757" name="Line 40"/>
          <p:cNvSpPr>
            <a:spLocks noChangeShapeType="1"/>
          </p:cNvSpPr>
          <p:nvPr/>
        </p:nvSpPr>
        <p:spPr bwMode="auto">
          <a:xfrm>
            <a:off x="8001000" y="5257800"/>
            <a:ext cx="0" cy="914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a:p>
        </p:txBody>
      </p:sp>
      <p:sp>
        <p:nvSpPr>
          <p:cNvPr id="30758" name="Text Box 41"/>
          <p:cNvSpPr txBox="1">
            <a:spLocks noChangeArrowheads="1"/>
          </p:cNvSpPr>
          <p:nvPr/>
        </p:nvSpPr>
        <p:spPr bwMode="auto">
          <a:xfrm>
            <a:off x="7086600" y="5334000"/>
            <a:ext cx="838200" cy="784830"/>
          </a:xfrm>
          <a:prstGeom prst="rect">
            <a:avLst/>
          </a:prstGeom>
          <a:solidFill>
            <a:schemeClr val="bg1"/>
          </a:solidFill>
          <a:ln>
            <a:noFill/>
          </a:ln>
        </p:spPr>
        <p:txBody>
          <a:bodyPr>
            <a:spAutoFit/>
          </a:bodyPr>
          <a:lstStyle>
            <a:lvl1pPr eaLnBrk="0" hangingPunct="0">
              <a:spcBef>
                <a:spcPct val="20000"/>
              </a:spcBef>
              <a:buChar char="•"/>
              <a:defRPr sz="3200">
                <a:solidFill>
                  <a:srgbClr val="4D4D4D"/>
                </a:solidFill>
                <a:latin typeface="Arial" pitchFamily="34" charset="0"/>
                <a:ea typeface="ＭＳ Ｐゴシック" pitchFamily="34" charset="-128"/>
              </a:defRPr>
            </a:lvl1pPr>
            <a:lvl2pPr marL="742950" indent="-285750" eaLnBrk="0" hangingPunct="0">
              <a:spcBef>
                <a:spcPct val="20000"/>
              </a:spcBef>
              <a:buChar char="–"/>
              <a:defRPr sz="2800">
                <a:solidFill>
                  <a:srgbClr val="4D4D4D"/>
                </a:solidFill>
                <a:latin typeface="Arial" pitchFamily="34" charset="0"/>
                <a:ea typeface="ＭＳ Ｐゴシック" pitchFamily="34" charset="-128"/>
              </a:defRPr>
            </a:lvl2pPr>
            <a:lvl3pPr marL="1143000" indent="-228600" eaLnBrk="0" hangingPunct="0">
              <a:spcBef>
                <a:spcPct val="20000"/>
              </a:spcBef>
              <a:buChar char="•"/>
              <a:defRPr sz="2400">
                <a:solidFill>
                  <a:srgbClr val="4D4D4D"/>
                </a:solidFill>
                <a:latin typeface="Arial" pitchFamily="34" charset="0"/>
                <a:ea typeface="ＭＳ Ｐゴシック" pitchFamily="34" charset="-128"/>
              </a:defRPr>
            </a:lvl3pPr>
            <a:lvl4pPr marL="1600200" indent="-228600" eaLnBrk="0" hangingPunct="0">
              <a:spcBef>
                <a:spcPct val="20000"/>
              </a:spcBef>
              <a:buChar char="–"/>
              <a:defRPr sz="2000">
                <a:solidFill>
                  <a:srgbClr val="4D4D4D"/>
                </a:solidFill>
                <a:latin typeface="Arial" pitchFamily="34" charset="0"/>
                <a:ea typeface="ＭＳ Ｐゴシック" pitchFamily="34" charset="-128"/>
              </a:defRPr>
            </a:lvl4pPr>
            <a:lvl5pPr marL="2057400" indent="-228600" eaLnBrk="0" hangingPunct="0">
              <a:spcBef>
                <a:spcPct val="20000"/>
              </a:spcBef>
              <a:buChar char="»"/>
              <a:defRPr sz="2000">
                <a:solidFill>
                  <a:srgbClr val="4D4D4D"/>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9pPr>
          </a:lstStyle>
          <a:p>
            <a:pPr eaLnBrk="1" hangingPunct="1">
              <a:spcBef>
                <a:spcPct val="50000"/>
              </a:spcBef>
              <a:buFontTx/>
              <a:buNone/>
            </a:pPr>
            <a:r>
              <a:rPr lang="pt-BR" altLang="pt-BR" sz="1800" dirty="0">
                <a:solidFill>
                  <a:schemeClr val="tx1"/>
                </a:solidFill>
                <a:latin typeface="Times New Roman" pitchFamily="18" charset="0"/>
              </a:rPr>
              <a:t> </a:t>
            </a:r>
            <a:r>
              <a:rPr lang="pt-BR" altLang="pt-BR" sz="1800" dirty="0">
                <a:solidFill>
                  <a:srgbClr val="000000"/>
                </a:solidFill>
                <a:latin typeface="Times New Roman" pitchFamily="18" charset="0"/>
              </a:rPr>
              <a:t>CIR</a:t>
            </a:r>
          </a:p>
          <a:p>
            <a:pPr eaLnBrk="1" hangingPunct="1">
              <a:spcBef>
                <a:spcPct val="50000"/>
              </a:spcBef>
              <a:buFontTx/>
              <a:buNone/>
            </a:pPr>
            <a:r>
              <a:rPr lang="pt-BR" altLang="pt-BR" sz="1800" dirty="0">
                <a:solidFill>
                  <a:srgbClr val="000000"/>
                </a:solidFill>
                <a:latin typeface="Times New Roman" pitchFamily="18" charset="0"/>
              </a:rPr>
              <a:t> RT</a:t>
            </a:r>
          </a:p>
        </p:txBody>
      </p:sp>
      <p:sp>
        <p:nvSpPr>
          <p:cNvPr id="30759" name="Line 42"/>
          <p:cNvSpPr>
            <a:spLocks noChangeShapeType="1"/>
          </p:cNvSpPr>
          <p:nvPr/>
        </p:nvSpPr>
        <p:spPr bwMode="auto">
          <a:xfrm>
            <a:off x="8001000" y="6172200"/>
            <a:ext cx="1295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a:p>
        </p:txBody>
      </p:sp>
      <p:sp>
        <p:nvSpPr>
          <p:cNvPr id="30760" name="Text Box 43"/>
          <p:cNvSpPr txBox="1">
            <a:spLocks noChangeArrowheads="1"/>
          </p:cNvSpPr>
          <p:nvPr/>
        </p:nvSpPr>
        <p:spPr bwMode="auto">
          <a:xfrm>
            <a:off x="6959600" y="6324601"/>
            <a:ext cx="2520950" cy="366713"/>
          </a:xfrm>
          <a:prstGeom prst="rect">
            <a:avLst/>
          </a:prstGeom>
          <a:solidFill>
            <a:schemeClr val="bg1"/>
          </a:solidFill>
          <a:ln>
            <a:noFill/>
          </a:ln>
        </p:spPr>
        <p:txBody>
          <a:bodyPr>
            <a:spAutoFit/>
          </a:bodyPr>
          <a:lstStyle>
            <a:lvl1pPr eaLnBrk="0" hangingPunct="0">
              <a:spcBef>
                <a:spcPct val="20000"/>
              </a:spcBef>
              <a:buChar char="•"/>
              <a:defRPr sz="3200">
                <a:solidFill>
                  <a:srgbClr val="4D4D4D"/>
                </a:solidFill>
                <a:latin typeface="Arial" pitchFamily="34" charset="0"/>
                <a:ea typeface="ＭＳ Ｐゴシック" pitchFamily="34" charset="-128"/>
              </a:defRPr>
            </a:lvl1pPr>
            <a:lvl2pPr marL="742950" indent="-285750" eaLnBrk="0" hangingPunct="0">
              <a:spcBef>
                <a:spcPct val="20000"/>
              </a:spcBef>
              <a:buChar char="–"/>
              <a:defRPr sz="2800">
                <a:solidFill>
                  <a:srgbClr val="4D4D4D"/>
                </a:solidFill>
                <a:latin typeface="Arial" pitchFamily="34" charset="0"/>
                <a:ea typeface="ＭＳ Ｐゴシック" pitchFamily="34" charset="-128"/>
              </a:defRPr>
            </a:lvl2pPr>
            <a:lvl3pPr marL="1143000" indent="-228600" eaLnBrk="0" hangingPunct="0">
              <a:spcBef>
                <a:spcPct val="20000"/>
              </a:spcBef>
              <a:buChar char="•"/>
              <a:defRPr sz="2400">
                <a:solidFill>
                  <a:srgbClr val="4D4D4D"/>
                </a:solidFill>
                <a:latin typeface="Arial" pitchFamily="34" charset="0"/>
                <a:ea typeface="ＭＳ Ｐゴシック" pitchFamily="34" charset="-128"/>
              </a:defRPr>
            </a:lvl3pPr>
            <a:lvl4pPr marL="1600200" indent="-228600" eaLnBrk="0" hangingPunct="0">
              <a:spcBef>
                <a:spcPct val="20000"/>
              </a:spcBef>
              <a:buChar char="–"/>
              <a:defRPr sz="2000">
                <a:solidFill>
                  <a:srgbClr val="4D4D4D"/>
                </a:solidFill>
                <a:latin typeface="Arial" pitchFamily="34" charset="0"/>
                <a:ea typeface="ＭＳ Ｐゴシック" pitchFamily="34" charset="-128"/>
              </a:defRPr>
            </a:lvl4pPr>
            <a:lvl5pPr marL="2057400" indent="-228600" eaLnBrk="0" hangingPunct="0">
              <a:spcBef>
                <a:spcPct val="20000"/>
              </a:spcBef>
              <a:buChar char="»"/>
              <a:defRPr sz="2000">
                <a:solidFill>
                  <a:srgbClr val="4D4D4D"/>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9pPr>
          </a:lstStyle>
          <a:p>
            <a:pPr algn="ctr" eaLnBrk="1" hangingPunct="1">
              <a:spcBef>
                <a:spcPct val="50000"/>
              </a:spcBef>
              <a:buFontTx/>
              <a:buNone/>
            </a:pPr>
            <a:r>
              <a:rPr lang="pt-BR" altLang="pt-BR" sz="1800" dirty="0">
                <a:solidFill>
                  <a:srgbClr val="000000"/>
                </a:solidFill>
                <a:latin typeface="Times New Roman" pitchFamily="18" charset="0"/>
              </a:rPr>
              <a:t>Média/Longa Duração </a:t>
            </a:r>
          </a:p>
        </p:txBody>
      </p:sp>
      <p:sp>
        <p:nvSpPr>
          <p:cNvPr id="30761" name="Line 44"/>
          <p:cNvSpPr>
            <a:spLocks noChangeShapeType="1"/>
          </p:cNvSpPr>
          <p:nvPr/>
        </p:nvSpPr>
        <p:spPr bwMode="auto">
          <a:xfrm>
            <a:off x="5764214" y="2000250"/>
            <a:ext cx="46037" cy="1143000"/>
          </a:xfrm>
          <a:prstGeom prst="line">
            <a:avLst/>
          </a:prstGeom>
          <a:noFill/>
          <a:ln w="444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a:p>
        </p:txBody>
      </p:sp>
      <p:sp>
        <p:nvSpPr>
          <p:cNvPr id="30762" name="Line 45"/>
          <p:cNvSpPr>
            <a:spLocks noChangeShapeType="1"/>
          </p:cNvSpPr>
          <p:nvPr/>
        </p:nvSpPr>
        <p:spPr bwMode="auto">
          <a:xfrm>
            <a:off x="5943600" y="5334000"/>
            <a:ext cx="0" cy="1219200"/>
          </a:xfrm>
          <a:prstGeom prst="line">
            <a:avLst/>
          </a:prstGeom>
          <a:noFill/>
          <a:ln w="444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a:p>
        </p:txBody>
      </p:sp>
      <p:sp>
        <p:nvSpPr>
          <p:cNvPr id="30763" name="Line 1076"/>
          <p:cNvSpPr>
            <a:spLocks noChangeShapeType="1"/>
          </p:cNvSpPr>
          <p:nvPr/>
        </p:nvSpPr>
        <p:spPr bwMode="auto">
          <a:xfrm>
            <a:off x="3200400" y="3505200"/>
            <a:ext cx="60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a:p>
        </p:txBody>
      </p:sp>
      <p:sp>
        <p:nvSpPr>
          <p:cNvPr id="30764" name="Line 1078"/>
          <p:cNvSpPr>
            <a:spLocks noChangeShapeType="1"/>
          </p:cNvSpPr>
          <p:nvPr/>
        </p:nvSpPr>
        <p:spPr bwMode="auto">
          <a:xfrm>
            <a:off x="9753600" y="3810000"/>
            <a:ext cx="4572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a:p>
        </p:txBody>
      </p:sp>
      <p:sp>
        <p:nvSpPr>
          <p:cNvPr id="30765" name="Line 1079"/>
          <p:cNvSpPr>
            <a:spLocks noChangeShapeType="1"/>
          </p:cNvSpPr>
          <p:nvPr/>
        </p:nvSpPr>
        <p:spPr bwMode="auto">
          <a:xfrm>
            <a:off x="8991600" y="3352800"/>
            <a:ext cx="533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a:p>
        </p:txBody>
      </p:sp>
      <p:sp>
        <p:nvSpPr>
          <p:cNvPr id="30766" name="Line 19"/>
          <p:cNvSpPr>
            <a:spLocks noChangeShapeType="1"/>
          </p:cNvSpPr>
          <p:nvPr/>
        </p:nvSpPr>
        <p:spPr bwMode="auto">
          <a:xfrm>
            <a:off x="7162800" y="2971800"/>
            <a:ext cx="533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a:p>
        </p:txBody>
      </p:sp>
      <p:sp>
        <p:nvSpPr>
          <p:cNvPr id="30767" name="Line 19"/>
          <p:cNvSpPr>
            <a:spLocks noChangeShapeType="1"/>
          </p:cNvSpPr>
          <p:nvPr/>
        </p:nvSpPr>
        <p:spPr bwMode="auto">
          <a:xfrm>
            <a:off x="9677400" y="3352800"/>
            <a:ext cx="0" cy="457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a:p>
        </p:txBody>
      </p:sp>
      <p:sp>
        <p:nvSpPr>
          <p:cNvPr id="30768" name="Line 19"/>
          <p:cNvSpPr>
            <a:spLocks noChangeShapeType="1"/>
          </p:cNvSpPr>
          <p:nvPr/>
        </p:nvSpPr>
        <p:spPr bwMode="auto">
          <a:xfrm>
            <a:off x="10134600" y="4343400"/>
            <a:ext cx="533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a:p>
        </p:txBody>
      </p:sp>
      <p:sp>
        <p:nvSpPr>
          <p:cNvPr id="30769" name="Line 19"/>
          <p:cNvSpPr>
            <a:spLocks noChangeShapeType="1"/>
          </p:cNvSpPr>
          <p:nvPr/>
        </p:nvSpPr>
        <p:spPr bwMode="auto">
          <a:xfrm>
            <a:off x="10210800" y="3810000"/>
            <a:ext cx="0" cy="533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a:p>
        </p:txBody>
      </p:sp>
      <p:sp>
        <p:nvSpPr>
          <p:cNvPr id="30770" name="Line 19"/>
          <p:cNvSpPr>
            <a:spLocks noChangeShapeType="1"/>
          </p:cNvSpPr>
          <p:nvPr/>
        </p:nvSpPr>
        <p:spPr bwMode="auto">
          <a:xfrm>
            <a:off x="9677400" y="3810000"/>
            <a:ext cx="533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t-BR"/>
          </a:p>
        </p:txBody>
      </p:sp>
      <p:pic>
        <p:nvPicPr>
          <p:cNvPr id="52" name="Imagem 51">
            <a:extLst>
              <a:ext uri="{FF2B5EF4-FFF2-40B4-BE49-F238E27FC236}">
                <a16:creationId xmlns:a16="http://schemas.microsoft.com/office/drawing/2014/main" id="{827E7112-7011-458D-A11B-B338DA744C68}"/>
              </a:ext>
            </a:extLst>
          </p:cNvPr>
          <p:cNvPicPr>
            <a:picLocks noChangeAspect="1"/>
          </p:cNvPicPr>
          <p:nvPr/>
        </p:nvPicPr>
        <p:blipFill>
          <a:blip r:embed="rId2"/>
          <a:stretch>
            <a:fillRect/>
          </a:stretch>
        </p:blipFill>
        <p:spPr>
          <a:xfrm>
            <a:off x="317045" y="121561"/>
            <a:ext cx="1637184" cy="659990"/>
          </a:xfrm>
          <a:prstGeom prst="rect">
            <a:avLst/>
          </a:prstGeom>
        </p:spPr>
      </p:pic>
    </p:spTree>
    <p:extLst>
      <p:ext uri="{BB962C8B-B14F-4D97-AF65-F5344CB8AC3E}">
        <p14:creationId xmlns:p14="http://schemas.microsoft.com/office/powerpoint/2010/main" val="3094026744"/>
      </p:ext>
    </p:extLst>
  </p:cSld>
  <p:clrMapOvr>
    <a:masterClrMapping/>
  </p:clrMapOvr>
  <p:transition spd="slow"/>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91953" y="121438"/>
            <a:ext cx="2033323" cy="819683"/>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1196621" y="745067"/>
            <a:ext cx="10521245" cy="5968917"/>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ctangle 7">
            <a:extLst>
              <a:ext uri="{FF2B5EF4-FFF2-40B4-BE49-F238E27FC236}">
                <a16:creationId xmlns:a16="http://schemas.microsoft.com/office/drawing/2014/main" id="{A769F3D3-C5B3-47E7-AE71-FD2C0F3E03C6}"/>
              </a:ext>
            </a:extLst>
          </p:cNvPr>
          <p:cNvSpPr>
            <a:spLocks noChangeArrowheads="1"/>
          </p:cNvSpPr>
          <p:nvPr/>
        </p:nvSpPr>
        <p:spPr bwMode="auto">
          <a:xfrm>
            <a:off x="3519311" y="941121"/>
            <a:ext cx="6553200" cy="838200"/>
          </a:xfrm>
          <a:prstGeom prst="rect">
            <a:avLst/>
          </a:prstGeom>
          <a:solidFill>
            <a:schemeClr val="accent6">
              <a:lumMod val="40000"/>
              <a:lumOff val="60000"/>
            </a:schemeClr>
          </a:solidFill>
          <a:ln w="9525">
            <a:noFill/>
            <a:miter lim="800000"/>
            <a:headEnd/>
            <a:tailEnd/>
          </a:ln>
          <a:effectLst>
            <a:outerShdw dist="35921" dir="2700000" algn="ctr" rotWithShape="0">
              <a:schemeClr val="tx1"/>
            </a:outerShdw>
          </a:effectLst>
        </p:spPr>
        <p:txBody>
          <a:bodyPr wrap="none" anchor="ctr"/>
          <a:lstStyle/>
          <a:p>
            <a:pPr algn="ctr">
              <a:defRPr/>
            </a:pPr>
            <a:r>
              <a:rPr lang="pt-BR" sz="5400" dirty="0">
                <a:solidFill>
                  <a:srgbClr val="0000CC"/>
                </a:solidFill>
              </a:rPr>
              <a:t>QUIMIOTERAPIA</a:t>
            </a:r>
            <a:endParaRPr lang="pt-BR" sz="1600" dirty="0">
              <a:solidFill>
                <a:srgbClr val="0000CC"/>
              </a:solidFill>
            </a:endParaRPr>
          </a:p>
        </p:txBody>
      </p:sp>
      <p:sp>
        <p:nvSpPr>
          <p:cNvPr id="10" name="Rectangle 3">
            <a:extLst>
              <a:ext uri="{FF2B5EF4-FFF2-40B4-BE49-F238E27FC236}">
                <a16:creationId xmlns:a16="http://schemas.microsoft.com/office/drawing/2014/main" id="{41A918F8-3556-44C5-944E-F3AA61A11498}"/>
              </a:ext>
            </a:extLst>
          </p:cNvPr>
          <p:cNvSpPr txBox="1">
            <a:spLocks noChangeArrowheads="1"/>
          </p:cNvSpPr>
          <p:nvPr/>
        </p:nvSpPr>
        <p:spPr bwMode="auto">
          <a:xfrm>
            <a:off x="1563509" y="1975375"/>
            <a:ext cx="978746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4D4D4D"/>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rgbClr val="4D4D4D"/>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rgbClr val="4D4D4D"/>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rgbClr val="4D4D4D"/>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rgbClr val="4D4D4D"/>
                </a:solidFill>
                <a:latin typeface="+mn-lt"/>
                <a:ea typeface="MS PGothic" pitchFamily="34" charset="-128"/>
              </a:defRPr>
            </a:lvl5pPr>
            <a:lvl6pPr marL="2514600" indent="-228600" algn="l" rtl="0" fontAlgn="base">
              <a:spcBef>
                <a:spcPct val="20000"/>
              </a:spcBef>
              <a:spcAft>
                <a:spcPct val="0"/>
              </a:spcAft>
              <a:buChar char="»"/>
              <a:defRPr sz="2000">
                <a:solidFill>
                  <a:srgbClr val="4D4D4D"/>
                </a:solidFill>
                <a:latin typeface="+mn-lt"/>
                <a:ea typeface="+mn-ea"/>
              </a:defRPr>
            </a:lvl6pPr>
            <a:lvl7pPr marL="2971800" indent="-228600" algn="l" rtl="0" fontAlgn="base">
              <a:spcBef>
                <a:spcPct val="20000"/>
              </a:spcBef>
              <a:spcAft>
                <a:spcPct val="0"/>
              </a:spcAft>
              <a:buChar char="»"/>
              <a:defRPr sz="2000">
                <a:solidFill>
                  <a:srgbClr val="4D4D4D"/>
                </a:solidFill>
                <a:latin typeface="+mn-lt"/>
                <a:ea typeface="+mn-ea"/>
              </a:defRPr>
            </a:lvl7pPr>
            <a:lvl8pPr marL="3429000" indent="-228600" algn="l" rtl="0" fontAlgn="base">
              <a:spcBef>
                <a:spcPct val="20000"/>
              </a:spcBef>
              <a:spcAft>
                <a:spcPct val="0"/>
              </a:spcAft>
              <a:buChar char="»"/>
              <a:defRPr sz="2000">
                <a:solidFill>
                  <a:srgbClr val="4D4D4D"/>
                </a:solidFill>
                <a:latin typeface="+mn-lt"/>
                <a:ea typeface="+mn-ea"/>
              </a:defRPr>
            </a:lvl8pPr>
            <a:lvl9pPr marL="3886200" indent="-228600" algn="l" rtl="0" fontAlgn="base">
              <a:spcBef>
                <a:spcPct val="20000"/>
              </a:spcBef>
              <a:spcAft>
                <a:spcPct val="0"/>
              </a:spcAft>
              <a:buChar char="»"/>
              <a:defRPr sz="2000">
                <a:solidFill>
                  <a:srgbClr val="4D4D4D"/>
                </a:solidFill>
                <a:latin typeface="+mn-lt"/>
                <a:ea typeface="+mn-ea"/>
              </a:defRPr>
            </a:lvl9pPr>
          </a:lstStyle>
          <a:p>
            <a:pPr>
              <a:defRPr/>
            </a:pPr>
            <a:r>
              <a:rPr lang="pt-BR" altLang="pt-BR" kern="0" dirty="0"/>
              <a:t>1ª LINHA :  INICIAL</a:t>
            </a:r>
          </a:p>
          <a:p>
            <a:pPr>
              <a:defRPr/>
            </a:pPr>
            <a:endParaRPr lang="pt-BR" altLang="pt-BR" kern="0" dirty="0"/>
          </a:p>
          <a:p>
            <a:pPr>
              <a:defRPr/>
            </a:pPr>
            <a:r>
              <a:rPr lang="pt-BR" altLang="pt-BR" kern="0" dirty="0"/>
              <a:t>2ª / 3 ª LINHA : no caso de progressão da doença ou em recidivas em menos de 2 anos</a:t>
            </a:r>
          </a:p>
          <a:p>
            <a:pPr>
              <a:buFont typeface="Wingdings" pitchFamily="2" charset="2"/>
              <a:buNone/>
              <a:defRPr/>
            </a:pPr>
            <a:endParaRPr lang="pt-BR" altLang="pt-BR" kern="0" dirty="0"/>
          </a:p>
          <a:p>
            <a:pPr>
              <a:defRPr/>
            </a:pPr>
            <a:r>
              <a:rPr lang="pt-BR" altLang="pt-BR" kern="0" dirty="0"/>
              <a:t>Esquema terapêutico não permite passar de 2ª linha para 1ª ou 3ª para 2ª, porem permite iniciar pela 2ª linha</a:t>
            </a:r>
          </a:p>
        </p:txBody>
      </p:sp>
    </p:spTree>
    <p:extLst>
      <p:ext uri="{BB962C8B-B14F-4D97-AF65-F5344CB8AC3E}">
        <p14:creationId xmlns:p14="http://schemas.microsoft.com/office/powerpoint/2010/main" val="15655428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135172" y="114862"/>
            <a:ext cx="2074628" cy="836334"/>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1775520" y="1660128"/>
            <a:ext cx="8640960" cy="486916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1" name="Rectangle 2">
            <a:extLst>
              <a:ext uri="{FF2B5EF4-FFF2-40B4-BE49-F238E27FC236}">
                <a16:creationId xmlns:a16="http://schemas.microsoft.com/office/drawing/2014/main" id="{E8E74809-B65B-487A-948D-5FCE415A0284}"/>
              </a:ext>
            </a:extLst>
          </p:cNvPr>
          <p:cNvSpPr txBox="1">
            <a:spLocks noChangeArrowheads="1"/>
          </p:cNvSpPr>
          <p:nvPr/>
        </p:nvSpPr>
        <p:spPr bwMode="auto">
          <a:xfrm>
            <a:off x="2209800" y="1673076"/>
            <a:ext cx="7772400" cy="531789"/>
          </a:xfrm>
          <a:prstGeom prst="rect">
            <a:avLst/>
          </a:prstGeom>
          <a:solidFill>
            <a:schemeClr val="accent1">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sz="3800" b="1">
                <a:solidFill>
                  <a:srgbClr val="047184"/>
                </a:solidFill>
                <a:latin typeface="+mj-lt"/>
                <a:ea typeface="MS PGothic" pitchFamily="34" charset="-128"/>
                <a:cs typeface="ＭＳ Ｐゴシック" charset="0"/>
              </a:defRPr>
            </a:lvl1pPr>
            <a:lvl2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2pPr>
            <a:lvl3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3pPr>
            <a:lvl4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4pPr>
            <a:lvl5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5pPr>
            <a:lvl6pPr marL="457200" algn="ctr" rtl="0" fontAlgn="base">
              <a:spcBef>
                <a:spcPct val="0"/>
              </a:spcBef>
              <a:spcAft>
                <a:spcPct val="0"/>
              </a:spcAft>
              <a:defRPr sz="3800" b="1">
                <a:solidFill>
                  <a:srgbClr val="047184"/>
                </a:solidFill>
                <a:latin typeface="Arial" charset="0"/>
                <a:ea typeface="ＭＳ Ｐゴシック" charset="0"/>
              </a:defRPr>
            </a:lvl6pPr>
            <a:lvl7pPr marL="914400" algn="ctr" rtl="0" fontAlgn="base">
              <a:spcBef>
                <a:spcPct val="0"/>
              </a:spcBef>
              <a:spcAft>
                <a:spcPct val="0"/>
              </a:spcAft>
              <a:defRPr sz="3800" b="1">
                <a:solidFill>
                  <a:srgbClr val="047184"/>
                </a:solidFill>
                <a:latin typeface="Arial" charset="0"/>
                <a:ea typeface="ＭＳ Ｐゴシック" charset="0"/>
              </a:defRPr>
            </a:lvl7pPr>
            <a:lvl8pPr marL="1371600" algn="ctr" rtl="0" fontAlgn="base">
              <a:spcBef>
                <a:spcPct val="0"/>
              </a:spcBef>
              <a:spcAft>
                <a:spcPct val="0"/>
              </a:spcAft>
              <a:defRPr sz="3800" b="1">
                <a:solidFill>
                  <a:srgbClr val="047184"/>
                </a:solidFill>
                <a:latin typeface="Arial" charset="0"/>
                <a:ea typeface="ＭＳ Ｐゴシック" charset="0"/>
              </a:defRPr>
            </a:lvl8pPr>
            <a:lvl9pPr marL="1828800" algn="ctr" rtl="0" fontAlgn="base">
              <a:spcBef>
                <a:spcPct val="0"/>
              </a:spcBef>
              <a:spcAft>
                <a:spcPct val="0"/>
              </a:spcAft>
              <a:defRPr sz="3800" b="1">
                <a:solidFill>
                  <a:srgbClr val="047184"/>
                </a:solidFill>
                <a:latin typeface="Arial" charset="0"/>
                <a:ea typeface="ＭＳ Ｐゴシック" charset="0"/>
              </a:defRPr>
            </a:lvl9pPr>
          </a:lstStyle>
          <a:p>
            <a:pPr>
              <a:defRPr/>
            </a:pPr>
            <a:r>
              <a:rPr lang="pt-BR" sz="2700" kern="0" dirty="0"/>
              <a:t>FINALIDADES DA QUIMIOTERAPIA</a:t>
            </a:r>
          </a:p>
        </p:txBody>
      </p:sp>
      <p:sp>
        <p:nvSpPr>
          <p:cNvPr id="8" name="Rectangle 3">
            <a:extLst>
              <a:ext uri="{FF2B5EF4-FFF2-40B4-BE49-F238E27FC236}">
                <a16:creationId xmlns:a16="http://schemas.microsoft.com/office/drawing/2014/main" id="{A0643C5A-8858-4155-9A0C-3A8454B19D0A}"/>
              </a:ext>
            </a:extLst>
          </p:cNvPr>
          <p:cNvSpPr txBox="1">
            <a:spLocks noChangeArrowheads="1"/>
          </p:cNvSpPr>
          <p:nvPr/>
        </p:nvSpPr>
        <p:spPr bwMode="auto">
          <a:xfrm>
            <a:off x="1910172" y="2217811"/>
            <a:ext cx="8371656" cy="410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4D4D4D"/>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rgbClr val="4D4D4D"/>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rgbClr val="4D4D4D"/>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rgbClr val="4D4D4D"/>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rgbClr val="4D4D4D"/>
                </a:solidFill>
                <a:latin typeface="+mn-lt"/>
                <a:ea typeface="MS PGothic" pitchFamily="34" charset="-128"/>
              </a:defRPr>
            </a:lvl5pPr>
            <a:lvl6pPr marL="2514600" indent="-228600" algn="l" rtl="0" fontAlgn="base">
              <a:spcBef>
                <a:spcPct val="20000"/>
              </a:spcBef>
              <a:spcAft>
                <a:spcPct val="0"/>
              </a:spcAft>
              <a:buChar char="»"/>
              <a:defRPr sz="2000">
                <a:solidFill>
                  <a:srgbClr val="4D4D4D"/>
                </a:solidFill>
                <a:latin typeface="+mn-lt"/>
                <a:ea typeface="+mn-ea"/>
              </a:defRPr>
            </a:lvl6pPr>
            <a:lvl7pPr marL="2971800" indent="-228600" algn="l" rtl="0" fontAlgn="base">
              <a:spcBef>
                <a:spcPct val="20000"/>
              </a:spcBef>
              <a:spcAft>
                <a:spcPct val="0"/>
              </a:spcAft>
              <a:buChar char="»"/>
              <a:defRPr sz="2000">
                <a:solidFill>
                  <a:srgbClr val="4D4D4D"/>
                </a:solidFill>
                <a:latin typeface="+mn-lt"/>
                <a:ea typeface="+mn-ea"/>
              </a:defRPr>
            </a:lvl7pPr>
            <a:lvl8pPr marL="3429000" indent="-228600" algn="l" rtl="0" fontAlgn="base">
              <a:spcBef>
                <a:spcPct val="20000"/>
              </a:spcBef>
              <a:spcAft>
                <a:spcPct val="0"/>
              </a:spcAft>
              <a:buChar char="»"/>
              <a:defRPr sz="2000">
                <a:solidFill>
                  <a:srgbClr val="4D4D4D"/>
                </a:solidFill>
                <a:latin typeface="+mn-lt"/>
                <a:ea typeface="+mn-ea"/>
              </a:defRPr>
            </a:lvl8pPr>
            <a:lvl9pPr marL="3886200" indent="-228600" algn="l" rtl="0" fontAlgn="base">
              <a:spcBef>
                <a:spcPct val="20000"/>
              </a:spcBef>
              <a:spcAft>
                <a:spcPct val="0"/>
              </a:spcAft>
              <a:buChar char="»"/>
              <a:defRPr sz="2000">
                <a:solidFill>
                  <a:srgbClr val="4D4D4D"/>
                </a:solidFill>
                <a:latin typeface="+mn-lt"/>
                <a:ea typeface="+mn-ea"/>
              </a:defRPr>
            </a:lvl9pPr>
          </a:lstStyle>
          <a:p>
            <a:pPr>
              <a:defRPr/>
            </a:pPr>
            <a:r>
              <a:rPr lang="pt-BR" altLang="pt-BR" sz="2400" b="1" u="sng" kern="0" dirty="0"/>
              <a:t>Quimioterapia adjuvante ou profilática</a:t>
            </a:r>
            <a:r>
              <a:rPr lang="pt-BR" altLang="pt-BR" sz="2100" kern="0" dirty="0"/>
              <a:t>: quimioterapia após tratamento  cirúrgico curativo, mas com alto risco de recidiva</a:t>
            </a:r>
          </a:p>
          <a:p>
            <a:pPr>
              <a:buFont typeface="Wingdings" pitchFamily="2" charset="2"/>
              <a:buNone/>
              <a:defRPr/>
            </a:pPr>
            <a:endParaRPr lang="pt-BR" altLang="pt-BR" sz="2100" kern="0" dirty="0"/>
          </a:p>
          <a:p>
            <a:pPr>
              <a:defRPr/>
            </a:pPr>
            <a:r>
              <a:rPr lang="pt-BR" altLang="pt-BR" sz="2400" b="1" u="sng" kern="0" dirty="0"/>
              <a:t>Quimioterapia curativa</a:t>
            </a:r>
            <a:r>
              <a:rPr lang="pt-BR" altLang="pt-BR" sz="2400" b="1" kern="0" dirty="0"/>
              <a:t> </a:t>
            </a:r>
            <a:r>
              <a:rPr lang="pt-BR" altLang="pt-BR" sz="2100" kern="0" dirty="0"/>
              <a:t>: QT representa o 	principal  tratamento. São passíveis de cura</a:t>
            </a:r>
          </a:p>
          <a:p>
            <a:pPr>
              <a:defRPr/>
            </a:pPr>
            <a:endParaRPr lang="pt-BR" altLang="pt-BR" sz="2100" kern="0" dirty="0"/>
          </a:p>
          <a:p>
            <a:pPr>
              <a:lnSpc>
                <a:spcPct val="80000"/>
              </a:lnSpc>
              <a:defRPr/>
            </a:pPr>
            <a:r>
              <a:rPr lang="pt-BR" altLang="pt-BR" sz="2400" b="1" dirty="0"/>
              <a:t>Quimioterapia de tumores de crianças e adolescentes     </a:t>
            </a:r>
            <a:r>
              <a:rPr lang="pt-BR" altLang="pt-BR" sz="2100" dirty="0"/>
              <a:t>( até 18 anos ):</a:t>
            </a:r>
          </a:p>
          <a:p>
            <a:pPr>
              <a:lnSpc>
                <a:spcPct val="80000"/>
              </a:lnSpc>
              <a:defRPr/>
            </a:pPr>
            <a:r>
              <a:rPr lang="pt-BR" altLang="pt-BR" sz="2100" dirty="0"/>
              <a:t>CURATIVA </a:t>
            </a:r>
          </a:p>
          <a:p>
            <a:pPr>
              <a:lnSpc>
                <a:spcPct val="80000"/>
              </a:lnSpc>
              <a:buFont typeface="Wingdings" pitchFamily="2" charset="2"/>
              <a:buNone/>
              <a:defRPr/>
            </a:pPr>
            <a:r>
              <a:rPr lang="pt-BR" altLang="pt-BR" sz="2100" dirty="0"/>
              <a:t>    -primária/inicial, </a:t>
            </a:r>
          </a:p>
          <a:p>
            <a:pPr>
              <a:lnSpc>
                <a:spcPct val="80000"/>
              </a:lnSpc>
              <a:buFont typeface="Wingdings" pitchFamily="2" charset="2"/>
              <a:buNone/>
              <a:defRPr/>
            </a:pPr>
            <a:r>
              <a:rPr lang="pt-BR" altLang="pt-BR" sz="2100" dirty="0"/>
              <a:t>    -doença recidivada</a:t>
            </a:r>
          </a:p>
          <a:p>
            <a:pPr>
              <a:lnSpc>
                <a:spcPct val="80000"/>
              </a:lnSpc>
              <a:buFont typeface="Wingdings" pitchFamily="2" charset="2"/>
              <a:buNone/>
              <a:defRPr/>
            </a:pPr>
            <a:r>
              <a:rPr lang="pt-BR" altLang="pt-BR" sz="2100" dirty="0"/>
              <a:t>    -recidiva de </a:t>
            </a:r>
            <a:r>
              <a:rPr lang="pt-BR" altLang="pt-BR" sz="2100" dirty="0" err="1"/>
              <a:t>osteossarcoma</a:t>
            </a:r>
            <a:endParaRPr lang="pt-BR" altLang="pt-BR" sz="2100" dirty="0"/>
          </a:p>
          <a:p>
            <a:pPr>
              <a:defRPr/>
            </a:pPr>
            <a:endParaRPr lang="pt-BR" altLang="pt-BR" sz="2100" kern="0" dirty="0"/>
          </a:p>
        </p:txBody>
      </p:sp>
    </p:spTree>
    <p:extLst>
      <p:ext uri="{BB962C8B-B14F-4D97-AF65-F5344CB8AC3E}">
        <p14:creationId xmlns:p14="http://schemas.microsoft.com/office/powerpoint/2010/main" val="3319144233"/>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118620" y="11289"/>
            <a:ext cx="1816998" cy="732477"/>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530578" y="1162757"/>
            <a:ext cx="11232443" cy="555122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9" name="Rectangle 3">
            <a:extLst>
              <a:ext uri="{FF2B5EF4-FFF2-40B4-BE49-F238E27FC236}">
                <a16:creationId xmlns:a16="http://schemas.microsoft.com/office/drawing/2014/main" id="{76530E61-5C97-457F-B869-26DB10546C32}"/>
              </a:ext>
            </a:extLst>
          </p:cNvPr>
          <p:cNvSpPr txBox="1">
            <a:spLocks noChangeArrowheads="1"/>
          </p:cNvSpPr>
          <p:nvPr/>
        </p:nvSpPr>
        <p:spPr bwMode="auto">
          <a:xfrm>
            <a:off x="1258284" y="1585953"/>
            <a:ext cx="9985449" cy="455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4D4D4D"/>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rgbClr val="4D4D4D"/>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rgbClr val="4D4D4D"/>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rgbClr val="4D4D4D"/>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rgbClr val="4D4D4D"/>
                </a:solidFill>
                <a:latin typeface="+mn-lt"/>
                <a:ea typeface="MS PGothic" pitchFamily="34" charset="-128"/>
              </a:defRPr>
            </a:lvl5pPr>
            <a:lvl6pPr marL="2514600" indent="-228600" algn="l" rtl="0" fontAlgn="base">
              <a:spcBef>
                <a:spcPct val="20000"/>
              </a:spcBef>
              <a:spcAft>
                <a:spcPct val="0"/>
              </a:spcAft>
              <a:buChar char="»"/>
              <a:defRPr sz="2000">
                <a:solidFill>
                  <a:srgbClr val="4D4D4D"/>
                </a:solidFill>
                <a:latin typeface="+mn-lt"/>
                <a:ea typeface="+mn-ea"/>
              </a:defRPr>
            </a:lvl6pPr>
            <a:lvl7pPr marL="2971800" indent="-228600" algn="l" rtl="0" fontAlgn="base">
              <a:spcBef>
                <a:spcPct val="20000"/>
              </a:spcBef>
              <a:spcAft>
                <a:spcPct val="0"/>
              </a:spcAft>
              <a:buChar char="»"/>
              <a:defRPr sz="2000">
                <a:solidFill>
                  <a:srgbClr val="4D4D4D"/>
                </a:solidFill>
                <a:latin typeface="+mn-lt"/>
                <a:ea typeface="+mn-ea"/>
              </a:defRPr>
            </a:lvl7pPr>
            <a:lvl8pPr marL="3429000" indent="-228600" algn="l" rtl="0" fontAlgn="base">
              <a:spcBef>
                <a:spcPct val="20000"/>
              </a:spcBef>
              <a:spcAft>
                <a:spcPct val="0"/>
              </a:spcAft>
              <a:buChar char="»"/>
              <a:defRPr sz="2000">
                <a:solidFill>
                  <a:srgbClr val="4D4D4D"/>
                </a:solidFill>
                <a:latin typeface="+mn-lt"/>
                <a:ea typeface="+mn-ea"/>
              </a:defRPr>
            </a:lvl8pPr>
            <a:lvl9pPr marL="3886200" indent="-228600" algn="l" rtl="0" fontAlgn="base">
              <a:spcBef>
                <a:spcPct val="20000"/>
              </a:spcBef>
              <a:spcAft>
                <a:spcPct val="0"/>
              </a:spcAft>
              <a:buChar char="»"/>
              <a:defRPr sz="2000">
                <a:solidFill>
                  <a:srgbClr val="4D4D4D"/>
                </a:solidFill>
                <a:latin typeface="+mn-lt"/>
                <a:ea typeface="+mn-ea"/>
              </a:defRPr>
            </a:lvl9pPr>
          </a:lstStyle>
          <a:p>
            <a:pPr>
              <a:defRPr/>
            </a:pPr>
            <a:r>
              <a:rPr lang="pt-BR" altLang="pt-BR" b="1" kern="0" dirty="0"/>
              <a:t>Paliativa</a:t>
            </a:r>
            <a:r>
              <a:rPr lang="pt-BR" altLang="pt-BR" sz="2800" kern="0" dirty="0"/>
              <a:t> : normalmente não repercutirá, sobre a sobrevida - duração limitada</a:t>
            </a:r>
          </a:p>
          <a:p>
            <a:pPr>
              <a:buFont typeface="Wingdings" pitchFamily="2" charset="2"/>
              <a:buNone/>
              <a:defRPr/>
            </a:pPr>
            <a:endParaRPr lang="pt-BR" altLang="pt-BR" sz="2800" kern="0" dirty="0"/>
          </a:p>
          <a:p>
            <a:pPr>
              <a:defRPr/>
            </a:pPr>
            <a:r>
              <a:rPr lang="pt-BR" altLang="pt-BR" b="1" kern="0" dirty="0"/>
              <a:t>Para controle temporário de doença</a:t>
            </a:r>
            <a:r>
              <a:rPr lang="pt-BR" altLang="pt-BR" sz="2800" kern="0" dirty="0"/>
              <a:t>: para   tumores sólidos ou neoplasias  hematopoiéticas de evolução crônica - aumento na sobrevida global		</a:t>
            </a:r>
          </a:p>
          <a:p>
            <a:pPr>
              <a:buFont typeface="Wingdings" pitchFamily="2" charset="2"/>
              <a:buNone/>
              <a:defRPr/>
            </a:pPr>
            <a:endParaRPr lang="pt-BR" altLang="pt-BR" sz="2800" kern="0" dirty="0"/>
          </a:p>
          <a:p>
            <a:pPr>
              <a:defRPr/>
            </a:pPr>
            <a:r>
              <a:rPr lang="pt-BR" altLang="pt-BR" b="1" kern="0" dirty="0"/>
              <a:t>Quimioterapia prévia, neoadjuvante ou </a:t>
            </a:r>
            <a:r>
              <a:rPr lang="pt-BR" altLang="pt-BR" b="1" kern="0" dirty="0" err="1"/>
              <a:t>citorredutora</a:t>
            </a:r>
            <a:r>
              <a:rPr lang="pt-BR" altLang="pt-BR" sz="2800" kern="0" dirty="0"/>
              <a:t>: Tornar os tumores ressecáveis ou melhorar o prognóstico</a:t>
            </a:r>
          </a:p>
          <a:p>
            <a:pPr>
              <a:buFont typeface="Wingdings" pitchFamily="2" charset="2"/>
              <a:buNone/>
              <a:defRPr/>
            </a:pPr>
            <a:endParaRPr lang="pt-BR" altLang="pt-BR" kern="0" dirty="0">
              <a:solidFill>
                <a:schemeClr val="tx2"/>
              </a:solidFill>
            </a:endParaRPr>
          </a:p>
        </p:txBody>
      </p:sp>
      <p:sp>
        <p:nvSpPr>
          <p:cNvPr id="11" name="Rectangle 2">
            <a:extLst>
              <a:ext uri="{FF2B5EF4-FFF2-40B4-BE49-F238E27FC236}">
                <a16:creationId xmlns:a16="http://schemas.microsoft.com/office/drawing/2014/main" id="{E8E74809-B65B-487A-948D-5FCE415A0284}"/>
              </a:ext>
            </a:extLst>
          </p:cNvPr>
          <p:cNvSpPr txBox="1">
            <a:spLocks noChangeArrowheads="1"/>
          </p:cNvSpPr>
          <p:nvPr/>
        </p:nvSpPr>
        <p:spPr bwMode="auto">
          <a:xfrm>
            <a:off x="2644080" y="148751"/>
            <a:ext cx="7772400" cy="884238"/>
          </a:xfrm>
          <a:prstGeom prst="rect">
            <a:avLst/>
          </a:prstGeom>
          <a:solidFill>
            <a:schemeClr val="accent1">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sz="3800" b="1">
                <a:solidFill>
                  <a:srgbClr val="047184"/>
                </a:solidFill>
                <a:latin typeface="+mj-lt"/>
                <a:ea typeface="MS PGothic" pitchFamily="34" charset="-128"/>
                <a:cs typeface="ＭＳ Ｐゴシック" charset="0"/>
              </a:defRPr>
            </a:lvl1pPr>
            <a:lvl2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2pPr>
            <a:lvl3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3pPr>
            <a:lvl4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4pPr>
            <a:lvl5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5pPr>
            <a:lvl6pPr marL="457200" algn="ctr" rtl="0" fontAlgn="base">
              <a:spcBef>
                <a:spcPct val="0"/>
              </a:spcBef>
              <a:spcAft>
                <a:spcPct val="0"/>
              </a:spcAft>
              <a:defRPr sz="3800" b="1">
                <a:solidFill>
                  <a:srgbClr val="047184"/>
                </a:solidFill>
                <a:latin typeface="Arial" charset="0"/>
                <a:ea typeface="ＭＳ Ｐゴシック" charset="0"/>
              </a:defRPr>
            </a:lvl6pPr>
            <a:lvl7pPr marL="914400" algn="ctr" rtl="0" fontAlgn="base">
              <a:spcBef>
                <a:spcPct val="0"/>
              </a:spcBef>
              <a:spcAft>
                <a:spcPct val="0"/>
              </a:spcAft>
              <a:defRPr sz="3800" b="1">
                <a:solidFill>
                  <a:srgbClr val="047184"/>
                </a:solidFill>
                <a:latin typeface="Arial" charset="0"/>
                <a:ea typeface="ＭＳ Ｐゴシック" charset="0"/>
              </a:defRPr>
            </a:lvl7pPr>
            <a:lvl8pPr marL="1371600" algn="ctr" rtl="0" fontAlgn="base">
              <a:spcBef>
                <a:spcPct val="0"/>
              </a:spcBef>
              <a:spcAft>
                <a:spcPct val="0"/>
              </a:spcAft>
              <a:defRPr sz="3800" b="1">
                <a:solidFill>
                  <a:srgbClr val="047184"/>
                </a:solidFill>
                <a:latin typeface="Arial" charset="0"/>
                <a:ea typeface="ＭＳ Ｐゴシック" charset="0"/>
              </a:defRPr>
            </a:lvl8pPr>
            <a:lvl9pPr marL="1828800" algn="ctr" rtl="0" fontAlgn="base">
              <a:spcBef>
                <a:spcPct val="0"/>
              </a:spcBef>
              <a:spcAft>
                <a:spcPct val="0"/>
              </a:spcAft>
              <a:defRPr sz="3800" b="1">
                <a:solidFill>
                  <a:srgbClr val="047184"/>
                </a:solidFill>
                <a:latin typeface="Arial" charset="0"/>
                <a:ea typeface="ＭＳ Ｐゴシック" charset="0"/>
              </a:defRPr>
            </a:lvl9pPr>
          </a:lstStyle>
          <a:p>
            <a:pPr>
              <a:defRPr/>
            </a:pPr>
            <a:r>
              <a:rPr lang="pt-BR" sz="2700" kern="0" dirty="0"/>
              <a:t/>
            </a:r>
            <a:br>
              <a:rPr lang="pt-BR" sz="2700" kern="0" dirty="0"/>
            </a:br>
            <a:r>
              <a:rPr lang="pt-BR" sz="2700" kern="0" dirty="0"/>
              <a:t>FINALIDADES DA QUIMIOTERAPIA</a:t>
            </a:r>
          </a:p>
        </p:txBody>
      </p:sp>
    </p:spTree>
    <p:extLst>
      <p:ext uri="{BB962C8B-B14F-4D97-AF65-F5344CB8AC3E}">
        <p14:creationId xmlns:p14="http://schemas.microsoft.com/office/powerpoint/2010/main" val="1576309072"/>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ext uri="{D42A27DB-BD31-4B8C-83A1-F6EECF244321}">
                <p14:modId xmlns:p14="http://schemas.microsoft.com/office/powerpoint/2010/main" val="2203594107"/>
              </p:ext>
            </p:extLst>
          </p:nvPr>
        </p:nvGraphicFramePr>
        <p:xfrm>
          <a:off x="541867" y="260648"/>
          <a:ext cx="10950222" cy="6128859"/>
        </p:xfrm>
        <a:graphic>
          <a:graphicData uri="http://schemas.openxmlformats.org/drawingml/2006/table">
            <a:tbl>
              <a:tblPr>
                <a:tableStyleId>{5C22544A-7EE6-4342-B048-85BDC9FD1C3A}</a:tableStyleId>
              </a:tblPr>
              <a:tblGrid>
                <a:gridCol w="6915929">
                  <a:extLst>
                    <a:ext uri="{9D8B030D-6E8A-4147-A177-3AD203B41FA5}">
                      <a16:colId xmlns:a16="http://schemas.microsoft.com/office/drawing/2014/main" val="20000"/>
                    </a:ext>
                  </a:extLst>
                </a:gridCol>
                <a:gridCol w="1344763">
                  <a:extLst>
                    <a:ext uri="{9D8B030D-6E8A-4147-A177-3AD203B41FA5}">
                      <a16:colId xmlns:a16="http://schemas.microsoft.com/office/drawing/2014/main" val="20001"/>
                    </a:ext>
                  </a:extLst>
                </a:gridCol>
                <a:gridCol w="1440819">
                  <a:extLst>
                    <a:ext uri="{9D8B030D-6E8A-4147-A177-3AD203B41FA5}">
                      <a16:colId xmlns:a16="http://schemas.microsoft.com/office/drawing/2014/main" val="20002"/>
                    </a:ext>
                  </a:extLst>
                </a:gridCol>
                <a:gridCol w="1248711">
                  <a:extLst>
                    <a:ext uri="{9D8B030D-6E8A-4147-A177-3AD203B41FA5}">
                      <a16:colId xmlns:a16="http://schemas.microsoft.com/office/drawing/2014/main" val="20003"/>
                    </a:ext>
                  </a:extLst>
                </a:gridCol>
              </a:tblGrid>
              <a:tr h="574751">
                <a:tc gridSpan="4">
                  <a:txBody>
                    <a:bodyPr/>
                    <a:lstStyle/>
                    <a:p>
                      <a:pPr algn="ctr" fontAlgn="b"/>
                      <a:r>
                        <a:rPr lang="pt-BR" sz="1100" u="none" strike="noStrike" dirty="0">
                          <a:effectLst/>
                        </a:rPr>
                        <a:t> </a:t>
                      </a:r>
                      <a:r>
                        <a:rPr lang="pt-BR" sz="1600" b="1" u="none" strike="noStrike" dirty="0">
                          <a:effectLst/>
                        </a:rPr>
                        <a:t>Produção Ambulatorial do SUS - Brasil - por local de atendimento </a:t>
                      </a:r>
                      <a:r>
                        <a:rPr lang="pt-BR" sz="1600" b="1" u="none" strike="noStrike" dirty="0" err="1">
                          <a:effectLst/>
                        </a:rPr>
                        <a:t>Qtd.aprovada</a:t>
                      </a:r>
                      <a:r>
                        <a:rPr lang="pt-BR" sz="1600" b="1" u="none" strike="noStrike" dirty="0">
                          <a:effectLst/>
                        </a:rPr>
                        <a:t> por Forma organização e ano de processamento, Período</a:t>
                      </a:r>
                      <a:r>
                        <a:rPr lang="pt-BR" sz="1600" b="1" u="none" strike="noStrike" baseline="0" dirty="0">
                          <a:effectLst/>
                        </a:rPr>
                        <a:t> </a:t>
                      </a:r>
                      <a:r>
                        <a:rPr lang="pt-BR" sz="1600" b="1" u="none" strike="noStrike" dirty="0">
                          <a:effectLst/>
                        </a:rPr>
                        <a:t>2016-2018</a:t>
                      </a:r>
                      <a:endParaRPr lang="pt-BR" sz="1600" b="1" i="0" u="none" strike="noStrike" dirty="0">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0000"/>
                  </a:ext>
                </a:extLst>
              </a:tr>
              <a:tr h="291671">
                <a:tc>
                  <a:txBody>
                    <a:bodyPr/>
                    <a:lstStyle/>
                    <a:p>
                      <a:pPr algn="l" fontAlgn="b"/>
                      <a:r>
                        <a:rPr lang="pt-BR" sz="1600" b="1" u="none" strike="noStrike" dirty="0">
                          <a:effectLst/>
                        </a:rPr>
                        <a:t>Forma organização</a:t>
                      </a:r>
                      <a:endParaRPr lang="pt-BR" sz="1600" b="1" i="0" u="none" strike="noStrike" dirty="0">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pt-BR" sz="1400" b="1" u="none" strike="noStrike" dirty="0">
                          <a:effectLst/>
                        </a:rPr>
                        <a:t>2016</a:t>
                      </a:r>
                      <a:endParaRPr lang="pt-BR" sz="1400" b="1" i="0" u="none" strike="noStrike" dirty="0">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pt-BR" sz="1400" b="1" u="none" strike="noStrike" dirty="0">
                          <a:effectLst/>
                        </a:rPr>
                        <a:t>2017</a:t>
                      </a:r>
                      <a:endParaRPr lang="pt-BR" sz="1400" b="1" i="0" u="none" strike="noStrike" dirty="0">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pt-BR" sz="1400" b="1" u="none" strike="noStrike" dirty="0">
                          <a:effectLst/>
                        </a:rPr>
                        <a:t>2018</a:t>
                      </a:r>
                      <a:endParaRPr lang="pt-BR" sz="1400" b="1" i="0" u="none" strike="noStrike" dirty="0">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83417">
                <a:tc>
                  <a:txBody>
                    <a:bodyPr/>
                    <a:lstStyle/>
                    <a:p>
                      <a:pPr algn="l" fontAlgn="b"/>
                      <a:r>
                        <a:rPr lang="pt-BR" sz="1800" u="none" strike="noStrike" dirty="0">
                          <a:effectLst/>
                        </a:rPr>
                        <a:t>030402 Quimioterapia paliativa - adulto</a:t>
                      </a:r>
                      <a:endParaRPr lang="pt-BR" sz="1800" b="0" i="0" u="none" strike="noStrike" dirty="0">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pt-BR" sz="1100" u="none" strike="noStrike">
                          <a:effectLst/>
                        </a:rPr>
                        <a:t>1.147.492</a:t>
                      </a:r>
                      <a:endParaRPr lang="pt-BR" sz="1100" b="0" i="0" u="none" strike="noStrike">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pt-BR" sz="1100" u="none" strike="noStrike">
                          <a:effectLst/>
                        </a:rPr>
                        <a:t>1.187.499</a:t>
                      </a:r>
                      <a:endParaRPr lang="pt-BR" sz="1100" b="0" i="0" u="none" strike="noStrike">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pt-BR" sz="1100" u="none" strike="noStrike">
                          <a:effectLst/>
                        </a:rPr>
                        <a:t>1.215.606</a:t>
                      </a:r>
                      <a:endParaRPr lang="pt-BR" sz="1100" b="0" i="0" u="none" strike="noStrike">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90892">
                <a:tc>
                  <a:txBody>
                    <a:bodyPr/>
                    <a:lstStyle/>
                    <a:p>
                      <a:pPr algn="l" fontAlgn="b"/>
                      <a:r>
                        <a:rPr lang="pt-BR" sz="1800" u="none" strike="noStrike" dirty="0">
                          <a:effectLst/>
                        </a:rPr>
                        <a:t>030403 Quimioterapia para controle temporário de doença - adulto</a:t>
                      </a:r>
                      <a:endParaRPr lang="pt-BR" sz="1800" b="0" i="0" u="none" strike="noStrike" dirty="0">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pt-BR" sz="1100" u="none" strike="noStrike">
                          <a:effectLst/>
                        </a:rPr>
                        <a:t>243.579</a:t>
                      </a:r>
                      <a:endParaRPr lang="pt-BR" sz="1100" b="0" i="0" u="none" strike="noStrike">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pt-BR" sz="1100" u="none" strike="noStrike">
                          <a:effectLst/>
                        </a:rPr>
                        <a:t>259.977</a:t>
                      </a:r>
                      <a:endParaRPr lang="pt-BR" sz="1100" b="0" i="0" u="none" strike="noStrike">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pt-BR" sz="1100" u="none" strike="noStrike">
                          <a:effectLst/>
                        </a:rPr>
                        <a:t>284.887</a:t>
                      </a:r>
                      <a:endParaRPr lang="pt-BR" sz="1100" b="0" i="0" u="none" strike="noStrike">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90892">
                <a:tc>
                  <a:txBody>
                    <a:bodyPr/>
                    <a:lstStyle/>
                    <a:p>
                      <a:pPr algn="l" fontAlgn="b"/>
                      <a:r>
                        <a:rPr lang="pt-BR" sz="1800" u="none" strike="noStrike" dirty="0">
                          <a:effectLst/>
                        </a:rPr>
                        <a:t>030404 Quimioterapia prévia (neoadjuvante/</a:t>
                      </a:r>
                      <a:r>
                        <a:rPr lang="pt-BR" sz="1800" u="none" strike="noStrike" dirty="0" err="1">
                          <a:effectLst/>
                        </a:rPr>
                        <a:t>citorredutora</a:t>
                      </a:r>
                      <a:r>
                        <a:rPr lang="pt-BR" sz="1800" u="none" strike="noStrike" dirty="0">
                          <a:effectLst/>
                        </a:rPr>
                        <a:t>) - adulto</a:t>
                      </a:r>
                      <a:endParaRPr lang="pt-BR" sz="1800" b="0" i="0" u="none" strike="noStrike" dirty="0">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pt-BR" sz="1100" u="none" strike="noStrike" dirty="0">
                          <a:effectLst/>
                        </a:rPr>
                        <a:t>144.253</a:t>
                      </a:r>
                      <a:endParaRPr lang="pt-BR" sz="1100" b="0" i="0" u="none" strike="noStrike" dirty="0">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pt-BR" sz="1100" u="none" strike="noStrike">
                          <a:effectLst/>
                        </a:rPr>
                        <a:t>166.699</a:t>
                      </a:r>
                      <a:endParaRPr lang="pt-BR" sz="1100" b="0" i="0" u="none" strike="noStrike">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pt-BR" sz="1100" u="none" strike="noStrike">
                          <a:effectLst/>
                        </a:rPr>
                        <a:t>186.842</a:t>
                      </a:r>
                      <a:endParaRPr lang="pt-BR" sz="1100" b="0" i="0" u="none" strike="noStrike">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83417">
                <a:tc>
                  <a:txBody>
                    <a:bodyPr/>
                    <a:lstStyle/>
                    <a:p>
                      <a:pPr algn="l" fontAlgn="b"/>
                      <a:r>
                        <a:rPr lang="pt-BR" sz="1400" b="1" u="none" strike="noStrike" dirty="0">
                          <a:effectLst/>
                        </a:rPr>
                        <a:t>PALIATIVAS</a:t>
                      </a:r>
                      <a:endParaRPr lang="pt-BR" sz="1400" b="1" i="0" u="none" strike="noStrike" dirty="0">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b"/>
                      <a:r>
                        <a:rPr lang="pt-BR" sz="1600" b="1" u="none" strike="noStrike" dirty="0">
                          <a:effectLst/>
                        </a:rPr>
                        <a:t>1.535.324</a:t>
                      </a:r>
                      <a:endParaRPr lang="pt-BR" sz="1600" b="1" i="0" u="none" strike="noStrike" dirty="0">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b"/>
                      <a:r>
                        <a:rPr lang="pt-BR" sz="1600" b="1" u="none" strike="noStrike" dirty="0">
                          <a:effectLst/>
                        </a:rPr>
                        <a:t>1.614.175</a:t>
                      </a:r>
                      <a:endParaRPr lang="pt-BR" sz="1600" b="1" i="0" u="none" strike="noStrike" dirty="0">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b"/>
                      <a:r>
                        <a:rPr lang="pt-BR" sz="1600" b="1" u="none" strike="noStrike" dirty="0">
                          <a:effectLst/>
                        </a:rPr>
                        <a:t>1.687.335</a:t>
                      </a:r>
                      <a:endParaRPr lang="pt-BR" sz="1600" b="1" i="0" u="none" strike="noStrike" dirty="0">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5"/>
                  </a:ext>
                </a:extLst>
              </a:tr>
              <a:tr h="583417">
                <a:tc>
                  <a:txBody>
                    <a:bodyPr/>
                    <a:lstStyle/>
                    <a:p>
                      <a:pPr algn="l" fontAlgn="b"/>
                      <a:r>
                        <a:rPr lang="pt-BR" sz="2000" u="none" strike="noStrike" dirty="0">
                          <a:effectLst/>
                        </a:rPr>
                        <a:t>030405 Quimioterapia adjuvante (profilática) - adulto</a:t>
                      </a:r>
                      <a:endParaRPr lang="pt-BR" sz="2000" b="0" i="0" u="none" strike="noStrike" dirty="0">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pt-BR" sz="1100" u="none" strike="noStrike" dirty="0">
                          <a:effectLst/>
                        </a:rPr>
                        <a:t>1.134.401</a:t>
                      </a:r>
                      <a:endParaRPr lang="pt-BR" sz="1100" b="0" i="0" u="none" strike="noStrike" dirty="0">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pt-BR" sz="1100" u="none" strike="noStrike">
                          <a:effectLst/>
                        </a:rPr>
                        <a:t>1.248.452</a:t>
                      </a:r>
                      <a:endParaRPr lang="pt-BR" sz="1100" b="0" i="0" u="none" strike="noStrike">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pt-BR" sz="1100" u="none" strike="noStrike">
                          <a:effectLst/>
                        </a:rPr>
                        <a:t>1.329.002</a:t>
                      </a:r>
                      <a:endParaRPr lang="pt-BR" sz="1100" b="0" i="0" u="none" strike="noStrike">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90892">
                <a:tc>
                  <a:txBody>
                    <a:bodyPr/>
                    <a:lstStyle/>
                    <a:p>
                      <a:pPr algn="l" fontAlgn="b"/>
                      <a:r>
                        <a:rPr lang="pt-BR" sz="2000" u="none" strike="noStrike" dirty="0">
                          <a:effectLst/>
                        </a:rPr>
                        <a:t>030406 Quimioterapia curativa - adulto</a:t>
                      </a:r>
                      <a:endParaRPr lang="pt-BR" sz="2000" b="0" i="0" u="none" strike="noStrike" dirty="0">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pt-BR" sz="1100" u="none" strike="noStrike" dirty="0">
                          <a:effectLst/>
                        </a:rPr>
                        <a:t>55.424</a:t>
                      </a:r>
                      <a:endParaRPr lang="pt-BR" sz="1100" b="0" i="0" u="none" strike="noStrike" dirty="0">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pt-BR" sz="1100" u="none" strike="noStrike" dirty="0">
                          <a:effectLst/>
                        </a:rPr>
                        <a:t>59.764</a:t>
                      </a:r>
                      <a:endParaRPr lang="pt-BR" sz="1100" b="0" i="0" u="none" strike="noStrike" dirty="0">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pt-BR" sz="1100" u="none" strike="noStrike">
                          <a:effectLst/>
                        </a:rPr>
                        <a:t>61.800</a:t>
                      </a:r>
                      <a:endParaRPr lang="pt-BR" sz="1100" b="0" i="0" u="none" strike="noStrike">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90892">
                <a:tc>
                  <a:txBody>
                    <a:bodyPr/>
                    <a:lstStyle/>
                    <a:p>
                      <a:pPr algn="l" fontAlgn="b"/>
                      <a:r>
                        <a:rPr lang="pt-BR" sz="2000" u="none" strike="noStrike" dirty="0">
                          <a:effectLst/>
                        </a:rPr>
                        <a:t>030407 Quimioterapia de tumores de </a:t>
                      </a:r>
                      <a:r>
                        <a:rPr lang="pt-BR" sz="2000" u="none" strike="noStrike" dirty="0" err="1">
                          <a:effectLst/>
                        </a:rPr>
                        <a:t>crianca</a:t>
                      </a:r>
                      <a:r>
                        <a:rPr lang="pt-BR" sz="2000" u="none" strike="noStrike" dirty="0">
                          <a:effectLst/>
                        </a:rPr>
                        <a:t> e adolescente</a:t>
                      </a:r>
                      <a:endParaRPr lang="pt-BR" sz="2000" b="0" i="0" u="none" strike="noStrike" dirty="0">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pt-BR" sz="1100" u="none" strike="noStrike" dirty="0">
                          <a:effectLst/>
                        </a:rPr>
                        <a:t>60.608</a:t>
                      </a:r>
                      <a:endParaRPr lang="pt-BR" sz="1100" b="0" i="0" u="none" strike="noStrike" dirty="0">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pt-BR" sz="1100" u="none" strike="noStrike" dirty="0">
                          <a:effectLst/>
                        </a:rPr>
                        <a:t>62.524</a:t>
                      </a:r>
                      <a:endParaRPr lang="pt-BR" sz="1100" b="0" i="0" u="none" strike="noStrike" dirty="0">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pt-BR" sz="1100" u="none" strike="noStrike" dirty="0">
                          <a:effectLst/>
                        </a:rPr>
                        <a:t>61.456</a:t>
                      </a:r>
                      <a:endParaRPr lang="pt-BR" sz="1100" b="0" i="0" u="none" strike="noStrike" dirty="0">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583417">
                <a:tc>
                  <a:txBody>
                    <a:bodyPr/>
                    <a:lstStyle/>
                    <a:p>
                      <a:pPr algn="l" fontAlgn="b"/>
                      <a:r>
                        <a:rPr lang="pt-BR" sz="2000" b="1" u="none" strike="noStrike" dirty="0">
                          <a:effectLst/>
                        </a:rPr>
                        <a:t>ADJUVANTES E CURATIVOS</a:t>
                      </a:r>
                      <a:endParaRPr lang="pt-BR" sz="2000" b="1" i="0" u="none" strike="noStrike" dirty="0">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r" fontAlgn="b"/>
                      <a:r>
                        <a:rPr lang="pt-BR" sz="1600" b="1" u="none" strike="noStrike" dirty="0">
                          <a:effectLst/>
                        </a:rPr>
                        <a:t>1.250.433</a:t>
                      </a:r>
                      <a:endParaRPr lang="pt-BR" sz="1600" b="1" i="0" u="none" strike="noStrike" dirty="0">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r" fontAlgn="b"/>
                      <a:r>
                        <a:rPr lang="pt-BR" sz="1600" b="1" u="none" strike="noStrike" dirty="0">
                          <a:effectLst/>
                        </a:rPr>
                        <a:t>1.370.740</a:t>
                      </a:r>
                      <a:endParaRPr lang="pt-BR" sz="1600" b="1" i="0" u="none" strike="noStrike" dirty="0">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r" fontAlgn="b"/>
                      <a:r>
                        <a:rPr lang="pt-BR" sz="1600" b="1" u="none" strike="noStrike" dirty="0">
                          <a:effectLst/>
                        </a:rPr>
                        <a:t>1.452.258</a:t>
                      </a:r>
                      <a:endParaRPr lang="pt-BR" sz="1600" b="1" i="0" u="none" strike="noStrike" dirty="0">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0009"/>
                  </a:ext>
                </a:extLst>
              </a:tr>
              <a:tr h="583417">
                <a:tc>
                  <a:txBody>
                    <a:bodyPr/>
                    <a:lstStyle/>
                    <a:p>
                      <a:pPr algn="l" fontAlgn="b"/>
                      <a:r>
                        <a:rPr lang="pt-BR" sz="1600" b="1" u="none" strike="noStrike" dirty="0">
                          <a:effectLst/>
                        </a:rPr>
                        <a:t>Total</a:t>
                      </a:r>
                      <a:endParaRPr lang="pt-BR" sz="1600" b="1" i="0" u="none" strike="noStrike" dirty="0">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pt-BR" sz="1600" b="1" u="none" strike="noStrike" dirty="0">
                          <a:effectLst/>
                        </a:rPr>
                        <a:t>2.785.757</a:t>
                      </a:r>
                      <a:endParaRPr lang="pt-BR" sz="1600" b="1" i="0" u="none" strike="noStrike" dirty="0">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pt-BR" sz="1600" b="1" u="none" strike="noStrike" dirty="0">
                          <a:effectLst/>
                        </a:rPr>
                        <a:t>2.984.915</a:t>
                      </a:r>
                      <a:endParaRPr lang="pt-BR" sz="1600" b="1" i="0" u="none" strike="noStrike" dirty="0">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pt-BR" sz="1600" b="1" u="none" strike="noStrike" dirty="0">
                          <a:effectLst/>
                        </a:rPr>
                        <a:t>3.139.593</a:t>
                      </a:r>
                      <a:endParaRPr lang="pt-BR" sz="1600" b="1" i="0" u="none" strike="noStrike" dirty="0">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90892">
                <a:tc>
                  <a:txBody>
                    <a:bodyPr/>
                    <a:lstStyle/>
                    <a:p>
                      <a:pPr algn="l" fontAlgn="b"/>
                      <a:r>
                        <a:rPr lang="pt-BR" sz="2000" b="1" u="none" strike="noStrike" dirty="0">
                          <a:effectLst/>
                        </a:rPr>
                        <a:t>PERCENTUAL DE QUIMIOTERAPIAS PALIATIVAS NO TOTAL</a:t>
                      </a:r>
                      <a:endParaRPr lang="pt-BR" sz="2000" b="1" i="0" u="none" strike="noStrike" dirty="0">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b"/>
                      <a:r>
                        <a:rPr lang="pt-BR" sz="2000" b="1" u="none" strike="noStrike" dirty="0">
                          <a:effectLst/>
                        </a:rPr>
                        <a:t>55%</a:t>
                      </a:r>
                      <a:endParaRPr lang="pt-BR" sz="2000" b="1" i="0" u="none" strike="noStrike" dirty="0">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b"/>
                      <a:r>
                        <a:rPr lang="pt-BR" sz="2000" b="1" u="none" strike="noStrike" dirty="0">
                          <a:effectLst/>
                        </a:rPr>
                        <a:t>54%</a:t>
                      </a:r>
                      <a:endParaRPr lang="pt-BR" sz="2000" b="1" i="0" u="none" strike="noStrike" dirty="0">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b"/>
                      <a:r>
                        <a:rPr lang="pt-BR" sz="2000" b="1" u="none" strike="noStrike" dirty="0">
                          <a:effectLst/>
                        </a:rPr>
                        <a:t>54%</a:t>
                      </a:r>
                      <a:endParaRPr lang="pt-BR" sz="2000" b="1" i="0" u="none" strike="noStrike" dirty="0">
                        <a:solidFill>
                          <a:srgbClr val="000000"/>
                        </a:solidFill>
                        <a:effectLst/>
                        <a:latin typeface="Calibri"/>
                      </a:endParaRPr>
                    </a:p>
                  </a:txBody>
                  <a:tcPr marL="7401" marR="7401" marT="740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11"/>
                  </a:ext>
                </a:extLst>
              </a:tr>
              <a:tr h="390892">
                <a:tc gridSpan="4">
                  <a:txBody>
                    <a:bodyPr/>
                    <a:lstStyle/>
                    <a:p>
                      <a:pPr algn="l" fontAlgn="b"/>
                      <a:r>
                        <a:rPr lang="pt-BR" sz="1000" u="none" strike="noStrike" dirty="0">
                          <a:effectLst/>
                        </a:rPr>
                        <a:t> Fonte: Ministério da Saúde - Sistema de Informações Ambulatoriais do SUS (SIA/SUS)</a:t>
                      </a:r>
                      <a:endParaRPr lang="pt-BR" sz="1000" b="0" i="0" u="none" strike="noStrike" dirty="0">
                        <a:solidFill>
                          <a:srgbClr val="000000"/>
                        </a:solidFill>
                        <a:effectLst/>
                        <a:latin typeface="Calibri"/>
                      </a:endParaRPr>
                    </a:p>
                  </a:txBody>
                  <a:tcPr marL="7401" marR="7401" marT="7401" marB="0" anchor="b">
                    <a:lnT w="12700" cap="flat" cmpd="sng" algn="ctr">
                      <a:solidFill>
                        <a:schemeClr val="tx1"/>
                      </a:solidFill>
                      <a:prstDash val="solid"/>
                      <a:round/>
                      <a:headEnd type="none" w="med" len="med"/>
                      <a:tailEnd type="none" w="med" len="med"/>
                    </a:lnT>
                  </a:tcPr>
                </a:tc>
                <a:tc hMerge="1">
                  <a:txBody>
                    <a:bodyPr/>
                    <a:lstStyle/>
                    <a:p>
                      <a:pPr algn="l" fontAlgn="b"/>
                      <a:endParaRPr lang="pt-BR" sz="1100" b="0" i="0" u="none" strike="noStrike" dirty="0">
                        <a:solidFill>
                          <a:srgbClr val="000000"/>
                        </a:solidFill>
                        <a:effectLst/>
                        <a:latin typeface="Calibri"/>
                      </a:endParaRPr>
                    </a:p>
                  </a:txBody>
                  <a:tcPr marL="7401" marR="7401" marT="7401" marB="0" anchor="b"/>
                </a:tc>
                <a:tc hMerge="1">
                  <a:txBody>
                    <a:bodyPr/>
                    <a:lstStyle/>
                    <a:p>
                      <a:pPr algn="l" fontAlgn="b"/>
                      <a:endParaRPr lang="pt-BR" sz="1100" b="0" i="0" u="none" strike="noStrike" dirty="0">
                        <a:solidFill>
                          <a:srgbClr val="000000"/>
                        </a:solidFill>
                        <a:effectLst/>
                        <a:latin typeface="Calibri"/>
                      </a:endParaRPr>
                    </a:p>
                  </a:txBody>
                  <a:tcPr marL="7401" marR="7401" marT="7401" marB="0" anchor="b"/>
                </a:tc>
                <a:tc hMerge="1">
                  <a:txBody>
                    <a:bodyPr/>
                    <a:lstStyle/>
                    <a:p>
                      <a:pPr algn="l" fontAlgn="b"/>
                      <a:endParaRPr lang="pt-BR" sz="1100" b="0" i="0" u="none" strike="noStrike" dirty="0">
                        <a:solidFill>
                          <a:srgbClr val="000000"/>
                        </a:solidFill>
                        <a:effectLst/>
                        <a:latin typeface="Calibri"/>
                      </a:endParaRPr>
                    </a:p>
                  </a:txBody>
                  <a:tcPr marL="7401" marR="7401" marT="7401" marB="0" anchor="b"/>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53969069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182549" y="155305"/>
            <a:ext cx="1592971" cy="642166"/>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733777" y="1188806"/>
            <a:ext cx="10905067" cy="54864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ctangle 2">
            <a:extLst>
              <a:ext uri="{FF2B5EF4-FFF2-40B4-BE49-F238E27FC236}">
                <a16:creationId xmlns:a16="http://schemas.microsoft.com/office/drawing/2014/main" id="{3596A870-40C5-4D78-8F76-36A90C10C6B1}"/>
              </a:ext>
            </a:extLst>
          </p:cNvPr>
          <p:cNvSpPr txBox="1">
            <a:spLocks noChangeArrowheads="1"/>
          </p:cNvSpPr>
          <p:nvPr/>
        </p:nvSpPr>
        <p:spPr bwMode="auto">
          <a:xfrm>
            <a:off x="3034398" y="182794"/>
            <a:ext cx="7775575" cy="792163"/>
          </a:xfrm>
          <a:prstGeom prst="rect">
            <a:avLst/>
          </a:prstGeom>
          <a:solidFill>
            <a:schemeClr val="accent1">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normAutofit fontScale="82500" lnSpcReduction="20000"/>
          </a:bodyPr>
          <a:lstStyle>
            <a:lvl1pPr algn="ctr" rtl="0" eaLnBrk="0" fontAlgn="base" hangingPunct="0">
              <a:spcBef>
                <a:spcPct val="0"/>
              </a:spcBef>
              <a:spcAft>
                <a:spcPct val="0"/>
              </a:spcAft>
              <a:defRPr sz="3800" b="1">
                <a:solidFill>
                  <a:srgbClr val="047184"/>
                </a:solidFill>
                <a:latin typeface="+mj-lt"/>
                <a:ea typeface="MS PGothic" pitchFamily="34" charset="-128"/>
                <a:cs typeface="ＭＳ Ｐゴシック" charset="0"/>
              </a:defRPr>
            </a:lvl1pPr>
            <a:lvl2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2pPr>
            <a:lvl3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3pPr>
            <a:lvl4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4pPr>
            <a:lvl5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5pPr>
            <a:lvl6pPr marL="457200" algn="ctr" rtl="0" fontAlgn="base">
              <a:spcBef>
                <a:spcPct val="0"/>
              </a:spcBef>
              <a:spcAft>
                <a:spcPct val="0"/>
              </a:spcAft>
              <a:defRPr sz="3800" b="1">
                <a:solidFill>
                  <a:srgbClr val="047184"/>
                </a:solidFill>
                <a:latin typeface="Arial" charset="0"/>
                <a:ea typeface="ＭＳ Ｐゴシック" charset="0"/>
              </a:defRPr>
            </a:lvl6pPr>
            <a:lvl7pPr marL="914400" algn="ctr" rtl="0" fontAlgn="base">
              <a:spcBef>
                <a:spcPct val="0"/>
              </a:spcBef>
              <a:spcAft>
                <a:spcPct val="0"/>
              </a:spcAft>
              <a:defRPr sz="3800" b="1">
                <a:solidFill>
                  <a:srgbClr val="047184"/>
                </a:solidFill>
                <a:latin typeface="Arial" charset="0"/>
                <a:ea typeface="ＭＳ Ｐゴシック" charset="0"/>
              </a:defRPr>
            </a:lvl7pPr>
            <a:lvl8pPr marL="1371600" algn="ctr" rtl="0" fontAlgn="base">
              <a:spcBef>
                <a:spcPct val="0"/>
              </a:spcBef>
              <a:spcAft>
                <a:spcPct val="0"/>
              </a:spcAft>
              <a:defRPr sz="3800" b="1">
                <a:solidFill>
                  <a:srgbClr val="047184"/>
                </a:solidFill>
                <a:latin typeface="Arial" charset="0"/>
                <a:ea typeface="ＭＳ Ｐゴシック" charset="0"/>
              </a:defRPr>
            </a:lvl8pPr>
            <a:lvl9pPr marL="1828800" algn="ctr" rtl="0" fontAlgn="base">
              <a:spcBef>
                <a:spcPct val="0"/>
              </a:spcBef>
              <a:spcAft>
                <a:spcPct val="0"/>
              </a:spcAft>
              <a:defRPr sz="3800" b="1">
                <a:solidFill>
                  <a:srgbClr val="047184"/>
                </a:solidFill>
                <a:latin typeface="Arial" charset="0"/>
                <a:ea typeface="ＭＳ Ｐゴシック" charset="0"/>
              </a:defRPr>
            </a:lvl9pPr>
          </a:lstStyle>
          <a:p>
            <a:pPr>
              <a:defRPr/>
            </a:pPr>
            <a:r>
              <a:rPr lang="pt-BR" sz="3400" kern="0" dirty="0"/>
              <a:t/>
            </a:r>
            <a:br>
              <a:rPr lang="pt-BR" sz="3400" kern="0" dirty="0"/>
            </a:br>
            <a:r>
              <a:rPr lang="pt-BR" sz="3200" kern="0" dirty="0"/>
              <a:t>PLANEJAMENTO TERAPÊUTICO GLOBAL</a:t>
            </a:r>
          </a:p>
        </p:txBody>
      </p:sp>
      <p:sp>
        <p:nvSpPr>
          <p:cNvPr id="10" name="Rectangle 3">
            <a:extLst>
              <a:ext uri="{FF2B5EF4-FFF2-40B4-BE49-F238E27FC236}">
                <a16:creationId xmlns:a16="http://schemas.microsoft.com/office/drawing/2014/main" id="{132C62D5-3216-40C0-8FCA-6E5E661DEAAE}"/>
              </a:ext>
            </a:extLst>
          </p:cNvPr>
          <p:cNvSpPr txBox="1">
            <a:spLocks noChangeArrowheads="1"/>
          </p:cNvSpPr>
          <p:nvPr/>
        </p:nvSpPr>
        <p:spPr bwMode="auto">
          <a:xfrm>
            <a:off x="1271581" y="1371600"/>
            <a:ext cx="9994730" cy="4769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4D4D4D"/>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rgbClr val="4D4D4D"/>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rgbClr val="4D4D4D"/>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rgbClr val="4D4D4D"/>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rgbClr val="4D4D4D"/>
                </a:solidFill>
                <a:latin typeface="+mn-lt"/>
                <a:ea typeface="MS PGothic" pitchFamily="34" charset="-128"/>
              </a:defRPr>
            </a:lvl5pPr>
            <a:lvl6pPr marL="2514600" indent="-228600" algn="l" rtl="0" fontAlgn="base">
              <a:spcBef>
                <a:spcPct val="20000"/>
              </a:spcBef>
              <a:spcAft>
                <a:spcPct val="0"/>
              </a:spcAft>
              <a:buChar char="»"/>
              <a:defRPr sz="2000">
                <a:solidFill>
                  <a:srgbClr val="4D4D4D"/>
                </a:solidFill>
                <a:latin typeface="+mn-lt"/>
                <a:ea typeface="+mn-ea"/>
              </a:defRPr>
            </a:lvl6pPr>
            <a:lvl7pPr marL="2971800" indent="-228600" algn="l" rtl="0" fontAlgn="base">
              <a:spcBef>
                <a:spcPct val="20000"/>
              </a:spcBef>
              <a:spcAft>
                <a:spcPct val="0"/>
              </a:spcAft>
              <a:buChar char="»"/>
              <a:defRPr sz="2000">
                <a:solidFill>
                  <a:srgbClr val="4D4D4D"/>
                </a:solidFill>
                <a:latin typeface="+mn-lt"/>
                <a:ea typeface="+mn-ea"/>
              </a:defRPr>
            </a:lvl7pPr>
            <a:lvl8pPr marL="3429000" indent="-228600" algn="l" rtl="0" fontAlgn="base">
              <a:spcBef>
                <a:spcPct val="20000"/>
              </a:spcBef>
              <a:spcAft>
                <a:spcPct val="0"/>
              </a:spcAft>
              <a:buChar char="»"/>
              <a:defRPr sz="2000">
                <a:solidFill>
                  <a:srgbClr val="4D4D4D"/>
                </a:solidFill>
                <a:latin typeface="+mn-lt"/>
                <a:ea typeface="+mn-ea"/>
              </a:defRPr>
            </a:lvl8pPr>
            <a:lvl9pPr marL="3886200" indent="-228600" algn="l" rtl="0" fontAlgn="base">
              <a:spcBef>
                <a:spcPct val="20000"/>
              </a:spcBef>
              <a:spcAft>
                <a:spcPct val="0"/>
              </a:spcAft>
              <a:buChar char="»"/>
              <a:defRPr sz="2000">
                <a:solidFill>
                  <a:srgbClr val="4D4D4D"/>
                </a:solidFill>
                <a:latin typeface="+mn-lt"/>
                <a:ea typeface="+mn-ea"/>
              </a:defRPr>
            </a:lvl9pPr>
          </a:lstStyle>
          <a:p>
            <a:pPr>
              <a:lnSpc>
                <a:spcPct val="90000"/>
              </a:lnSpc>
              <a:defRPr/>
            </a:pPr>
            <a:r>
              <a:rPr lang="pt-BR" altLang="pt-BR" sz="2400" u="sng" kern="0" dirty="0"/>
              <a:t>PERÍODO DE TRATAMENTO</a:t>
            </a:r>
            <a:r>
              <a:rPr lang="pt-BR" altLang="pt-BR" sz="2400" kern="0" dirty="0"/>
              <a:t>:</a:t>
            </a:r>
          </a:p>
          <a:p>
            <a:pPr>
              <a:lnSpc>
                <a:spcPct val="90000"/>
              </a:lnSpc>
              <a:buFont typeface="Wingdings" pitchFamily="2" charset="2"/>
              <a:buNone/>
              <a:defRPr/>
            </a:pPr>
            <a:endParaRPr lang="pt-BR" altLang="pt-BR" sz="2400" kern="0" dirty="0"/>
          </a:p>
          <a:p>
            <a:pPr>
              <a:lnSpc>
                <a:spcPct val="90000"/>
              </a:lnSpc>
              <a:defRPr/>
            </a:pPr>
            <a:r>
              <a:rPr lang="pt-BR" altLang="pt-BR" sz="2400" kern="0" dirty="0"/>
              <a:t>PALIATIVA –   06 a 12 MESES</a:t>
            </a:r>
          </a:p>
          <a:p>
            <a:pPr>
              <a:lnSpc>
                <a:spcPct val="90000"/>
              </a:lnSpc>
              <a:defRPr/>
            </a:pPr>
            <a:endParaRPr lang="pt-BR" altLang="pt-BR" sz="2400" kern="0" dirty="0"/>
          </a:p>
          <a:p>
            <a:pPr>
              <a:lnSpc>
                <a:spcPct val="90000"/>
              </a:lnSpc>
              <a:defRPr/>
            </a:pPr>
            <a:r>
              <a:rPr lang="pt-BR" altLang="pt-BR" sz="2400" kern="0" dirty="0"/>
              <a:t>PRÉVIA  -       03 a 06 MESES</a:t>
            </a:r>
          </a:p>
          <a:p>
            <a:pPr>
              <a:lnSpc>
                <a:spcPct val="90000"/>
              </a:lnSpc>
              <a:defRPr/>
            </a:pPr>
            <a:endParaRPr lang="pt-BR" altLang="pt-BR" sz="2400" kern="0" dirty="0"/>
          </a:p>
          <a:p>
            <a:pPr>
              <a:lnSpc>
                <a:spcPct val="90000"/>
              </a:lnSpc>
              <a:defRPr/>
            </a:pPr>
            <a:r>
              <a:rPr lang="pt-BR" altLang="pt-BR" sz="2400" kern="0" dirty="0"/>
              <a:t>ADJUVANTE – 06 a 12 MESES ( 60 MESES PARA CA DE MAMA)</a:t>
            </a:r>
          </a:p>
          <a:p>
            <a:pPr>
              <a:lnSpc>
                <a:spcPct val="90000"/>
              </a:lnSpc>
              <a:defRPr/>
            </a:pPr>
            <a:endParaRPr lang="pt-BR" altLang="pt-BR" sz="2400" kern="0" dirty="0"/>
          </a:p>
          <a:p>
            <a:pPr>
              <a:lnSpc>
                <a:spcPct val="90000"/>
              </a:lnSpc>
              <a:defRPr/>
            </a:pPr>
            <a:r>
              <a:rPr lang="pt-BR" altLang="pt-BR" sz="2400" kern="0" dirty="0"/>
              <a:t>CURATIVA : - 03 a 12 MESES</a:t>
            </a:r>
          </a:p>
          <a:p>
            <a:pPr>
              <a:lnSpc>
                <a:spcPct val="90000"/>
              </a:lnSpc>
              <a:defRPr/>
            </a:pPr>
            <a:endParaRPr lang="pt-BR" altLang="pt-BR" sz="2400" kern="0" dirty="0"/>
          </a:p>
          <a:p>
            <a:pPr>
              <a:lnSpc>
                <a:spcPct val="90000"/>
              </a:lnSpc>
              <a:defRPr/>
            </a:pPr>
            <a:r>
              <a:rPr lang="pt-BR" altLang="pt-BR" sz="2400" kern="0" dirty="0"/>
              <a:t>* HORMONIOTERAPIA PALIATIVA – PODE SER &gt; DE 12 MESE</a:t>
            </a:r>
            <a:r>
              <a:rPr lang="pt-BR" altLang="pt-BR" sz="2100" kern="0" dirty="0"/>
              <a:t>S</a:t>
            </a:r>
          </a:p>
        </p:txBody>
      </p:sp>
    </p:spTree>
    <p:extLst>
      <p:ext uri="{BB962C8B-B14F-4D97-AF65-F5344CB8AC3E}">
        <p14:creationId xmlns:p14="http://schemas.microsoft.com/office/powerpoint/2010/main" val="3051331584"/>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59F5897-D5F7-45F8-84A4-65E6AB75C3F5}"/>
              </a:ext>
            </a:extLst>
          </p:cNvPr>
          <p:cNvSpPr/>
          <p:nvPr/>
        </p:nvSpPr>
        <p:spPr>
          <a:xfrm>
            <a:off x="1524000" y="328713"/>
            <a:ext cx="3635896" cy="115083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18º AUDHOSP</a:t>
            </a:r>
          </a:p>
          <a:p>
            <a:pPr algn="ctr"/>
            <a:endParaRPr lang="pt-BR" dirty="0"/>
          </a:p>
          <a:p>
            <a:pPr algn="ctr"/>
            <a:r>
              <a:rPr lang="pt-BR" sz="2400" b="1" dirty="0">
                <a:ln w="22225">
                  <a:solidFill>
                    <a:schemeClr val="accent2"/>
                  </a:solidFill>
                  <a:prstDash val="solid"/>
                </a:ln>
                <a:solidFill>
                  <a:schemeClr val="accent2">
                    <a:lumMod val="40000"/>
                    <a:lumOff val="60000"/>
                  </a:schemeClr>
                </a:solidFill>
              </a:rPr>
              <a:t>4°AUDHASS</a:t>
            </a:r>
          </a:p>
        </p:txBody>
      </p:sp>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8040216" y="-9988"/>
            <a:ext cx="2627784" cy="1059325"/>
          </a:xfrm>
          <a:prstGeom prst="rect">
            <a:avLst/>
          </a:prstGeom>
        </p:spPr>
      </p:pic>
      <p:sp>
        <p:nvSpPr>
          <p:cNvPr id="6" name="Retângulo 5">
            <a:extLst>
              <a:ext uri="{FF2B5EF4-FFF2-40B4-BE49-F238E27FC236}">
                <a16:creationId xmlns:a16="http://schemas.microsoft.com/office/drawing/2014/main" id="{74F8E599-A867-4740-A5F2-C26F3AAEE31A}"/>
              </a:ext>
            </a:extLst>
          </p:cNvPr>
          <p:cNvSpPr/>
          <p:nvPr/>
        </p:nvSpPr>
        <p:spPr>
          <a:xfrm>
            <a:off x="7608168" y="1064785"/>
            <a:ext cx="2952328" cy="41476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b="1" dirty="0">
                <a:ln w="22225">
                  <a:solidFill>
                    <a:schemeClr val="accent2"/>
                  </a:solidFill>
                  <a:prstDash val="solid"/>
                </a:ln>
                <a:solidFill>
                  <a:schemeClr val="accent2">
                    <a:lumMod val="40000"/>
                    <a:lumOff val="60000"/>
                  </a:schemeClr>
                </a:solidFill>
              </a:rPr>
              <a:t>SAÚDE SUPLEMENTAR</a:t>
            </a:r>
          </a:p>
        </p:txBody>
      </p:sp>
      <p:sp>
        <p:nvSpPr>
          <p:cNvPr id="7" name="Retângulo: Cantos Arredondados 6">
            <a:extLst>
              <a:ext uri="{FF2B5EF4-FFF2-40B4-BE49-F238E27FC236}">
                <a16:creationId xmlns:a16="http://schemas.microsoft.com/office/drawing/2014/main" id="{288E311F-B22F-49C2-9EC6-5599EBB7B1C1}"/>
              </a:ext>
            </a:extLst>
          </p:cNvPr>
          <p:cNvSpPr/>
          <p:nvPr/>
        </p:nvSpPr>
        <p:spPr>
          <a:xfrm>
            <a:off x="1775520" y="1844824"/>
            <a:ext cx="8640960" cy="486916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ctangle 7">
            <a:extLst>
              <a:ext uri="{FF2B5EF4-FFF2-40B4-BE49-F238E27FC236}">
                <a16:creationId xmlns:a16="http://schemas.microsoft.com/office/drawing/2014/main" id="{A769F3D3-C5B3-47E7-AE71-FD2C0F3E03C6}"/>
              </a:ext>
            </a:extLst>
          </p:cNvPr>
          <p:cNvSpPr>
            <a:spLocks noChangeArrowheads="1"/>
          </p:cNvSpPr>
          <p:nvPr/>
        </p:nvSpPr>
        <p:spPr bwMode="auto">
          <a:xfrm>
            <a:off x="2819400" y="1844824"/>
            <a:ext cx="6553200" cy="838200"/>
          </a:xfrm>
          <a:prstGeom prst="rect">
            <a:avLst/>
          </a:prstGeom>
          <a:solidFill>
            <a:schemeClr val="bg1"/>
          </a:solidFill>
          <a:ln w="9525">
            <a:noFill/>
            <a:miter lim="800000"/>
            <a:headEnd/>
            <a:tailEnd/>
          </a:ln>
          <a:effectLst>
            <a:outerShdw dist="35921" dir="2700000" algn="ctr" rotWithShape="0">
              <a:schemeClr val="tx1"/>
            </a:outerShdw>
          </a:effectLst>
        </p:spPr>
        <p:txBody>
          <a:bodyPr wrap="none" anchor="ctr"/>
          <a:lstStyle/>
          <a:p>
            <a:pPr algn="ctr">
              <a:defRPr/>
            </a:pPr>
            <a:r>
              <a:rPr lang="pt-BR" sz="2400" dirty="0">
                <a:solidFill>
                  <a:srgbClr val="0000CC"/>
                </a:solidFill>
              </a:rPr>
              <a:t>QUIMIOTERAPIA - </a:t>
            </a:r>
            <a:r>
              <a:rPr lang="pt-BR" sz="2400" dirty="0"/>
              <a:t>ASSOCIAÇÕES</a:t>
            </a:r>
            <a:endParaRPr lang="pt-BR" sz="2400" dirty="0">
              <a:solidFill>
                <a:srgbClr val="0000CC"/>
              </a:solidFill>
            </a:endParaRPr>
          </a:p>
        </p:txBody>
      </p:sp>
      <p:sp>
        <p:nvSpPr>
          <p:cNvPr id="10" name="Rectangle 5">
            <a:extLst>
              <a:ext uri="{FF2B5EF4-FFF2-40B4-BE49-F238E27FC236}">
                <a16:creationId xmlns:a16="http://schemas.microsoft.com/office/drawing/2014/main" id="{65F5D431-C5D9-41F1-8491-12697D9A042C}"/>
              </a:ext>
            </a:extLst>
          </p:cNvPr>
          <p:cNvSpPr txBox="1">
            <a:spLocks noChangeArrowheads="1"/>
          </p:cNvSpPr>
          <p:nvPr/>
        </p:nvSpPr>
        <p:spPr bwMode="auto">
          <a:xfrm>
            <a:off x="1775520" y="2852936"/>
            <a:ext cx="8640960" cy="3168452"/>
          </a:xfrm>
          <a:prstGeom prst="rect">
            <a:avLst/>
          </a:prstGeom>
          <a:solidFill>
            <a:schemeClr val="bg1"/>
          </a:solidFill>
          <a:ln>
            <a:noFill/>
          </a:ln>
          <a:effectLst/>
          <a:extLst>
            <a:ext uri="{FAA26D3D-D897-4be2-8F04-BA451C77F1D7}"/>
          </a:ex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FontTx/>
              <a:buNone/>
              <a:defRPr sz="2500">
                <a:solidFill>
                  <a:srgbClr val="4D4D4D"/>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rgbClr val="4D4D4D"/>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rgbClr val="4D4D4D"/>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rgbClr val="4D4D4D"/>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rgbClr val="4D4D4D"/>
                </a:solidFill>
                <a:latin typeface="+mn-lt"/>
                <a:ea typeface="MS PGothic" pitchFamily="34" charset="-128"/>
              </a:defRPr>
            </a:lvl5pPr>
            <a:lvl6pPr marL="2514600" indent="-228600" algn="l" rtl="0" fontAlgn="base">
              <a:spcBef>
                <a:spcPct val="20000"/>
              </a:spcBef>
              <a:spcAft>
                <a:spcPct val="0"/>
              </a:spcAft>
              <a:buChar char="»"/>
              <a:defRPr sz="2000">
                <a:solidFill>
                  <a:srgbClr val="4D4D4D"/>
                </a:solidFill>
                <a:latin typeface="+mn-lt"/>
                <a:ea typeface="+mn-ea"/>
              </a:defRPr>
            </a:lvl6pPr>
            <a:lvl7pPr marL="2971800" indent="-228600" algn="l" rtl="0" fontAlgn="base">
              <a:spcBef>
                <a:spcPct val="20000"/>
              </a:spcBef>
              <a:spcAft>
                <a:spcPct val="0"/>
              </a:spcAft>
              <a:buChar char="»"/>
              <a:defRPr sz="2000">
                <a:solidFill>
                  <a:srgbClr val="4D4D4D"/>
                </a:solidFill>
                <a:latin typeface="+mn-lt"/>
                <a:ea typeface="+mn-ea"/>
              </a:defRPr>
            </a:lvl7pPr>
            <a:lvl8pPr marL="3429000" indent="-228600" algn="l" rtl="0" fontAlgn="base">
              <a:spcBef>
                <a:spcPct val="20000"/>
              </a:spcBef>
              <a:spcAft>
                <a:spcPct val="0"/>
              </a:spcAft>
              <a:buChar char="»"/>
              <a:defRPr sz="2000">
                <a:solidFill>
                  <a:srgbClr val="4D4D4D"/>
                </a:solidFill>
                <a:latin typeface="+mn-lt"/>
                <a:ea typeface="+mn-ea"/>
              </a:defRPr>
            </a:lvl8pPr>
            <a:lvl9pPr marL="3886200" indent="-228600" algn="l" rtl="0" fontAlgn="base">
              <a:spcBef>
                <a:spcPct val="20000"/>
              </a:spcBef>
              <a:spcAft>
                <a:spcPct val="0"/>
              </a:spcAft>
              <a:buChar char="»"/>
              <a:defRPr sz="2000">
                <a:solidFill>
                  <a:srgbClr val="4D4D4D"/>
                </a:solidFill>
                <a:latin typeface="+mn-lt"/>
                <a:ea typeface="+mn-ea"/>
              </a:defRPr>
            </a:lvl9pPr>
          </a:lstStyle>
          <a:p>
            <a:pPr>
              <a:defRPr/>
            </a:pPr>
            <a:r>
              <a:rPr lang="pt-BR" sz="2400" b="1" kern="0" dirty="0">
                <a:solidFill>
                  <a:srgbClr val="000000"/>
                </a:solidFill>
              </a:rPr>
              <a:t>QT EXCLUSIVA</a:t>
            </a:r>
          </a:p>
          <a:p>
            <a:pPr>
              <a:defRPr/>
            </a:pPr>
            <a:endParaRPr lang="pt-BR" sz="2400" b="1" kern="0" dirty="0">
              <a:solidFill>
                <a:srgbClr val="000000"/>
              </a:solidFill>
            </a:endParaRPr>
          </a:p>
          <a:p>
            <a:pPr>
              <a:defRPr/>
            </a:pPr>
            <a:r>
              <a:rPr lang="pt-BR" sz="2400" b="1" kern="0" dirty="0">
                <a:solidFill>
                  <a:srgbClr val="000000"/>
                </a:solidFill>
                <a:latin typeface="+mj-lt"/>
              </a:rPr>
              <a:t>QT PRÉ- OU PÓS-OPERATÓRIA</a:t>
            </a:r>
          </a:p>
          <a:p>
            <a:pPr>
              <a:defRPr/>
            </a:pPr>
            <a:endParaRPr lang="pt-BR" sz="2400" b="1" kern="0" dirty="0">
              <a:solidFill>
                <a:srgbClr val="000000"/>
              </a:solidFill>
            </a:endParaRPr>
          </a:p>
          <a:p>
            <a:pPr>
              <a:defRPr/>
            </a:pPr>
            <a:r>
              <a:rPr lang="pt-BR" sz="2400" b="1" kern="0" dirty="0">
                <a:solidFill>
                  <a:srgbClr val="000000"/>
                </a:solidFill>
                <a:latin typeface="+mj-lt"/>
              </a:rPr>
              <a:t>QT PRÉ- OU PÓS RADIOTERAPIA EXTERNA</a:t>
            </a:r>
          </a:p>
          <a:p>
            <a:pPr>
              <a:defRPr/>
            </a:pPr>
            <a:endParaRPr lang="pt-BR" sz="2400" b="1" kern="0" dirty="0">
              <a:solidFill>
                <a:srgbClr val="000000"/>
              </a:solidFill>
            </a:endParaRPr>
          </a:p>
          <a:p>
            <a:pPr>
              <a:defRPr/>
            </a:pPr>
            <a:r>
              <a:rPr lang="pt-BR" sz="2400" b="1" kern="0" dirty="0">
                <a:solidFill>
                  <a:srgbClr val="000000"/>
                </a:solidFill>
              </a:rPr>
              <a:t>QT CONCOMITANTE À RADIOTERAPIA EXTERNA</a:t>
            </a:r>
            <a:endParaRPr lang="en-GB" sz="2400" b="1" kern="0" dirty="0">
              <a:solidFill>
                <a:srgbClr val="000000"/>
              </a:solidFill>
            </a:endParaRPr>
          </a:p>
        </p:txBody>
      </p:sp>
    </p:spTree>
    <p:extLst>
      <p:ext uri="{BB962C8B-B14F-4D97-AF65-F5344CB8AC3E}">
        <p14:creationId xmlns:p14="http://schemas.microsoft.com/office/powerpoint/2010/main" val="2910021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Cantos Arredondados 6">
            <a:extLst>
              <a:ext uri="{FF2B5EF4-FFF2-40B4-BE49-F238E27FC236}">
                <a16:creationId xmlns:a16="http://schemas.microsoft.com/office/drawing/2014/main" id="{288E311F-B22F-49C2-9EC6-5599EBB7B1C1}"/>
              </a:ext>
            </a:extLst>
          </p:cNvPr>
          <p:cNvSpPr/>
          <p:nvPr/>
        </p:nvSpPr>
        <p:spPr>
          <a:xfrm>
            <a:off x="1775520" y="1502919"/>
            <a:ext cx="8640960" cy="486916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p>
        </p:txBody>
      </p:sp>
      <p:sp>
        <p:nvSpPr>
          <p:cNvPr id="8" name="CaixaDeTexto 7">
            <a:extLst>
              <a:ext uri="{FF2B5EF4-FFF2-40B4-BE49-F238E27FC236}">
                <a16:creationId xmlns:a16="http://schemas.microsoft.com/office/drawing/2014/main" id="{B2694946-4B9C-4A87-852D-890C9F686602}"/>
              </a:ext>
            </a:extLst>
          </p:cNvPr>
          <p:cNvSpPr txBox="1"/>
          <p:nvPr/>
        </p:nvSpPr>
        <p:spPr>
          <a:xfrm>
            <a:off x="2027040" y="1456388"/>
            <a:ext cx="8533456" cy="4878259"/>
          </a:xfrm>
          <a:prstGeom prst="rect">
            <a:avLst/>
          </a:prstGeom>
          <a:noFill/>
        </p:spPr>
        <p:txBody>
          <a:bodyPr wrap="square" rtlCol="0">
            <a:spAutoFit/>
          </a:bodyPr>
          <a:lstStyle/>
          <a:p>
            <a:pPr algn="ctr"/>
            <a:r>
              <a:rPr lang="pt-BR" sz="2000" b="1" dirty="0">
                <a:solidFill>
                  <a:srgbClr val="002060"/>
                </a:solidFill>
              </a:rPr>
              <a:t>Terapia renal substitutiva - TRS</a:t>
            </a:r>
          </a:p>
          <a:p>
            <a:pPr algn="ctr"/>
            <a:r>
              <a:rPr lang="pt-BR" sz="2400" b="1" dirty="0"/>
              <a:t>Principais funções dos Rins – cont.</a:t>
            </a:r>
          </a:p>
          <a:p>
            <a:pPr algn="ctr"/>
            <a:endParaRPr lang="pt-BR" sz="2400" b="1" dirty="0"/>
          </a:p>
          <a:p>
            <a:r>
              <a:rPr lang="pt-BR" dirty="0"/>
              <a:t> </a:t>
            </a:r>
            <a:r>
              <a:rPr lang="pt-BR" dirty="0">
                <a:latin typeface="Constantia" pitchFamily="18" charset="0"/>
              </a:rPr>
              <a:t> </a:t>
            </a:r>
            <a:r>
              <a:rPr lang="pt-BR" sz="2400" b="1" u="sng" dirty="0"/>
              <a:t>Regular a pressão e o volume de líquido corporal</a:t>
            </a:r>
            <a:r>
              <a:rPr lang="pt-BR" sz="2400" dirty="0"/>
              <a:t>, retendo ou eliminando o excesso de água do organismo, ou seja, manter a pressão e o volume hídrico constante</a:t>
            </a:r>
            <a:r>
              <a:rPr lang="pt-BR" sz="2000" dirty="0"/>
              <a:t>;</a:t>
            </a:r>
          </a:p>
          <a:p>
            <a:endParaRPr lang="pt-BR" sz="300" dirty="0"/>
          </a:p>
          <a:p>
            <a:pPr algn="just"/>
            <a:r>
              <a:rPr lang="pt-BR" sz="2400" b="1" u="sng" dirty="0"/>
              <a:t>Produção de hormônios </a:t>
            </a:r>
            <a:r>
              <a:rPr lang="pt-BR" sz="2400" dirty="0"/>
              <a:t>como a </a:t>
            </a:r>
            <a:r>
              <a:rPr lang="pt-BR" sz="2400" b="1" u="sng" dirty="0"/>
              <a:t>eritropoietina</a:t>
            </a:r>
            <a:r>
              <a:rPr lang="pt-BR" sz="2400" u="sng" dirty="0"/>
              <a:t> que estimula a produção de hemácias (células vermelhas do sangue)</a:t>
            </a:r>
            <a:r>
              <a:rPr lang="pt-BR" sz="2400" dirty="0"/>
              <a:t>, </a:t>
            </a:r>
            <a:r>
              <a:rPr lang="pt-BR" sz="2400" b="1" dirty="0"/>
              <a:t>a renina </a:t>
            </a:r>
            <a:r>
              <a:rPr lang="pt-BR" sz="2400" dirty="0"/>
              <a:t>que eleva a pressão arterial, a fórmula ativa da </a:t>
            </a:r>
            <a:r>
              <a:rPr lang="pt-BR" sz="2400" b="1" dirty="0"/>
              <a:t>vitamina D (</a:t>
            </a:r>
            <a:r>
              <a:rPr lang="pt-BR" sz="2400" b="1" dirty="0" err="1"/>
              <a:t>calcitriol</a:t>
            </a:r>
            <a:r>
              <a:rPr lang="pt-BR" sz="2400" b="1" dirty="0"/>
              <a:t>) </a:t>
            </a:r>
            <a:r>
              <a:rPr lang="pt-BR" sz="2400" dirty="0"/>
              <a:t>que atua no metabolismo dos ossos e regula a concentração de cálcio e fósforo no organismo, além das </a:t>
            </a:r>
            <a:r>
              <a:rPr lang="pt-BR" sz="2400" b="1" u="sng" dirty="0" err="1"/>
              <a:t>cininas</a:t>
            </a:r>
            <a:r>
              <a:rPr lang="pt-BR" sz="2400" b="1" u="sng" dirty="0"/>
              <a:t> e prostaglandinas</a:t>
            </a:r>
            <a:r>
              <a:rPr lang="pt-BR" sz="2400" dirty="0"/>
              <a:t>. </a:t>
            </a:r>
          </a:p>
          <a:p>
            <a:r>
              <a:rPr lang="pt-BR" sz="2400" dirty="0"/>
              <a:t>(</a:t>
            </a:r>
            <a:r>
              <a:rPr lang="pt-BR" sz="2400" dirty="0">
                <a:solidFill>
                  <a:srgbClr val="FF0000"/>
                </a:solidFill>
              </a:rPr>
              <a:t>funções endócrinas</a:t>
            </a:r>
            <a:r>
              <a:rPr lang="pt-BR" sz="2400" dirty="0"/>
              <a:t>)</a:t>
            </a:r>
            <a:br>
              <a:rPr lang="pt-BR" sz="2400" dirty="0"/>
            </a:br>
            <a:endParaRPr lang="pt-BR" sz="2400" b="1" dirty="0"/>
          </a:p>
        </p:txBody>
      </p:sp>
      <p:pic>
        <p:nvPicPr>
          <p:cNvPr id="9" name="Picture 4">
            <a:extLst>
              <a:ext uri="{FF2B5EF4-FFF2-40B4-BE49-F238E27FC236}">
                <a16:creationId xmlns:a16="http://schemas.microsoft.com/office/drawing/2014/main" id="{1AAD1649-9C31-4D2A-A0E6-A3F8DE5C7E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17" y="79022"/>
            <a:ext cx="1866197" cy="788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1976052"/>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183149" y="91612"/>
            <a:ext cx="2013022" cy="811499"/>
          </a:xfrm>
          <a:prstGeom prst="rect">
            <a:avLst/>
          </a:prstGeom>
        </p:spPr>
      </p:pic>
      <p:sp>
        <p:nvSpPr>
          <p:cNvPr id="9" name="Rectangle 2">
            <a:extLst>
              <a:ext uri="{FF2B5EF4-FFF2-40B4-BE49-F238E27FC236}">
                <a16:creationId xmlns:a16="http://schemas.microsoft.com/office/drawing/2014/main" id="{A05D310D-8AB2-4BFD-B8A2-753519611261}"/>
              </a:ext>
            </a:extLst>
          </p:cNvPr>
          <p:cNvSpPr>
            <a:spLocks noChangeArrowheads="1"/>
          </p:cNvSpPr>
          <p:nvPr/>
        </p:nvSpPr>
        <p:spPr bwMode="auto">
          <a:xfrm>
            <a:off x="1027290" y="830400"/>
            <a:ext cx="10521244" cy="5566200"/>
          </a:xfrm>
          <a:prstGeom prst="rect">
            <a:avLst/>
          </a:prstGeom>
          <a:solidFill>
            <a:schemeClr val="bg1"/>
          </a:solidFill>
          <a:ln w="9525">
            <a:solidFill>
              <a:schemeClr val="accent1"/>
            </a:solidFill>
            <a:miter lim="800000"/>
            <a:headEnd/>
            <a:tailEnd/>
          </a:ln>
        </p:spPr>
        <p:txBody>
          <a:bodyPr lIns="92075" tIns="46038" rIns="92075" bIns="46038"/>
          <a:lstStyle/>
          <a:p>
            <a:pPr marL="342900" indent="-342900">
              <a:lnSpc>
                <a:spcPct val="75000"/>
              </a:lnSpc>
              <a:spcBef>
                <a:spcPct val="20000"/>
              </a:spcBef>
              <a:buFontTx/>
              <a:buChar char="•"/>
              <a:defRPr/>
            </a:pPr>
            <a:r>
              <a:rPr lang="pt-BR" sz="2400" dirty="0">
                <a:solidFill>
                  <a:srgbClr val="000000"/>
                </a:solidFill>
              </a:rPr>
              <a:t>Dosagem</a:t>
            </a:r>
            <a:r>
              <a:rPr lang="pt-BR" sz="4000" dirty="0">
                <a:solidFill>
                  <a:srgbClr val="000000"/>
                </a:solidFill>
              </a:rPr>
              <a:t> </a:t>
            </a:r>
            <a:r>
              <a:rPr lang="pt-BR" sz="3600" dirty="0">
                <a:solidFill>
                  <a:srgbClr val="000000"/>
                </a:solidFill>
              </a:rPr>
              <a:t/>
            </a:r>
            <a:br>
              <a:rPr lang="pt-BR" sz="3600" dirty="0">
                <a:solidFill>
                  <a:srgbClr val="000000"/>
                </a:solidFill>
              </a:rPr>
            </a:br>
            <a:r>
              <a:rPr lang="pt-BR" sz="3600" dirty="0"/>
              <a:t>	</a:t>
            </a:r>
            <a:r>
              <a:rPr lang="pt-BR" sz="2400" dirty="0">
                <a:solidFill>
                  <a:srgbClr val="000000"/>
                </a:solidFill>
              </a:rPr>
              <a:t>Dose básica de mono- ou de poliquimioterapia ajustada pela superfície corporal mg/m2 (peso e altura), por </a:t>
            </a:r>
            <a:r>
              <a:rPr lang="pt-BR" sz="2400" dirty="0" err="1">
                <a:solidFill>
                  <a:srgbClr val="000000"/>
                </a:solidFill>
              </a:rPr>
              <a:t>kilo</a:t>
            </a:r>
            <a:r>
              <a:rPr lang="pt-BR" sz="2400" dirty="0">
                <a:solidFill>
                  <a:srgbClr val="000000"/>
                </a:solidFill>
              </a:rPr>
              <a:t> de peso corporal ou dose fixa em miligramas ou unidades.</a:t>
            </a:r>
          </a:p>
          <a:p>
            <a:pPr>
              <a:lnSpc>
                <a:spcPct val="75000"/>
              </a:lnSpc>
              <a:spcBef>
                <a:spcPct val="20000"/>
              </a:spcBef>
              <a:defRPr/>
            </a:pPr>
            <a:endParaRPr lang="pt-BR" sz="2400" dirty="0">
              <a:solidFill>
                <a:srgbClr val="000000"/>
              </a:solidFill>
            </a:endParaRPr>
          </a:p>
          <a:p>
            <a:pPr marL="342900" indent="-342900">
              <a:lnSpc>
                <a:spcPct val="75000"/>
              </a:lnSpc>
              <a:spcBef>
                <a:spcPct val="20000"/>
              </a:spcBef>
              <a:defRPr/>
            </a:pPr>
            <a:endParaRPr lang="pt-BR" sz="200" dirty="0">
              <a:solidFill>
                <a:srgbClr val="000000"/>
              </a:solidFill>
            </a:endParaRPr>
          </a:p>
          <a:p>
            <a:pPr marL="342900" indent="-342900">
              <a:lnSpc>
                <a:spcPct val="75000"/>
              </a:lnSpc>
              <a:spcBef>
                <a:spcPct val="20000"/>
              </a:spcBef>
              <a:buFontTx/>
              <a:buChar char="•"/>
              <a:defRPr/>
            </a:pPr>
            <a:r>
              <a:rPr lang="pt-BR" sz="2400" dirty="0">
                <a:solidFill>
                  <a:srgbClr val="000000"/>
                </a:solidFill>
              </a:rPr>
              <a:t>Intervalo de aplicação</a:t>
            </a:r>
            <a:r>
              <a:rPr lang="pt-BR" sz="3600" dirty="0">
                <a:solidFill>
                  <a:srgbClr val="000000"/>
                </a:solidFill>
              </a:rPr>
              <a:t/>
            </a:r>
            <a:br>
              <a:rPr lang="pt-BR" sz="3600" dirty="0">
                <a:solidFill>
                  <a:srgbClr val="000000"/>
                </a:solidFill>
              </a:rPr>
            </a:br>
            <a:r>
              <a:rPr lang="pt-BR" sz="3600" dirty="0"/>
              <a:t> 	</a:t>
            </a:r>
            <a:r>
              <a:rPr lang="pt-BR" sz="2400" dirty="0">
                <a:solidFill>
                  <a:srgbClr val="000000"/>
                </a:solidFill>
              </a:rPr>
              <a:t>Dia, semana, quinzena, 3/3 semanas, 4/4 semanas, 6/6 semanas...</a:t>
            </a:r>
            <a:br>
              <a:rPr lang="pt-BR" sz="2400" dirty="0">
                <a:solidFill>
                  <a:srgbClr val="000000"/>
                </a:solidFill>
              </a:rPr>
            </a:br>
            <a:endParaRPr lang="pt-BR" sz="2400" dirty="0">
              <a:solidFill>
                <a:srgbClr val="000000"/>
              </a:solidFill>
            </a:endParaRPr>
          </a:p>
          <a:p>
            <a:pPr marL="342900" indent="-342900">
              <a:lnSpc>
                <a:spcPct val="75000"/>
              </a:lnSpc>
              <a:spcBef>
                <a:spcPct val="20000"/>
              </a:spcBef>
              <a:buFontTx/>
              <a:buChar char="•"/>
              <a:defRPr/>
            </a:pPr>
            <a:r>
              <a:rPr lang="pt-BR" sz="2800" dirty="0">
                <a:solidFill>
                  <a:srgbClr val="000000"/>
                </a:solidFill>
              </a:rPr>
              <a:t>Via de administração</a:t>
            </a:r>
            <a:r>
              <a:rPr lang="pt-BR" sz="3600" dirty="0">
                <a:solidFill>
                  <a:srgbClr val="000000"/>
                </a:solidFill>
              </a:rPr>
              <a:t/>
            </a:r>
            <a:br>
              <a:rPr lang="pt-BR" sz="3600" dirty="0">
                <a:solidFill>
                  <a:srgbClr val="000000"/>
                </a:solidFill>
              </a:rPr>
            </a:br>
            <a:r>
              <a:rPr lang="pt-BR" sz="3600" dirty="0"/>
              <a:t>	</a:t>
            </a:r>
            <a:r>
              <a:rPr lang="pt-BR" sz="2400" dirty="0">
                <a:solidFill>
                  <a:srgbClr val="000000"/>
                </a:solidFill>
              </a:rPr>
              <a:t>Oral, venosa, subcutânea, intramuscular, arterial, </a:t>
            </a:r>
            <a:r>
              <a:rPr lang="pt-BR" sz="2400" dirty="0" err="1">
                <a:solidFill>
                  <a:srgbClr val="000000"/>
                </a:solidFill>
              </a:rPr>
              <a:t>intratecal</a:t>
            </a:r>
            <a:r>
              <a:rPr lang="pt-BR" sz="2400" dirty="0">
                <a:solidFill>
                  <a:srgbClr val="000000"/>
                </a:solidFill>
              </a:rPr>
              <a:t>, </a:t>
            </a:r>
            <a:r>
              <a:rPr lang="pt-BR" sz="2400" dirty="0" err="1">
                <a:solidFill>
                  <a:srgbClr val="000000"/>
                </a:solidFill>
              </a:rPr>
              <a:t>intravesical</a:t>
            </a:r>
            <a:r>
              <a:rPr lang="pt-BR" sz="2400" dirty="0">
                <a:solidFill>
                  <a:srgbClr val="000000"/>
                </a:solidFill>
              </a:rPr>
              <a:t> ou intracavitária.</a:t>
            </a:r>
            <a:r>
              <a:rPr lang="pt-BR" sz="2000" dirty="0">
                <a:solidFill>
                  <a:srgbClr val="000000"/>
                </a:solidFill>
              </a:rPr>
              <a:t/>
            </a:r>
            <a:br>
              <a:rPr lang="pt-BR" sz="2000" dirty="0">
                <a:solidFill>
                  <a:srgbClr val="000000"/>
                </a:solidFill>
              </a:rPr>
            </a:br>
            <a:endParaRPr lang="pt-BR" sz="1600" dirty="0">
              <a:solidFill>
                <a:srgbClr val="000000"/>
              </a:solidFill>
            </a:endParaRPr>
          </a:p>
          <a:p>
            <a:pPr marL="342900" indent="-342900">
              <a:lnSpc>
                <a:spcPct val="75000"/>
              </a:lnSpc>
              <a:spcBef>
                <a:spcPct val="20000"/>
              </a:spcBef>
              <a:buFontTx/>
              <a:buChar char="•"/>
              <a:defRPr/>
            </a:pPr>
            <a:r>
              <a:rPr lang="pt-BR" sz="2800" dirty="0">
                <a:solidFill>
                  <a:srgbClr val="000000"/>
                </a:solidFill>
              </a:rPr>
              <a:t>Tratamento</a:t>
            </a:r>
            <a:r>
              <a:rPr lang="pt-BR" sz="4000" dirty="0">
                <a:solidFill>
                  <a:srgbClr val="000000"/>
                </a:solidFill>
              </a:rPr>
              <a:t>	</a:t>
            </a:r>
            <a:r>
              <a:rPr lang="pt-BR" sz="4000" dirty="0"/>
              <a:t>	</a:t>
            </a:r>
            <a:r>
              <a:rPr lang="pt-BR" sz="2800" dirty="0">
                <a:solidFill>
                  <a:srgbClr val="000000"/>
                </a:solidFill>
              </a:rPr>
              <a:t>Por ciclos</a:t>
            </a:r>
            <a:br>
              <a:rPr lang="pt-BR" sz="2800" dirty="0">
                <a:solidFill>
                  <a:srgbClr val="000000"/>
                </a:solidFill>
              </a:rPr>
            </a:br>
            <a:r>
              <a:rPr lang="pt-BR" sz="2800" dirty="0">
                <a:solidFill>
                  <a:srgbClr val="C00000"/>
                </a:solidFill>
              </a:rPr>
              <a:t>Ressarcimento</a:t>
            </a:r>
            <a:r>
              <a:rPr lang="pt-BR" sz="4000" dirty="0">
                <a:solidFill>
                  <a:srgbClr val="C00000"/>
                </a:solidFill>
              </a:rPr>
              <a:t>		</a:t>
            </a:r>
            <a:r>
              <a:rPr lang="pt-BR" sz="2800" dirty="0">
                <a:solidFill>
                  <a:srgbClr val="C00000"/>
                </a:solidFill>
              </a:rPr>
              <a:t>Por competência (</a:t>
            </a:r>
            <a:r>
              <a:rPr lang="pt-BR" sz="2400" dirty="0">
                <a:solidFill>
                  <a:srgbClr val="C00000"/>
                </a:solidFill>
              </a:rPr>
              <a:t>valor mensal)</a:t>
            </a:r>
            <a:endParaRPr lang="pt-BR" sz="2800" dirty="0">
              <a:solidFill>
                <a:srgbClr val="C00000"/>
              </a:solidFill>
            </a:endParaRPr>
          </a:p>
        </p:txBody>
      </p:sp>
      <p:sp>
        <p:nvSpPr>
          <p:cNvPr id="3" name="Seta: para a Direita 2">
            <a:extLst>
              <a:ext uri="{FF2B5EF4-FFF2-40B4-BE49-F238E27FC236}">
                <a16:creationId xmlns:a16="http://schemas.microsoft.com/office/drawing/2014/main" id="{09AE1A7E-CC92-457D-ACF9-08B5A6CCBF66}"/>
              </a:ext>
            </a:extLst>
          </p:cNvPr>
          <p:cNvSpPr/>
          <p:nvPr/>
        </p:nvSpPr>
        <p:spPr>
          <a:xfrm>
            <a:off x="4119071" y="5785284"/>
            <a:ext cx="546360" cy="484632"/>
          </a:xfrm>
          <a:prstGeom prst="rightArrow">
            <a:avLst>
              <a:gd name="adj1" fmla="val 50000"/>
              <a:gd name="adj2" fmla="val 41292"/>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pt-BR"/>
          </a:p>
        </p:txBody>
      </p:sp>
    </p:spTree>
    <p:extLst>
      <p:ext uri="{BB962C8B-B14F-4D97-AF65-F5344CB8AC3E}">
        <p14:creationId xmlns:p14="http://schemas.microsoft.com/office/powerpoint/2010/main" val="3805435961"/>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4"/>
          <p:cNvSpPr txBox="1">
            <a:spLocks noChangeArrowheads="1"/>
          </p:cNvSpPr>
          <p:nvPr/>
        </p:nvSpPr>
        <p:spPr bwMode="auto">
          <a:xfrm>
            <a:off x="2132013" y="2133600"/>
            <a:ext cx="2590800" cy="427038"/>
          </a:xfrm>
          <a:prstGeom prst="rect">
            <a:avLst/>
          </a:prstGeom>
          <a:solidFill>
            <a:schemeClr val="bg1"/>
          </a:solidFill>
          <a:ln>
            <a:noFill/>
          </a:ln>
        </p:spPr>
        <p:txBody>
          <a:bodyPr>
            <a:spAutoFit/>
          </a:bodyPr>
          <a:lstStyle>
            <a:lvl1pPr eaLnBrk="0" hangingPunct="0">
              <a:spcBef>
                <a:spcPct val="20000"/>
              </a:spcBef>
              <a:buChar char="•"/>
              <a:defRPr sz="3200">
                <a:solidFill>
                  <a:srgbClr val="4D4D4D"/>
                </a:solidFill>
                <a:latin typeface="Arial" pitchFamily="34" charset="0"/>
                <a:ea typeface="ＭＳ Ｐゴシック" pitchFamily="34" charset="-128"/>
              </a:defRPr>
            </a:lvl1pPr>
            <a:lvl2pPr marL="742950" indent="-285750" eaLnBrk="0" hangingPunct="0">
              <a:spcBef>
                <a:spcPct val="20000"/>
              </a:spcBef>
              <a:buChar char="–"/>
              <a:defRPr sz="2800">
                <a:solidFill>
                  <a:srgbClr val="4D4D4D"/>
                </a:solidFill>
                <a:latin typeface="Arial" pitchFamily="34" charset="0"/>
                <a:ea typeface="ＭＳ Ｐゴシック" pitchFamily="34" charset="-128"/>
              </a:defRPr>
            </a:lvl2pPr>
            <a:lvl3pPr marL="1143000" indent="-228600" eaLnBrk="0" hangingPunct="0">
              <a:spcBef>
                <a:spcPct val="20000"/>
              </a:spcBef>
              <a:buChar char="•"/>
              <a:defRPr sz="2400">
                <a:solidFill>
                  <a:srgbClr val="4D4D4D"/>
                </a:solidFill>
                <a:latin typeface="Arial" pitchFamily="34" charset="0"/>
                <a:ea typeface="ＭＳ Ｐゴシック" pitchFamily="34" charset="-128"/>
              </a:defRPr>
            </a:lvl3pPr>
            <a:lvl4pPr marL="1600200" indent="-228600" eaLnBrk="0" hangingPunct="0">
              <a:spcBef>
                <a:spcPct val="20000"/>
              </a:spcBef>
              <a:buChar char="–"/>
              <a:defRPr sz="2000">
                <a:solidFill>
                  <a:srgbClr val="4D4D4D"/>
                </a:solidFill>
                <a:latin typeface="Arial" pitchFamily="34" charset="0"/>
                <a:ea typeface="ＭＳ Ｐゴシック" pitchFamily="34" charset="-128"/>
              </a:defRPr>
            </a:lvl4pPr>
            <a:lvl5pPr marL="2057400" indent="-228600" eaLnBrk="0" hangingPunct="0">
              <a:spcBef>
                <a:spcPct val="20000"/>
              </a:spcBef>
              <a:buChar char="»"/>
              <a:defRPr sz="2000">
                <a:solidFill>
                  <a:srgbClr val="4D4D4D"/>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9pPr>
          </a:lstStyle>
          <a:p>
            <a:pPr algn="ctr" eaLnBrk="1" hangingPunct="1">
              <a:spcBef>
                <a:spcPct val="50000"/>
              </a:spcBef>
              <a:buFontTx/>
              <a:buNone/>
            </a:pPr>
            <a:r>
              <a:rPr lang="pt-BR" altLang="pt-BR" sz="2200" dirty="0">
                <a:solidFill>
                  <a:srgbClr val="111143"/>
                </a:solidFill>
              </a:rPr>
              <a:t>ANTIEMÉTICO</a:t>
            </a:r>
            <a:endParaRPr lang="pt-BR" altLang="pt-BR" sz="1800" dirty="0">
              <a:solidFill>
                <a:srgbClr val="111143"/>
              </a:solidFill>
            </a:endParaRPr>
          </a:p>
        </p:txBody>
      </p:sp>
      <p:sp>
        <p:nvSpPr>
          <p:cNvPr id="33795" name="Text Box 6"/>
          <p:cNvSpPr txBox="1">
            <a:spLocks noChangeArrowheads="1"/>
          </p:cNvSpPr>
          <p:nvPr/>
        </p:nvSpPr>
        <p:spPr bwMode="auto">
          <a:xfrm>
            <a:off x="2055813" y="3733800"/>
            <a:ext cx="2362200" cy="427038"/>
          </a:xfrm>
          <a:prstGeom prst="rect">
            <a:avLst/>
          </a:prstGeom>
          <a:solidFill>
            <a:schemeClr val="bg1"/>
          </a:solidFill>
          <a:ln>
            <a:noFill/>
          </a:ln>
        </p:spPr>
        <p:txBody>
          <a:bodyPr>
            <a:spAutoFit/>
          </a:bodyPr>
          <a:lstStyle>
            <a:lvl1pPr eaLnBrk="0" hangingPunct="0">
              <a:spcBef>
                <a:spcPct val="20000"/>
              </a:spcBef>
              <a:buChar char="•"/>
              <a:defRPr sz="3200">
                <a:solidFill>
                  <a:srgbClr val="4D4D4D"/>
                </a:solidFill>
                <a:latin typeface="Arial" pitchFamily="34" charset="0"/>
                <a:ea typeface="ＭＳ Ｐゴシック" pitchFamily="34" charset="-128"/>
              </a:defRPr>
            </a:lvl1pPr>
            <a:lvl2pPr marL="742950" indent="-285750" eaLnBrk="0" hangingPunct="0">
              <a:spcBef>
                <a:spcPct val="20000"/>
              </a:spcBef>
              <a:buChar char="–"/>
              <a:defRPr sz="2800">
                <a:solidFill>
                  <a:srgbClr val="4D4D4D"/>
                </a:solidFill>
                <a:latin typeface="Arial" pitchFamily="34" charset="0"/>
                <a:ea typeface="ＭＳ Ｐゴシック" pitchFamily="34" charset="-128"/>
              </a:defRPr>
            </a:lvl2pPr>
            <a:lvl3pPr marL="1143000" indent="-228600" eaLnBrk="0" hangingPunct="0">
              <a:spcBef>
                <a:spcPct val="20000"/>
              </a:spcBef>
              <a:buChar char="•"/>
              <a:defRPr sz="2400">
                <a:solidFill>
                  <a:srgbClr val="4D4D4D"/>
                </a:solidFill>
                <a:latin typeface="Arial" pitchFamily="34" charset="0"/>
                <a:ea typeface="ＭＳ Ｐゴシック" pitchFamily="34" charset="-128"/>
              </a:defRPr>
            </a:lvl3pPr>
            <a:lvl4pPr marL="1600200" indent="-228600" eaLnBrk="0" hangingPunct="0">
              <a:spcBef>
                <a:spcPct val="20000"/>
              </a:spcBef>
              <a:buChar char="–"/>
              <a:defRPr sz="2000">
                <a:solidFill>
                  <a:srgbClr val="4D4D4D"/>
                </a:solidFill>
                <a:latin typeface="Arial" pitchFamily="34" charset="0"/>
                <a:ea typeface="ＭＳ Ｐゴシック" pitchFamily="34" charset="-128"/>
              </a:defRPr>
            </a:lvl4pPr>
            <a:lvl5pPr marL="2057400" indent="-228600" eaLnBrk="0" hangingPunct="0">
              <a:spcBef>
                <a:spcPct val="20000"/>
              </a:spcBef>
              <a:buChar char="»"/>
              <a:defRPr sz="2000">
                <a:solidFill>
                  <a:srgbClr val="4D4D4D"/>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9pPr>
          </a:lstStyle>
          <a:p>
            <a:pPr algn="ctr" eaLnBrk="1" hangingPunct="1">
              <a:spcBef>
                <a:spcPct val="50000"/>
              </a:spcBef>
              <a:buFontTx/>
              <a:buNone/>
            </a:pPr>
            <a:r>
              <a:rPr lang="pt-BR" altLang="pt-BR" sz="2200" dirty="0">
                <a:solidFill>
                  <a:srgbClr val="111143"/>
                </a:solidFill>
              </a:rPr>
              <a:t>CORTICÓIDE</a:t>
            </a:r>
            <a:endParaRPr lang="pt-BR" altLang="pt-BR" sz="1800" dirty="0">
              <a:solidFill>
                <a:srgbClr val="111143"/>
              </a:solidFill>
            </a:endParaRPr>
          </a:p>
        </p:txBody>
      </p:sp>
      <p:sp>
        <p:nvSpPr>
          <p:cNvPr id="33796" name="Text Box 7"/>
          <p:cNvSpPr txBox="1">
            <a:spLocks noChangeArrowheads="1"/>
          </p:cNvSpPr>
          <p:nvPr/>
        </p:nvSpPr>
        <p:spPr bwMode="auto">
          <a:xfrm>
            <a:off x="2055813" y="5334000"/>
            <a:ext cx="2438400" cy="369332"/>
          </a:xfrm>
          <a:prstGeom prst="rect">
            <a:avLst/>
          </a:prstGeom>
          <a:solidFill>
            <a:schemeClr val="bg1"/>
          </a:solidFill>
          <a:ln>
            <a:noFill/>
          </a:ln>
        </p:spPr>
        <p:txBody>
          <a:bodyPr>
            <a:spAutoFit/>
          </a:bodyPr>
          <a:lstStyle>
            <a:lvl1pPr eaLnBrk="0" hangingPunct="0">
              <a:spcBef>
                <a:spcPct val="20000"/>
              </a:spcBef>
              <a:buChar char="•"/>
              <a:defRPr sz="3200">
                <a:solidFill>
                  <a:srgbClr val="4D4D4D"/>
                </a:solidFill>
                <a:latin typeface="Arial" pitchFamily="34" charset="0"/>
                <a:ea typeface="ＭＳ Ｐゴシック" pitchFamily="34" charset="-128"/>
              </a:defRPr>
            </a:lvl1pPr>
            <a:lvl2pPr marL="742950" indent="-285750" eaLnBrk="0" hangingPunct="0">
              <a:spcBef>
                <a:spcPct val="20000"/>
              </a:spcBef>
              <a:buChar char="–"/>
              <a:defRPr sz="2800">
                <a:solidFill>
                  <a:srgbClr val="4D4D4D"/>
                </a:solidFill>
                <a:latin typeface="Arial" pitchFamily="34" charset="0"/>
                <a:ea typeface="ＭＳ Ｐゴシック" pitchFamily="34" charset="-128"/>
              </a:defRPr>
            </a:lvl2pPr>
            <a:lvl3pPr marL="1143000" indent="-228600" eaLnBrk="0" hangingPunct="0">
              <a:spcBef>
                <a:spcPct val="20000"/>
              </a:spcBef>
              <a:buChar char="•"/>
              <a:defRPr sz="2400">
                <a:solidFill>
                  <a:srgbClr val="4D4D4D"/>
                </a:solidFill>
                <a:latin typeface="Arial" pitchFamily="34" charset="0"/>
                <a:ea typeface="ＭＳ Ｐゴシック" pitchFamily="34" charset="-128"/>
              </a:defRPr>
            </a:lvl3pPr>
            <a:lvl4pPr marL="1600200" indent="-228600" eaLnBrk="0" hangingPunct="0">
              <a:spcBef>
                <a:spcPct val="20000"/>
              </a:spcBef>
              <a:buChar char="–"/>
              <a:defRPr sz="2000">
                <a:solidFill>
                  <a:srgbClr val="4D4D4D"/>
                </a:solidFill>
                <a:latin typeface="Arial" pitchFamily="34" charset="0"/>
                <a:ea typeface="ＭＳ Ｐゴシック" pitchFamily="34" charset="-128"/>
              </a:defRPr>
            </a:lvl4pPr>
            <a:lvl5pPr marL="2057400" indent="-228600" eaLnBrk="0" hangingPunct="0">
              <a:spcBef>
                <a:spcPct val="20000"/>
              </a:spcBef>
              <a:buChar char="»"/>
              <a:defRPr sz="2000">
                <a:solidFill>
                  <a:srgbClr val="4D4D4D"/>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9pPr>
          </a:lstStyle>
          <a:p>
            <a:pPr algn="ctr" eaLnBrk="1" hangingPunct="1">
              <a:spcBef>
                <a:spcPct val="50000"/>
              </a:spcBef>
              <a:buFontTx/>
              <a:buNone/>
            </a:pPr>
            <a:r>
              <a:rPr lang="pt-BR" altLang="pt-BR" sz="1800" dirty="0">
                <a:solidFill>
                  <a:srgbClr val="111143"/>
                </a:solidFill>
              </a:rPr>
              <a:t>ANALGÉSICO</a:t>
            </a:r>
          </a:p>
        </p:txBody>
      </p:sp>
      <p:sp>
        <p:nvSpPr>
          <p:cNvPr id="33797" name="Text Box 9"/>
          <p:cNvSpPr txBox="1">
            <a:spLocks noChangeArrowheads="1"/>
          </p:cNvSpPr>
          <p:nvPr/>
        </p:nvSpPr>
        <p:spPr bwMode="auto">
          <a:xfrm>
            <a:off x="8075613" y="3429001"/>
            <a:ext cx="2590800" cy="701675"/>
          </a:xfrm>
          <a:prstGeom prst="rect">
            <a:avLst/>
          </a:prstGeom>
          <a:solidFill>
            <a:schemeClr val="bg1"/>
          </a:solidFill>
          <a:ln>
            <a:noFill/>
          </a:ln>
        </p:spPr>
        <p:txBody>
          <a:bodyPr>
            <a:spAutoFit/>
          </a:bodyPr>
          <a:lstStyle>
            <a:lvl1pPr eaLnBrk="0" hangingPunct="0">
              <a:spcBef>
                <a:spcPct val="20000"/>
              </a:spcBef>
              <a:buChar char="•"/>
              <a:defRPr sz="3200">
                <a:solidFill>
                  <a:srgbClr val="4D4D4D"/>
                </a:solidFill>
                <a:latin typeface="Arial" pitchFamily="34" charset="0"/>
                <a:ea typeface="ＭＳ Ｐゴシック" pitchFamily="34" charset="-128"/>
              </a:defRPr>
            </a:lvl1pPr>
            <a:lvl2pPr marL="742950" indent="-285750" eaLnBrk="0" hangingPunct="0">
              <a:spcBef>
                <a:spcPct val="20000"/>
              </a:spcBef>
              <a:buChar char="–"/>
              <a:defRPr sz="2800">
                <a:solidFill>
                  <a:srgbClr val="4D4D4D"/>
                </a:solidFill>
                <a:latin typeface="Arial" pitchFamily="34" charset="0"/>
                <a:ea typeface="ＭＳ Ｐゴシック" pitchFamily="34" charset="-128"/>
              </a:defRPr>
            </a:lvl2pPr>
            <a:lvl3pPr marL="1143000" indent="-228600" eaLnBrk="0" hangingPunct="0">
              <a:spcBef>
                <a:spcPct val="20000"/>
              </a:spcBef>
              <a:buChar char="•"/>
              <a:defRPr sz="2400">
                <a:solidFill>
                  <a:srgbClr val="4D4D4D"/>
                </a:solidFill>
                <a:latin typeface="Arial" pitchFamily="34" charset="0"/>
                <a:ea typeface="ＭＳ Ｐゴシック" pitchFamily="34" charset="-128"/>
              </a:defRPr>
            </a:lvl3pPr>
            <a:lvl4pPr marL="1600200" indent="-228600" eaLnBrk="0" hangingPunct="0">
              <a:spcBef>
                <a:spcPct val="20000"/>
              </a:spcBef>
              <a:buChar char="–"/>
              <a:defRPr sz="2000">
                <a:solidFill>
                  <a:srgbClr val="4D4D4D"/>
                </a:solidFill>
                <a:latin typeface="Arial" pitchFamily="34" charset="0"/>
                <a:ea typeface="ＭＳ Ｐゴシック" pitchFamily="34" charset="-128"/>
              </a:defRPr>
            </a:lvl4pPr>
            <a:lvl5pPr marL="2057400" indent="-228600" eaLnBrk="0" hangingPunct="0">
              <a:spcBef>
                <a:spcPct val="20000"/>
              </a:spcBef>
              <a:buChar char="»"/>
              <a:defRPr sz="2000">
                <a:solidFill>
                  <a:srgbClr val="4D4D4D"/>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9pPr>
          </a:lstStyle>
          <a:p>
            <a:pPr algn="ctr" eaLnBrk="1" hangingPunct="1">
              <a:spcBef>
                <a:spcPct val="50000"/>
              </a:spcBef>
              <a:buFontTx/>
              <a:buNone/>
            </a:pPr>
            <a:r>
              <a:rPr lang="pt-BR" altLang="pt-BR" sz="2000" dirty="0">
                <a:solidFill>
                  <a:srgbClr val="111143"/>
                </a:solidFill>
              </a:rPr>
              <a:t>ANTAGONISTA DO RECEPTOR H2</a:t>
            </a:r>
          </a:p>
        </p:txBody>
      </p:sp>
      <p:sp>
        <p:nvSpPr>
          <p:cNvPr id="33798" name="Text Box 10"/>
          <p:cNvSpPr txBox="1">
            <a:spLocks noChangeArrowheads="1"/>
          </p:cNvSpPr>
          <p:nvPr/>
        </p:nvSpPr>
        <p:spPr bwMode="auto">
          <a:xfrm>
            <a:off x="8532813" y="5181600"/>
            <a:ext cx="2133600" cy="427038"/>
          </a:xfrm>
          <a:prstGeom prst="rect">
            <a:avLst/>
          </a:prstGeom>
          <a:solidFill>
            <a:schemeClr val="bg1"/>
          </a:solidFill>
          <a:ln>
            <a:noFill/>
          </a:ln>
        </p:spPr>
        <p:txBody>
          <a:bodyPr>
            <a:spAutoFit/>
          </a:bodyPr>
          <a:lstStyle>
            <a:lvl1pPr eaLnBrk="0" hangingPunct="0">
              <a:spcBef>
                <a:spcPct val="20000"/>
              </a:spcBef>
              <a:buChar char="•"/>
              <a:defRPr sz="3200">
                <a:solidFill>
                  <a:srgbClr val="4D4D4D"/>
                </a:solidFill>
                <a:latin typeface="Arial" pitchFamily="34" charset="0"/>
                <a:ea typeface="ＭＳ Ｐゴシック" pitchFamily="34" charset="-128"/>
              </a:defRPr>
            </a:lvl1pPr>
            <a:lvl2pPr marL="742950" indent="-285750" eaLnBrk="0" hangingPunct="0">
              <a:spcBef>
                <a:spcPct val="20000"/>
              </a:spcBef>
              <a:buChar char="–"/>
              <a:defRPr sz="2800">
                <a:solidFill>
                  <a:srgbClr val="4D4D4D"/>
                </a:solidFill>
                <a:latin typeface="Arial" pitchFamily="34" charset="0"/>
                <a:ea typeface="ＭＳ Ｐゴシック" pitchFamily="34" charset="-128"/>
              </a:defRPr>
            </a:lvl2pPr>
            <a:lvl3pPr marL="1143000" indent="-228600" eaLnBrk="0" hangingPunct="0">
              <a:spcBef>
                <a:spcPct val="20000"/>
              </a:spcBef>
              <a:buChar char="•"/>
              <a:defRPr sz="2400">
                <a:solidFill>
                  <a:srgbClr val="4D4D4D"/>
                </a:solidFill>
                <a:latin typeface="Arial" pitchFamily="34" charset="0"/>
                <a:ea typeface="ＭＳ Ｐゴシック" pitchFamily="34" charset="-128"/>
              </a:defRPr>
            </a:lvl3pPr>
            <a:lvl4pPr marL="1600200" indent="-228600" eaLnBrk="0" hangingPunct="0">
              <a:spcBef>
                <a:spcPct val="20000"/>
              </a:spcBef>
              <a:buChar char="–"/>
              <a:defRPr sz="2000">
                <a:solidFill>
                  <a:srgbClr val="4D4D4D"/>
                </a:solidFill>
                <a:latin typeface="Arial" pitchFamily="34" charset="0"/>
                <a:ea typeface="ＭＳ Ｐゴシック" pitchFamily="34" charset="-128"/>
              </a:defRPr>
            </a:lvl4pPr>
            <a:lvl5pPr marL="2057400" indent="-228600" eaLnBrk="0" hangingPunct="0">
              <a:spcBef>
                <a:spcPct val="20000"/>
              </a:spcBef>
              <a:buChar char="»"/>
              <a:defRPr sz="2000">
                <a:solidFill>
                  <a:srgbClr val="4D4D4D"/>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9pPr>
          </a:lstStyle>
          <a:p>
            <a:pPr algn="ctr" eaLnBrk="1" hangingPunct="1">
              <a:spcBef>
                <a:spcPct val="50000"/>
              </a:spcBef>
              <a:buFontTx/>
              <a:buNone/>
            </a:pPr>
            <a:r>
              <a:rPr lang="pt-BR" altLang="pt-BR" sz="2200" dirty="0">
                <a:solidFill>
                  <a:srgbClr val="111143"/>
                </a:solidFill>
              </a:rPr>
              <a:t>DIURÉTICOS</a:t>
            </a:r>
            <a:endParaRPr lang="pt-BR" altLang="pt-BR" sz="1800" dirty="0">
              <a:solidFill>
                <a:srgbClr val="111143"/>
              </a:solidFill>
            </a:endParaRPr>
          </a:p>
        </p:txBody>
      </p:sp>
      <p:sp>
        <p:nvSpPr>
          <p:cNvPr id="99339" name="Text Box 11"/>
          <p:cNvSpPr txBox="1">
            <a:spLocks noChangeArrowheads="1"/>
          </p:cNvSpPr>
          <p:nvPr/>
        </p:nvSpPr>
        <p:spPr bwMode="auto">
          <a:xfrm>
            <a:off x="5103813" y="1981200"/>
            <a:ext cx="2438400" cy="2565318"/>
          </a:xfrm>
          <a:prstGeom prst="rect">
            <a:avLst/>
          </a:prstGeom>
          <a:solidFill>
            <a:schemeClr val="bg1"/>
          </a:solidFill>
          <a:ln w="66675">
            <a:noFill/>
            <a:miter lim="800000"/>
            <a:headEnd type="none" w="sm" len="sm"/>
            <a:tailEnd type="none" w="sm" len="sm"/>
          </a:ln>
          <a:effectLst/>
        </p:spPr>
        <p:txBody>
          <a:bodyPr>
            <a:spAutoFit/>
          </a:bodyPr>
          <a:lstStyle/>
          <a:p>
            <a:pPr>
              <a:lnSpc>
                <a:spcPct val="85000"/>
              </a:lnSpc>
              <a:spcBef>
                <a:spcPct val="40000"/>
              </a:spcBef>
              <a:defRPr/>
            </a:pPr>
            <a:r>
              <a:rPr lang="pt-BR" sz="2200" dirty="0">
                <a:solidFill>
                  <a:srgbClr val="111143"/>
                </a:solidFill>
                <a:latin typeface="Arial" charset="0"/>
              </a:rPr>
              <a:t>- </a:t>
            </a:r>
            <a:r>
              <a:rPr lang="pt-BR" sz="2000" dirty="0">
                <a:solidFill>
                  <a:srgbClr val="111143"/>
                </a:solidFill>
                <a:latin typeface="Arial" charset="0"/>
              </a:rPr>
              <a:t>SOLUÇÕES</a:t>
            </a:r>
          </a:p>
          <a:p>
            <a:pPr>
              <a:lnSpc>
                <a:spcPct val="85000"/>
              </a:lnSpc>
              <a:spcBef>
                <a:spcPct val="40000"/>
              </a:spcBef>
              <a:defRPr/>
            </a:pPr>
            <a:r>
              <a:rPr lang="pt-BR" sz="2000" dirty="0">
                <a:solidFill>
                  <a:srgbClr val="111143"/>
                </a:solidFill>
                <a:latin typeface="Arial" charset="0"/>
              </a:rPr>
              <a:t>- MATERIAL</a:t>
            </a:r>
          </a:p>
          <a:p>
            <a:pPr>
              <a:lnSpc>
                <a:spcPct val="85000"/>
              </a:lnSpc>
              <a:spcBef>
                <a:spcPct val="40000"/>
              </a:spcBef>
              <a:defRPr/>
            </a:pPr>
            <a:r>
              <a:rPr lang="pt-BR" sz="2000" dirty="0">
                <a:solidFill>
                  <a:srgbClr val="111143"/>
                </a:solidFill>
                <a:latin typeface="Arial" charset="0"/>
              </a:rPr>
              <a:t>- IMPRESSOS</a:t>
            </a:r>
          </a:p>
          <a:p>
            <a:pPr>
              <a:lnSpc>
                <a:spcPct val="85000"/>
              </a:lnSpc>
              <a:spcBef>
                <a:spcPct val="40000"/>
              </a:spcBef>
              <a:defRPr/>
            </a:pPr>
            <a:r>
              <a:rPr lang="pt-BR" sz="2000" dirty="0">
                <a:solidFill>
                  <a:srgbClr val="111143"/>
                </a:solidFill>
                <a:latin typeface="Arial" charset="0"/>
              </a:rPr>
              <a:t>- CAB. FLUXO-LAMINAR</a:t>
            </a:r>
          </a:p>
          <a:p>
            <a:pPr>
              <a:lnSpc>
                <a:spcPct val="85000"/>
              </a:lnSpc>
              <a:spcBef>
                <a:spcPct val="40000"/>
              </a:spcBef>
              <a:defRPr/>
            </a:pPr>
            <a:r>
              <a:rPr lang="pt-BR" sz="2000" dirty="0">
                <a:solidFill>
                  <a:srgbClr val="111143"/>
                </a:solidFill>
                <a:latin typeface="Arial" charset="0"/>
              </a:rPr>
              <a:t>- LIMPEZA</a:t>
            </a:r>
          </a:p>
          <a:p>
            <a:pPr>
              <a:lnSpc>
                <a:spcPct val="85000"/>
              </a:lnSpc>
              <a:spcBef>
                <a:spcPct val="40000"/>
              </a:spcBef>
              <a:defRPr/>
            </a:pPr>
            <a:r>
              <a:rPr lang="pt-BR" sz="2000" dirty="0">
                <a:solidFill>
                  <a:srgbClr val="111143"/>
                </a:solidFill>
                <a:latin typeface="Arial" charset="0"/>
              </a:rPr>
              <a:t>- MANUTENÇÃO</a:t>
            </a:r>
            <a:endParaRPr lang="pt-BR" sz="2000" dirty="0">
              <a:solidFill>
                <a:srgbClr val="111143"/>
              </a:solidFill>
              <a:effectLst>
                <a:outerShdw blurRad="38100" dist="38100" dir="2700000" algn="tl">
                  <a:srgbClr val="000000"/>
                </a:outerShdw>
              </a:effectLst>
              <a:latin typeface="Arial" charset="0"/>
            </a:endParaRPr>
          </a:p>
        </p:txBody>
      </p:sp>
      <p:sp>
        <p:nvSpPr>
          <p:cNvPr id="33800" name="Line 12"/>
          <p:cNvSpPr>
            <a:spLocks noChangeShapeType="1"/>
          </p:cNvSpPr>
          <p:nvPr/>
        </p:nvSpPr>
        <p:spPr bwMode="auto">
          <a:xfrm flipH="1" flipV="1">
            <a:off x="4200721" y="2587180"/>
            <a:ext cx="685800" cy="685800"/>
          </a:xfrm>
          <a:prstGeom prst="line">
            <a:avLst/>
          </a:prstGeom>
          <a:noFill/>
          <a:ln w="41275">
            <a:solidFill>
              <a:schemeClr val="tx1"/>
            </a:solidFill>
            <a:round/>
            <a:headEnd type="none" w="sm" len="sm"/>
            <a:tailEnd type="triangle" w="lg" len="lg"/>
          </a:ln>
          <a:extLst>
            <a:ext uri="{909E8E84-426E-40DD-AFC4-6F175D3DCCD1}">
              <a14:hiddenFill xmlns:a14="http://schemas.microsoft.com/office/drawing/2010/main">
                <a:noFill/>
              </a14:hiddenFill>
            </a:ext>
          </a:extLst>
        </p:spPr>
        <p:txBody>
          <a:bodyPr wrap="none" anchor="ctr"/>
          <a:lstStyle/>
          <a:p>
            <a:endParaRPr lang="pt-BR"/>
          </a:p>
        </p:txBody>
      </p:sp>
      <p:sp>
        <p:nvSpPr>
          <p:cNvPr id="33801" name="Line 13"/>
          <p:cNvSpPr>
            <a:spLocks noChangeShapeType="1"/>
          </p:cNvSpPr>
          <p:nvPr/>
        </p:nvSpPr>
        <p:spPr bwMode="auto">
          <a:xfrm flipH="1">
            <a:off x="4379913" y="3956697"/>
            <a:ext cx="685800" cy="0"/>
          </a:xfrm>
          <a:prstGeom prst="line">
            <a:avLst/>
          </a:prstGeom>
          <a:noFill/>
          <a:ln w="41275">
            <a:solidFill>
              <a:schemeClr val="tx1"/>
            </a:solidFill>
            <a:round/>
            <a:headEnd type="none" w="sm" len="sm"/>
            <a:tailEnd type="triangle" w="lg" len="lg"/>
          </a:ln>
          <a:extLst>
            <a:ext uri="{909E8E84-426E-40DD-AFC4-6F175D3DCCD1}">
              <a14:hiddenFill xmlns:a14="http://schemas.microsoft.com/office/drawing/2010/main">
                <a:noFill/>
              </a14:hiddenFill>
            </a:ext>
          </a:extLst>
        </p:spPr>
        <p:txBody>
          <a:bodyPr wrap="none" anchor="ctr"/>
          <a:lstStyle/>
          <a:p>
            <a:endParaRPr lang="pt-BR"/>
          </a:p>
        </p:txBody>
      </p:sp>
      <p:sp>
        <p:nvSpPr>
          <p:cNvPr id="33802" name="Line 14"/>
          <p:cNvSpPr>
            <a:spLocks noChangeShapeType="1"/>
          </p:cNvSpPr>
          <p:nvPr/>
        </p:nvSpPr>
        <p:spPr bwMode="auto">
          <a:xfrm rot="-4672491" flipH="1" flipV="1">
            <a:off x="4481152" y="4672643"/>
            <a:ext cx="593863" cy="573863"/>
          </a:xfrm>
          <a:prstGeom prst="line">
            <a:avLst/>
          </a:prstGeom>
          <a:noFill/>
          <a:ln w="41275">
            <a:solidFill>
              <a:schemeClr val="tx1"/>
            </a:solidFill>
            <a:round/>
            <a:headEnd type="none" w="sm" len="sm"/>
            <a:tailEnd type="triangle" w="lg" len="lg"/>
          </a:ln>
          <a:extLst>
            <a:ext uri="{909E8E84-426E-40DD-AFC4-6F175D3DCCD1}">
              <a14:hiddenFill xmlns:a14="http://schemas.microsoft.com/office/drawing/2010/main">
                <a:noFill/>
              </a14:hiddenFill>
            </a:ext>
          </a:extLst>
        </p:spPr>
        <p:txBody>
          <a:bodyPr wrap="none" anchor="ctr"/>
          <a:lstStyle/>
          <a:p>
            <a:endParaRPr lang="pt-BR"/>
          </a:p>
        </p:txBody>
      </p:sp>
      <p:sp>
        <p:nvSpPr>
          <p:cNvPr id="33803" name="Line 16"/>
          <p:cNvSpPr>
            <a:spLocks noChangeShapeType="1"/>
          </p:cNvSpPr>
          <p:nvPr/>
        </p:nvSpPr>
        <p:spPr bwMode="auto">
          <a:xfrm rot="9664545" flipH="1" flipV="1">
            <a:off x="7702187" y="4605574"/>
            <a:ext cx="685800" cy="762000"/>
          </a:xfrm>
          <a:prstGeom prst="line">
            <a:avLst/>
          </a:prstGeom>
          <a:noFill/>
          <a:ln w="41275">
            <a:solidFill>
              <a:schemeClr val="tx1"/>
            </a:solidFill>
            <a:round/>
            <a:headEnd type="none" w="sm" len="sm"/>
            <a:tailEnd type="triangle" w="lg" len="lg"/>
          </a:ln>
          <a:extLst>
            <a:ext uri="{909E8E84-426E-40DD-AFC4-6F175D3DCCD1}">
              <a14:hiddenFill xmlns:a14="http://schemas.microsoft.com/office/drawing/2010/main">
                <a:noFill/>
              </a14:hiddenFill>
            </a:ext>
          </a:extLst>
        </p:spPr>
        <p:txBody>
          <a:bodyPr wrap="none" anchor="ctr"/>
          <a:lstStyle/>
          <a:p>
            <a:endParaRPr lang="pt-BR"/>
          </a:p>
        </p:txBody>
      </p:sp>
      <p:sp>
        <p:nvSpPr>
          <p:cNvPr id="33804" name="Line 17"/>
          <p:cNvSpPr>
            <a:spLocks noChangeShapeType="1"/>
          </p:cNvSpPr>
          <p:nvPr/>
        </p:nvSpPr>
        <p:spPr bwMode="auto">
          <a:xfrm rot="10720067" flipH="1" flipV="1">
            <a:off x="7542287" y="3808498"/>
            <a:ext cx="533255" cy="12400"/>
          </a:xfrm>
          <a:prstGeom prst="line">
            <a:avLst/>
          </a:prstGeom>
          <a:noFill/>
          <a:ln w="41275">
            <a:solidFill>
              <a:schemeClr val="tx1"/>
            </a:solidFill>
            <a:round/>
            <a:headEnd type="none" w="sm" len="sm"/>
            <a:tailEnd type="triangle" w="lg" len="lg"/>
          </a:ln>
          <a:extLst>
            <a:ext uri="{909E8E84-426E-40DD-AFC4-6F175D3DCCD1}">
              <a14:hiddenFill xmlns:a14="http://schemas.microsoft.com/office/drawing/2010/main">
                <a:noFill/>
              </a14:hiddenFill>
            </a:ext>
          </a:extLst>
        </p:spPr>
        <p:txBody>
          <a:bodyPr wrap="none" anchor="ctr"/>
          <a:lstStyle/>
          <a:p>
            <a:endParaRPr lang="pt-BR"/>
          </a:p>
        </p:txBody>
      </p:sp>
      <p:sp>
        <p:nvSpPr>
          <p:cNvPr id="33805" name="Line 18"/>
          <p:cNvSpPr>
            <a:spLocks noChangeShapeType="1"/>
          </p:cNvSpPr>
          <p:nvPr/>
        </p:nvSpPr>
        <p:spPr bwMode="auto">
          <a:xfrm rot="6064053" flipH="1" flipV="1">
            <a:off x="7656513" y="2476500"/>
            <a:ext cx="685800" cy="609600"/>
          </a:xfrm>
          <a:prstGeom prst="line">
            <a:avLst/>
          </a:prstGeom>
          <a:noFill/>
          <a:ln w="41275">
            <a:solidFill>
              <a:schemeClr val="tx1"/>
            </a:solidFill>
            <a:round/>
            <a:headEnd type="none" w="sm" len="sm"/>
            <a:tailEnd type="triangle" w="lg" len="lg"/>
          </a:ln>
          <a:extLst>
            <a:ext uri="{909E8E84-426E-40DD-AFC4-6F175D3DCCD1}">
              <a14:hiddenFill xmlns:a14="http://schemas.microsoft.com/office/drawing/2010/main">
                <a:noFill/>
              </a14:hiddenFill>
            </a:ext>
          </a:extLst>
        </p:spPr>
        <p:txBody>
          <a:bodyPr wrap="none" anchor="ctr"/>
          <a:lstStyle/>
          <a:p>
            <a:endParaRPr lang="pt-BR"/>
          </a:p>
        </p:txBody>
      </p:sp>
      <p:sp>
        <p:nvSpPr>
          <p:cNvPr id="33806" name="Text Box 21"/>
          <p:cNvSpPr txBox="1">
            <a:spLocks noChangeArrowheads="1"/>
          </p:cNvSpPr>
          <p:nvPr/>
        </p:nvSpPr>
        <p:spPr bwMode="auto">
          <a:xfrm>
            <a:off x="8382000" y="2057401"/>
            <a:ext cx="2242095" cy="1108075"/>
          </a:xfrm>
          <a:prstGeom prst="rect">
            <a:avLst/>
          </a:prstGeom>
          <a:solidFill>
            <a:schemeClr val="bg1"/>
          </a:solidFill>
          <a:ln>
            <a:noFill/>
          </a:ln>
        </p:spPr>
        <p:txBody>
          <a:bodyPr wrap="square">
            <a:spAutoFit/>
          </a:bodyPr>
          <a:lstStyle>
            <a:lvl1pPr eaLnBrk="0" hangingPunct="0">
              <a:spcBef>
                <a:spcPct val="20000"/>
              </a:spcBef>
              <a:buChar char="•"/>
              <a:defRPr sz="3200">
                <a:solidFill>
                  <a:srgbClr val="4D4D4D"/>
                </a:solidFill>
                <a:latin typeface="Arial" pitchFamily="34" charset="0"/>
                <a:ea typeface="ＭＳ Ｐゴシック" pitchFamily="34" charset="-128"/>
              </a:defRPr>
            </a:lvl1pPr>
            <a:lvl2pPr marL="742950" indent="-285750" eaLnBrk="0" hangingPunct="0">
              <a:spcBef>
                <a:spcPct val="20000"/>
              </a:spcBef>
              <a:buChar char="–"/>
              <a:defRPr sz="2800">
                <a:solidFill>
                  <a:srgbClr val="4D4D4D"/>
                </a:solidFill>
                <a:latin typeface="Arial" pitchFamily="34" charset="0"/>
                <a:ea typeface="ＭＳ Ｐゴシック" pitchFamily="34" charset="-128"/>
              </a:defRPr>
            </a:lvl2pPr>
            <a:lvl3pPr marL="1143000" indent="-228600" eaLnBrk="0" hangingPunct="0">
              <a:spcBef>
                <a:spcPct val="20000"/>
              </a:spcBef>
              <a:buChar char="•"/>
              <a:defRPr sz="2400">
                <a:solidFill>
                  <a:srgbClr val="4D4D4D"/>
                </a:solidFill>
                <a:latin typeface="Arial" pitchFamily="34" charset="0"/>
                <a:ea typeface="ＭＳ Ｐゴシック" pitchFamily="34" charset="-128"/>
              </a:defRPr>
            </a:lvl3pPr>
            <a:lvl4pPr marL="1600200" indent="-228600" eaLnBrk="0" hangingPunct="0">
              <a:spcBef>
                <a:spcPct val="20000"/>
              </a:spcBef>
              <a:buChar char="–"/>
              <a:defRPr sz="2000">
                <a:solidFill>
                  <a:srgbClr val="4D4D4D"/>
                </a:solidFill>
                <a:latin typeface="Arial" pitchFamily="34" charset="0"/>
                <a:ea typeface="ＭＳ Ｐゴシック" pitchFamily="34" charset="-128"/>
              </a:defRPr>
            </a:lvl4pPr>
            <a:lvl5pPr marL="2057400" indent="-228600" eaLnBrk="0" hangingPunct="0">
              <a:spcBef>
                <a:spcPct val="20000"/>
              </a:spcBef>
              <a:buChar char="»"/>
              <a:defRPr sz="2000">
                <a:solidFill>
                  <a:srgbClr val="4D4D4D"/>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9pPr>
          </a:lstStyle>
          <a:p>
            <a:pPr eaLnBrk="1" hangingPunct="1">
              <a:spcBef>
                <a:spcPct val="0"/>
              </a:spcBef>
              <a:buFontTx/>
              <a:buNone/>
            </a:pPr>
            <a:r>
              <a:rPr lang="pt-BR" altLang="pt-BR" sz="2200" dirty="0">
                <a:solidFill>
                  <a:srgbClr val="111143"/>
                </a:solidFill>
              </a:rPr>
              <a:t>ANTI-</a:t>
            </a:r>
          </a:p>
          <a:p>
            <a:pPr eaLnBrk="1" hangingPunct="1">
              <a:spcBef>
                <a:spcPct val="0"/>
              </a:spcBef>
              <a:buFontTx/>
              <a:buNone/>
            </a:pPr>
            <a:r>
              <a:rPr lang="pt-BR" altLang="pt-BR" sz="2200" dirty="0">
                <a:solidFill>
                  <a:srgbClr val="111143"/>
                </a:solidFill>
              </a:rPr>
              <a:t>INFLAMA-</a:t>
            </a:r>
          </a:p>
          <a:p>
            <a:pPr eaLnBrk="1" hangingPunct="1">
              <a:spcBef>
                <a:spcPct val="0"/>
              </a:spcBef>
              <a:buFontTx/>
              <a:buNone/>
            </a:pPr>
            <a:r>
              <a:rPr lang="pt-BR" altLang="pt-BR" sz="2200" dirty="0">
                <a:solidFill>
                  <a:srgbClr val="111143"/>
                </a:solidFill>
              </a:rPr>
              <a:t>TÓRIOS</a:t>
            </a:r>
          </a:p>
        </p:txBody>
      </p:sp>
      <p:sp>
        <p:nvSpPr>
          <p:cNvPr id="33807" name="Text Box 1049"/>
          <p:cNvSpPr txBox="1">
            <a:spLocks noChangeArrowheads="1"/>
          </p:cNvSpPr>
          <p:nvPr/>
        </p:nvSpPr>
        <p:spPr bwMode="auto">
          <a:xfrm>
            <a:off x="1524001" y="6519864"/>
            <a:ext cx="54006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4D4D4D"/>
                </a:solidFill>
                <a:latin typeface="Arial" pitchFamily="34" charset="0"/>
                <a:ea typeface="ＭＳ Ｐゴシック" pitchFamily="34" charset="-128"/>
              </a:defRPr>
            </a:lvl1pPr>
            <a:lvl2pPr marL="742950" indent="-285750" eaLnBrk="0" hangingPunct="0">
              <a:spcBef>
                <a:spcPct val="20000"/>
              </a:spcBef>
              <a:buChar char="–"/>
              <a:defRPr sz="2800">
                <a:solidFill>
                  <a:srgbClr val="4D4D4D"/>
                </a:solidFill>
                <a:latin typeface="Arial" pitchFamily="34" charset="0"/>
                <a:ea typeface="ＭＳ Ｐゴシック" pitchFamily="34" charset="-128"/>
              </a:defRPr>
            </a:lvl2pPr>
            <a:lvl3pPr marL="1143000" indent="-228600" eaLnBrk="0" hangingPunct="0">
              <a:spcBef>
                <a:spcPct val="20000"/>
              </a:spcBef>
              <a:buChar char="•"/>
              <a:defRPr sz="2400">
                <a:solidFill>
                  <a:srgbClr val="4D4D4D"/>
                </a:solidFill>
                <a:latin typeface="Arial" pitchFamily="34" charset="0"/>
                <a:ea typeface="ＭＳ Ｐゴシック" pitchFamily="34" charset="-128"/>
              </a:defRPr>
            </a:lvl3pPr>
            <a:lvl4pPr marL="1600200" indent="-228600" eaLnBrk="0" hangingPunct="0">
              <a:spcBef>
                <a:spcPct val="20000"/>
              </a:spcBef>
              <a:buChar char="–"/>
              <a:defRPr sz="2000">
                <a:solidFill>
                  <a:srgbClr val="4D4D4D"/>
                </a:solidFill>
                <a:latin typeface="Arial" pitchFamily="34" charset="0"/>
                <a:ea typeface="ＭＳ Ｐゴシック" pitchFamily="34" charset="-128"/>
              </a:defRPr>
            </a:lvl4pPr>
            <a:lvl5pPr marL="2057400" indent="-228600" eaLnBrk="0" hangingPunct="0">
              <a:spcBef>
                <a:spcPct val="20000"/>
              </a:spcBef>
              <a:buChar char="»"/>
              <a:defRPr sz="2000">
                <a:solidFill>
                  <a:srgbClr val="4D4D4D"/>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9pPr>
          </a:lstStyle>
          <a:p>
            <a:pPr eaLnBrk="1" hangingPunct="1">
              <a:spcBef>
                <a:spcPct val="0"/>
              </a:spcBef>
              <a:buFontTx/>
              <a:buNone/>
            </a:pPr>
            <a:r>
              <a:rPr lang="pt-BR" altLang="pt-BR" sz="1600">
                <a:solidFill>
                  <a:srgbClr val="A50021"/>
                </a:solidFill>
              </a:rPr>
              <a:t>Fonte: Apresentação Dra .Maria Ignez P. Gadelha.</a:t>
            </a:r>
          </a:p>
        </p:txBody>
      </p:sp>
      <p:sp>
        <p:nvSpPr>
          <p:cNvPr id="2" name="CaixaDeTexto 1"/>
          <p:cNvSpPr txBox="1"/>
          <p:nvPr/>
        </p:nvSpPr>
        <p:spPr>
          <a:xfrm>
            <a:off x="1524000" y="986169"/>
            <a:ext cx="9144000" cy="738187"/>
          </a:xfrm>
          <a:prstGeom prst="rect">
            <a:avLst/>
          </a:prstGeom>
          <a:solidFill>
            <a:schemeClr val="bg1"/>
          </a:solidFill>
        </p:spPr>
        <p:txBody>
          <a:bodyPr wrap="square">
            <a:spAutoFit/>
          </a:bodyPr>
          <a:lstStyle/>
          <a:p>
            <a:pPr algn="ctr">
              <a:defRPr/>
            </a:pPr>
            <a:r>
              <a:rPr lang="pt-BR" sz="2400" b="1" dirty="0"/>
              <a:t>TRATAMENTO DE SUPORTE</a:t>
            </a:r>
          </a:p>
          <a:p>
            <a:pPr algn="ctr">
              <a:defRPr/>
            </a:pPr>
            <a:r>
              <a:rPr lang="pt-BR" dirty="0"/>
              <a:t>NO SERVIÇO DE SAÚDE </a:t>
            </a:r>
            <a:r>
              <a:rPr lang="pt-BR" b="1" dirty="0">
                <a:solidFill>
                  <a:srgbClr val="C00000"/>
                </a:solidFill>
              </a:rPr>
              <a:t>(INCLUÍDO NO VALOR DA APAC )</a:t>
            </a:r>
          </a:p>
        </p:txBody>
      </p:sp>
      <p:sp>
        <p:nvSpPr>
          <p:cNvPr id="33809" name="CaixaDeTexto 2"/>
          <p:cNvSpPr txBox="1">
            <a:spLocks noChangeArrowheads="1"/>
          </p:cNvSpPr>
          <p:nvPr/>
        </p:nvSpPr>
        <p:spPr bwMode="auto">
          <a:xfrm>
            <a:off x="5103815" y="4822127"/>
            <a:ext cx="2514599" cy="369332"/>
          </a:xfrm>
          <a:prstGeom prst="rect">
            <a:avLst/>
          </a:prstGeom>
          <a:solidFill>
            <a:schemeClr val="bg1"/>
          </a:solidFill>
          <a:ln>
            <a:noFill/>
          </a:ln>
        </p:spPr>
        <p:txBody>
          <a:bodyPr wrap="square">
            <a:spAutoFit/>
          </a:bodyPr>
          <a:lstStyle>
            <a:lvl1pPr eaLnBrk="0" hangingPunct="0">
              <a:spcBef>
                <a:spcPct val="20000"/>
              </a:spcBef>
              <a:buChar char="•"/>
              <a:defRPr sz="3200">
                <a:solidFill>
                  <a:srgbClr val="4D4D4D"/>
                </a:solidFill>
                <a:latin typeface="Arial" pitchFamily="34" charset="0"/>
                <a:ea typeface="ＭＳ Ｐゴシック" pitchFamily="34" charset="-128"/>
              </a:defRPr>
            </a:lvl1pPr>
            <a:lvl2pPr marL="742950" indent="-285750" eaLnBrk="0" hangingPunct="0">
              <a:spcBef>
                <a:spcPct val="20000"/>
              </a:spcBef>
              <a:buChar char="–"/>
              <a:defRPr sz="2800">
                <a:solidFill>
                  <a:srgbClr val="4D4D4D"/>
                </a:solidFill>
                <a:latin typeface="Arial" pitchFamily="34" charset="0"/>
                <a:ea typeface="ＭＳ Ｐゴシック" pitchFamily="34" charset="-128"/>
              </a:defRPr>
            </a:lvl2pPr>
            <a:lvl3pPr marL="1143000" indent="-228600" eaLnBrk="0" hangingPunct="0">
              <a:spcBef>
                <a:spcPct val="20000"/>
              </a:spcBef>
              <a:buChar char="•"/>
              <a:defRPr sz="2400">
                <a:solidFill>
                  <a:srgbClr val="4D4D4D"/>
                </a:solidFill>
                <a:latin typeface="Arial" pitchFamily="34" charset="0"/>
                <a:ea typeface="ＭＳ Ｐゴシック" pitchFamily="34" charset="-128"/>
              </a:defRPr>
            </a:lvl3pPr>
            <a:lvl4pPr marL="1600200" indent="-228600" eaLnBrk="0" hangingPunct="0">
              <a:spcBef>
                <a:spcPct val="20000"/>
              </a:spcBef>
              <a:buChar char="–"/>
              <a:defRPr sz="2000">
                <a:solidFill>
                  <a:srgbClr val="4D4D4D"/>
                </a:solidFill>
                <a:latin typeface="Arial" pitchFamily="34" charset="0"/>
                <a:ea typeface="ＭＳ Ｐゴシック" pitchFamily="34" charset="-128"/>
              </a:defRPr>
            </a:lvl4pPr>
            <a:lvl5pPr marL="2057400" indent="-228600" eaLnBrk="0" hangingPunct="0">
              <a:spcBef>
                <a:spcPct val="20000"/>
              </a:spcBef>
              <a:buChar char="»"/>
              <a:defRPr sz="2000">
                <a:solidFill>
                  <a:srgbClr val="4D4D4D"/>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9pPr>
          </a:lstStyle>
          <a:p>
            <a:pPr eaLnBrk="1" hangingPunct="1">
              <a:spcBef>
                <a:spcPct val="0"/>
              </a:spcBef>
              <a:buFontTx/>
              <a:buNone/>
            </a:pPr>
            <a:r>
              <a:rPr lang="pt-BR" altLang="pt-BR" sz="1800" b="1" dirty="0">
                <a:solidFill>
                  <a:srgbClr val="C00000"/>
                </a:solidFill>
              </a:rPr>
              <a:t>AVALIAÇÃO MÉDICA</a:t>
            </a:r>
            <a:r>
              <a:rPr lang="pt-BR" altLang="pt-BR" sz="1800" dirty="0">
                <a:solidFill>
                  <a:srgbClr val="C00000"/>
                </a:solidFill>
              </a:rPr>
              <a:t> </a:t>
            </a:r>
          </a:p>
        </p:txBody>
      </p:sp>
      <p:pic>
        <p:nvPicPr>
          <p:cNvPr id="19" name="Imagem 18">
            <a:extLst>
              <a:ext uri="{FF2B5EF4-FFF2-40B4-BE49-F238E27FC236}">
                <a16:creationId xmlns:a16="http://schemas.microsoft.com/office/drawing/2014/main" id="{5AA2B26D-2966-4129-93F9-52F6C5EB137D}"/>
              </a:ext>
            </a:extLst>
          </p:cNvPr>
          <p:cNvPicPr>
            <a:picLocks noChangeAspect="1"/>
          </p:cNvPicPr>
          <p:nvPr/>
        </p:nvPicPr>
        <p:blipFill>
          <a:blip r:embed="rId2"/>
          <a:stretch>
            <a:fillRect/>
          </a:stretch>
        </p:blipFill>
        <p:spPr>
          <a:xfrm>
            <a:off x="215444" y="62607"/>
            <a:ext cx="1637184" cy="659990"/>
          </a:xfrm>
          <a:prstGeom prst="rect">
            <a:avLst/>
          </a:prstGeom>
        </p:spPr>
      </p:pic>
    </p:spTree>
    <p:extLst>
      <p:ext uri="{BB962C8B-B14F-4D97-AF65-F5344CB8AC3E}">
        <p14:creationId xmlns:p14="http://schemas.microsoft.com/office/powerpoint/2010/main" val="1497936474"/>
      </p:ext>
    </p:extLst>
  </p:cSld>
  <p:clrMapOvr>
    <a:masterClrMapping/>
  </p:clrMapOvr>
  <p:transition spd="slow"/>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4"/>
          <a:stretch>
            <a:fillRect/>
          </a:stretch>
        </p:blipFill>
        <p:spPr>
          <a:xfrm>
            <a:off x="0" y="63768"/>
            <a:ext cx="2013022" cy="811499"/>
          </a:xfrm>
          <a:prstGeom prst="rect">
            <a:avLst/>
          </a:prstGeom>
        </p:spPr>
      </p:pic>
      <p:sp>
        <p:nvSpPr>
          <p:cNvPr id="3" name="Seta: para a Direita 2">
            <a:extLst>
              <a:ext uri="{FF2B5EF4-FFF2-40B4-BE49-F238E27FC236}">
                <a16:creationId xmlns:a16="http://schemas.microsoft.com/office/drawing/2014/main" id="{09AE1A7E-CC92-457D-ACF9-08B5A6CCBF66}"/>
              </a:ext>
            </a:extLst>
          </p:cNvPr>
          <p:cNvSpPr/>
          <p:nvPr/>
        </p:nvSpPr>
        <p:spPr>
          <a:xfrm>
            <a:off x="4886716" y="6058723"/>
            <a:ext cx="546360" cy="484632"/>
          </a:xfrm>
          <a:prstGeom prst="rightArrow">
            <a:avLst>
              <a:gd name="adj1" fmla="val 50000"/>
              <a:gd name="adj2" fmla="val 41292"/>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pt-BR"/>
          </a:p>
        </p:txBody>
      </p:sp>
      <p:graphicFrame>
        <p:nvGraphicFramePr>
          <p:cNvPr id="7" name="Object 2048">
            <a:extLst>
              <a:ext uri="{FF2B5EF4-FFF2-40B4-BE49-F238E27FC236}">
                <a16:creationId xmlns:a16="http://schemas.microsoft.com/office/drawing/2014/main" id="{D9A3DD35-4856-47EB-B5FD-34152E515D8D}"/>
              </a:ext>
            </a:extLst>
          </p:cNvPr>
          <p:cNvGraphicFramePr>
            <a:graphicFrameLocks noChangeAspect="1"/>
          </p:cNvGraphicFramePr>
          <p:nvPr>
            <p:extLst>
              <p:ext uri="{D42A27DB-BD31-4B8C-83A1-F6EECF244321}">
                <p14:modId xmlns:p14="http://schemas.microsoft.com/office/powerpoint/2010/main" val="2624292479"/>
              </p:ext>
            </p:extLst>
          </p:nvPr>
        </p:nvGraphicFramePr>
        <p:xfrm>
          <a:off x="2280178" y="945671"/>
          <a:ext cx="9121775" cy="5659540"/>
        </p:xfrm>
        <a:graphic>
          <a:graphicData uri="http://schemas.openxmlformats.org/presentationml/2006/ole">
            <mc:AlternateContent xmlns:mc="http://schemas.openxmlformats.org/markup-compatibility/2006">
              <mc:Choice xmlns:v="urn:schemas-microsoft-com:vml" Requires="v">
                <p:oleObj spid="_x0000_s3097" name="Document" r:id="rId5" imgW="7550518" imgH="7467119" progId="Word.Document.8">
                  <p:embed/>
                </p:oleObj>
              </mc:Choice>
              <mc:Fallback>
                <p:oleObj name="Document" r:id="rId5" imgW="7550518" imgH="7467119" progId="Word.Document.8">
                  <p:embed/>
                  <p:pic>
                    <p:nvPicPr>
                      <p:cNvPr id="7" name="Object 2048">
                        <a:extLst>
                          <a:ext uri="{FF2B5EF4-FFF2-40B4-BE49-F238E27FC236}">
                            <a16:creationId xmlns:a16="http://schemas.microsoft.com/office/drawing/2014/main" id="{D9A3DD35-4856-47EB-B5FD-34152E515D8D}"/>
                          </a:ext>
                        </a:extLst>
                      </p:cNvPr>
                      <p:cNvPicPr>
                        <a:picLocks noChangeAspect="1" noChangeArrowheads="1"/>
                      </p:cNvPicPr>
                      <p:nvPr/>
                    </p:nvPicPr>
                    <p:blipFill>
                      <a:blip r:embed="rId6"/>
                      <a:srcRect/>
                      <a:stretch>
                        <a:fillRect/>
                      </a:stretch>
                    </p:blipFill>
                    <p:spPr bwMode="auto">
                      <a:xfrm>
                        <a:off x="2280178" y="945671"/>
                        <a:ext cx="9121775" cy="5659540"/>
                      </a:xfrm>
                      <a:prstGeom prst="rect">
                        <a:avLst/>
                      </a:prstGeom>
                      <a:solidFill>
                        <a:schemeClr val="bg1"/>
                      </a:solidFill>
                      <a:ln>
                        <a:noFill/>
                      </a:ln>
                    </p:spPr>
                  </p:pic>
                </p:oleObj>
              </mc:Fallback>
            </mc:AlternateContent>
          </a:graphicData>
        </a:graphic>
      </p:graphicFrame>
      <p:sp>
        <p:nvSpPr>
          <p:cNvPr id="8" name="CaixaDeTexto 7">
            <a:extLst>
              <a:ext uri="{FF2B5EF4-FFF2-40B4-BE49-F238E27FC236}">
                <a16:creationId xmlns:a16="http://schemas.microsoft.com/office/drawing/2014/main" id="{E7D32EE8-807A-41E0-B708-2F272EE7EEBC}"/>
              </a:ext>
            </a:extLst>
          </p:cNvPr>
          <p:cNvSpPr txBox="1"/>
          <p:nvPr/>
        </p:nvSpPr>
        <p:spPr>
          <a:xfrm>
            <a:off x="2280178" y="352980"/>
            <a:ext cx="9121775" cy="522287"/>
          </a:xfrm>
          <a:prstGeom prst="rect">
            <a:avLst/>
          </a:prstGeom>
          <a:solidFill>
            <a:schemeClr val="accent6">
              <a:lumMod val="40000"/>
              <a:lumOff val="60000"/>
            </a:schemeClr>
          </a:solidFill>
        </p:spPr>
        <p:txBody>
          <a:bodyPr>
            <a:spAutoFit/>
          </a:bodyPr>
          <a:lstStyle/>
          <a:p>
            <a:pPr algn="ctr">
              <a:defRPr/>
            </a:pPr>
            <a:r>
              <a:rPr lang="pt-BR" sz="2800" b="1" dirty="0"/>
              <a:t>RELEMBRANDO...</a:t>
            </a:r>
          </a:p>
        </p:txBody>
      </p:sp>
    </p:spTree>
    <p:extLst>
      <p:ext uri="{BB962C8B-B14F-4D97-AF65-F5344CB8AC3E}">
        <p14:creationId xmlns:p14="http://schemas.microsoft.com/office/powerpoint/2010/main" val="109645622"/>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4"/>
          <a:stretch>
            <a:fillRect/>
          </a:stretch>
        </p:blipFill>
        <p:spPr>
          <a:xfrm>
            <a:off x="0" y="11289"/>
            <a:ext cx="2627784" cy="1059325"/>
          </a:xfrm>
          <a:prstGeom prst="rect">
            <a:avLst/>
          </a:prstGeom>
        </p:spPr>
      </p:pic>
      <p:sp>
        <p:nvSpPr>
          <p:cNvPr id="3" name="Seta: para a Direita 2">
            <a:extLst>
              <a:ext uri="{FF2B5EF4-FFF2-40B4-BE49-F238E27FC236}">
                <a16:creationId xmlns:a16="http://schemas.microsoft.com/office/drawing/2014/main" id="{09AE1A7E-CC92-457D-ACF9-08B5A6CCBF66}"/>
              </a:ext>
            </a:extLst>
          </p:cNvPr>
          <p:cNvSpPr/>
          <p:nvPr/>
        </p:nvSpPr>
        <p:spPr>
          <a:xfrm>
            <a:off x="4886716" y="6058723"/>
            <a:ext cx="546360" cy="484632"/>
          </a:xfrm>
          <a:prstGeom prst="rightArrow">
            <a:avLst>
              <a:gd name="adj1" fmla="val 50000"/>
              <a:gd name="adj2" fmla="val 41292"/>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pt-BR"/>
          </a:p>
        </p:txBody>
      </p:sp>
      <p:sp>
        <p:nvSpPr>
          <p:cNvPr id="8" name="CaixaDeTexto 7">
            <a:extLst>
              <a:ext uri="{FF2B5EF4-FFF2-40B4-BE49-F238E27FC236}">
                <a16:creationId xmlns:a16="http://schemas.microsoft.com/office/drawing/2014/main" id="{E7D32EE8-807A-41E0-B708-2F272EE7EEBC}"/>
              </a:ext>
            </a:extLst>
          </p:cNvPr>
          <p:cNvSpPr txBox="1"/>
          <p:nvPr/>
        </p:nvSpPr>
        <p:spPr>
          <a:xfrm>
            <a:off x="2941036" y="336414"/>
            <a:ext cx="9121775" cy="522287"/>
          </a:xfrm>
          <a:prstGeom prst="rect">
            <a:avLst/>
          </a:prstGeom>
          <a:solidFill>
            <a:schemeClr val="accent6">
              <a:lumMod val="40000"/>
              <a:lumOff val="60000"/>
            </a:schemeClr>
          </a:solidFill>
        </p:spPr>
        <p:txBody>
          <a:bodyPr>
            <a:spAutoFit/>
          </a:bodyPr>
          <a:lstStyle/>
          <a:p>
            <a:pPr algn="ctr">
              <a:defRPr/>
            </a:pPr>
            <a:r>
              <a:rPr lang="pt-BR" sz="2800" b="1" dirty="0"/>
              <a:t>LEMBRANDO...</a:t>
            </a:r>
          </a:p>
        </p:txBody>
      </p:sp>
      <p:graphicFrame>
        <p:nvGraphicFramePr>
          <p:cNvPr id="10" name="Object 1024">
            <a:extLst>
              <a:ext uri="{FF2B5EF4-FFF2-40B4-BE49-F238E27FC236}">
                <a16:creationId xmlns:a16="http://schemas.microsoft.com/office/drawing/2014/main" id="{8CA6474D-D538-4846-9D38-86F5D23F71F9}"/>
              </a:ext>
            </a:extLst>
          </p:cNvPr>
          <p:cNvGraphicFramePr>
            <a:graphicFrameLocks noChangeAspect="1"/>
          </p:cNvGraphicFramePr>
          <p:nvPr>
            <p:extLst>
              <p:ext uri="{D42A27DB-BD31-4B8C-83A1-F6EECF244321}">
                <p14:modId xmlns:p14="http://schemas.microsoft.com/office/powerpoint/2010/main" val="2365548860"/>
              </p:ext>
            </p:extLst>
          </p:nvPr>
        </p:nvGraphicFramePr>
        <p:xfrm>
          <a:off x="2941035" y="1070614"/>
          <a:ext cx="9121775" cy="5200022"/>
        </p:xfrm>
        <a:graphic>
          <a:graphicData uri="http://schemas.openxmlformats.org/presentationml/2006/ole">
            <mc:AlternateContent xmlns:mc="http://schemas.openxmlformats.org/markup-compatibility/2006">
              <mc:Choice xmlns:v="urn:schemas-microsoft-com:vml" Requires="v">
                <p:oleObj spid="_x0000_s4121" name="Document" r:id="rId5" imgW="7720583" imgH="6391469" progId="Word.Document.8">
                  <p:embed/>
                </p:oleObj>
              </mc:Choice>
              <mc:Fallback>
                <p:oleObj name="Document" r:id="rId5" imgW="7720583" imgH="6391469" progId="Word.Document.8">
                  <p:embed/>
                  <p:pic>
                    <p:nvPicPr>
                      <p:cNvPr id="10" name="Object 1024">
                        <a:extLst>
                          <a:ext uri="{FF2B5EF4-FFF2-40B4-BE49-F238E27FC236}">
                            <a16:creationId xmlns:a16="http://schemas.microsoft.com/office/drawing/2014/main" id="{8CA6474D-D538-4846-9D38-86F5D23F71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1035" y="1070614"/>
                        <a:ext cx="9121775" cy="5200022"/>
                      </a:xfrm>
                      <a:prstGeom prst="rect">
                        <a:avLst/>
                      </a:prstGeom>
                      <a:solidFill>
                        <a:schemeClr val="bg1"/>
                      </a:solidFill>
                      <a:ln>
                        <a:noFill/>
                      </a:ln>
                    </p:spPr>
                  </p:pic>
                </p:oleObj>
              </mc:Fallback>
            </mc:AlternateContent>
          </a:graphicData>
        </a:graphic>
      </p:graphicFrame>
    </p:spTree>
    <p:extLst>
      <p:ext uri="{BB962C8B-B14F-4D97-AF65-F5344CB8AC3E}">
        <p14:creationId xmlns:p14="http://schemas.microsoft.com/office/powerpoint/2010/main" val="3064128467"/>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429536" y="36084"/>
            <a:ext cx="2063340" cy="831784"/>
          </a:xfrm>
          <a:prstGeom prst="rect">
            <a:avLst/>
          </a:prstGeom>
        </p:spPr>
      </p:pic>
      <p:sp>
        <p:nvSpPr>
          <p:cNvPr id="9" name="CaixaDeTexto 8">
            <a:extLst>
              <a:ext uri="{FF2B5EF4-FFF2-40B4-BE49-F238E27FC236}">
                <a16:creationId xmlns:a16="http://schemas.microsoft.com/office/drawing/2014/main" id="{BB0D78BB-C86C-4150-BDA0-38F07E426A8B}"/>
              </a:ext>
            </a:extLst>
          </p:cNvPr>
          <p:cNvSpPr txBox="1"/>
          <p:nvPr/>
        </p:nvSpPr>
        <p:spPr>
          <a:xfrm>
            <a:off x="3120114" y="256411"/>
            <a:ext cx="8642350" cy="461963"/>
          </a:xfrm>
          <a:prstGeom prst="rect">
            <a:avLst/>
          </a:prstGeom>
          <a:solidFill>
            <a:schemeClr val="bg1"/>
          </a:solidFill>
        </p:spPr>
        <p:txBody>
          <a:bodyPr>
            <a:spAutoFit/>
          </a:bodyPr>
          <a:lstStyle/>
          <a:p>
            <a:pPr algn="ctr">
              <a:defRPr/>
            </a:pPr>
            <a:r>
              <a:rPr lang="pt-BR" sz="2400" b="1" dirty="0"/>
              <a:t>ONCOLOGIA – FATORES A CONSIDERAR NA AUDITORIA</a:t>
            </a:r>
          </a:p>
        </p:txBody>
      </p:sp>
      <p:sp>
        <p:nvSpPr>
          <p:cNvPr id="11" name="CaixaDeTexto 10">
            <a:extLst>
              <a:ext uri="{FF2B5EF4-FFF2-40B4-BE49-F238E27FC236}">
                <a16:creationId xmlns:a16="http://schemas.microsoft.com/office/drawing/2014/main" id="{EBB16569-BB05-4D32-A611-FE9AFF898BA8}"/>
              </a:ext>
            </a:extLst>
          </p:cNvPr>
          <p:cNvSpPr txBox="1"/>
          <p:nvPr/>
        </p:nvSpPr>
        <p:spPr>
          <a:xfrm>
            <a:off x="1072444" y="1199717"/>
            <a:ext cx="10318045" cy="5324535"/>
          </a:xfrm>
          <a:prstGeom prst="rect">
            <a:avLst/>
          </a:prstGeom>
          <a:solidFill>
            <a:schemeClr val="bg1"/>
          </a:solidFill>
        </p:spPr>
        <p:txBody>
          <a:bodyPr wrap="square">
            <a:spAutoFit/>
          </a:bodyPr>
          <a:lstStyle/>
          <a:p>
            <a:pPr>
              <a:buFont typeface="Arial" pitchFamily="34" charset="0"/>
              <a:buChar char="•"/>
              <a:defRPr/>
            </a:pPr>
            <a:r>
              <a:rPr lang="pt-BR" sz="2400" b="1" dirty="0">
                <a:latin typeface="Calibri" pitchFamily="34" charset="0"/>
              </a:rPr>
              <a:t>QUIMIOTERAPIA/HORMONIOTERAPIA: </a:t>
            </a:r>
            <a:endParaRPr lang="pt-BR" sz="3200" b="1" dirty="0">
              <a:latin typeface="Calibri" pitchFamily="34" charset="0"/>
            </a:endParaRPr>
          </a:p>
          <a:p>
            <a:pPr>
              <a:defRPr/>
            </a:pPr>
            <a:r>
              <a:rPr lang="pt-BR" sz="3600" i="1" dirty="0">
                <a:solidFill>
                  <a:srgbClr val="C00000"/>
                </a:solidFill>
                <a:latin typeface="Calibri" pitchFamily="34" charset="0"/>
              </a:rPr>
              <a:t>Registros da aplicação dos quimioterápicos e ou dispensa dos medicamentos, hormônios etc.; </a:t>
            </a:r>
          </a:p>
          <a:p>
            <a:pPr>
              <a:defRPr/>
            </a:pPr>
            <a:r>
              <a:rPr lang="pt-BR" sz="3600" i="1" dirty="0">
                <a:solidFill>
                  <a:srgbClr val="C00000"/>
                </a:solidFill>
                <a:latin typeface="Calibri" pitchFamily="34" charset="0"/>
              </a:rPr>
              <a:t>FFI datada e assinada</a:t>
            </a:r>
            <a:endParaRPr lang="pt-BR" sz="4000" i="1" dirty="0">
              <a:solidFill>
                <a:srgbClr val="C00000"/>
              </a:solidFill>
              <a:latin typeface="Calibri" pitchFamily="34" charset="0"/>
            </a:endParaRPr>
          </a:p>
          <a:p>
            <a:pPr>
              <a:defRPr/>
            </a:pPr>
            <a:endParaRPr lang="pt-BR" sz="3200" i="1" dirty="0">
              <a:solidFill>
                <a:srgbClr val="C00000"/>
              </a:solidFill>
              <a:latin typeface="Calibri" pitchFamily="34" charset="0"/>
            </a:endParaRPr>
          </a:p>
          <a:p>
            <a:pPr>
              <a:buFont typeface="Arial" pitchFamily="34" charset="0"/>
              <a:buChar char="•"/>
              <a:defRPr/>
            </a:pPr>
            <a:r>
              <a:rPr lang="pt-BR" sz="3200" b="1" dirty="0">
                <a:latin typeface="Calibri" pitchFamily="34" charset="0"/>
              </a:rPr>
              <a:t> RADIOTERAPIA:</a:t>
            </a:r>
          </a:p>
          <a:p>
            <a:pPr>
              <a:defRPr/>
            </a:pPr>
            <a:r>
              <a:rPr lang="pt-BR" sz="3600" i="1" dirty="0">
                <a:solidFill>
                  <a:srgbClr val="C00000"/>
                </a:solidFill>
                <a:latin typeface="Calibri" pitchFamily="34" charset="0"/>
              </a:rPr>
              <a:t>Registros da aplicação das doses e campos irradiados ou do material radioativo implantado;</a:t>
            </a:r>
          </a:p>
          <a:p>
            <a:pPr>
              <a:defRPr/>
            </a:pPr>
            <a:r>
              <a:rPr lang="pt-BR" sz="3600" i="1" dirty="0">
                <a:solidFill>
                  <a:srgbClr val="C00000"/>
                </a:solidFill>
                <a:latin typeface="Calibri" pitchFamily="34" charset="0"/>
              </a:rPr>
              <a:t>FFI datadas e assinadas em correspondência com os dias da irradiação</a:t>
            </a:r>
          </a:p>
        </p:txBody>
      </p:sp>
    </p:spTree>
    <p:extLst>
      <p:ext uri="{BB962C8B-B14F-4D97-AF65-F5344CB8AC3E}">
        <p14:creationId xmlns:p14="http://schemas.microsoft.com/office/powerpoint/2010/main" val="761830695"/>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39593" y="45156"/>
            <a:ext cx="2013022" cy="811499"/>
          </a:xfrm>
          <a:prstGeom prst="rect">
            <a:avLst/>
          </a:prstGeom>
        </p:spPr>
      </p:pic>
      <p:sp>
        <p:nvSpPr>
          <p:cNvPr id="7" name="Rectangle 4">
            <a:extLst>
              <a:ext uri="{FF2B5EF4-FFF2-40B4-BE49-F238E27FC236}">
                <a16:creationId xmlns:a16="http://schemas.microsoft.com/office/drawing/2014/main" id="{EAC565F3-BB8E-4227-B0F7-FD79367938EA}"/>
              </a:ext>
            </a:extLst>
          </p:cNvPr>
          <p:cNvSpPr>
            <a:spLocks noChangeArrowheads="1"/>
          </p:cNvSpPr>
          <p:nvPr/>
        </p:nvSpPr>
        <p:spPr bwMode="auto">
          <a:xfrm>
            <a:off x="1072444" y="856655"/>
            <a:ext cx="10532534" cy="5047536"/>
          </a:xfrm>
          <a:prstGeom prst="rect">
            <a:avLst/>
          </a:prstGeom>
          <a:solidFill>
            <a:schemeClr val="bg1"/>
          </a:solidFill>
          <a:ln w="57150">
            <a:solidFill>
              <a:schemeClr val="tx1"/>
            </a:solidFill>
            <a:miter lim="800000"/>
            <a:headEnd/>
            <a:tailEnd/>
          </a:ln>
        </p:spPr>
        <p:txBody>
          <a:bodyPr wrap="square">
            <a:spAutoFit/>
          </a:bodyPr>
          <a:lstStyle>
            <a:lvl1pPr eaLnBrk="0" hangingPunct="0">
              <a:spcBef>
                <a:spcPct val="20000"/>
              </a:spcBef>
              <a:buChar char="•"/>
              <a:defRPr sz="3200">
                <a:solidFill>
                  <a:srgbClr val="4D4D4D"/>
                </a:solidFill>
                <a:latin typeface="Arial" pitchFamily="34" charset="0"/>
                <a:ea typeface="ＭＳ Ｐゴシック" pitchFamily="34" charset="-128"/>
              </a:defRPr>
            </a:lvl1pPr>
            <a:lvl2pPr marL="742950" indent="-285750" eaLnBrk="0" hangingPunct="0">
              <a:spcBef>
                <a:spcPct val="20000"/>
              </a:spcBef>
              <a:buChar char="–"/>
              <a:defRPr sz="2800">
                <a:solidFill>
                  <a:srgbClr val="4D4D4D"/>
                </a:solidFill>
                <a:latin typeface="Arial" pitchFamily="34" charset="0"/>
                <a:ea typeface="ＭＳ Ｐゴシック" pitchFamily="34" charset="-128"/>
              </a:defRPr>
            </a:lvl2pPr>
            <a:lvl3pPr marL="1143000" indent="-228600" eaLnBrk="0" hangingPunct="0">
              <a:spcBef>
                <a:spcPct val="20000"/>
              </a:spcBef>
              <a:buChar char="•"/>
              <a:defRPr sz="2400">
                <a:solidFill>
                  <a:srgbClr val="4D4D4D"/>
                </a:solidFill>
                <a:latin typeface="Arial" pitchFamily="34" charset="0"/>
                <a:ea typeface="ＭＳ Ｐゴシック" pitchFamily="34" charset="-128"/>
              </a:defRPr>
            </a:lvl3pPr>
            <a:lvl4pPr marL="1600200" indent="-228600" eaLnBrk="0" hangingPunct="0">
              <a:spcBef>
                <a:spcPct val="20000"/>
              </a:spcBef>
              <a:buChar char="–"/>
              <a:defRPr sz="2000">
                <a:solidFill>
                  <a:srgbClr val="4D4D4D"/>
                </a:solidFill>
                <a:latin typeface="Arial" pitchFamily="34" charset="0"/>
                <a:ea typeface="ＭＳ Ｐゴシック" pitchFamily="34" charset="-128"/>
              </a:defRPr>
            </a:lvl4pPr>
            <a:lvl5pPr marL="2057400" indent="-228600" eaLnBrk="0" hangingPunct="0">
              <a:spcBef>
                <a:spcPct val="20000"/>
              </a:spcBef>
              <a:buChar char="»"/>
              <a:defRPr sz="2000">
                <a:solidFill>
                  <a:srgbClr val="4D4D4D"/>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9pPr>
          </a:lstStyle>
          <a:p>
            <a:pPr algn="ctr" eaLnBrk="1" hangingPunct="1">
              <a:spcBef>
                <a:spcPct val="0"/>
              </a:spcBef>
              <a:buFontTx/>
              <a:buNone/>
            </a:pPr>
            <a:r>
              <a:rPr lang="en-US" altLang="pt-BR" sz="2000" b="1" dirty="0">
                <a:solidFill>
                  <a:schemeClr val="tx2"/>
                </a:solidFill>
                <a:cs typeface="Arial" pitchFamily="34" charset="0"/>
              </a:rPr>
              <a:t>FORMAS DE ORGANIZAÇÃO DE QUIMIOTERAPIA NO SIGTAP</a:t>
            </a:r>
            <a:r>
              <a:rPr lang="en-US" altLang="pt-BR" sz="2000" dirty="0">
                <a:solidFill>
                  <a:schemeClr val="tx2"/>
                </a:solidFill>
                <a:cs typeface="Arial" pitchFamily="34" charset="0"/>
              </a:rPr>
              <a:t>:</a:t>
            </a:r>
          </a:p>
          <a:p>
            <a:pPr algn="ctr" eaLnBrk="1" hangingPunct="1">
              <a:spcBef>
                <a:spcPct val="0"/>
              </a:spcBef>
              <a:buFontTx/>
              <a:buNone/>
            </a:pPr>
            <a:endParaRPr lang="en-US" altLang="pt-BR" sz="2000" dirty="0">
              <a:solidFill>
                <a:schemeClr val="tx2"/>
              </a:solidFill>
              <a:cs typeface="Arial" pitchFamily="34" charset="0"/>
            </a:endParaRPr>
          </a:p>
          <a:p>
            <a:pPr eaLnBrk="1" hangingPunct="1">
              <a:spcBef>
                <a:spcPct val="0"/>
              </a:spcBef>
              <a:buFontTx/>
              <a:buNone/>
            </a:pPr>
            <a:r>
              <a:rPr lang="en-US" altLang="pt-BR" sz="2400" dirty="0">
                <a:solidFill>
                  <a:schemeClr val="tx2"/>
                </a:solidFill>
                <a:cs typeface="Arial" pitchFamily="34" charset="0"/>
              </a:rPr>
              <a:t>030402 – </a:t>
            </a:r>
            <a:r>
              <a:rPr lang="en-US" altLang="pt-BR" sz="2400" dirty="0" err="1">
                <a:solidFill>
                  <a:schemeClr val="tx2"/>
                </a:solidFill>
                <a:cs typeface="Arial" pitchFamily="34" charset="0"/>
              </a:rPr>
              <a:t>Quimioterapia</a:t>
            </a:r>
            <a:r>
              <a:rPr lang="en-US" altLang="pt-BR" sz="2400" dirty="0">
                <a:solidFill>
                  <a:schemeClr val="tx2"/>
                </a:solidFill>
                <a:cs typeface="Arial" pitchFamily="34" charset="0"/>
              </a:rPr>
              <a:t> </a:t>
            </a:r>
            <a:r>
              <a:rPr lang="en-US" altLang="pt-BR" sz="2400" dirty="0" err="1">
                <a:solidFill>
                  <a:schemeClr val="tx2"/>
                </a:solidFill>
                <a:cs typeface="Arial" pitchFamily="34" charset="0"/>
              </a:rPr>
              <a:t>Paliativa</a:t>
            </a:r>
            <a:r>
              <a:rPr lang="en-US" altLang="pt-BR" sz="2400" dirty="0">
                <a:solidFill>
                  <a:schemeClr val="tx2"/>
                </a:solidFill>
                <a:cs typeface="Arial" pitchFamily="34" charset="0"/>
              </a:rPr>
              <a:t> – </a:t>
            </a:r>
            <a:r>
              <a:rPr lang="en-US" altLang="pt-BR" sz="2400" dirty="0" err="1">
                <a:solidFill>
                  <a:schemeClr val="tx2"/>
                </a:solidFill>
                <a:cs typeface="Arial" pitchFamily="34" charset="0"/>
              </a:rPr>
              <a:t>Adulto</a:t>
            </a:r>
            <a:r>
              <a:rPr lang="en-US" altLang="pt-BR" sz="2400" dirty="0">
                <a:solidFill>
                  <a:schemeClr val="tx2"/>
                </a:solidFill>
                <a:cs typeface="Arial" pitchFamily="34" charset="0"/>
              </a:rPr>
              <a:t>;</a:t>
            </a:r>
          </a:p>
          <a:p>
            <a:pPr eaLnBrk="1" hangingPunct="1">
              <a:spcBef>
                <a:spcPct val="0"/>
              </a:spcBef>
              <a:buFontTx/>
              <a:buNone/>
            </a:pPr>
            <a:endParaRPr lang="en-US" altLang="pt-BR" sz="2400" dirty="0">
              <a:solidFill>
                <a:schemeClr val="tx2"/>
              </a:solidFill>
              <a:cs typeface="Arial" pitchFamily="34" charset="0"/>
            </a:endParaRPr>
          </a:p>
          <a:p>
            <a:pPr eaLnBrk="1" hangingPunct="1">
              <a:spcBef>
                <a:spcPct val="0"/>
              </a:spcBef>
              <a:buFontTx/>
              <a:buNone/>
            </a:pPr>
            <a:r>
              <a:rPr lang="en-US" altLang="pt-BR" sz="2400" dirty="0">
                <a:solidFill>
                  <a:schemeClr val="tx2"/>
                </a:solidFill>
                <a:cs typeface="Arial" pitchFamily="34" charset="0"/>
              </a:rPr>
              <a:t>030403 – </a:t>
            </a:r>
            <a:r>
              <a:rPr lang="en-US" altLang="pt-BR" sz="2400" dirty="0" err="1">
                <a:solidFill>
                  <a:schemeClr val="tx2"/>
                </a:solidFill>
                <a:cs typeface="Arial" pitchFamily="34" charset="0"/>
              </a:rPr>
              <a:t>Equimioterapia</a:t>
            </a:r>
            <a:r>
              <a:rPr lang="en-US" altLang="pt-BR" sz="2400" dirty="0">
                <a:solidFill>
                  <a:schemeClr val="tx2"/>
                </a:solidFill>
                <a:cs typeface="Arial" pitchFamily="34" charset="0"/>
              </a:rPr>
              <a:t> para </a:t>
            </a:r>
            <a:r>
              <a:rPr lang="en-US" altLang="pt-BR" sz="2400" dirty="0" err="1">
                <a:solidFill>
                  <a:schemeClr val="tx2"/>
                </a:solidFill>
                <a:cs typeface="Arial" pitchFamily="34" charset="0"/>
              </a:rPr>
              <a:t>controle</a:t>
            </a:r>
            <a:r>
              <a:rPr lang="en-US" altLang="pt-BR" sz="2400" dirty="0">
                <a:solidFill>
                  <a:schemeClr val="tx2"/>
                </a:solidFill>
                <a:cs typeface="Arial" pitchFamily="34" charset="0"/>
              </a:rPr>
              <a:t> </a:t>
            </a:r>
            <a:r>
              <a:rPr lang="en-US" altLang="pt-BR" sz="2400" dirty="0" err="1">
                <a:solidFill>
                  <a:schemeClr val="tx2"/>
                </a:solidFill>
                <a:cs typeface="Arial" pitchFamily="34" charset="0"/>
              </a:rPr>
              <a:t>temporário</a:t>
            </a:r>
            <a:r>
              <a:rPr lang="en-US" altLang="pt-BR" sz="2400" dirty="0">
                <a:solidFill>
                  <a:schemeClr val="tx2"/>
                </a:solidFill>
                <a:cs typeface="Arial" pitchFamily="34" charset="0"/>
              </a:rPr>
              <a:t> de </a:t>
            </a:r>
            <a:r>
              <a:rPr lang="en-US" altLang="pt-BR" sz="2400" dirty="0" err="1">
                <a:solidFill>
                  <a:schemeClr val="tx2"/>
                </a:solidFill>
                <a:cs typeface="Arial" pitchFamily="34" charset="0"/>
              </a:rPr>
              <a:t>doença</a:t>
            </a:r>
            <a:r>
              <a:rPr lang="en-US" altLang="pt-BR" sz="2400" dirty="0">
                <a:solidFill>
                  <a:schemeClr val="tx2"/>
                </a:solidFill>
                <a:cs typeface="Arial" pitchFamily="34" charset="0"/>
              </a:rPr>
              <a:t> – </a:t>
            </a:r>
            <a:r>
              <a:rPr lang="en-US" altLang="pt-BR" sz="2400" dirty="0" err="1">
                <a:solidFill>
                  <a:schemeClr val="tx2"/>
                </a:solidFill>
                <a:cs typeface="Arial" pitchFamily="34" charset="0"/>
              </a:rPr>
              <a:t>Adulto</a:t>
            </a:r>
            <a:r>
              <a:rPr lang="en-US" altLang="pt-BR" sz="2400" dirty="0">
                <a:solidFill>
                  <a:schemeClr val="tx2"/>
                </a:solidFill>
                <a:cs typeface="Arial" pitchFamily="34" charset="0"/>
              </a:rPr>
              <a:t>;</a:t>
            </a:r>
          </a:p>
          <a:p>
            <a:pPr eaLnBrk="1" hangingPunct="1">
              <a:spcBef>
                <a:spcPct val="0"/>
              </a:spcBef>
              <a:buFontTx/>
              <a:buNone/>
            </a:pPr>
            <a:endParaRPr lang="en-US" altLang="pt-BR" sz="2400" dirty="0">
              <a:solidFill>
                <a:schemeClr val="tx2"/>
              </a:solidFill>
              <a:cs typeface="Arial" pitchFamily="34" charset="0"/>
            </a:endParaRPr>
          </a:p>
          <a:p>
            <a:pPr eaLnBrk="1" hangingPunct="1">
              <a:spcBef>
                <a:spcPct val="0"/>
              </a:spcBef>
              <a:buFontTx/>
              <a:buNone/>
            </a:pPr>
            <a:r>
              <a:rPr lang="en-US" altLang="pt-BR" sz="2400" dirty="0">
                <a:solidFill>
                  <a:schemeClr val="tx2"/>
                </a:solidFill>
                <a:cs typeface="Arial" pitchFamily="34" charset="0"/>
              </a:rPr>
              <a:t>030404 – </a:t>
            </a:r>
            <a:r>
              <a:rPr lang="en-US" altLang="pt-BR" sz="2400" dirty="0" err="1">
                <a:solidFill>
                  <a:schemeClr val="tx2"/>
                </a:solidFill>
                <a:cs typeface="Arial" pitchFamily="34" charset="0"/>
              </a:rPr>
              <a:t>Quimioterapia</a:t>
            </a:r>
            <a:r>
              <a:rPr lang="en-US" altLang="pt-BR" sz="2400" dirty="0">
                <a:solidFill>
                  <a:schemeClr val="tx2"/>
                </a:solidFill>
                <a:cs typeface="Arial" pitchFamily="34" charset="0"/>
              </a:rPr>
              <a:t> previa (</a:t>
            </a:r>
            <a:r>
              <a:rPr lang="en-US" altLang="pt-BR" sz="2400" dirty="0" err="1">
                <a:solidFill>
                  <a:schemeClr val="tx2"/>
                </a:solidFill>
                <a:cs typeface="Arial" pitchFamily="34" charset="0"/>
              </a:rPr>
              <a:t>neoadjuvante</a:t>
            </a:r>
            <a:r>
              <a:rPr lang="en-US" altLang="pt-BR" sz="2400" dirty="0">
                <a:solidFill>
                  <a:schemeClr val="tx2"/>
                </a:solidFill>
                <a:cs typeface="Arial" pitchFamily="34" charset="0"/>
              </a:rPr>
              <a:t>/</a:t>
            </a:r>
            <a:r>
              <a:rPr lang="en-US" altLang="pt-BR" sz="2400" dirty="0" err="1">
                <a:solidFill>
                  <a:schemeClr val="tx2"/>
                </a:solidFill>
                <a:cs typeface="Arial" pitchFamily="34" charset="0"/>
              </a:rPr>
              <a:t>citoredutora</a:t>
            </a:r>
            <a:r>
              <a:rPr lang="en-US" altLang="pt-BR" sz="2400" dirty="0">
                <a:solidFill>
                  <a:schemeClr val="tx2"/>
                </a:solidFill>
                <a:cs typeface="Arial" pitchFamily="34" charset="0"/>
              </a:rPr>
              <a:t>) – </a:t>
            </a:r>
            <a:r>
              <a:rPr lang="en-US" altLang="pt-BR" sz="2400" dirty="0" err="1">
                <a:solidFill>
                  <a:schemeClr val="tx2"/>
                </a:solidFill>
                <a:cs typeface="Arial" pitchFamily="34" charset="0"/>
              </a:rPr>
              <a:t>Adulto</a:t>
            </a:r>
            <a:r>
              <a:rPr lang="en-US" altLang="pt-BR" sz="2400" dirty="0">
                <a:solidFill>
                  <a:schemeClr val="tx2"/>
                </a:solidFill>
                <a:cs typeface="Arial" pitchFamily="34" charset="0"/>
              </a:rPr>
              <a:t>;</a:t>
            </a:r>
          </a:p>
          <a:p>
            <a:pPr eaLnBrk="1" hangingPunct="1">
              <a:spcBef>
                <a:spcPct val="0"/>
              </a:spcBef>
              <a:buFontTx/>
              <a:buNone/>
            </a:pPr>
            <a:endParaRPr lang="en-US" altLang="pt-BR" sz="2400" dirty="0">
              <a:solidFill>
                <a:schemeClr val="tx2"/>
              </a:solidFill>
              <a:cs typeface="Arial" pitchFamily="34" charset="0"/>
            </a:endParaRPr>
          </a:p>
          <a:p>
            <a:pPr eaLnBrk="1" hangingPunct="1">
              <a:spcBef>
                <a:spcPct val="0"/>
              </a:spcBef>
              <a:buFontTx/>
              <a:buNone/>
            </a:pPr>
            <a:r>
              <a:rPr lang="en-US" altLang="pt-BR" sz="2400" dirty="0">
                <a:solidFill>
                  <a:schemeClr val="tx2"/>
                </a:solidFill>
                <a:cs typeface="Arial" pitchFamily="34" charset="0"/>
              </a:rPr>
              <a:t>030405 – </a:t>
            </a:r>
            <a:r>
              <a:rPr lang="en-US" altLang="pt-BR" sz="2400" dirty="0" err="1">
                <a:solidFill>
                  <a:schemeClr val="tx2"/>
                </a:solidFill>
                <a:cs typeface="Arial" pitchFamily="34" charset="0"/>
              </a:rPr>
              <a:t>Quimioterapia</a:t>
            </a:r>
            <a:r>
              <a:rPr lang="en-US" altLang="pt-BR" sz="2400" dirty="0">
                <a:solidFill>
                  <a:schemeClr val="tx2"/>
                </a:solidFill>
                <a:cs typeface="Arial" pitchFamily="34" charset="0"/>
              </a:rPr>
              <a:t> </a:t>
            </a:r>
            <a:r>
              <a:rPr lang="en-US" altLang="pt-BR" sz="2400" dirty="0" err="1">
                <a:solidFill>
                  <a:schemeClr val="tx2"/>
                </a:solidFill>
                <a:cs typeface="Arial" pitchFamily="34" charset="0"/>
              </a:rPr>
              <a:t>adjuvante</a:t>
            </a:r>
            <a:r>
              <a:rPr lang="en-US" altLang="pt-BR" sz="2400" dirty="0">
                <a:solidFill>
                  <a:schemeClr val="tx2"/>
                </a:solidFill>
                <a:cs typeface="Arial" pitchFamily="34" charset="0"/>
              </a:rPr>
              <a:t> (</a:t>
            </a:r>
            <a:r>
              <a:rPr lang="en-US" altLang="pt-BR" sz="2400" dirty="0" err="1">
                <a:solidFill>
                  <a:schemeClr val="tx2"/>
                </a:solidFill>
                <a:cs typeface="Arial" pitchFamily="34" charset="0"/>
              </a:rPr>
              <a:t>profilática</a:t>
            </a:r>
            <a:r>
              <a:rPr lang="en-US" altLang="pt-BR" sz="2400" dirty="0">
                <a:solidFill>
                  <a:schemeClr val="tx2"/>
                </a:solidFill>
                <a:cs typeface="Arial" pitchFamily="34" charset="0"/>
              </a:rPr>
              <a:t>) – </a:t>
            </a:r>
            <a:r>
              <a:rPr lang="en-US" altLang="pt-BR" sz="2400" dirty="0" err="1">
                <a:solidFill>
                  <a:schemeClr val="tx2"/>
                </a:solidFill>
                <a:cs typeface="Arial" pitchFamily="34" charset="0"/>
              </a:rPr>
              <a:t>Adulto</a:t>
            </a:r>
            <a:r>
              <a:rPr lang="en-US" altLang="pt-BR" sz="2400" dirty="0">
                <a:solidFill>
                  <a:schemeClr val="tx2"/>
                </a:solidFill>
                <a:cs typeface="Arial" pitchFamily="34" charset="0"/>
              </a:rPr>
              <a:t>;</a:t>
            </a:r>
          </a:p>
          <a:p>
            <a:pPr eaLnBrk="1" hangingPunct="1">
              <a:spcBef>
                <a:spcPct val="0"/>
              </a:spcBef>
              <a:buFontTx/>
              <a:buNone/>
            </a:pPr>
            <a:endParaRPr lang="en-US" altLang="pt-BR" sz="2400" dirty="0">
              <a:solidFill>
                <a:schemeClr val="tx2"/>
              </a:solidFill>
              <a:cs typeface="Arial" pitchFamily="34" charset="0"/>
            </a:endParaRPr>
          </a:p>
          <a:p>
            <a:pPr eaLnBrk="1" hangingPunct="1">
              <a:spcBef>
                <a:spcPct val="0"/>
              </a:spcBef>
              <a:buFontTx/>
              <a:buNone/>
            </a:pPr>
            <a:r>
              <a:rPr lang="en-US" altLang="pt-BR" sz="2400" dirty="0">
                <a:solidFill>
                  <a:schemeClr val="tx2"/>
                </a:solidFill>
                <a:cs typeface="Arial" pitchFamily="34" charset="0"/>
              </a:rPr>
              <a:t>030406 – </a:t>
            </a:r>
            <a:r>
              <a:rPr lang="en-US" altLang="pt-BR" sz="2400" dirty="0" err="1">
                <a:solidFill>
                  <a:schemeClr val="tx2"/>
                </a:solidFill>
                <a:cs typeface="Arial" pitchFamily="34" charset="0"/>
              </a:rPr>
              <a:t>Quimioterapia</a:t>
            </a:r>
            <a:r>
              <a:rPr lang="en-US" altLang="pt-BR" sz="2400" dirty="0">
                <a:solidFill>
                  <a:schemeClr val="tx2"/>
                </a:solidFill>
                <a:cs typeface="Arial" pitchFamily="34" charset="0"/>
              </a:rPr>
              <a:t> </a:t>
            </a:r>
            <a:r>
              <a:rPr lang="en-US" altLang="pt-BR" sz="2400" dirty="0" err="1">
                <a:solidFill>
                  <a:schemeClr val="tx2"/>
                </a:solidFill>
                <a:cs typeface="Arial" pitchFamily="34" charset="0"/>
              </a:rPr>
              <a:t>curativa</a:t>
            </a:r>
            <a:r>
              <a:rPr lang="en-US" altLang="pt-BR" sz="2400" dirty="0">
                <a:solidFill>
                  <a:schemeClr val="tx2"/>
                </a:solidFill>
                <a:cs typeface="Arial" pitchFamily="34" charset="0"/>
              </a:rPr>
              <a:t> – </a:t>
            </a:r>
            <a:r>
              <a:rPr lang="en-US" altLang="pt-BR" sz="2400" dirty="0" err="1">
                <a:solidFill>
                  <a:schemeClr val="tx2"/>
                </a:solidFill>
                <a:cs typeface="Arial" pitchFamily="34" charset="0"/>
              </a:rPr>
              <a:t>Adulto</a:t>
            </a:r>
            <a:r>
              <a:rPr lang="en-US" altLang="pt-BR" sz="2400" dirty="0">
                <a:solidFill>
                  <a:schemeClr val="tx2"/>
                </a:solidFill>
                <a:cs typeface="Arial" pitchFamily="34" charset="0"/>
              </a:rPr>
              <a:t>;</a:t>
            </a:r>
          </a:p>
          <a:p>
            <a:pPr eaLnBrk="1" hangingPunct="1">
              <a:spcBef>
                <a:spcPct val="0"/>
              </a:spcBef>
              <a:buFontTx/>
              <a:buNone/>
            </a:pPr>
            <a:r>
              <a:rPr lang="en-US" altLang="pt-BR" sz="2400" dirty="0">
                <a:solidFill>
                  <a:schemeClr val="tx2"/>
                </a:solidFill>
                <a:cs typeface="Arial" pitchFamily="34" charset="0"/>
              </a:rPr>
              <a:t> </a:t>
            </a:r>
          </a:p>
          <a:p>
            <a:pPr eaLnBrk="1" hangingPunct="1">
              <a:spcBef>
                <a:spcPct val="0"/>
              </a:spcBef>
              <a:buFontTx/>
              <a:buNone/>
            </a:pPr>
            <a:r>
              <a:rPr lang="en-US" altLang="pt-BR" sz="2400" dirty="0">
                <a:solidFill>
                  <a:schemeClr val="tx2"/>
                </a:solidFill>
                <a:cs typeface="Arial" pitchFamily="34" charset="0"/>
              </a:rPr>
              <a:t>030407 – </a:t>
            </a:r>
            <a:r>
              <a:rPr lang="en-US" altLang="pt-BR" sz="2400" dirty="0" err="1">
                <a:solidFill>
                  <a:schemeClr val="tx2"/>
                </a:solidFill>
                <a:cs typeface="Arial" pitchFamily="34" charset="0"/>
              </a:rPr>
              <a:t>Quimioterapia</a:t>
            </a:r>
            <a:r>
              <a:rPr lang="en-US" altLang="pt-BR" sz="2400" dirty="0">
                <a:solidFill>
                  <a:schemeClr val="tx2"/>
                </a:solidFill>
                <a:cs typeface="Arial" pitchFamily="34" charset="0"/>
              </a:rPr>
              <a:t> de </a:t>
            </a:r>
            <a:r>
              <a:rPr lang="en-US" altLang="pt-BR" sz="2400" dirty="0" err="1">
                <a:solidFill>
                  <a:schemeClr val="tx2"/>
                </a:solidFill>
                <a:cs typeface="Arial" pitchFamily="34" charset="0"/>
              </a:rPr>
              <a:t>tumores</a:t>
            </a:r>
            <a:r>
              <a:rPr lang="en-US" altLang="pt-BR" sz="2400" dirty="0">
                <a:solidFill>
                  <a:schemeClr val="tx2"/>
                </a:solidFill>
                <a:cs typeface="Arial" pitchFamily="34" charset="0"/>
              </a:rPr>
              <a:t> de </a:t>
            </a:r>
            <a:r>
              <a:rPr lang="en-US" altLang="pt-BR" sz="2400" dirty="0" err="1">
                <a:solidFill>
                  <a:schemeClr val="tx2"/>
                </a:solidFill>
                <a:cs typeface="Arial" pitchFamily="34" charset="0"/>
              </a:rPr>
              <a:t>crianças</a:t>
            </a:r>
            <a:r>
              <a:rPr lang="en-US" altLang="pt-BR" sz="2400" dirty="0">
                <a:solidFill>
                  <a:schemeClr val="tx2"/>
                </a:solidFill>
                <a:cs typeface="Arial" pitchFamily="34" charset="0"/>
              </a:rPr>
              <a:t> e </a:t>
            </a:r>
            <a:r>
              <a:rPr lang="en-US" altLang="pt-BR" sz="2400" dirty="0" err="1">
                <a:solidFill>
                  <a:schemeClr val="tx2"/>
                </a:solidFill>
                <a:cs typeface="Arial" pitchFamily="34" charset="0"/>
              </a:rPr>
              <a:t>adolescentes</a:t>
            </a:r>
            <a:endParaRPr lang="en-US" altLang="pt-BR" sz="2400" dirty="0">
              <a:solidFill>
                <a:schemeClr val="tx2"/>
              </a:solidFill>
              <a:cs typeface="Arial" pitchFamily="34" charset="0"/>
            </a:endParaRPr>
          </a:p>
          <a:p>
            <a:pPr eaLnBrk="1" hangingPunct="1">
              <a:spcBef>
                <a:spcPct val="0"/>
              </a:spcBef>
              <a:buFontTx/>
              <a:buNone/>
            </a:pPr>
            <a:endParaRPr lang="en-US" altLang="pt-BR" sz="1800" dirty="0">
              <a:solidFill>
                <a:schemeClr val="tx2"/>
              </a:solidFill>
              <a:cs typeface="Arial" pitchFamily="34" charset="0"/>
            </a:endParaRPr>
          </a:p>
        </p:txBody>
      </p:sp>
    </p:spTree>
    <p:extLst>
      <p:ext uri="{BB962C8B-B14F-4D97-AF65-F5344CB8AC3E}">
        <p14:creationId xmlns:p14="http://schemas.microsoft.com/office/powerpoint/2010/main" val="615219839"/>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363772" y="11289"/>
            <a:ext cx="2210095" cy="890944"/>
          </a:xfrm>
          <a:prstGeom prst="rect">
            <a:avLst/>
          </a:prstGeom>
        </p:spPr>
      </p:pic>
      <p:sp>
        <p:nvSpPr>
          <p:cNvPr id="7" name="Rectangle 4">
            <a:extLst>
              <a:ext uri="{FF2B5EF4-FFF2-40B4-BE49-F238E27FC236}">
                <a16:creationId xmlns:a16="http://schemas.microsoft.com/office/drawing/2014/main" id="{3C947887-8869-482F-9D2B-AA05C1D55C37}"/>
              </a:ext>
            </a:extLst>
          </p:cNvPr>
          <p:cNvSpPr>
            <a:spLocks noChangeArrowheads="1"/>
          </p:cNvSpPr>
          <p:nvPr/>
        </p:nvSpPr>
        <p:spPr bwMode="auto">
          <a:xfrm>
            <a:off x="2874817" y="532901"/>
            <a:ext cx="8305800" cy="369332"/>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sz="3200">
                <a:solidFill>
                  <a:srgbClr val="4D4D4D"/>
                </a:solidFill>
                <a:latin typeface="Arial" pitchFamily="34" charset="0"/>
                <a:ea typeface="ＭＳ Ｐゴシック" pitchFamily="34" charset="-128"/>
              </a:defRPr>
            </a:lvl1pPr>
            <a:lvl2pPr marL="742950" indent="-285750" eaLnBrk="0" hangingPunct="0">
              <a:spcBef>
                <a:spcPct val="20000"/>
              </a:spcBef>
              <a:buChar char="–"/>
              <a:defRPr sz="2800">
                <a:solidFill>
                  <a:srgbClr val="4D4D4D"/>
                </a:solidFill>
                <a:latin typeface="Arial" pitchFamily="34" charset="0"/>
                <a:ea typeface="ＭＳ Ｐゴシック" pitchFamily="34" charset="-128"/>
              </a:defRPr>
            </a:lvl2pPr>
            <a:lvl3pPr marL="1143000" indent="-228600" eaLnBrk="0" hangingPunct="0">
              <a:spcBef>
                <a:spcPct val="20000"/>
              </a:spcBef>
              <a:buChar char="•"/>
              <a:defRPr sz="2400">
                <a:solidFill>
                  <a:srgbClr val="4D4D4D"/>
                </a:solidFill>
                <a:latin typeface="Arial" pitchFamily="34" charset="0"/>
                <a:ea typeface="ＭＳ Ｐゴシック" pitchFamily="34" charset="-128"/>
              </a:defRPr>
            </a:lvl3pPr>
            <a:lvl4pPr marL="1600200" indent="-228600" eaLnBrk="0" hangingPunct="0">
              <a:spcBef>
                <a:spcPct val="20000"/>
              </a:spcBef>
              <a:buChar char="–"/>
              <a:defRPr sz="2000">
                <a:solidFill>
                  <a:srgbClr val="4D4D4D"/>
                </a:solidFill>
                <a:latin typeface="Arial" pitchFamily="34" charset="0"/>
                <a:ea typeface="ＭＳ Ｐゴシック" pitchFamily="34" charset="-128"/>
              </a:defRPr>
            </a:lvl4pPr>
            <a:lvl5pPr marL="2057400" indent="-228600" eaLnBrk="0" hangingPunct="0">
              <a:spcBef>
                <a:spcPct val="20000"/>
              </a:spcBef>
              <a:buChar char="»"/>
              <a:defRPr sz="2000">
                <a:solidFill>
                  <a:srgbClr val="4D4D4D"/>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9pPr>
          </a:lstStyle>
          <a:p>
            <a:pPr algn="ctr" eaLnBrk="1" hangingPunct="1">
              <a:spcBef>
                <a:spcPct val="0"/>
              </a:spcBef>
              <a:buFontTx/>
              <a:buNone/>
            </a:pPr>
            <a:r>
              <a:rPr lang="en-US" altLang="pt-BR" sz="1800" b="1" dirty="0">
                <a:solidFill>
                  <a:schemeClr val="tx2"/>
                </a:solidFill>
                <a:cs typeface="Arial" pitchFamily="34" charset="0"/>
              </a:rPr>
              <a:t>Forma de </a:t>
            </a:r>
            <a:r>
              <a:rPr lang="en-US" altLang="pt-BR" sz="1800" b="1" dirty="0" err="1">
                <a:solidFill>
                  <a:schemeClr val="tx2"/>
                </a:solidFill>
                <a:cs typeface="Arial" pitchFamily="34" charset="0"/>
              </a:rPr>
              <a:t>organização</a:t>
            </a:r>
            <a:r>
              <a:rPr lang="en-US" altLang="pt-BR" sz="1800" b="1" dirty="0">
                <a:solidFill>
                  <a:schemeClr val="tx2"/>
                </a:solidFill>
                <a:cs typeface="Arial" pitchFamily="34" charset="0"/>
              </a:rPr>
              <a:t> 020408 – </a:t>
            </a:r>
            <a:r>
              <a:rPr lang="en-US" altLang="pt-BR" sz="1800" b="1" dirty="0" err="1">
                <a:solidFill>
                  <a:schemeClr val="tx2"/>
                </a:solidFill>
                <a:cs typeface="Arial" pitchFamily="34" charset="0"/>
              </a:rPr>
              <a:t>Quimioterapia</a:t>
            </a:r>
            <a:r>
              <a:rPr lang="en-US" altLang="pt-BR" sz="1800" b="1" dirty="0">
                <a:solidFill>
                  <a:schemeClr val="tx2"/>
                </a:solidFill>
                <a:cs typeface="Arial" pitchFamily="34" charset="0"/>
              </a:rPr>
              <a:t>  </a:t>
            </a:r>
            <a:r>
              <a:rPr lang="en-US" altLang="pt-BR" sz="1800" b="1" dirty="0" err="1">
                <a:solidFill>
                  <a:schemeClr val="tx2"/>
                </a:solidFill>
                <a:cs typeface="Arial" pitchFamily="34" charset="0"/>
              </a:rPr>
              <a:t>Procedimentos</a:t>
            </a:r>
            <a:r>
              <a:rPr lang="en-US" altLang="pt-BR" sz="1800" b="1" dirty="0">
                <a:solidFill>
                  <a:schemeClr val="tx2"/>
                </a:solidFill>
                <a:cs typeface="Arial" pitchFamily="34" charset="0"/>
              </a:rPr>
              <a:t> </a:t>
            </a:r>
            <a:r>
              <a:rPr lang="en-US" altLang="pt-BR" sz="1800" b="1" dirty="0" err="1">
                <a:solidFill>
                  <a:schemeClr val="tx2"/>
                </a:solidFill>
                <a:cs typeface="Arial" pitchFamily="34" charset="0"/>
              </a:rPr>
              <a:t>Especiais</a:t>
            </a:r>
            <a:endParaRPr lang="en-US" altLang="pt-BR" sz="1800" b="1" dirty="0">
              <a:solidFill>
                <a:schemeClr val="tx2"/>
              </a:solidFill>
              <a:cs typeface="Arial" pitchFamily="34" charset="0"/>
            </a:endParaRPr>
          </a:p>
        </p:txBody>
      </p:sp>
      <p:sp>
        <p:nvSpPr>
          <p:cNvPr id="10" name="Text Box 5">
            <a:extLst>
              <a:ext uri="{FF2B5EF4-FFF2-40B4-BE49-F238E27FC236}">
                <a16:creationId xmlns:a16="http://schemas.microsoft.com/office/drawing/2014/main" id="{5547BEA5-B119-4EFB-900B-5EA6D399EC5C}"/>
              </a:ext>
            </a:extLst>
          </p:cNvPr>
          <p:cNvSpPr txBox="1">
            <a:spLocks noChangeArrowheads="1"/>
          </p:cNvSpPr>
          <p:nvPr/>
        </p:nvSpPr>
        <p:spPr bwMode="auto">
          <a:xfrm>
            <a:off x="993422" y="1037048"/>
            <a:ext cx="10187195" cy="5578450"/>
          </a:xfrm>
          <a:prstGeom prst="rect">
            <a:avLst/>
          </a:prstGeom>
          <a:solidFill>
            <a:schemeClr val="accent3">
              <a:lumMod val="20000"/>
              <a:lumOff val="80000"/>
            </a:schemeClr>
          </a:solidFill>
          <a:ln w="28575">
            <a:solidFill>
              <a:schemeClr val="tx1"/>
            </a:solidFill>
            <a:miter lim="800000"/>
            <a:headEnd/>
            <a:tailEnd/>
          </a:ln>
        </p:spPr>
        <p:txBody>
          <a:bodyPr wrap="square">
            <a:spAutoFit/>
          </a:bodyPr>
          <a:lstStyle/>
          <a:p>
            <a:pPr algn="just">
              <a:defRPr/>
            </a:pPr>
            <a:endParaRPr lang="pt-BR" sz="2000" dirty="0">
              <a:solidFill>
                <a:srgbClr val="000000"/>
              </a:solidFill>
            </a:endParaRPr>
          </a:p>
          <a:p>
            <a:pPr algn="just">
              <a:defRPr/>
            </a:pPr>
            <a:r>
              <a:rPr lang="pt-BR" sz="2800" dirty="0">
                <a:solidFill>
                  <a:srgbClr val="000000"/>
                </a:solidFill>
              </a:rPr>
              <a:t>03.04.08.005-5</a:t>
            </a:r>
            <a:r>
              <a:rPr lang="pt-BR" sz="2800" dirty="0">
                <a:solidFill>
                  <a:srgbClr val="111143"/>
                </a:solidFill>
              </a:rPr>
              <a:t> (códigos de origem: 20.001.01-0 e 29.171.03-2) - Quimioterapia </a:t>
            </a:r>
            <a:r>
              <a:rPr lang="pt-BR" sz="2800" dirty="0" err="1">
                <a:solidFill>
                  <a:srgbClr val="111143"/>
                </a:solidFill>
              </a:rPr>
              <a:t>intra-tecal</a:t>
            </a:r>
            <a:r>
              <a:rPr lang="pt-BR" sz="2800" dirty="0">
                <a:solidFill>
                  <a:srgbClr val="111143"/>
                </a:solidFill>
              </a:rPr>
              <a:t> – C79.3 </a:t>
            </a:r>
            <a:endParaRPr lang="pt-BR" sz="2800" dirty="0">
              <a:solidFill>
                <a:srgbClr val="111143"/>
              </a:solidFill>
              <a:cs typeface="Times New Roman" pitchFamily="18" charset="0"/>
            </a:endParaRPr>
          </a:p>
          <a:p>
            <a:pPr algn="just">
              <a:defRPr/>
            </a:pPr>
            <a:endParaRPr lang="pt-BR" sz="2800" dirty="0">
              <a:solidFill>
                <a:srgbClr val="111143"/>
              </a:solidFill>
            </a:endParaRPr>
          </a:p>
          <a:p>
            <a:pPr algn="just">
              <a:defRPr/>
            </a:pPr>
            <a:endParaRPr lang="pt-BR" sz="1000" dirty="0">
              <a:solidFill>
                <a:srgbClr val="111143"/>
              </a:solidFill>
            </a:endParaRPr>
          </a:p>
          <a:p>
            <a:pPr algn="just">
              <a:defRPr/>
            </a:pPr>
            <a:r>
              <a:rPr lang="pt-BR" sz="2800" dirty="0">
                <a:solidFill>
                  <a:srgbClr val="000000"/>
                </a:solidFill>
              </a:rPr>
              <a:t>03.04.08.007-1</a:t>
            </a:r>
            <a:r>
              <a:rPr lang="pt-BR" sz="2800" dirty="0">
                <a:solidFill>
                  <a:srgbClr val="111143"/>
                </a:solidFill>
              </a:rPr>
              <a:t> </a:t>
            </a:r>
            <a:r>
              <a:rPr lang="pt-BR" sz="2800" u="sng" dirty="0">
                <a:solidFill>
                  <a:srgbClr val="111143"/>
                </a:solidFill>
              </a:rPr>
              <a:t>(código de origem: 29.171.01-6) </a:t>
            </a:r>
            <a:r>
              <a:rPr lang="pt-BR" sz="2800" dirty="0">
                <a:solidFill>
                  <a:srgbClr val="111143"/>
                </a:solidFill>
              </a:rPr>
              <a:t>- Inibidor da </a:t>
            </a:r>
            <a:r>
              <a:rPr lang="pt-BR" sz="2800" dirty="0" err="1">
                <a:solidFill>
                  <a:srgbClr val="111143"/>
                </a:solidFill>
              </a:rPr>
              <a:t>osteólise</a:t>
            </a:r>
            <a:r>
              <a:rPr lang="pt-BR" sz="2800" dirty="0">
                <a:solidFill>
                  <a:srgbClr val="111143"/>
                </a:solidFill>
              </a:rPr>
              <a:t> (</a:t>
            </a:r>
            <a:r>
              <a:rPr lang="pt-BR" sz="2800" dirty="0" err="1">
                <a:solidFill>
                  <a:srgbClr val="111143"/>
                </a:solidFill>
              </a:rPr>
              <a:t>bisfosfonato</a:t>
            </a:r>
            <a:r>
              <a:rPr lang="pt-BR" sz="2800" dirty="0">
                <a:solidFill>
                  <a:srgbClr val="111143"/>
                </a:solidFill>
              </a:rPr>
              <a:t>) – C79.5, C90.0 </a:t>
            </a:r>
            <a:endParaRPr lang="pt-BR" sz="2800" dirty="0">
              <a:solidFill>
                <a:srgbClr val="111143"/>
              </a:solidFill>
              <a:cs typeface="Times New Roman" pitchFamily="18" charset="0"/>
            </a:endParaRPr>
          </a:p>
          <a:p>
            <a:pPr algn="just">
              <a:defRPr/>
            </a:pPr>
            <a:endParaRPr lang="pt-BR" sz="2800" dirty="0">
              <a:solidFill>
                <a:srgbClr val="111143"/>
              </a:solidFill>
            </a:endParaRPr>
          </a:p>
          <a:p>
            <a:pPr algn="just">
              <a:defRPr/>
            </a:pPr>
            <a:endParaRPr lang="pt-BR" sz="1050" dirty="0">
              <a:solidFill>
                <a:srgbClr val="000000"/>
              </a:solidFill>
            </a:endParaRPr>
          </a:p>
          <a:p>
            <a:pPr algn="just">
              <a:defRPr/>
            </a:pPr>
            <a:r>
              <a:rPr lang="pt-BR" sz="2800" dirty="0">
                <a:solidFill>
                  <a:srgbClr val="000000"/>
                </a:solidFill>
              </a:rPr>
              <a:t>03.04.08.001-2</a:t>
            </a:r>
            <a:r>
              <a:rPr lang="pt-BR" sz="2800" dirty="0">
                <a:solidFill>
                  <a:srgbClr val="111143"/>
                </a:solidFill>
              </a:rPr>
              <a:t> (código de origem: 29.171.02-4) - Fator estimulante de colônias de granulócitos / macrófagos (procedimento exclusivamente secundário compatível com os procedimentos das formas de organização 06 - Quimioterapia </a:t>
            </a:r>
            <a:r>
              <a:rPr lang="pt-BR" sz="3600" dirty="0">
                <a:solidFill>
                  <a:srgbClr val="111143"/>
                </a:solidFill>
              </a:rPr>
              <a:t>c</a:t>
            </a:r>
            <a:r>
              <a:rPr lang="pt-BR" sz="2800" dirty="0">
                <a:solidFill>
                  <a:srgbClr val="111143"/>
                </a:solidFill>
              </a:rPr>
              <a:t>urativa - adulto e 07 - Quimioterapia de tumores de criança e adolescente)</a:t>
            </a:r>
            <a:endParaRPr lang="pt-BR" sz="1600" dirty="0"/>
          </a:p>
        </p:txBody>
      </p:sp>
    </p:spTree>
    <p:extLst>
      <p:ext uri="{BB962C8B-B14F-4D97-AF65-F5344CB8AC3E}">
        <p14:creationId xmlns:p14="http://schemas.microsoft.com/office/powerpoint/2010/main" val="2056309175"/>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tângulo 1"/>
          <p:cNvSpPr>
            <a:spLocks noChangeArrowheads="1"/>
          </p:cNvSpPr>
          <p:nvPr/>
        </p:nvSpPr>
        <p:spPr bwMode="auto">
          <a:xfrm>
            <a:off x="423333" y="188207"/>
            <a:ext cx="11588045" cy="6324808"/>
          </a:xfrm>
          <a:prstGeom prst="rect">
            <a:avLst/>
          </a:prstGeom>
          <a:solidFill>
            <a:schemeClr val="bg1"/>
          </a:solidFill>
          <a:ln w="9525">
            <a:noFill/>
            <a:miter lim="800000"/>
            <a:headEnd/>
            <a:tailEnd/>
          </a:ln>
        </p:spPr>
        <p:txBody>
          <a:bodyPr wrap="square">
            <a:spAutoFit/>
          </a:bodyPr>
          <a:lstStyle/>
          <a:p>
            <a:r>
              <a:rPr lang="pt-BR" altLang="pt-BR" sz="2000" b="1" dirty="0"/>
              <a:t>03.04.08.001-2 </a:t>
            </a:r>
            <a:r>
              <a:rPr lang="pt-BR" altLang="pt-BR" sz="2000" dirty="0"/>
              <a:t>(código de origem: 29.171.02-4) - Fator estimulante de colônias de granulócitos / macrófagos </a:t>
            </a:r>
          </a:p>
          <a:p>
            <a:r>
              <a:rPr lang="pt-BR" altLang="pt-BR" sz="2000" b="1" dirty="0"/>
              <a:t>Este procedimento é exclusivamente secundário e compatível somente com os procedimentos das formas de organização </a:t>
            </a:r>
            <a:r>
              <a:rPr lang="pt-BR" altLang="pt-BR" sz="2000" b="1" u="sng" dirty="0">
                <a:solidFill>
                  <a:srgbClr val="C00000"/>
                </a:solidFill>
              </a:rPr>
              <a:t>06-Quimioterapia curativa-adulto e 07-Quimioterapia de tumores de criança e adolesce</a:t>
            </a:r>
            <a:r>
              <a:rPr lang="pt-BR" altLang="pt-BR" b="1" u="sng" dirty="0">
                <a:solidFill>
                  <a:srgbClr val="C00000"/>
                </a:solidFill>
              </a:rPr>
              <a:t>nte. </a:t>
            </a:r>
          </a:p>
          <a:p>
            <a:pPr algn="just"/>
            <a:endParaRPr lang="pt-BR" altLang="pt-BR" sz="1700" i="1" dirty="0"/>
          </a:p>
          <a:p>
            <a:pPr algn="just"/>
            <a:r>
              <a:rPr lang="pt-BR" altLang="pt-BR" sz="2000" i="1" dirty="0"/>
              <a:t>Autorizar para os casos de doentes intensamente </a:t>
            </a:r>
            <a:r>
              <a:rPr lang="pt-BR" altLang="pt-BR" sz="2000" i="1" dirty="0" err="1"/>
              <a:t>neutropênicos</a:t>
            </a:r>
            <a:r>
              <a:rPr lang="pt-BR" altLang="pt-BR" sz="2000" i="1" dirty="0"/>
              <a:t>, em intervalo de quimioterapia (fora do nadir), impedidos de receber a quimioterapia ou radioterapia programada. Se as neutropenias (</a:t>
            </a:r>
            <a:r>
              <a:rPr lang="pt-BR" altLang="pt-BR" sz="2000" i="1" u="sng" dirty="0"/>
              <a:t>fora do nadir</a:t>
            </a:r>
            <a:r>
              <a:rPr lang="pt-BR" altLang="pt-BR" sz="2000" i="1" dirty="0"/>
              <a:t>) se repetirem em pelo menos dois ciclos consecutivos, comprovadas por hemograma, pode-se autorizar o tratamento profilático com os fatores estimulantes. Porém, na vigência de infecção instalada, o uso desses fatores não é de eficácia comprovada. </a:t>
            </a:r>
          </a:p>
          <a:p>
            <a:pPr algn="just"/>
            <a:r>
              <a:rPr lang="pt-BR" altLang="pt-BR" sz="2000" i="1" dirty="0"/>
              <a:t>O Fator estimulante de colônias de granulócitos (G-CSF) é o mais utilizado. </a:t>
            </a:r>
          </a:p>
          <a:p>
            <a:pPr algn="just"/>
            <a:r>
              <a:rPr lang="pt-BR" altLang="pt-BR" sz="2000" i="1" dirty="0"/>
              <a:t>O uso de fatores estimulantes de crescimento de colônias não diminui a incidência das neutropenias graves, </a:t>
            </a:r>
            <a:r>
              <a:rPr lang="pt-BR" altLang="pt-BR" sz="2400" i="1" dirty="0"/>
              <a:t>nem altera o nadir leucocitário, nem diminui a ocorrência de </a:t>
            </a:r>
            <a:r>
              <a:rPr lang="pt-BR" altLang="pt-BR" sz="2400" i="1" dirty="0" err="1"/>
              <a:t>infeccções</a:t>
            </a:r>
            <a:r>
              <a:rPr lang="pt-BR" altLang="pt-BR" sz="2400" i="1" dirty="0"/>
              <a:t>, nem diminui a gravidade </a:t>
            </a:r>
            <a:r>
              <a:rPr lang="pt-BR" altLang="pt-BR" sz="2000" i="1" dirty="0"/>
              <a:t>das infecções, nem altera a sobrevida livre de doença; apenas observa-se um a três dias a menos para a recuperação dos neutrófilos</a:t>
            </a:r>
            <a:r>
              <a:rPr lang="pt-BR" altLang="pt-BR" sz="2000" dirty="0"/>
              <a:t>. Por isso, o </a:t>
            </a:r>
            <a:r>
              <a:rPr lang="pt-BR" altLang="pt-BR" sz="2000" i="1" dirty="0"/>
              <a:t>uso rotineiro de G-CSF na profilaxia primária da neutropenia febril de doentes não tratados previamente não está justificado</a:t>
            </a:r>
            <a:r>
              <a:rPr lang="pt-BR" altLang="pt-BR" sz="2000" dirty="0"/>
              <a:t>. </a:t>
            </a:r>
            <a:r>
              <a:rPr lang="pt-BR" altLang="pt-BR" sz="2000" i="1" dirty="0"/>
              <a:t>O uso do G-CSF está indicado em doentes considerados de alto risco de complicações infecciosas induzidas pela quimioterapia e naqueles com fatores preditivos de mau prognóstico. Estes incluem neutropenia grave (contagem absoluta de neutrófilos &lt; 100/mm3) com estimativa de duração &gt;10 dias, doença primária descontrolada; pneumonia; instabilidade hemodinâmica, quadro séptico grave com falência de órgãos e história prévia de doença fúngica ou quadro clínico compatível com infecção fúngica disseminada. </a:t>
            </a:r>
          </a:p>
        </p:txBody>
      </p:sp>
      <p:sp>
        <p:nvSpPr>
          <p:cNvPr id="51203" name="Retângulo 2"/>
          <p:cNvSpPr>
            <a:spLocks noChangeArrowheads="1"/>
          </p:cNvSpPr>
          <p:nvPr/>
        </p:nvSpPr>
        <p:spPr bwMode="auto">
          <a:xfrm>
            <a:off x="1524001" y="6611938"/>
            <a:ext cx="8907463" cy="246062"/>
          </a:xfrm>
          <a:prstGeom prst="rect">
            <a:avLst/>
          </a:prstGeom>
          <a:noFill/>
          <a:ln w="9525">
            <a:noFill/>
            <a:miter lim="800000"/>
            <a:headEnd/>
            <a:tailEnd/>
          </a:ln>
        </p:spPr>
        <p:txBody>
          <a:bodyPr>
            <a:spAutoFit/>
          </a:bodyPr>
          <a:lstStyle/>
          <a:p>
            <a:r>
              <a:rPr lang="pt-BR" altLang="pt-BR" sz="1000"/>
              <a:t>MANUAL DE BASES TÉCNICAS DA ONCOLOGIA - SISTEMA DE INFORMAÇÕES AMBULATORIAIS Página 76 </a:t>
            </a:r>
            <a:endParaRPr lang="pt-BR" altLang="pt-BR" sz="1000" i="1"/>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194438" y="132727"/>
            <a:ext cx="2164940" cy="872741"/>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925689" y="1005468"/>
            <a:ext cx="10814755" cy="5769696"/>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8386E4F4-27AF-471E-BFC5-18ECBBF5E3EC}"/>
              </a:ext>
            </a:extLst>
          </p:cNvPr>
          <p:cNvSpPr/>
          <p:nvPr/>
        </p:nvSpPr>
        <p:spPr>
          <a:xfrm>
            <a:off x="1276908" y="1297439"/>
            <a:ext cx="10227733" cy="4555093"/>
          </a:xfrm>
          <a:prstGeom prst="rect">
            <a:avLst/>
          </a:prstGeom>
        </p:spPr>
        <p:txBody>
          <a:bodyPr wrap="square">
            <a:spAutoFit/>
          </a:bodyPr>
          <a:lstStyle/>
          <a:p>
            <a:pPr algn="ctr">
              <a:defRPr/>
            </a:pPr>
            <a:r>
              <a:rPr lang="pt-BR" b="1" dirty="0"/>
              <a:t>NOTAS</a:t>
            </a:r>
            <a:r>
              <a:rPr lang="pt-BR" dirty="0"/>
              <a:t>: </a:t>
            </a:r>
          </a:p>
          <a:p>
            <a:pPr marL="342900" indent="-342900">
              <a:buFontTx/>
              <a:buAutoNum type="arabicParenR"/>
              <a:defRPr/>
            </a:pPr>
            <a:r>
              <a:rPr lang="pt-BR" sz="2800" dirty="0"/>
              <a:t>Denomina-se </a:t>
            </a:r>
            <a:r>
              <a:rPr lang="pt-BR" sz="2800" i="1" dirty="0"/>
              <a:t>nadir </a:t>
            </a:r>
            <a:r>
              <a:rPr lang="pt-BR" sz="2800" dirty="0"/>
              <a:t>o período pós-quimioterapia, em que o número de leucócitos é o mais baixo desse período que se verifica em torno entre 7 a 14 dias pós-quimioterapia.</a:t>
            </a:r>
          </a:p>
          <a:p>
            <a:pPr>
              <a:defRPr/>
            </a:pPr>
            <a:r>
              <a:rPr lang="pt-BR" sz="2000" dirty="0"/>
              <a:t> </a:t>
            </a:r>
          </a:p>
          <a:p>
            <a:pPr>
              <a:defRPr/>
            </a:pPr>
            <a:r>
              <a:rPr lang="pt-BR" sz="2000" b="1" dirty="0"/>
              <a:t>2) </a:t>
            </a:r>
            <a:r>
              <a:rPr lang="pt-BR" sz="2800" dirty="0"/>
              <a:t>Como a quimioterapia de </a:t>
            </a:r>
            <a:r>
              <a:rPr lang="pt-BR" sz="2800" b="1" u="sng" dirty="0"/>
              <a:t>leucemias agudas não se dá por ciclos</a:t>
            </a:r>
            <a:r>
              <a:rPr lang="pt-BR" sz="2800" dirty="0"/>
              <a:t> que se repetem a intervalos regulares, e o nadir é um efeito esperado e desejado, esse conceito para a autorização de fator estimulante de crescimento de colônias de granulócitos ou macrófagos não se aplica propriamente a esses casos, pois neles o fator, quando utilizado, o é com finalidade profilática. </a:t>
            </a:r>
            <a:endParaRPr lang="pt-BR" sz="2000" dirty="0"/>
          </a:p>
        </p:txBody>
      </p:sp>
    </p:spTree>
    <p:extLst>
      <p:ext uri="{BB962C8B-B14F-4D97-AF65-F5344CB8AC3E}">
        <p14:creationId xmlns:p14="http://schemas.microsoft.com/office/powerpoint/2010/main" val="20817728"/>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307327" y="0"/>
            <a:ext cx="2627784" cy="1059325"/>
          </a:xfrm>
          <a:prstGeom prst="rect">
            <a:avLst/>
          </a:prstGeom>
        </p:spPr>
      </p:pic>
      <p:graphicFrame>
        <p:nvGraphicFramePr>
          <p:cNvPr id="9" name="Group 2">
            <a:extLst>
              <a:ext uri="{FF2B5EF4-FFF2-40B4-BE49-F238E27FC236}">
                <a16:creationId xmlns:a16="http://schemas.microsoft.com/office/drawing/2014/main" id="{5B42EF12-1A16-4789-98C6-E38C886A6D92}"/>
              </a:ext>
            </a:extLst>
          </p:cNvPr>
          <p:cNvGraphicFramePr>
            <a:graphicFrameLocks/>
          </p:cNvGraphicFramePr>
          <p:nvPr>
            <p:extLst>
              <p:ext uri="{D42A27DB-BD31-4B8C-83A1-F6EECF244321}">
                <p14:modId xmlns:p14="http://schemas.microsoft.com/office/powerpoint/2010/main" val="1124346264"/>
              </p:ext>
            </p:extLst>
          </p:nvPr>
        </p:nvGraphicFramePr>
        <p:xfrm>
          <a:off x="1253067" y="1241778"/>
          <a:ext cx="9877777" cy="5170311"/>
        </p:xfrm>
        <a:graphic>
          <a:graphicData uri="http://schemas.openxmlformats.org/drawingml/2006/table">
            <a:tbl>
              <a:tblPr/>
              <a:tblGrid>
                <a:gridCol w="9877777">
                  <a:extLst>
                    <a:ext uri="{9D8B030D-6E8A-4147-A177-3AD203B41FA5}">
                      <a16:colId xmlns:a16="http://schemas.microsoft.com/office/drawing/2014/main" val="20000"/>
                    </a:ext>
                  </a:extLst>
                </a:gridCol>
              </a:tblGrid>
              <a:tr h="441907">
                <a:tc>
                  <a:txBody>
                    <a:bodyPr/>
                    <a:lstStyle/>
                    <a:p>
                      <a:pPr marL="0" marR="0" lvl="0" indent="0" algn="just" defTabSz="914400" rtl="0" eaLnBrk="0" fontAlgn="b" latinLnBrk="0" hangingPunct="0">
                        <a:lnSpc>
                          <a:spcPct val="100000"/>
                        </a:lnSpc>
                        <a:spcBef>
                          <a:spcPct val="0"/>
                        </a:spcBef>
                        <a:spcAft>
                          <a:spcPct val="0"/>
                        </a:spcAft>
                        <a:buClrTx/>
                        <a:buSzTx/>
                        <a:buFontTx/>
                        <a:buNone/>
                        <a:tabLst/>
                      </a:pPr>
                      <a:r>
                        <a:rPr kumimoji="0" lang="pt-BR" sz="1800" b="1" i="0" u="none" strike="noStrike" cap="none" normalizeH="0" baseline="0" dirty="0">
                          <a:ln>
                            <a:noFill/>
                          </a:ln>
                          <a:solidFill>
                            <a:srgbClr val="A50021"/>
                          </a:solidFill>
                          <a:effectLst/>
                          <a:latin typeface="Arial" charset="0"/>
                          <a:cs typeface="Times New Roman" pitchFamily="18" charset="0"/>
                        </a:rPr>
                        <a:t>PROCEDIMENTOS DE QUIMIOTERAPIA PRINCIPAIS OU SECUNDÁRIOS</a:t>
                      </a:r>
                      <a:endParaRPr kumimoji="0" lang="pt-BR" sz="1800" b="1" i="0" u="none" strike="noStrike" cap="none" normalizeH="0" baseline="0" dirty="0">
                        <a:ln>
                          <a:noFill/>
                        </a:ln>
                        <a:solidFill>
                          <a:srgbClr val="A50021"/>
                        </a:solidFill>
                        <a:effectLst/>
                        <a:latin typeface="Arial" charset="0"/>
                      </a:endParaRPr>
                    </a:p>
                  </a:txBody>
                  <a:tcPr anchor="b" horzOverflow="overflow">
                    <a:lnL cap="flat">
                      <a:noFill/>
                    </a:lnL>
                    <a:lnR w="28575"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val="10000"/>
                  </a:ext>
                </a:extLst>
              </a:tr>
              <a:tr h="472840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pt-BR" sz="2800" b="1" i="0" u="none" strike="noStrike" cap="none" normalizeH="0" baseline="0" dirty="0">
                          <a:ln>
                            <a:noFill/>
                          </a:ln>
                          <a:solidFill>
                            <a:srgbClr val="000000"/>
                          </a:solidFill>
                          <a:effectLst/>
                          <a:latin typeface="Arial" charset="0"/>
                        </a:rPr>
                        <a:t>304080055 Quimioterapia </a:t>
                      </a:r>
                      <a:r>
                        <a:rPr kumimoji="0" lang="pt-BR" sz="2800" b="1" i="0" u="none" strike="noStrike" cap="none" normalizeH="0" baseline="0" dirty="0" err="1">
                          <a:ln>
                            <a:noFill/>
                          </a:ln>
                          <a:solidFill>
                            <a:srgbClr val="000000"/>
                          </a:solidFill>
                          <a:effectLst/>
                          <a:latin typeface="Arial" charset="0"/>
                        </a:rPr>
                        <a:t>Intra-tecal</a:t>
                      </a:r>
                      <a:endParaRPr kumimoji="0" lang="pt-BR" sz="2800" b="1" i="0" u="none" strike="noStrike" cap="none" normalizeH="0" baseline="0" dirty="0">
                        <a:ln>
                          <a:noFill/>
                        </a:ln>
                        <a:solidFill>
                          <a:srgbClr val="000000"/>
                        </a:solidFill>
                        <a:effectLst/>
                        <a:latin typeface="Arial" charset="0"/>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pt-BR" sz="1600" b="1" i="0" u="none" strike="noStrike" cap="none" normalizeH="0" baseline="0" dirty="0">
                        <a:ln>
                          <a:noFill/>
                        </a:ln>
                        <a:solidFill>
                          <a:srgbClr val="000000"/>
                        </a:solidFill>
                        <a:effectLst/>
                        <a:latin typeface="Arial"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pt-BR" sz="2800" b="1" i="0" u="none" strike="noStrike" cap="none" normalizeH="0" baseline="0" dirty="0">
                          <a:ln>
                            <a:noFill/>
                          </a:ln>
                          <a:solidFill>
                            <a:srgbClr val="000000"/>
                          </a:solidFill>
                          <a:effectLst/>
                          <a:latin typeface="Arial" charset="0"/>
                        </a:rPr>
                        <a:t>0304080071 Inibidor da </a:t>
                      </a:r>
                      <a:r>
                        <a:rPr kumimoji="0" lang="pt-BR" sz="2800" b="1" i="0" u="none" strike="noStrike" cap="none" normalizeH="0" baseline="0" dirty="0" err="1">
                          <a:ln>
                            <a:noFill/>
                          </a:ln>
                          <a:solidFill>
                            <a:srgbClr val="000000"/>
                          </a:solidFill>
                          <a:effectLst/>
                          <a:latin typeface="Arial" charset="0"/>
                        </a:rPr>
                        <a:t>Osteólise</a:t>
                      </a:r>
                      <a:endParaRPr kumimoji="0" lang="pt-BR" sz="2800" b="1" i="0" u="none" strike="noStrike" cap="none" normalizeH="0" baseline="0" dirty="0">
                        <a:ln>
                          <a:noFill/>
                        </a:ln>
                        <a:solidFill>
                          <a:srgbClr val="000000"/>
                        </a:solidFill>
                        <a:effectLst/>
                        <a:latin typeface="Arial" charset="0"/>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pt-BR" sz="1600" b="1" i="0" u="none" strike="noStrike" cap="none" normalizeH="0" baseline="0" dirty="0">
                        <a:ln>
                          <a:noFill/>
                        </a:ln>
                        <a:solidFill>
                          <a:srgbClr val="000000"/>
                        </a:solidFill>
                        <a:effectLst/>
                        <a:latin typeface="Arial" charset="0"/>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400" b="1" i="0" u="none" strike="noStrike" cap="none" normalizeH="0" baseline="0" dirty="0">
                        <a:ln>
                          <a:noFill/>
                        </a:ln>
                        <a:solidFill>
                          <a:srgbClr val="000000"/>
                        </a:solidFill>
                        <a:effectLst/>
                        <a:latin typeface="Arial" charset="0"/>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pt-BR" sz="1400" b="1" i="0" u="none" strike="noStrike" cap="none" normalizeH="0" baseline="0" dirty="0">
                        <a:ln>
                          <a:noFill/>
                        </a:ln>
                        <a:solidFill>
                          <a:schemeClr val="tx1"/>
                        </a:solidFill>
                        <a:effectLst/>
                        <a:latin typeface="Arial" charset="0"/>
                      </a:endParaRPr>
                    </a:p>
                    <a:p>
                      <a:pPr marL="0" marR="0" lvl="0" indent="0" algn="just" defTabSz="914400" rtl="0" eaLnBrk="0" fontAlgn="b" latinLnBrk="0" hangingPunct="0">
                        <a:lnSpc>
                          <a:spcPct val="100000"/>
                        </a:lnSpc>
                        <a:spcBef>
                          <a:spcPct val="0"/>
                        </a:spcBef>
                        <a:spcAft>
                          <a:spcPct val="0"/>
                        </a:spcAft>
                        <a:buClrTx/>
                        <a:buSzTx/>
                        <a:buFontTx/>
                        <a:buNone/>
                        <a:tabLst/>
                      </a:pPr>
                      <a:r>
                        <a:rPr kumimoji="0" lang="pt-BR" sz="1800" b="1" i="0" u="sng" strike="noStrike" cap="none" normalizeH="0" baseline="0" dirty="0">
                          <a:ln>
                            <a:noFill/>
                          </a:ln>
                          <a:solidFill>
                            <a:srgbClr val="A50021"/>
                          </a:solidFill>
                          <a:effectLst/>
                          <a:latin typeface="Arial" charset="0"/>
                          <a:cs typeface="Times New Roman" pitchFamily="18" charset="0"/>
                        </a:rPr>
                        <a:t>PROCEDIMENTO DE QUIMIOTERAPIA EXCLUSIVAMENTE SECUNDÁRIO</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pt-BR" sz="1400" b="1" i="0" u="sng" strike="noStrike" cap="none" normalizeH="0" baseline="0" dirty="0">
                        <a:ln>
                          <a:noFill/>
                        </a:ln>
                        <a:solidFill>
                          <a:schemeClr val="tx1"/>
                        </a:solidFill>
                        <a:effectLst/>
                        <a:latin typeface="Arial" charset="0"/>
                      </a:endParaRPr>
                    </a:p>
                    <a:p>
                      <a:pPr marL="0" marR="0" lvl="0" indent="0" algn="just" defTabSz="914400" rtl="0" eaLnBrk="0" fontAlgn="base" latinLnBrk="0" hangingPunct="0">
                        <a:lnSpc>
                          <a:spcPct val="100000"/>
                        </a:lnSpc>
                        <a:spcBef>
                          <a:spcPct val="20000"/>
                        </a:spcBef>
                        <a:spcAft>
                          <a:spcPct val="0"/>
                        </a:spcAft>
                        <a:buClrTx/>
                        <a:buSzTx/>
                        <a:buFontTx/>
                        <a:buNone/>
                        <a:tabLst/>
                      </a:pPr>
                      <a:r>
                        <a:rPr kumimoji="0" lang="pt-BR" sz="2000" b="1" i="0" u="none" strike="noStrike" cap="none" normalizeH="0" baseline="0" dirty="0">
                          <a:ln>
                            <a:noFill/>
                          </a:ln>
                          <a:solidFill>
                            <a:srgbClr val="000000"/>
                          </a:solidFill>
                          <a:effectLst/>
                          <a:latin typeface="Arial" charset="0"/>
                        </a:rPr>
                        <a:t>0304080012 - Fator Estimulante de Crescimento de Colônias de Granulócitos ou Macrófagos</a:t>
                      </a:r>
                    </a:p>
                    <a:p>
                      <a:pPr marL="0" marR="0" lvl="0" indent="0" algn="just" defTabSz="914400" rtl="0" eaLnBrk="0" fontAlgn="base" latinLnBrk="0" hangingPunct="0">
                        <a:lnSpc>
                          <a:spcPct val="100000"/>
                        </a:lnSpc>
                        <a:spcBef>
                          <a:spcPct val="20000"/>
                        </a:spcBef>
                        <a:spcAft>
                          <a:spcPct val="0"/>
                        </a:spcAft>
                        <a:buClrTx/>
                        <a:buSzTx/>
                        <a:buFontTx/>
                        <a:buNone/>
                        <a:tabLst/>
                      </a:pPr>
                      <a:endParaRPr kumimoji="0" lang="pt-BR" sz="1400" b="1" i="0" u="none" strike="noStrike" cap="none" normalizeH="0" baseline="0" dirty="0">
                        <a:ln>
                          <a:noFill/>
                        </a:ln>
                        <a:solidFill>
                          <a:srgbClr val="000000"/>
                        </a:solidFill>
                        <a:effectLst/>
                        <a:latin typeface="Arial" charset="0"/>
                        <a:cs typeface="Times New Roman" pitchFamily="18" charset="0"/>
                      </a:endParaRPr>
                    </a:p>
                  </a:txBody>
                  <a:tcPr anchor="b"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7404893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10108" y="6869"/>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1230489" y="982134"/>
            <a:ext cx="10137422" cy="5768622"/>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DF7CBF8F-A56E-4910-B7E3-17291206241D}"/>
              </a:ext>
            </a:extLst>
          </p:cNvPr>
          <p:cNvSpPr/>
          <p:nvPr/>
        </p:nvSpPr>
        <p:spPr>
          <a:xfrm>
            <a:off x="1919537" y="1772818"/>
            <a:ext cx="8352928" cy="5078313"/>
          </a:xfrm>
          <a:prstGeom prst="rect">
            <a:avLst/>
          </a:prstGeom>
        </p:spPr>
        <p:txBody>
          <a:bodyPr wrap="square">
            <a:spAutoFit/>
          </a:bodyPr>
          <a:lstStyle/>
          <a:p>
            <a:pPr algn="ctr">
              <a:defRPr/>
            </a:pPr>
            <a:r>
              <a:rPr lang="pt-BR" sz="2400" b="1" dirty="0">
                <a:solidFill>
                  <a:srgbClr val="002060"/>
                </a:solidFill>
                <a:latin typeface="Arial" charset="0"/>
              </a:rPr>
              <a:t>Terapia Renal Substitutiva (DIÁLISE) </a:t>
            </a:r>
          </a:p>
          <a:p>
            <a:pPr>
              <a:defRPr/>
            </a:pPr>
            <a:r>
              <a:rPr lang="pt-BR" sz="2400" dirty="0">
                <a:solidFill>
                  <a:srgbClr val="002060"/>
                </a:solidFill>
                <a:latin typeface="Arial" charset="0"/>
              </a:rPr>
              <a:t>A diálise é um   processo artificial que utiliza uma membrana filtrante orgânica ou artificial para substituir a função de filtração dos rins.</a:t>
            </a:r>
          </a:p>
          <a:p>
            <a:pPr algn="just">
              <a:defRPr/>
            </a:pPr>
            <a:r>
              <a:rPr lang="pt-BR" sz="2000" b="1" i="1" dirty="0">
                <a:solidFill>
                  <a:srgbClr val="002060"/>
                </a:solidFill>
                <a:cs typeface="Arial" pitchFamily="34" charset="0"/>
              </a:rPr>
              <a:t>“Não promove o restabelecimento dos rins ou restaura suas funções. É uma terapia substitutiva que </a:t>
            </a:r>
            <a:r>
              <a:rPr lang="pt-BR" sz="2000" b="1" i="1" u="sng" dirty="0">
                <a:solidFill>
                  <a:srgbClr val="002060"/>
                </a:solidFill>
                <a:cs typeface="Arial" pitchFamily="34" charset="0"/>
              </a:rPr>
              <a:t>realiza parcialmente as funções renais</a:t>
            </a:r>
            <a:r>
              <a:rPr lang="pt-BR" sz="2000" b="1" i="1" dirty="0">
                <a:solidFill>
                  <a:srgbClr val="002060"/>
                </a:solidFill>
                <a:cs typeface="Arial" pitchFamily="34" charset="0"/>
              </a:rPr>
              <a:t>, prevenindo prejuízos a outros órgãos”</a:t>
            </a:r>
          </a:p>
          <a:p>
            <a:pPr algn="just">
              <a:defRPr/>
            </a:pPr>
            <a:endParaRPr lang="pt-BR" sz="1000" i="1" dirty="0">
              <a:solidFill>
                <a:srgbClr val="002060"/>
              </a:solidFill>
              <a:cs typeface="Arial" pitchFamily="34" charset="0"/>
            </a:endParaRPr>
          </a:p>
          <a:p>
            <a:pPr>
              <a:buFont typeface="Arial" pitchFamily="34" charset="0"/>
              <a:buChar char="•"/>
              <a:defRPr/>
            </a:pPr>
            <a:r>
              <a:rPr lang="pt-BR" sz="2400" dirty="0">
                <a:solidFill>
                  <a:srgbClr val="002060"/>
                </a:solidFill>
                <a:latin typeface="Arial" charset="0"/>
              </a:rPr>
              <a:t>  </a:t>
            </a:r>
            <a:r>
              <a:rPr lang="pt-BR" sz="2400" b="1" dirty="0">
                <a:solidFill>
                  <a:srgbClr val="002060"/>
                </a:solidFill>
                <a:latin typeface="Arial" charset="0"/>
              </a:rPr>
              <a:t>Indicação </a:t>
            </a:r>
          </a:p>
          <a:p>
            <a:pPr>
              <a:defRPr/>
            </a:pPr>
            <a:r>
              <a:rPr lang="pt-BR" sz="2000" dirty="0">
                <a:solidFill>
                  <a:srgbClr val="002060"/>
                </a:solidFill>
                <a:latin typeface="Arial" charset="0"/>
              </a:rPr>
              <a:t>Em geral, a diálise é indicada quando a capacidade de  filtração renal está bastante reduzida, </a:t>
            </a:r>
            <a:r>
              <a:rPr lang="pt-BR" sz="2000" u="sng" dirty="0">
                <a:solidFill>
                  <a:srgbClr val="002060"/>
                </a:solidFill>
                <a:latin typeface="Arial" charset="0"/>
              </a:rPr>
              <a:t>em torno de 10% ou menos </a:t>
            </a:r>
            <a:r>
              <a:rPr lang="pt-BR" sz="2000" dirty="0">
                <a:solidFill>
                  <a:srgbClr val="002060"/>
                </a:solidFill>
                <a:latin typeface="Arial" charset="0"/>
              </a:rPr>
              <a:t>da  considerada normal. </a:t>
            </a:r>
          </a:p>
          <a:p>
            <a:pPr>
              <a:defRPr/>
            </a:pPr>
            <a:endParaRPr lang="pt-BR" sz="1000" dirty="0">
              <a:solidFill>
                <a:srgbClr val="002060"/>
              </a:solidFill>
              <a:latin typeface="Arial" charset="0"/>
            </a:endParaRPr>
          </a:p>
          <a:p>
            <a:pPr>
              <a:defRPr/>
            </a:pPr>
            <a:r>
              <a:rPr lang="pt-BR" sz="2000" b="1" dirty="0">
                <a:solidFill>
                  <a:srgbClr val="002060"/>
                </a:solidFill>
                <a:latin typeface="Arial" charset="0"/>
              </a:rPr>
              <a:t>Existem dois tipos de diálise:</a:t>
            </a:r>
            <a:r>
              <a:rPr lang="pt-BR" sz="2000" dirty="0">
                <a:solidFill>
                  <a:srgbClr val="002060"/>
                </a:solidFill>
                <a:latin typeface="Arial" charset="0"/>
              </a:rPr>
              <a:t> </a:t>
            </a:r>
          </a:p>
          <a:p>
            <a:pPr>
              <a:defRPr/>
            </a:pPr>
            <a:r>
              <a:rPr lang="pt-BR" sz="2400" b="1" dirty="0">
                <a:solidFill>
                  <a:srgbClr val="002060"/>
                </a:solidFill>
                <a:latin typeface="Arial" charset="0"/>
              </a:rPr>
              <a:t> - </a:t>
            </a:r>
            <a:r>
              <a:rPr lang="pt-BR" sz="2000" b="1" dirty="0">
                <a:solidFill>
                  <a:srgbClr val="002060"/>
                </a:solidFill>
                <a:latin typeface="Arial" charset="0"/>
              </a:rPr>
              <a:t>Diálise peritoneal</a:t>
            </a:r>
            <a:r>
              <a:rPr lang="pt-BR" sz="2000" dirty="0">
                <a:solidFill>
                  <a:srgbClr val="002060"/>
                </a:solidFill>
                <a:latin typeface="Arial" charset="0"/>
              </a:rPr>
              <a:t>. </a:t>
            </a:r>
          </a:p>
          <a:p>
            <a:pPr>
              <a:defRPr/>
            </a:pPr>
            <a:r>
              <a:rPr lang="pt-BR" sz="2000" dirty="0">
                <a:solidFill>
                  <a:srgbClr val="002060"/>
                </a:solidFill>
                <a:latin typeface="Arial" charset="0"/>
              </a:rPr>
              <a:t> - </a:t>
            </a:r>
            <a:r>
              <a:rPr lang="pt-BR" sz="2000" b="1" dirty="0">
                <a:solidFill>
                  <a:srgbClr val="002060"/>
                </a:solidFill>
                <a:latin typeface="Arial" charset="0"/>
              </a:rPr>
              <a:t>Hemodiálise</a:t>
            </a:r>
            <a:endParaRPr lang="pt-BR" sz="2000" dirty="0">
              <a:solidFill>
                <a:srgbClr val="002060"/>
              </a:solidFill>
              <a:latin typeface="Arial" charset="0"/>
            </a:endParaRPr>
          </a:p>
        </p:txBody>
      </p:sp>
    </p:spTree>
    <p:extLst>
      <p:ext uri="{BB962C8B-B14F-4D97-AF65-F5344CB8AC3E}">
        <p14:creationId xmlns:p14="http://schemas.microsoft.com/office/powerpoint/2010/main" val="3308240511"/>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8040216" y="-9988"/>
            <a:ext cx="2627784" cy="1059325"/>
          </a:xfrm>
          <a:prstGeom prst="rect">
            <a:avLst/>
          </a:prstGeom>
        </p:spPr>
      </p:pic>
      <p:sp>
        <p:nvSpPr>
          <p:cNvPr id="10" name="Text Box 5">
            <a:extLst>
              <a:ext uri="{FF2B5EF4-FFF2-40B4-BE49-F238E27FC236}">
                <a16:creationId xmlns:a16="http://schemas.microsoft.com/office/drawing/2014/main" id="{5547BEA5-B119-4EFB-900B-5EA6D399EC5C}"/>
              </a:ext>
            </a:extLst>
          </p:cNvPr>
          <p:cNvSpPr txBox="1">
            <a:spLocks noChangeArrowheads="1"/>
          </p:cNvSpPr>
          <p:nvPr/>
        </p:nvSpPr>
        <p:spPr bwMode="auto">
          <a:xfrm>
            <a:off x="1836238" y="1196520"/>
            <a:ext cx="8203381" cy="2185214"/>
          </a:xfrm>
          <a:prstGeom prst="rect">
            <a:avLst/>
          </a:prstGeom>
          <a:solidFill>
            <a:schemeClr val="accent3">
              <a:lumMod val="20000"/>
              <a:lumOff val="80000"/>
            </a:schemeClr>
          </a:solidFill>
          <a:ln w="28575">
            <a:solidFill>
              <a:schemeClr val="tx1"/>
            </a:solidFill>
            <a:miter lim="800000"/>
            <a:headEnd/>
            <a:tailEnd/>
          </a:ln>
        </p:spPr>
        <p:txBody>
          <a:bodyPr wrap="square">
            <a:spAutoFit/>
          </a:bodyPr>
          <a:lstStyle/>
          <a:p>
            <a:pPr algn="just">
              <a:defRPr/>
            </a:pPr>
            <a:endParaRPr lang="pt-BR" sz="2000" dirty="0">
              <a:solidFill>
                <a:srgbClr val="000000"/>
              </a:solidFill>
            </a:endParaRPr>
          </a:p>
          <a:p>
            <a:pPr algn="just">
              <a:defRPr/>
            </a:pPr>
            <a:r>
              <a:rPr lang="pt-BR" sz="2200" b="1" dirty="0">
                <a:solidFill>
                  <a:srgbClr val="000000"/>
                </a:solidFill>
              </a:rPr>
              <a:t>030409</a:t>
            </a:r>
            <a:r>
              <a:rPr lang="pt-BR" sz="2200" b="1" dirty="0">
                <a:solidFill>
                  <a:srgbClr val="111143"/>
                </a:solidFill>
              </a:rPr>
              <a:t>  - Medicina Nuclear – Terapêutica Oncológica</a:t>
            </a:r>
          </a:p>
          <a:p>
            <a:pPr algn="just">
              <a:defRPr/>
            </a:pPr>
            <a:endParaRPr lang="pt-BR" sz="2200" dirty="0">
              <a:solidFill>
                <a:srgbClr val="111143"/>
              </a:solidFill>
              <a:cs typeface="Times New Roman" pitchFamily="18" charset="0"/>
            </a:endParaRPr>
          </a:p>
          <a:p>
            <a:pPr algn="just">
              <a:defRPr/>
            </a:pPr>
            <a:r>
              <a:rPr lang="pt-BR" sz="2000" b="1" dirty="0">
                <a:solidFill>
                  <a:srgbClr val="111143"/>
                </a:solidFill>
                <a:cs typeface="Times New Roman" pitchFamily="18" charset="0"/>
              </a:rPr>
              <a:t>030410 – Gerais em </a:t>
            </a:r>
            <a:r>
              <a:rPr lang="pt-BR" sz="2000" b="1" dirty="0" err="1">
                <a:solidFill>
                  <a:srgbClr val="111143"/>
                </a:solidFill>
                <a:cs typeface="Times New Roman" pitchFamily="18" charset="0"/>
              </a:rPr>
              <a:t>Oncolgia</a:t>
            </a:r>
            <a:r>
              <a:rPr lang="pt-BR" sz="2000" b="1" dirty="0">
                <a:solidFill>
                  <a:srgbClr val="111143"/>
                </a:solidFill>
                <a:cs typeface="Times New Roman" pitchFamily="18" charset="0"/>
              </a:rPr>
              <a:t> </a:t>
            </a:r>
          </a:p>
          <a:p>
            <a:pPr algn="just">
              <a:defRPr/>
            </a:pPr>
            <a:endParaRPr lang="pt-BR" sz="2000" dirty="0">
              <a:solidFill>
                <a:srgbClr val="111143"/>
              </a:solidFill>
              <a:cs typeface="Times New Roman" pitchFamily="18" charset="0"/>
            </a:endParaRPr>
          </a:p>
          <a:p>
            <a:pPr algn="just">
              <a:defRPr/>
            </a:pPr>
            <a:endParaRPr lang="pt-BR" sz="2000" dirty="0">
              <a:solidFill>
                <a:srgbClr val="111143"/>
              </a:solidFill>
            </a:endParaRPr>
          </a:p>
          <a:p>
            <a:pPr algn="just">
              <a:defRPr/>
            </a:pPr>
            <a:endParaRPr lang="pt-BR" sz="800" dirty="0">
              <a:solidFill>
                <a:srgbClr val="111143"/>
              </a:solidFill>
            </a:endParaRPr>
          </a:p>
        </p:txBody>
      </p:sp>
      <p:graphicFrame>
        <p:nvGraphicFramePr>
          <p:cNvPr id="3" name="Tabela 2">
            <a:extLst>
              <a:ext uri="{FF2B5EF4-FFF2-40B4-BE49-F238E27FC236}">
                <a16:creationId xmlns:a16="http://schemas.microsoft.com/office/drawing/2014/main" id="{AAB1CF4F-3A2D-419E-B30D-344DAC4B1DAA}"/>
              </a:ext>
            </a:extLst>
          </p:cNvPr>
          <p:cNvGraphicFramePr>
            <a:graphicFrameLocks noGrp="1"/>
          </p:cNvGraphicFramePr>
          <p:nvPr/>
        </p:nvGraphicFramePr>
        <p:xfrm>
          <a:off x="1873747" y="3933056"/>
          <a:ext cx="8229600" cy="914400"/>
        </p:xfrm>
        <a:graphic>
          <a:graphicData uri="http://schemas.openxmlformats.org/drawingml/2006/table">
            <a:tbl>
              <a:tblPr/>
              <a:tblGrid>
                <a:gridCol w="8229600">
                  <a:extLst>
                    <a:ext uri="{9D8B030D-6E8A-4147-A177-3AD203B41FA5}">
                      <a16:colId xmlns:a16="http://schemas.microsoft.com/office/drawing/2014/main" val="1490161551"/>
                    </a:ext>
                  </a:extLst>
                </a:gridCol>
              </a:tblGrid>
              <a:tr h="0">
                <a:tc>
                  <a:txBody>
                    <a:bodyPr/>
                    <a:lstStyle/>
                    <a:p>
                      <a:r>
                        <a:rPr lang="pt-BR" b="1" dirty="0">
                          <a:solidFill>
                            <a:schemeClr val="tx1"/>
                          </a:solidFill>
                          <a:effectLst/>
                        </a:rPr>
                        <a:t>030410</a:t>
                      </a:r>
                      <a:r>
                        <a:rPr lang="pt-BR" dirty="0">
                          <a:solidFill>
                            <a:srgbClr val="1969A0"/>
                          </a:solidFill>
                          <a:effectLst/>
                        </a:rPr>
                        <a:t>0013 - Tratamento de intercorrências clínicas de paciente oncológico</a:t>
                      </a:r>
                    </a:p>
                    <a:p>
                      <a:endParaRPr lang="pt-BR" dirty="0">
                        <a:solidFill>
                          <a:srgbClr val="1969A0"/>
                        </a:solidFill>
                        <a:effectLst/>
                      </a:endParaRPr>
                    </a:p>
                    <a:p>
                      <a:endParaRPr lang="pt-BR" dirty="0">
                        <a:solidFill>
                          <a:srgbClr val="1969A0"/>
                        </a:solidFill>
                        <a:effectLst/>
                      </a:endParaRPr>
                    </a:p>
                  </a:txBody>
                  <a:tcPr anchor="ctr">
                    <a:lnL>
                      <a:noFill/>
                    </a:lnL>
                    <a:lnR>
                      <a:noFill/>
                    </a:lnR>
                    <a:lnT>
                      <a:noFill/>
                    </a:lnT>
                    <a:lnB>
                      <a:noFill/>
                    </a:lnB>
                    <a:solidFill>
                      <a:srgbClr val="FFFFFF"/>
                    </a:solidFill>
                  </a:tcPr>
                </a:tc>
                <a:extLst>
                  <a:ext uri="{0D108BD9-81ED-4DB2-BD59-A6C34878D82A}">
                    <a16:rowId xmlns:a16="http://schemas.microsoft.com/office/drawing/2014/main" val="1294414325"/>
                  </a:ext>
                </a:extLst>
              </a:tr>
            </a:tbl>
          </a:graphicData>
        </a:graphic>
      </p:graphicFrame>
      <p:graphicFrame>
        <p:nvGraphicFramePr>
          <p:cNvPr id="5" name="Tabela 4">
            <a:extLst>
              <a:ext uri="{FF2B5EF4-FFF2-40B4-BE49-F238E27FC236}">
                <a16:creationId xmlns:a16="http://schemas.microsoft.com/office/drawing/2014/main" id="{26ED8DC3-E91D-4A66-AF8A-DB1AC66EBD82}"/>
              </a:ext>
            </a:extLst>
          </p:cNvPr>
          <p:cNvGraphicFramePr>
            <a:graphicFrameLocks noGrp="1"/>
          </p:cNvGraphicFramePr>
          <p:nvPr/>
        </p:nvGraphicFramePr>
        <p:xfrm>
          <a:off x="1847527" y="4328087"/>
          <a:ext cx="8229600" cy="365760"/>
        </p:xfrm>
        <a:graphic>
          <a:graphicData uri="http://schemas.openxmlformats.org/drawingml/2006/table">
            <a:tbl>
              <a:tblPr/>
              <a:tblGrid>
                <a:gridCol w="8229600">
                  <a:extLst>
                    <a:ext uri="{9D8B030D-6E8A-4147-A177-3AD203B41FA5}">
                      <a16:colId xmlns:a16="http://schemas.microsoft.com/office/drawing/2014/main" val="3558126979"/>
                    </a:ext>
                  </a:extLst>
                </a:gridCol>
              </a:tblGrid>
              <a:tr h="0">
                <a:tc>
                  <a:txBody>
                    <a:bodyPr/>
                    <a:lstStyle/>
                    <a:p>
                      <a:r>
                        <a:rPr lang="pt-BR" b="1" dirty="0">
                          <a:solidFill>
                            <a:schemeClr val="tx1"/>
                          </a:solidFill>
                          <a:effectLst/>
                        </a:rPr>
                        <a:t>030410</a:t>
                      </a:r>
                      <a:r>
                        <a:rPr lang="pt-BR" dirty="0">
                          <a:solidFill>
                            <a:srgbClr val="1969A0"/>
                          </a:solidFill>
                          <a:effectLst/>
                        </a:rPr>
                        <a:t>0021  - Tratamento clínico de paciente oncológico</a:t>
                      </a:r>
                    </a:p>
                  </a:txBody>
                  <a:tcPr anchor="ctr">
                    <a:lnL>
                      <a:noFill/>
                    </a:lnL>
                    <a:lnR>
                      <a:noFill/>
                    </a:lnR>
                    <a:lnT>
                      <a:noFill/>
                    </a:lnT>
                    <a:lnB>
                      <a:noFill/>
                    </a:lnB>
                    <a:solidFill>
                      <a:srgbClr val="FFFFFF"/>
                    </a:solidFill>
                  </a:tcPr>
                </a:tc>
                <a:extLst>
                  <a:ext uri="{0D108BD9-81ED-4DB2-BD59-A6C34878D82A}">
                    <a16:rowId xmlns:a16="http://schemas.microsoft.com/office/drawing/2014/main" val="4171352136"/>
                  </a:ext>
                </a:extLst>
              </a:tr>
            </a:tbl>
          </a:graphicData>
        </a:graphic>
      </p:graphicFrame>
      <p:sp>
        <p:nvSpPr>
          <p:cNvPr id="8" name="CaixaDeTexto 7">
            <a:extLst>
              <a:ext uri="{FF2B5EF4-FFF2-40B4-BE49-F238E27FC236}">
                <a16:creationId xmlns:a16="http://schemas.microsoft.com/office/drawing/2014/main" id="{B5346FDC-04FC-4F5F-8A23-0D0229C94A9C}"/>
              </a:ext>
            </a:extLst>
          </p:cNvPr>
          <p:cNvSpPr txBox="1"/>
          <p:nvPr/>
        </p:nvSpPr>
        <p:spPr>
          <a:xfrm>
            <a:off x="1847528" y="5661248"/>
            <a:ext cx="8424936" cy="707886"/>
          </a:xfrm>
          <a:prstGeom prst="rect">
            <a:avLst/>
          </a:prstGeom>
          <a:solidFill>
            <a:schemeClr val="bg1"/>
          </a:solidFill>
        </p:spPr>
        <p:txBody>
          <a:bodyPr wrap="square" rtlCol="0">
            <a:spAutoFit/>
          </a:bodyPr>
          <a:lstStyle/>
          <a:p>
            <a:r>
              <a:rPr lang="pt-BR" sz="2000" dirty="0">
                <a:solidFill>
                  <a:srgbClr val="002060"/>
                </a:solidFill>
              </a:rPr>
              <a:t>Ambos os procedimentos da forma de organização 030410 são de média complexidade  (os únicos na oncologia) e são registrados na AIH</a:t>
            </a:r>
          </a:p>
        </p:txBody>
      </p:sp>
    </p:spTree>
    <p:extLst>
      <p:ext uri="{BB962C8B-B14F-4D97-AF65-F5344CB8AC3E}">
        <p14:creationId xmlns:p14="http://schemas.microsoft.com/office/powerpoint/2010/main" val="2818383111"/>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183150" y="62256"/>
            <a:ext cx="2018184" cy="813580"/>
          </a:xfrm>
          <a:prstGeom prst="rect">
            <a:avLst/>
          </a:prstGeom>
        </p:spPr>
      </p:pic>
      <p:sp>
        <p:nvSpPr>
          <p:cNvPr id="7" name="Rectangle 2">
            <a:extLst>
              <a:ext uri="{FF2B5EF4-FFF2-40B4-BE49-F238E27FC236}">
                <a16:creationId xmlns:a16="http://schemas.microsoft.com/office/drawing/2014/main" id="{81CFE43B-C35D-4606-8919-9CEB5A87E83B}"/>
              </a:ext>
            </a:extLst>
          </p:cNvPr>
          <p:cNvSpPr>
            <a:spLocks noChangeArrowheads="1"/>
          </p:cNvSpPr>
          <p:nvPr/>
        </p:nvSpPr>
        <p:spPr bwMode="auto">
          <a:xfrm>
            <a:off x="2310180" y="624189"/>
            <a:ext cx="9148042" cy="5970865"/>
          </a:xfrm>
          <a:prstGeom prst="rect">
            <a:avLst/>
          </a:prstGeom>
          <a:solidFill>
            <a:schemeClr val="bg1"/>
          </a:solidFill>
          <a:ln w="28575">
            <a:solidFill>
              <a:schemeClr val="tx1"/>
            </a:solidFill>
            <a:miter lim="800000"/>
            <a:headEnd/>
            <a:tailEnd/>
          </a:ln>
        </p:spPr>
        <p:txBody>
          <a:bodyPr wrap="square" anchor="ctr">
            <a:spAutoFit/>
          </a:bodyPr>
          <a:lstStyle>
            <a:lvl1pPr eaLnBrk="0" hangingPunct="0">
              <a:spcBef>
                <a:spcPct val="20000"/>
              </a:spcBef>
              <a:buChar char="•"/>
              <a:defRPr sz="3200">
                <a:solidFill>
                  <a:srgbClr val="4D4D4D"/>
                </a:solidFill>
                <a:latin typeface="Arial" pitchFamily="34" charset="0"/>
                <a:ea typeface="ＭＳ Ｐゴシック" pitchFamily="34" charset="-128"/>
              </a:defRPr>
            </a:lvl1pPr>
            <a:lvl2pPr marL="742950" indent="-285750" eaLnBrk="0" hangingPunct="0">
              <a:spcBef>
                <a:spcPct val="20000"/>
              </a:spcBef>
              <a:buChar char="–"/>
              <a:defRPr sz="2800">
                <a:solidFill>
                  <a:srgbClr val="4D4D4D"/>
                </a:solidFill>
                <a:latin typeface="Arial" pitchFamily="34" charset="0"/>
                <a:ea typeface="ＭＳ Ｐゴシック" pitchFamily="34" charset="-128"/>
              </a:defRPr>
            </a:lvl2pPr>
            <a:lvl3pPr marL="1143000" indent="-228600" eaLnBrk="0" hangingPunct="0">
              <a:spcBef>
                <a:spcPct val="20000"/>
              </a:spcBef>
              <a:buChar char="•"/>
              <a:defRPr sz="2400">
                <a:solidFill>
                  <a:srgbClr val="4D4D4D"/>
                </a:solidFill>
                <a:latin typeface="Arial" pitchFamily="34" charset="0"/>
                <a:ea typeface="ＭＳ Ｐゴシック" pitchFamily="34" charset="-128"/>
              </a:defRPr>
            </a:lvl3pPr>
            <a:lvl4pPr marL="1600200" indent="-228600" eaLnBrk="0" hangingPunct="0">
              <a:spcBef>
                <a:spcPct val="20000"/>
              </a:spcBef>
              <a:buChar char="–"/>
              <a:defRPr sz="2000">
                <a:solidFill>
                  <a:srgbClr val="4D4D4D"/>
                </a:solidFill>
                <a:latin typeface="Arial" pitchFamily="34" charset="0"/>
                <a:ea typeface="ＭＳ Ｐゴシック" pitchFamily="34" charset="-128"/>
              </a:defRPr>
            </a:lvl4pPr>
            <a:lvl5pPr marL="2057400" indent="-228600" eaLnBrk="0" hangingPunct="0">
              <a:spcBef>
                <a:spcPct val="20000"/>
              </a:spcBef>
              <a:buChar char="»"/>
              <a:defRPr sz="2000">
                <a:solidFill>
                  <a:srgbClr val="4D4D4D"/>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9pPr>
          </a:lstStyle>
          <a:p>
            <a:pPr algn="ctr" eaLnBrk="1" hangingPunct="1">
              <a:spcBef>
                <a:spcPct val="0"/>
              </a:spcBef>
              <a:buFontTx/>
              <a:buNone/>
            </a:pPr>
            <a:endParaRPr lang="pt-BR" altLang="pt-BR" sz="2400" dirty="0">
              <a:solidFill>
                <a:srgbClr val="A50021"/>
              </a:solidFill>
            </a:endParaRPr>
          </a:p>
          <a:p>
            <a:pPr algn="ctr" eaLnBrk="1" hangingPunct="1">
              <a:spcBef>
                <a:spcPct val="0"/>
              </a:spcBef>
              <a:buFontTx/>
              <a:buNone/>
            </a:pPr>
            <a:r>
              <a:rPr lang="pt-BR" altLang="pt-BR" sz="2000" b="1" dirty="0">
                <a:solidFill>
                  <a:srgbClr val="002060"/>
                </a:solidFill>
              </a:rPr>
              <a:t>PROCEDIMENTO 03.04.08.007-1 INIBIDOR DA OSTEÓLISE </a:t>
            </a:r>
          </a:p>
          <a:p>
            <a:pPr algn="ctr" eaLnBrk="1" hangingPunct="1">
              <a:spcBef>
                <a:spcPct val="0"/>
              </a:spcBef>
              <a:buFontTx/>
              <a:buNone/>
            </a:pPr>
            <a:endParaRPr lang="pt-BR" altLang="pt-BR" sz="1000" dirty="0">
              <a:solidFill>
                <a:srgbClr val="A50021"/>
              </a:solidFill>
            </a:endParaRPr>
          </a:p>
          <a:p>
            <a:pPr eaLnBrk="1" hangingPunct="1">
              <a:spcBef>
                <a:spcPct val="0"/>
              </a:spcBef>
              <a:buClr>
                <a:schemeClr val="tx1"/>
              </a:buClr>
              <a:buSzPts val="1600"/>
              <a:buFont typeface="Arial" pitchFamily="34" charset="0"/>
              <a:buChar char="-"/>
            </a:pPr>
            <a:r>
              <a:rPr lang="pt-BR" altLang="pt-BR" sz="1800" dirty="0">
                <a:solidFill>
                  <a:schemeClr val="tx1"/>
                </a:solidFill>
              </a:rPr>
              <a:t> </a:t>
            </a:r>
            <a:r>
              <a:rPr lang="pt-BR" altLang="pt-BR" sz="2000" dirty="0">
                <a:solidFill>
                  <a:srgbClr val="000000"/>
                </a:solidFill>
              </a:rPr>
              <a:t>Pode ser autorizado nos casos de doentes com lesões de neoplasia de células plasmáticas (</a:t>
            </a:r>
            <a:r>
              <a:rPr lang="pt-BR" altLang="pt-BR" sz="2000" dirty="0">
                <a:solidFill>
                  <a:schemeClr val="accent2"/>
                </a:solidFill>
              </a:rPr>
              <a:t>mieloma múltiplo</a:t>
            </a:r>
            <a:r>
              <a:rPr lang="pt-BR" altLang="pt-BR" sz="2000" dirty="0">
                <a:solidFill>
                  <a:srgbClr val="000000"/>
                </a:solidFill>
              </a:rPr>
              <a:t>), dolorosas ou não, ou de doentes com</a:t>
            </a:r>
            <a:r>
              <a:rPr lang="pt-BR" altLang="pt-BR" sz="2000" dirty="0">
                <a:solidFill>
                  <a:schemeClr val="tx1"/>
                </a:solidFill>
              </a:rPr>
              <a:t> </a:t>
            </a:r>
            <a:r>
              <a:rPr lang="pt-BR" altLang="pt-BR" sz="2000" dirty="0">
                <a:solidFill>
                  <a:schemeClr val="accent2"/>
                </a:solidFill>
              </a:rPr>
              <a:t>metástases </a:t>
            </a:r>
            <a:r>
              <a:rPr lang="pt-BR" altLang="pt-BR" sz="2000" dirty="0" err="1">
                <a:solidFill>
                  <a:schemeClr val="accent2"/>
                </a:solidFill>
              </a:rPr>
              <a:t>osteolíticas</a:t>
            </a:r>
            <a:r>
              <a:rPr lang="pt-BR" altLang="pt-BR" sz="2000" dirty="0">
                <a:solidFill>
                  <a:schemeClr val="accent2"/>
                </a:solidFill>
              </a:rPr>
              <a:t> ou mistas</a:t>
            </a:r>
            <a:r>
              <a:rPr lang="pt-BR" altLang="pt-BR" sz="2000" dirty="0">
                <a:solidFill>
                  <a:schemeClr val="tx1"/>
                </a:solidFill>
              </a:rPr>
              <a:t> </a:t>
            </a:r>
            <a:r>
              <a:rPr lang="pt-BR" altLang="pt-BR" sz="2000" dirty="0">
                <a:solidFill>
                  <a:srgbClr val="000000"/>
                </a:solidFill>
              </a:rPr>
              <a:t>(</a:t>
            </a:r>
            <a:r>
              <a:rPr lang="pt-BR" altLang="pt-BR" sz="2000" dirty="0" err="1">
                <a:solidFill>
                  <a:srgbClr val="000000"/>
                </a:solidFill>
              </a:rPr>
              <a:t>osteoblásticas</a:t>
            </a:r>
            <a:r>
              <a:rPr lang="pt-BR" altLang="pt-BR" sz="2000" dirty="0">
                <a:solidFill>
                  <a:srgbClr val="000000"/>
                </a:solidFill>
              </a:rPr>
              <a:t> e </a:t>
            </a:r>
            <a:r>
              <a:rPr lang="pt-BR" altLang="pt-BR" sz="2000" dirty="0" err="1">
                <a:solidFill>
                  <a:srgbClr val="000000"/>
                </a:solidFill>
              </a:rPr>
              <a:t>osteolíticas</a:t>
            </a:r>
            <a:r>
              <a:rPr lang="pt-BR" altLang="pt-BR" sz="2000" dirty="0">
                <a:solidFill>
                  <a:srgbClr val="000000"/>
                </a:solidFill>
              </a:rPr>
              <a:t>), demonstradas radiologicamente, dolorosas ou não, que estejam com hipercalcemia sintomática de causa neoplásica ou recebendo quimioterapia ou hormonioterapia e com doença neoplásica controlada.</a:t>
            </a:r>
          </a:p>
          <a:p>
            <a:pPr eaLnBrk="1" hangingPunct="1">
              <a:spcBef>
                <a:spcPct val="0"/>
              </a:spcBef>
              <a:buFontTx/>
              <a:buNone/>
            </a:pPr>
            <a:endParaRPr lang="pt-BR" altLang="pt-BR" sz="2000" dirty="0">
              <a:solidFill>
                <a:srgbClr val="000000"/>
              </a:solidFill>
            </a:endParaRPr>
          </a:p>
          <a:p>
            <a:pPr eaLnBrk="1" hangingPunct="1">
              <a:spcBef>
                <a:spcPct val="0"/>
              </a:spcBef>
              <a:buClr>
                <a:schemeClr val="tx1"/>
              </a:buClr>
              <a:buSzPts val="1600"/>
              <a:buFont typeface="Arial" pitchFamily="34" charset="0"/>
              <a:buChar char="-"/>
            </a:pPr>
            <a:r>
              <a:rPr lang="pt-BR" altLang="pt-BR" sz="2000" dirty="0">
                <a:solidFill>
                  <a:schemeClr val="tx1"/>
                </a:solidFill>
              </a:rPr>
              <a:t> </a:t>
            </a:r>
            <a:r>
              <a:rPr lang="pt-BR" altLang="pt-BR" sz="2000" dirty="0">
                <a:solidFill>
                  <a:srgbClr val="000000"/>
                </a:solidFill>
              </a:rPr>
              <a:t>Quando </a:t>
            </a:r>
            <a:r>
              <a:rPr lang="pt-BR" altLang="pt-BR" sz="2000" dirty="0">
                <a:solidFill>
                  <a:schemeClr val="accent2"/>
                </a:solidFill>
              </a:rPr>
              <a:t>PRINCIPAL</a:t>
            </a:r>
            <a:r>
              <a:rPr lang="pt-BR" altLang="pt-BR" sz="2000" dirty="0">
                <a:solidFill>
                  <a:srgbClr val="000000"/>
                </a:solidFill>
              </a:rPr>
              <a:t>, é de uso isolado e compatível com os códigos CID C90.0 (mieloma múltiplo) ou C79.5 (metástase óssea de carcinoma de mama ou adenocarcinoma de próstata cuja hormonioterapia foi cirúrgica - </a:t>
            </a:r>
            <a:r>
              <a:rPr lang="pt-BR" altLang="pt-BR" sz="2000" dirty="0" err="1">
                <a:solidFill>
                  <a:srgbClr val="000000"/>
                </a:solidFill>
              </a:rPr>
              <a:t>orquiectomia</a:t>
            </a:r>
            <a:r>
              <a:rPr lang="pt-BR" altLang="pt-BR" sz="2000" dirty="0">
                <a:solidFill>
                  <a:srgbClr val="000000"/>
                </a:solidFill>
              </a:rPr>
              <a:t> ou </a:t>
            </a:r>
            <a:r>
              <a:rPr lang="pt-BR" altLang="pt-BR" sz="2000" dirty="0" err="1">
                <a:solidFill>
                  <a:srgbClr val="000000"/>
                </a:solidFill>
              </a:rPr>
              <a:t>ooforectomia</a:t>
            </a:r>
            <a:r>
              <a:rPr lang="pt-BR" altLang="pt-BR" sz="2000" dirty="0">
                <a:solidFill>
                  <a:srgbClr val="000000"/>
                </a:solidFill>
              </a:rPr>
              <a:t> bilaterais - ou </a:t>
            </a:r>
            <a:r>
              <a:rPr lang="pt-BR" altLang="pt-BR" sz="2000" dirty="0" err="1">
                <a:solidFill>
                  <a:srgbClr val="000000"/>
                </a:solidFill>
              </a:rPr>
              <a:t>actínica</a:t>
            </a:r>
            <a:r>
              <a:rPr lang="pt-BR" altLang="pt-BR" sz="2000" dirty="0">
                <a:solidFill>
                  <a:srgbClr val="000000"/>
                </a:solidFill>
              </a:rPr>
              <a:t> - </a:t>
            </a:r>
            <a:r>
              <a:rPr lang="pt-BR" altLang="pt-BR" sz="2000" dirty="0" err="1">
                <a:solidFill>
                  <a:srgbClr val="000000"/>
                </a:solidFill>
              </a:rPr>
              <a:t>ooforectomia</a:t>
            </a:r>
            <a:r>
              <a:rPr lang="pt-BR" altLang="pt-BR" sz="2000" dirty="0">
                <a:solidFill>
                  <a:srgbClr val="000000"/>
                </a:solidFill>
              </a:rPr>
              <a:t> bilateral por radioterapia).</a:t>
            </a:r>
            <a:r>
              <a:rPr lang="pt-BR" altLang="pt-BR" sz="2400" dirty="0">
                <a:solidFill>
                  <a:srgbClr val="000000"/>
                </a:solidFill>
              </a:rPr>
              <a:t> </a:t>
            </a:r>
          </a:p>
          <a:p>
            <a:pPr eaLnBrk="1" hangingPunct="1">
              <a:spcBef>
                <a:spcPct val="0"/>
              </a:spcBef>
              <a:buFontTx/>
              <a:buNone/>
            </a:pPr>
            <a:endParaRPr lang="pt-BR" altLang="pt-BR" sz="2000" dirty="0">
              <a:solidFill>
                <a:srgbClr val="000000"/>
              </a:solidFill>
            </a:endParaRPr>
          </a:p>
          <a:p>
            <a:pPr eaLnBrk="1" hangingPunct="1">
              <a:spcBef>
                <a:spcPct val="0"/>
              </a:spcBef>
              <a:buClr>
                <a:schemeClr val="tx1"/>
              </a:buClr>
              <a:buSzPts val="1600"/>
              <a:buFont typeface="Arial" pitchFamily="34" charset="0"/>
              <a:buChar char="-"/>
            </a:pPr>
            <a:r>
              <a:rPr lang="pt-BR" altLang="pt-BR" sz="2000" dirty="0">
                <a:solidFill>
                  <a:schemeClr val="tx1"/>
                </a:solidFill>
              </a:rPr>
              <a:t> </a:t>
            </a:r>
            <a:r>
              <a:rPr lang="pt-BR" altLang="pt-BR" sz="2000" dirty="0">
                <a:solidFill>
                  <a:srgbClr val="000000"/>
                </a:solidFill>
              </a:rPr>
              <a:t>Quando</a:t>
            </a:r>
            <a:r>
              <a:rPr lang="pt-BR" altLang="pt-BR" sz="2000" dirty="0">
                <a:solidFill>
                  <a:schemeClr val="tx1"/>
                </a:solidFill>
              </a:rPr>
              <a:t> </a:t>
            </a:r>
            <a:r>
              <a:rPr lang="pt-BR" altLang="pt-BR" sz="2000" b="1" dirty="0">
                <a:solidFill>
                  <a:schemeClr val="accent2"/>
                </a:solidFill>
              </a:rPr>
              <a:t>SECUNDÁRIO</a:t>
            </a:r>
            <a:r>
              <a:rPr lang="pt-BR" altLang="pt-BR" sz="2000" dirty="0">
                <a:solidFill>
                  <a:srgbClr val="000000"/>
                </a:solidFill>
              </a:rPr>
              <a:t>, é compatível com procedimentos de Quimioterapia Paliativa, para Controle Temporário de Doença, Quimioterapia Curativa e de Tumores de Criança e Adole</a:t>
            </a:r>
            <a:r>
              <a:rPr lang="pt-BR" altLang="pt-BR" sz="2400" dirty="0">
                <a:solidFill>
                  <a:srgbClr val="000000"/>
                </a:solidFill>
              </a:rPr>
              <a:t>scente.</a:t>
            </a:r>
            <a:endParaRPr lang="en-GB" altLang="pt-BR" sz="2800" dirty="0">
              <a:solidFill>
                <a:srgbClr val="000000"/>
              </a:solidFill>
            </a:endParaRPr>
          </a:p>
        </p:txBody>
      </p:sp>
    </p:spTree>
    <p:extLst>
      <p:ext uri="{BB962C8B-B14F-4D97-AF65-F5344CB8AC3E}">
        <p14:creationId xmlns:p14="http://schemas.microsoft.com/office/powerpoint/2010/main" val="2429333447"/>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194438" y="104697"/>
            <a:ext cx="2100260" cy="846667"/>
          </a:xfrm>
          <a:prstGeom prst="rect">
            <a:avLst/>
          </a:prstGeom>
        </p:spPr>
      </p:pic>
      <p:sp>
        <p:nvSpPr>
          <p:cNvPr id="9" name="Rectangle 2">
            <a:extLst>
              <a:ext uri="{FF2B5EF4-FFF2-40B4-BE49-F238E27FC236}">
                <a16:creationId xmlns:a16="http://schemas.microsoft.com/office/drawing/2014/main" id="{A11B13C7-61FD-44AB-BA3F-9A202EEF80F6}"/>
              </a:ext>
            </a:extLst>
          </p:cNvPr>
          <p:cNvSpPr>
            <a:spLocks noChangeArrowheads="1"/>
          </p:cNvSpPr>
          <p:nvPr/>
        </p:nvSpPr>
        <p:spPr bwMode="auto">
          <a:xfrm>
            <a:off x="2410641" y="167754"/>
            <a:ext cx="9556108" cy="6522491"/>
          </a:xfrm>
          <a:prstGeom prst="rect">
            <a:avLst/>
          </a:prstGeom>
          <a:solidFill>
            <a:schemeClr val="bg1"/>
          </a:solidFill>
          <a:ln w="28575">
            <a:solidFill>
              <a:schemeClr val="tx1"/>
            </a:solidFill>
            <a:miter lim="800000"/>
            <a:headEnd/>
            <a:tailEnd/>
          </a:ln>
        </p:spPr>
        <p:txBody>
          <a:bodyPr wrap="square" anchor="ctr">
            <a:spAutoFit/>
          </a:bodyPr>
          <a:lstStyle>
            <a:lvl1pPr eaLnBrk="0" hangingPunct="0">
              <a:spcBef>
                <a:spcPct val="20000"/>
              </a:spcBef>
              <a:buChar char="•"/>
              <a:defRPr sz="3200">
                <a:solidFill>
                  <a:srgbClr val="4D4D4D"/>
                </a:solidFill>
                <a:latin typeface="Arial" pitchFamily="34" charset="0"/>
                <a:ea typeface="ＭＳ Ｐゴシック" pitchFamily="34" charset="-128"/>
              </a:defRPr>
            </a:lvl1pPr>
            <a:lvl2pPr marL="742950" indent="-285750" eaLnBrk="0" hangingPunct="0">
              <a:spcBef>
                <a:spcPct val="20000"/>
              </a:spcBef>
              <a:buChar char="–"/>
              <a:defRPr sz="2800">
                <a:solidFill>
                  <a:srgbClr val="4D4D4D"/>
                </a:solidFill>
                <a:latin typeface="Arial" pitchFamily="34" charset="0"/>
                <a:ea typeface="ＭＳ Ｐゴシック" pitchFamily="34" charset="-128"/>
              </a:defRPr>
            </a:lvl2pPr>
            <a:lvl3pPr marL="1143000" indent="-228600" eaLnBrk="0" hangingPunct="0">
              <a:spcBef>
                <a:spcPct val="20000"/>
              </a:spcBef>
              <a:buChar char="•"/>
              <a:defRPr sz="2400">
                <a:solidFill>
                  <a:srgbClr val="4D4D4D"/>
                </a:solidFill>
                <a:latin typeface="Arial" pitchFamily="34" charset="0"/>
                <a:ea typeface="ＭＳ Ｐゴシック" pitchFamily="34" charset="-128"/>
              </a:defRPr>
            </a:lvl3pPr>
            <a:lvl4pPr marL="1600200" indent="-228600" eaLnBrk="0" hangingPunct="0">
              <a:spcBef>
                <a:spcPct val="20000"/>
              </a:spcBef>
              <a:buChar char="–"/>
              <a:defRPr sz="2000">
                <a:solidFill>
                  <a:srgbClr val="4D4D4D"/>
                </a:solidFill>
                <a:latin typeface="Arial" pitchFamily="34" charset="0"/>
                <a:ea typeface="ＭＳ Ｐゴシック" pitchFamily="34" charset="-128"/>
              </a:defRPr>
            </a:lvl4pPr>
            <a:lvl5pPr marL="2057400" indent="-228600" eaLnBrk="0" hangingPunct="0">
              <a:spcBef>
                <a:spcPct val="20000"/>
              </a:spcBef>
              <a:buChar char="»"/>
              <a:defRPr sz="2000">
                <a:solidFill>
                  <a:srgbClr val="4D4D4D"/>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9pPr>
          </a:lstStyle>
          <a:p>
            <a:pPr eaLnBrk="1" hangingPunct="1">
              <a:lnSpc>
                <a:spcPct val="130000"/>
              </a:lnSpc>
              <a:spcBef>
                <a:spcPct val="0"/>
              </a:spcBef>
              <a:buFontTx/>
              <a:buNone/>
            </a:pPr>
            <a:endParaRPr lang="pt-BR" altLang="pt-BR" sz="1800" dirty="0">
              <a:solidFill>
                <a:srgbClr val="A50021"/>
              </a:solidFill>
            </a:endParaRPr>
          </a:p>
          <a:p>
            <a:pPr algn="ctr" eaLnBrk="1" hangingPunct="1">
              <a:lnSpc>
                <a:spcPct val="130000"/>
              </a:lnSpc>
              <a:spcBef>
                <a:spcPct val="0"/>
              </a:spcBef>
              <a:buFontTx/>
              <a:buNone/>
            </a:pPr>
            <a:r>
              <a:rPr lang="pt-BR" altLang="pt-BR" sz="2400" b="1" dirty="0">
                <a:solidFill>
                  <a:srgbClr val="002060"/>
                </a:solidFill>
              </a:rPr>
              <a:t>PROCEDIMENTO 03.04.08.005-5 QUIMIOTERAPIA INTRA-TECAL</a:t>
            </a:r>
          </a:p>
          <a:p>
            <a:pPr eaLnBrk="1" hangingPunct="1">
              <a:lnSpc>
                <a:spcPct val="130000"/>
              </a:lnSpc>
              <a:spcBef>
                <a:spcPct val="0"/>
              </a:spcBef>
              <a:buFontTx/>
              <a:buChar char="-"/>
            </a:pPr>
            <a:endParaRPr lang="pt-BR" altLang="pt-BR" sz="1050" dirty="0">
              <a:solidFill>
                <a:srgbClr val="A50021"/>
              </a:solidFill>
            </a:endParaRPr>
          </a:p>
          <a:p>
            <a:pPr eaLnBrk="1" hangingPunct="1">
              <a:lnSpc>
                <a:spcPct val="130000"/>
              </a:lnSpc>
              <a:spcBef>
                <a:spcPct val="0"/>
              </a:spcBef>
              <a:buFontTx/>
              <a:buChar char="-"/>
            </a:pPr>
            <a:r>
              <a:rPr lang="pt-BR" altLang="pt-BR" sz="2000" dirty="0">
                <a:solidFill>
                  <a:srgbClr val="000000"/>
                </a:solidFill>
              </a:rPr>
              <a:t> Quando</a:t>
            </a:r>
            <a:r>
              <a:rPr lang="pt-BR" altLang="pt-BR" sz="2000" dirty="0">
                <a:solidFill>
                  <a:schemeClr val="tx1"/>
                </a:solidFill>
              </a:rPr>
              <a:t> </a:t>
            </a:r>
            <a:r>
              <a:rPr lang="pt-BR" altLang="pt-BR" sz="2000" b="1" dirty="0">
                <a:solidFill>
                  <a:schemeClr val="accent2"/>
                </a:solidFill>
              </a:rPr>
              <a:t>PRINCIPAL</a:t>
            </a:r>
            <a:r>
              <a:rPr lang="pt-BR" altLang="pt-BR" sz="2000" dirty="0">
                <a:solidFill>
                  <a:srgbClr val="000000"/>
                </a:solidFill>
              </a:rPr>
              <a:t>, tem compatibilidade com o código C79.3 da CID-10, para tratamento isolado de meningite carcinomatosa.</a:t>
            </a:r>
          </a:p>
          <a:p>
            <a:pPr eaLnBrk="1" hangingPunct="1">
              <a:lnSpc>
                <a:spcPct val="130000"/>
              </a:lnSpc>
              <a:spcBef>
                <a:spcPct val="0"/>
              </a:spcBef>
              <a:buFontTx/>
              <a:buChar char="-"/>
            </a:pPr>
            <a:endParaRPr lang="pt-BR" altLang="pt-BR" sz="700" dirty="0">
              <a:solidFill>
                <a:srgbClr val="000000"/>
              </a:solidFill>
            </a:endParaRPr>
          </a:p>
          <a:p>
            <a:pPr eaLnBrk="1" hangingPunct="1">
              <a:lnSpc>
                <a:spcPct val="130000"/>
              </a:lnSpc>
              <a:spcBef>
                <a:spcPct val="0"/>
              </a:spcBef>
              <a:buFontTx/>
              <a:buChar char="-"/>
            </a:pPr>
            <a:r>
              <a:rPr lang="pt-BR" altLang="pt-BR" sz="2000" dirty="0">
                <a:solidFill>
                  <a:srgbClr val="000000"/>
                </a:solidFill>
              </a:rPr>
              <a:t> Quando</a:t>
            </a:r>
            <a:r>
              <a:rPr lang="pt-BR" altLang="pt-BR" sz="2000" dirty="0">
                <a:solidFill>
                  <a:schemeClr val="tx1"/>
                </a:solidFill>
              </a:rPr>
              <a:t> </a:t>
            </a:r>
            <a:r>
              <a:rPr lang="pt-BR" altLang="pt-BR" sz="2000" b="1" dirty="0">
                <a:solidFill>
                  <a:schemeClr val="accent2"/>
                </a:solidFill>
              </a:rPr>
              <a:t>SECUNDÁRIO</a:t>
            </a:r>
            <a:r>
              <a:rPr lang="pt-BR" altLang="pt-BR" sz="2000" dirty="0">
                <a:solidFill>
                  <a:srgbClr val="000000"/>
                </a:solidFill>
              </a:rPr>
              <a:t>, associa-se a um procedimento das seguintes formas de organização:</a:t>
            </a:r>
            <a:r>
              <a:rPr lang="pt-BR" altLang="pt-BR" sz="2000" dirty="0">
                <a:solidFill>
                  <a:schemeClr val="tx1"/>
                </a:solidFill>
              </a:rPr>
              <a:t> </a:t>
            </a:r>
            <a:r>
              <a:rPr lang="pt-BR" altLang="pt-BR" sz="2000" dirty="0">
                <a:solidFill>
                  <a:schemeClr val="accent2"/>
                </a:solidFill>
              </a:rPr>
              <a:t>02 - quimioterapia paliativa – adulto</a:t>
            </a:r>
            <a:r>
              <a:rPr lang="pt-BR" altLang="pt-BR" sz="2000" dirty="0">
                <a:solidFill>
                  <a:schemeClr val="tx1"/>
                </a:solidFill>
              </a:rPr>
              <a:t> </a:t>
            </a:r>
            <a:r>
              <a:rPr lang="pt-BR" altLang="pt-BR" sz="2000" dirty="0">
                <a:solidFill>
                  <a:srgbClr val="000000"/>
                </a:solidFill>
              </a:rPr>
              <a:t>(tratamento de meningite carcinomatosa),</a:t>
            </a:r>
            <a:r>
              <a:rPr lang="pt-BR" altLang="pt-BR" sz="2000" dirty="0">
                <a:solidFill>
                  <a:schemeClr val="tx1"/>
                </a:solidFill>
              </a:rPr>
              <a:t> </a:t>
            </a:r>
            <a:r>
              <a:rPr lang="pt-BR" altLang="pt-BR" sz="2000" dirty="0">
                <a:solidFill>
                  <a:schemeClr val="accent2"/>
                </a:solidFill>
              </a:rPr>
              <a:t>03 - quimioterapia para controle temporário de doença – adulto</a:t>
            </a:r>
            <a:r>
              <a:rPr lang="pt-BR" altLang="pt-BR" sz="2000" dirty="0">
                <a:solidFill>
                  <a:schemeClr val="tx1"/>
                </a:solidFill>
              </a:rPr>
              <a:t> </a:t>
            </a:r>
            <a:r>
              <a:rPr lang="pt-BR" altLang="pt-BR" sz="2000" dirty="0">
                <a:solidFill>
                  <a:srgbClr val="000000"/>
                </a:solidFill>
              </a:rPr>
              <a:t>(tratamento de meningite linfomatosa),</a:t>
            </a:r>
            <a:r>
              <a:rPr lang="pt-BR" altLang="pt-BR" sz="2000" dirty="0">
                <a:solidFill>
                  <a:schemeClr val="tx1"/>
                </a:solidFill>
              </a:rPr>
              <a:t> </a:t>
            </a:r>
            <a:r>
              <a:rPr lang="pt-BR" altLang="pt-BR" sz="2000" dirty="0">
                <a:solidFill>
                  <a:schemeClr val="accent2"/>
                </a:solidFill>
              </a:rPr>
              <a:t>06 – quimioterapia curativa – adulto</a:t>
            </a:r>
            <a:r>
              <a:rPr lang="pt-BR" altLang="pt-BR" sz="2000" dirty="0">
                <a:solidFill>
                  <a:schemeClr val="tx1"/>
                </a:solidFill>
              </a:rPr>
              <a:t> </a:t>
            </a:r>
            <a:r>
              <a:rPr lang="pt-BR" altLang="pt-BR" sz="2000" dirty="0">
                <a:solidFill>
                  <a:srgbClr val="000000"/>
                </a:solidFill>
              </a:rPr>
              <a:t>(tratamento de meningite carcinomatosa ou linfomatosa) e</a:t>
            </a:r>
            <a:r>
              <a:rPr lang="pt-BR" altLang="pt-BR" sz="2000" dirty="0">
                <a:solidFill>
                  <a:schemeClr val="tx1"/>
                </a:solidFill>
              </a:rPr>
              <a:t> </a:t>
            </a:r>
            <a:r>
              <a:rPr lang="pt-BR" altLang="pt-BR" sz="2000" dirty="0">
                <a:solidFill>
                  <a:schemeClr val="accent2"/>
                </a:solidFill>
              </a:rPr>
              <a:t>07 – quimioterapia de tumores de criança e adolescente</a:t>
            </a:r>
            <a:r>
              <a:rPr lang="pt-BR" altLang="pt-BR" sz="2000" dirty="0">
                <a:solidFill>
                  <a:schemeClr val="tx1"/>
                </a:solidFill>
              </a:rPr>
              <a:t> </a:t>
            </a:r>
            <a:r>
              <a:rPr lang="pt-BR" altLang="pt-BR" sz="2000" dirty="0">
                <a:solidFill>
                  <a:srgbClr val="000000"/>
                </a:solidFill>
              </a:rPr>
              <a:t>(prevenção ou tratamento da invasão do sistema nervoso central por </a:t>
            </a:r>
            <a:r>
              <a:rPr lang="pt-BR" altLang="pt-BR" sz="2000" dirty="0" err="1">
                <a:solidFill>
                  <a:srgbClr val="000000"/>
                </a:solidFill>
              </a:rPr>
              <a:t>rabdomiossarcoma</a:t>
            </a:r>
            <a:r>
              <a:rPr lang="pt-BR" altLang="pt-BR" sz="2000" dirty="0">
                <a:solidFill>
                  <a:srgbClr val="000000"/>
                </a:solidFill>
              </a:rPr>
              <a:t> ou retinoblastoma).</a:t>
            </a:r>
          </a:p>
          <a:p>
            <a:pPr eaLnBrk="1" hangingPunct="1">
              <a:lnSpc>
                <a:spcPct val="130000"/>
              </a:lnSpc>
              <a:spcBef>
                <a:spcPct val="0"/>
              </a:spcBef>
              <a:buFontTx/>
              <a:buNone/>
            </a:pPr>
            <a:endParaRPr lang="pt-BR" altLang="pt-BR" sz="400" dirty="0">
              <a:solidFill>
                <a:srgbClr val="000000"/>
              </a:solidFill>
            </a:endParaRPr>
          </a:p>
          <a:p>
            <a:pPr eaLnBrk="1" hangingPunct="1">
              <a:lnSpc>
                <a:spcPct val="130000"/>
              </a:lnSpc>
              <a:spcBef>
                <a:spcPct val="0"/>
              </a:spcBef>
              <a:buFontTx/>
              <a:buChar char="-"/>
            </a:pPr>
            <a:r>
              <a:rPr lang="pt-BR" altLang="pt-BR" sz="2000" dirty="0">
                <a:solidFill>
                  <a:srgbClr val="000000"/>
                </a:solidFill>
              </a:rPr>
              <a:t> Porém, como a quimioterapia intra-tecal integra os respectivos esquemas quimioterápicos, </a:t>
            </a:r>
            <a:r>
              <a:rPr lang="pt-BR" altLang="pt-BR" sz="2000" b="1" u="sng" dirty="0">
                <a:solidFill>
                  <a:srgbClr val="FF0000"/>
                </a:solidFill>
              </a:rPr>
              <a:t>não pode ser autorizado em associação </a:t>
            </a:r>
            <a:r>
              <a:rPr lang="pt-BR" altLang="pt-BR" sz="2000" u="sng" dirty="0">
                <a:solidFill>
                  <a:srgbClr val="000000"/>
                </a:solidFill>
              </a:rPr>
              <a:t>aos procedimentos principais correspondentes a casos de leucemias agudas e linfoma </a:t>
            </a:r>
            <a:r>
              <a:rPr lang="pt-BR" altLang="pt-BR" sz="2000" u="sng" dirty="0" err="1">
                <a:solidFill>
                  <a:srgbClr val="000000"/>
                </a:solidFill>
              </a:rPr>
              <a:t>linfoblástico</a:t>
            </a:r>
            <a:r>
              <a:rPr lang="pt-BR" altLang="pt-BR" sz="2000" u="sng" dirty="0">
                <a:solidFill>
                  <a:srgbClr val="000000"/>
                </a:solidFill>
              </a:rPr>
              <a:t> de crianças, adolescentes e adultos</a:t>
            </a:r>
            <a:r>
              <a:rPr lang="pt-BR" altLang="pt-BR" sz="1600" dirty="0">
                <a:solidFill>
                  <a:srgbClr val="000000"/>
                </a:solidFill>
              </a:rPr>
              <a:t>. </a:t>
            </a:r>
          </a:p>
        </p:txBody>
      </p:sp>
    </p:spTree>
    <p:extLst>
      <p:ext uri="{BB962C8B-B14F-4D97-AF65-F5344CB8AC3E}">
        <p14:creationId xmlns:p14="http://schemas.microsoft.com/office/powerpoint/2010/main" val="1096093239"/>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160571" y="91612"/>
            <a:ext cx="2627784" cy="1059325"/>
          </a:xfrm>
          <a:prstGeom prst="rect">
            <a:avLst/>
          </a:prstGeom>
        </p:spPr>
      </p:pic>
      <p:sp>
        <p:nvSpPr>
          <p:cNvPr id="8" name="Título 1">
            <a:extLst>
              <a:ext uri="{FF2B5EF4-FFF2-40B4-BE49-F238E27FC236}">
                <a16:creationId xmlns:a16="http://schemas.microsoft.com/office/drawing/2014/main" id="{201A9B58-1D45-4E52-B5E3-1C41B1B08641}"/>
              </a:ext>
            </a:extLst>
          </p:cNvPr>
          <p:cNvSpPr txBox="1">
            <a:spLocks/>
          </p:cNvSpPr>
          <p:nvPr/>
        </p:nvSpPr>
        <p:spPr bwMode="auto">
          <a:xfrm>
            <a:off x="3088186" y="91612"/>
            <a:ext cx="7931150" cy="1143000"/>
          </a:xfrm>
          <a:prstGeom prst="rect">
            <a:avLst/>
          </a:prstGeom>
          <a:solidFill>
            <a:schemeClr val="accent1">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500" b="0">
                <a:solidFill>
                  <a:srgbClr val="4D4D4D"/>
                </a:solidFill>
                <a:latin typeface="+mj-lt"/>
                <a:ea typeface="MS PGothic" pitchFamily="34" charset="-128"/>
                <a:cs typeface="ＭＳ Ｐゴシック" charset="0"/>
              </a:defRPr>
            </a:lvl1pPr>
            <a:lvl2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2pPr>
            <a:lvl3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3pPr>
            <a:lvl4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4pPr>
            <a:lvl5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5pPr>
            <a:lvl6pPr marL="457200" algn="ctr" rtl="0" fontAlgn="base">
              <a:spcBef>
                <a:spcPct val="0"/>
              </a:spcBef>
              <a:spcAft>
                <a:spcPct val="0"/>
              </a:spcAft>
              <a:defRPr sz="3800" b="1">
                <a:solidFill>
                  <a:srgbClr val="047184"/>
                </a:solidFill>
                <a:latin typeface="Arial" charset="0"/>
                <a:ea typeface="ＭＳ Ｐゴシック" charset="0"/>
              </a:defRPr>
            </a:lvl6pPr>
            <a:lvl7pPr marL="914400" algn="ctr" rtl="0" fontAlgn="base">
              <a:spcBef>
                <a:spcPct val="0"/>
              </a:spcBef>
              <a:spcAft>
                <a:spcPct val="0"/>
              </a:spcAft>
              <a:defRPr sz="3800" b="1">
                <a:solidFill>
                  <a:srgbClr val="047184"/>
                </a:solidFill>
                <a:latin typeface="Arial" charset="0"/>
                <a:ea typeface="ＭＳ Ｐゴシック" charset="0"/>
              </a:defRPr>
            </a:lvl7pPr>
            <a:lvl8pPr marL="1371600" algn="ctr" rtl="0" fontAlgn="base">
              <a:spcBef>
                <a:spcPct val="0"/>
              </a:spcBef>
              <a:spcAft>
                <a:spcPct val="0"/>
              </a:spcAft>
              <a:defRPr sz="3800" b="1">
                <a:solidFill>
                  <a:srgbClr val="047184"/>
                </a:solidFill>
                <a:latin typeface="Arial" charset="0"/>
                <a:ea typeface="ＭＳ Ｐゴシック" charset="0"/>
              </a:defRPr>
            </a:lvl8pPr>
            <a:lvl9pPr marL="1828800" algn="ctr" rtl="0" fontAlgn="base">
              <a:spcBef>
                <a:spcPct val="0"/>
              </a:spcBef>
              <a:spcAft>
                <a:spcPct val="0"/>
              </a:spcAft>
              <a:defRPr sz="3800" b="1">
                <a:solidFill>
                  <a:srgbClr val="047184"/>
                </a:solidFill>
                <a:latin typeface="Arial" charset="0"/>
                <a:ea typeface="ＭＳ Ｐゴシック" charset="0"/>
              </a:defRPr>
            </a:lvl9pPr>
          </a:lstStyle>
          <a:p>
            <a:pPr eaLnBrk="1" hangingPunct="1">
              <a:defRPr/>
            </a:pPr>
            <a:r>
              <a:rPr lang="pt-BR" sz="2000" kern="0"/>
              <a:t>PORTARIA SAS nº 649, DE 11 DE NOVEMBRO DE 2008.</a:t>
            </a:r>
            <a:endParaRPr lang="pt-BR" sz="2000" kern="0" dirty="0"/>
          </a:p>
        </p:txBody>
      </p:sp>
      <p:sp>
        <p:nvSpPr>
          <p:cNvPr id="9" name="Espaço Reservado para Conteúdo 2">
            <a:extLst>
              <a:ext uri="{FF2B5EF4-FFF2-40B4-BE49-F238E27FC236}">
                <a16:creationId xmlns:a16="http://schemas.microsoft.com/office/drawing/2014/main" id="{288DEC89-3E5C-46DF-9F18-5AE62CF530D3}"/>
              </a:ext>
            </a:extLst>
          </p:cNvPr>
          <p:cNvSpPr txBox="1">
            <a:spLocks/>
          </p:cNvSpPr>
          <p:nvPr/>
        </p:nvSpPr>
        <p:spPr bwMode="auto">
          <a:xfrm>
            <a:off x="1132052" y="1498270"/>
            <a:ext cx="10168126" cy="4033286"/>
          </a:xfrm>
          <a:prstGeom prst="rect">
            <a:avLst/>
          </a:prstGeom>
          <a:solidFill>
            <a:schemeClr val="bg1"/>
          </a:solid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2500">
                <a:solidFill>
                  <a:srgbClr val="4D4D4D"/>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rgbClr val="4D4D4D"/>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rgbClr val="4D4D4D"/>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rgbClr val="4D4D4D"/>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rgbClr val="4D4D4D"/>
                </a:solidFill>
                <a:latin typeface="+mn-lt"/>
                <a:ea typeface="MS PGothic" pitchFamily="34" charset="-128"/>
              </a:defRPr>
            </a:lvl5pPr>
            <a:lvl6pPr marL="2514600" indent="-228600" algn="l" rtl="0" fontAlgn="base">
              <a:spcBef>
                <a:spcPct val="20000"/>
              </a:spcBef>
              <a:spcAft>
                <a:spcPct val="0"/>
              </a:spcAft>
              <a:buChar char="»"/>
              <a:defRPr sz="2000">
                <a:solidFill>
                  <a:srgbClr val="4D4D4D"/>
                </a:solidFill>
                <a:latin typeface="+mn-lt"/>
                <a:ea typeface="+mn-ea"/>
              </a:defRPr>
            </a:lvl6pPr>
            <a:lvl7pPr marL="2971800" indent="-228600" algn="l" rtl="0" fontAlgn="base">
              <a:spcBef>
                <a:spcPct val="20000"/>
              </a:spcBef>
              <a:spcAft>
                <a:spcPct val="0"/>
              </a:spcAft>
              <a:buChar char="»"/>
              <a:defRPr sz="2000">
                <a:solidFill>
                  <a:srgbClr val="4D4D4D"/>
                </a:solidFill>
                <a:latin typeface="+mn-lt"/>
                <a:ea typeface="+mn-ea"/>
              </a:defRPr>
            </a:lvl7pPr>
            <a:lvl8pPr marL="3429000" indent="-228600" algn="l" rtl="0" fontAlgn="base">
              <a:spcBef>
                <a:spcPct val="20000"/>
              </a:spcBef>
              <a:spcAft>
                <a:spcPct val="0"/>
              </a:spcAft>
              <a:buChar char="»"/>
              <a:defRPr sz="2000">
                <a:solidFill>
                  <a:srgbClr val="4D4D4D"/>
                </a:solidFill>
                <a:latin typeface="+mn-lt"/>
                <a:ea typeface="+mn-ea"/>
              </a:defRPr>
            </a:lvl8pPr>
            <a:lvl9pPr marL="3886200" indent="-228600" algn="l" rtl="0" fontAlgn="base">
              <a:spcBef>
                <a:spcPct val="20000"/>
              </a:spcBef>
              <a:spcAft>
                <a:spcPct val="0"/>
              </a:spcAft>
              <a:buChar char="»"/>
              <a:defRPr sz="2000">
                <a:solidFill>
                  <a:srgbClr val="4D4D4D"/>
                </a:solidFill>
                <a:latin typeface="+mn-lt"/>
                <a:ea typeface="+mn-ea"/>
              </a:defRPr>
            </a:lvl9pPr>
          </a:lstStyle>
          <a:p>
            <a:pPr eaLnBrk="1" hangingPunct="1">
              <a:defRPr/>
            </a:pPr>
            <a:r>
              <a:rPr lang="pt-BR" altLang="pt-BR" sz="2800" kern="0" dirty="0"/>
              <a:t>Art. 1º - Aprovar, na forma do Anexo desta Portaria, as Diretrizes para o tratamento da Leucemia </a:t>
            </a:r>
            <a:r>
              <a:rPr lang="pt-BR" altLang="pt-BR" sz="2800" kern="0" dirty="0" err="1"/>
              <a:t>Mielóide</a:t>
            </a:r>
            <a:r>
              <a:rPr lang="pt-BR" altLang="pt-BR" sz="2800" kern="0" dirty="0"/>
              <a:t> Crônica do adulto.</a:t>
            </a:r>
          </a:p>
          <a:p>
            <a:pPr algn="just" eaLnBrk="1" hangingPunct="1">
              <a:defRPr/>
            </a:pPr>
            <a:r>
              <a:rPr lang="pt-BR" altLang="pt-BR" sz="2800" kern="0" dirty="0"/>
              <a:t>Parágrafo único - </a:t>
            </a:r>
            <a:r>
              <a:rPr lang="pt-BR" altLang="pt-BR" sz="2400" kern="0" dirty="0"/>
              <a:t>As diretrizes, objetos deste Artigo, que contêm o conceito geral da Leucemia </a:t>
            </a:r>
            <a:r>
              <a:rPr lang="pt-BR" altLang="pt-BR" sz="2400" kern="0" dirty="0" err="1"/>
              <a:t>Mielóide</a:t>
            </a:r>
            <a:r>
              <a:rPr lang="pt-BR" altLang="pt-BR" sz="2400" kern="0" dirty="0"/>
              <a:t> Crônica, os critérios de diagnóstico, indicações terapêuticas, critérios de inclusão de doentes no tratamento medicamentoso e de mudança de tratamento e mecanismos de acompanhamento e avaliação dos tratamentos - são de caráter nacional, devendo ser utilizadas pelas Secretarias de Saúde dos Estados e dos Municípios, </a:t>
            </a:r>
            <a:r>
              <a:rPr lang="pt-BR" altLang="pt-BR" sz="2400" b="1" kern="0" dirty="0"/>
              <a:t>na regulação do acesso assistencial e autorização, codificação e remuneração dos procedimentos correspondent</a:t>
            </a:r>
            <a:r>
              <a:rPr lang="pt-BR" altLang="pt-BR" sz="2000" b="1" kern="0" dirty="0"/>
              <a:t>es.</a:t>
            </a:r>
            <a:endParaRPr lang="pt-BR" altLang="pt-BR" sz="2800" kern="0" dirty="0"/>
          </a:p>
        </p:txBody>
      </p:sp>
    </p:spTree>
    <p:extLst>
      <p:ext uri="{BB962C8B-B14F-4D97-AF65-F5344CB8AC3E}">
        <p14:creationId xmlns:p14="http://schemas.microsoft.com/office/powerpoint/2010/main" val="2105515385"/>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50883" y="177351"/>
            <a:ext cx="2127621" cy="857697"/>
          </a:xfrm>
          <a:prstGeom prst="rect">
            <a:avLst/>
          </a:prstGeom>
        </p:spPr>
      </p:pic>
      <p:sp>
        <p:nvSpPr>
          <p:cNvPr id="8" name="Título 1">
            <a:extLst>
              <a:ext uri="{FF2B5EF4-FFF2-40B4-BE49-F238E27FC236}">
                <a16:creationId xmlns:a16="http://schemas.microsoft.com/office/drawing/2014/main" id="{201A9B58-1D45-4E52-B5E3-1C41B1B08641}"/>
              </a:ext>
            </a:extLst>
          </p:cNvPr>
          <p:cNvSpPr txBox="1">
            <a:spLocks/>
          </p:cNvSpPr>
          <p:nvPr/>
        </p:nvSpPr>
        <p:spPr bwMode="auto">
          <a:xfrm>
            <a:off x="3189786" y="188640"/>
            <a:ext cx="7931150" cy="857696"/>
          </a:xfrm>
          <a:prstGeom prst="rect">
            <a:avLst/>
          </a:prstGeom>
          <a:solidFill>
            <a:schemeClr val="accent1">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500" b="0">
                <a:solidFill>
                  <a:srgbClr val="4D4D4D"/>
                </a:solidFill>
                <a:latin typeface="+mj-lt"/>
                <a:ea typeface="MS PGothic" pitchFamily="34" charset="-128"/>
                <a:cs typeface="ＭＳ Ｐゴシック" charset="0"/>
              </a:defRPr>
            </a:lvl1pPr>
            <a:lvl2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2pPr>
            <a:lvl3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3pPr>
            <a:lvl4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4pPr>
            <a:lvl5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5pPr>
            <a:lvl6pPr marL="457200" algn="ctr" rtl="0" fontAlgn="base">
              <a:spcBef>
                <a:spcPct val="0"/>
              </a:spcBef>
              <a:spcAft>
                <a:spcPct val="0"/>
              </a:spcAft>
              <a:defRPr sz="3800" b="1">
                <a:solidFill>
                  <a:srgbClr val="047184"/>
                </a:solidFill>
                <a:latin typeface="Arial" charset="0"/>
                <a:ea typeface="ＭＳ Ｐゴシック" charset="0"/>
              </a:defRPr>
            </a:lvl6pPr>
            <a:lvl7pPr marL="914400" algn="ctr" rtl="0" fontAlgn="base">
              <a:spcBef>
                <a:spcPct val="0"/>
              </a:spcBef>
              <a:spcAft>
                <a:spcPct val="0"/>
              </a:spcAft>
              <a:defRPr sz="3800" b="1">
                <a:solidFill>
                  <a:srgbClr val="047184"/>
                </a:solidFill>
                <a:latin typeface="Arial" charset="0"/>
                <a:ea typeface="ＭＳ Ｐゴシック" charset="0"/>
              </a:defRPr>
            </a:lvl7pPr>
            <a:lvl8pPr marL="1371600" algn="ctr" rtl="0" fontAlgn="base">
              <a:spcBef>
                <a:spcPct val="0"/>
              </a:spcBef>
              <a:spcAft>
                <a:spcPct val="0"/>
              </a:spcAft>
              <a:defRPr sz="3800" b="1">
                <a:solidFill>
                  <a:srgbClr val="047184"/>
                </a:solidFill>
                <a:latin typeface="Arial" charset="0"/>
                <a:ea typeface="ＭＳ Ｐゴシック" charset="0"/>
              </a:defRPr>
            </a:lvl8pPr>
            <a:lvl9pPr marL="1828800" algn="ctr" rtl="0" fontAlgn="base">
              <a:spcBef>
                <a:spcPct val="0"/>
              </a:spcBef>
              <a:spcAft>
                <a:spcPct val="0"/>
              </a:spcAft>
              <a:defRPr sz="3800" b="1">
                <a:solidFill>
                  <a:srgbClr val="047184"/>
                </a:solidFill>
                <a:latin typeface="Arial" charset="0"/>
                <a:ea typeface="ＭＳ Ｐゴシック" charset="0"/>
              </a:defRPr>
            </a:lvl9pPr>
          </a:lstStyle>
          <a:p>
            <a:pPr eaLnBrk="1" hangingPunct="1">
              <a:defRPr/>
            </a:pPr>
            <a:r>
              <a:rPr lang="pt-BR" sz="2000" kern="0" dirty="0"/>
              <a:t>PORTARIA SAS nº 649, DE 11 DE NOVEMBRO DE 2008.</a:t>
            </a:r>
          </a:p>
        </p:txBody>
      </p:sp>
      <p:sp>
        <p:nvSpPr>
          <p:cNvPr id="7" name="Espaço Reservado para Conteúdo 2">
            <a:extLst>
              <a:ext uri="{FF2B5EF4-FFF2-40B4-BE49-F238E27FC236}">
                <a16:creationId xmlns:a16="http://schemas.microsoft.com/office/drawing/2014/main" id="{8DE0E923-3DAE-4E34-9F44-D01C991C9D76}"/>
              </a:ext>
            </a:extLst>
          </p:cNvPr>
          <p:cNvSpPr txBox="1">
            <a:spLocks/>
          </p:cNvSpPr>
          <p:nvPr/>
        </p:nvSpPr>
        <p:spPr bwMode="auto">
          <a:xfrm>
            <a:off x="1185333" y="1605347"/>
            <a:ext cx="10509956" cy="4614831"/>
          </a:xfrm>
          <a:prstGeom prst="rect">
            <a:avLst/>
          </a:prstGeom>
          <a:solidFill>
            <a:schemeClr val="bg1"/>
          </a:solid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2500">
                <a:solidFill>
                  <a:srgbClr val="4D4D4D"/>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rgbClr val="4D4D4D"/>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rgbClr val="4D4D4D"/>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rgbClr val="4D4D4D"/>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rgbClr val="4D4D4D"/>
                </a:solidFill>
                <a:latin typeface="+mn-lt"/>
                <a:ea typeface="MS PGothic" pitchFamily="34" charset="-128"/>
              </a:defRPr>
            </a:lvl5pPr>
            <a:lvl6pPr marL="2514600" indent="-228600" algn="l" rtl="0" fontAlgn="base">
              <a:spcBef>
                <a:spcPct val="20000"/>
              </a:spcBef>
              <a:spcAft>
                <a:spcPct val="0"/>
              </a:spcAft>
              <a:buChar char="»"/>
              <a:defRPr sz="2000">
                <a:solidFill>
                  <a:srgbClr val="4D4D4D"/>
                </a:solidFill>
                <a:latin typeface="+mn-lt"/>
                <a:ea typeface="+mn-ea"/>
              </a:defRPr>
            </a:lvl6pPr>
            <a:lvl7pPr marL="2971800" indent="-228600" algn="l" rtl="0" fontAlgn="base">
              <a:spcBef>
                <a:spcPct val="20000"/>
              </a:spcBef>
              <a:spcAft>
                <a:spcPct val="0"/>
              </a:spcAft>
              <a:buChar char="»"/>
              <a:defRPr sz="2000">
                <a:solidFill>
                  <a:srgbClr val="4D4D4D"/>
                </a:solidFill>
                <a:latin typeface="+mn-lt"/>
                <a:ea typeface="+mn-ea"/>
              </a:defRPr>
            </a:lvl7pPr>
            <a:lvl8pPr marL="3429000" indent="-228600" algn="l" rtl="0" fontAlgn="base">
              <a:spcBef>
                <a:spcPct val="20000"/>
              </a:spcBef>
              <a:spcAft>
                <a:spcPct val="0"/>
              </a:spcAft>
              <a:buChar char="»"/>
              <a:defRPr sz="2000">
                <a:solidFill>
                  <a:srgbClr val="4D4D4D"/>
                </a:solidFill>
                <a:latin typeface="+mn-lt"/>
                <a:ea typeface="+mn-ea"/>
              </a:defRPr>
            </a:lvl8pPr>
            <a:lvl9pPr marL="3886200" indent="-228600" algn="l" rtl="0" fontAlgn="base">
              <a:spcBef>
                <a:spcPct val="20000"/>
              </a:spcBef>
              <a:spcAft>
                <a:spcPct val="0"/>
              </a:spcAft>
              <a:buChar char="»"/>
              <a:defRPr sz="2000">
                <a:solidFill>
                  <a:srgbClr val="4D4D4D"/>
                </a:solidFill>
                <a:latin typeface="+mn-lt"/>
                <a:ea typeface="+mn-ea"/>
              </a:defRPr>
            </a:lvl9pPr>
          </a:lstStyle>
          <a:p>
            <a:pPr eaLnBrk="1" hangingPunct="1">
              <a:defRPr/>
            </a:pPr>
            <a:r>
              <a:rPr lang="pt-BR" altLang="pt-BR" sz="2800" kern="0" dirty="0"/>
              <a:t>Idade maior do que 18 anos.</a:t>
            </a:r>
          </a:p>
          <a:p>
            <a:pPr eaLnBrk="1" hangingPunct="1">
              <a:defRPr/>
            </a:pPr>
            <a:r>
              <a:rPr lang="pt-BR" altLang="pt-BR" sz="2800" kern="0" dirty="0"/>
              <a:t>Diagnóstico de LMC:</a:t>
            </a:r>
          </a:p>
          <a:p>
            <a:pPr eaLnBrk="1" hangingPunct="1">
              <a:buFont typeface="Wingdings" pitchFamily="2" charset="2"/>
              <a:buNone/>
              <a:defRPr/>
            </a:pPr>
            <a:r>
              <a:rPr lang="pt-BR" altLang="pt-BR" sz="2800" kern="0" dirty="0"/>
              <a:t>- em fase crônica, </a:t>
            </a:r>
          </a:p>
          <a:p>
            <a:pPr marL="342900" indent="-342900" eaLnBrk="1" hangingPunct="1">
              <a:buFontTx/>
              <a:buChar char="-"/>
              <a:defRPr/>
            </a:pPr>
            <a:r>
              <a:rPr lang="pt-BR" altLang="pt-BR" sz="2800" kern="0" dirty="0"/>
              <a:t>de transformação ou </a:t>
            </a:r>
          </a:p>
          <a:p>
            <a:pPr eaLnBrk="1" hangingPunct="1">
              <a:defRPr/>
            </a:pPr>
            <a:r>
              <a:rPr lang="pt-BR" altLang="pt-BR" sz="2800" kern="0" dirty="0"/>
              <a:t>- </a:t>
            </a:r>
            <a:r>
              <a:rPr lang="pt-BR" altLang="pt-BR" sz="2800" kern="0" dirty="0" err="1"/>
              <a:t>blástica</a:t>
            </a:r>
            <a:r>
              <a:rPr lang="pt-BR" altLang="pt-BR" sz="2800" kern="0" dirty="0"/>
              <a:t>, </a:t>
            </a:r>
          </a:p>
          <a:p>
            <a:pPr algn="l" eaLnBrk="1" hangingPunct="1">
              <a:buFont typeface="Wingdings" pitchFamily="2" charset="2"/>
              <a:buNone/>
              <a:defRPr/>
            </a:pPr>
            <a:r>
              <a:rPr lang="pt-BR" altLang="pt-BR" sz="2800" kern="0" dirty="0"/>
              <a:t>    por hemograma, </a:t>
            </a:r>
            <a:r>
              <a:rPr lang="pt-BR" altLang="pt-BR" sz="2800" kern="0" dirty="0" err="1"/>
              <a:t>plaquetometria</a:t>
            </a:r>
            <a:r>
              <a:rPr lang="pt-BR" altLang="pt-BR" sz="2800" kern="0" dirty="0"/>
              <a:t>, </a:t>
            </a:r>
            <a:r>
              <a:rPr lang="pt-BR" altLang="pt-BR" sz="2800" kern="0" dirty="0" err="1"/>
              <a:t>mielograma</a:t>
            </a:r>
            <a:r>
              <a:rPr lang="pt-BR" altLang="pt-BR" sz="2800" kern="0" dirty="0"/>
              <a:t> e   biópsia de medula óssea. </a:t>
            </a:r>
          </a:p>
          <a:p>
            <a:pPr algn="l" eaLnBrk="1" hangingPunct="1">
              <a:defRPr/>
            </a:pPr>
            <a:r>
              <a:rPr lang="pt-BR" altLang="pt-BR" sz="2800" kern="0" dirty="0"/>
              <a:t>Marcador positivo (cromossoma Philadelphia em amostra de medula óssea ou gene </a:t>
            </a:r>
            <a:r>
              <a:rPr lang="pt-BR" altLang="pt-BR" sz="2800" kern="0" dirty="0" err="1"/>
              <a:t>Bcr-Abl</a:t>
            </a:r>
            <a:r>
              <a:rPr lang="pt-BR" altLang="pt-BR" sz="2800" kern="0" dirty="0"/>
              <a:t>) em amostra de sangue periférico</a:t>
            </a:r>
          </a:p>
        </p:txBody>
      </p:sp>
    </p:spTree>
    <p:extLst>
      <p:ext uri="{BB962C8B-B14F-4D97-AF65-F5344CB8AC3E}">
        <p14:creationId xmlns:p14="http://schemas.microsoft.com/office/powerpoint/2010/main" val="3536346608"/>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109066" y="152181"/>
            <a:ext cx="2433073" cy="980832"/>
          </a:xfrm>
          <a:prstGeom prst="rect">
            <a:avLst/>
          </a:prstGeom>
        </p:spPr>
      </p:pic>
      <p:sp>
        <p:nvSpPr>
          <p:cNvPr id="9" name="Título 2">
            <a:extLst>
              <a:ext uri="{FF2B5EF4-FFF2-40B4-BE49-F238E27FC236}">
                <a16:creationId xmlns:a16="http://schemas.microsoft.com/office/drawing/2014/main" id="{DA510755-2362-44C9-A29F-4EA716DFEB01}"/>
              </a:ext>
            </a:extLst>
          </p:cNvPr>
          <p:cNvSpPr txBox="1">
            <a:spLocks/>
          </p:cNvSpPr>
          <p:nvPr/>
        </p:nvSpPr>
        <p:spPr bwMode="auto">
          <a:xfrm>
            <a:off x="3353224" y="326634"/>
            <a:ext cx="7931150" cy="1143000"/>
          </a:xfrm>
          <a:prstGeom prst="rect">
            <a:avLst/>
          </a:prstGeom>
          <a:solidFill>
            <a:schemeClr val="accent1">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500" b="0">
                <a:solidFill>
                  <a:srgbClr val="4D4D4D"/>
                </a:solidFill>
                <a:latin typeface="+mj-lt"/>
                <a:ea typeface="MS PGothic" pitchFamily="34" charset="-128"/>
                <a:cs typeface="ＭＳ Ｐゴシック" charset="0"/>
              </a:defRPr>
            </a:lvl1pPr>
            <a:lvl2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2pPr>
            <a:lvl3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3pPr>
            <a:lvl4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4pPr>
            <a:lvl5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5pPr>
            <a:lvl6pPr marL="457200" algn="ctr" rtl="0" fontAlgn="base">
              <a:spcBef>
                <a:spcPct val="0"/>
              </a:spcBef>
              <a:spcAft>
                <a:spcPct val="0"/>
              </a:spcAft>
              <a:defRPr sz="3800" b="1">
                <a:solidFill>
                  <a:srgbClr val="047184"/>
                </a:solidFill>
                <a:latin typeface="Arial" charset="0"/>
                <a:ea typeface="ＭＳ Ｐゴシック" charset="0"/>
              </a:defRPr>
            </a:lvl6pPr>
            <a:lvl7pPr marL="914400" algn="ctr" rtl="0" fontAlgn="base">
              <a:spcBef>
                <a:spcPct val="0"/>
              </a:spcBef>
              <a:spcAft>
                <a:spcPct val="0"/>
              </a:spcAft>
              <a:defRPr sz="3800" b="1">
                <a:solidFill>
                  <a:srgbClr val="047184"/>
                </a:solidFill>
                <a:latin typeface="Arial" charset="0"/>
                <a:ea typeface="ＭＳ Ｐゴシック" charset="0"/>
              </a:defRPr>
            </a:lvl7pPr>
            <a:lvl8pPr marL="1371600" algn="ctr" rtl="0" fontAlgn="base">
              <a:spcBef>
                <a:spcPct val="0"/>
              </a:spcBef>
              <a:spcAft>
                <a:spcPct val="0"/>
              </a:spcAft>
              <a:defRPr sz="3800" b="1">
                <a:solidFill>
                  <a:srgbClr val="047184"/>
                </a:solidFill>
                <a:latin typeface="Arial" charset="0"/>
                <a:ea typeface="ＭＳ Ｐゴシック" charset="0"/>
              </a:defRPr>
            </a:lvl8pPr>
            <a:lvl9pPr marL="1828800" algn="ctr" rtl="0" fontAlgn="base">
              <a:spcBef>
                <a:spcPct val="0"/>
              </a:spcBef>
              <a:spcAft>
                <a:spcPct val="0"/>
              </a:spcAft>
              <a:defRPr sz="3800" b="1">
                <a:solidFill>
                  <a:srgbClr val="047184"/>
                </a:solidFill>
                <a:latin typeface="Arial" charset="0"/>
                <a:ea typeface="ＭＳ Ｐゴシック" charset="0"/>
              </a:defRPr>
            </a:lvl9pPr>
          </a:lstStyle>
          <a:p>
            <a:pPr>
              <a:defRPr/>
            </a:pPr>
            <a:r>
              <a:rPr lang="pt-BR" kern="0" dirty="0"/>
              <a:t>Cromossoma Philadelphia</a:t>
            </a:r>
          </a:p>
        </p:txBody>
      </p:sp>
      <p:sp>
        <p:nvSpPr>
          <p:cNvPr id="10" name="Espaço Reservado para Conteúdo 1">
            <a:extLst>
              <a:ext uri="{FF2B5EF4-FFF2-40B4-BE49-F238E27FC236}">
                <a16:creationId xmlns:a16="http://schemas.microsoft.com/office/drawing/2014/main" id="{C7B30745-83B3-4A6A-9F5D-382B81D3DD2C}"/>
              </a:ext>
            </a:extLst>
          </p:cNvPr>
          <p:cNvSpPr txBox="1">
            <a:spLocks/>
          </p:cNvSpPr>
          <p:nvPr/>
        </p:nvSpPr>
        <p:spPr bwMode="auto">
          <a:xfrm>
            <a:off x="2130424" y="1469634"/>
            <a:ext cx="9153949" cy="5061732"/>
          </a:xfrm>
          <a:prstGeom prst="rect">
            <a:avLst/>
          </a:prstGeom>
          <a:solidFill>
            <a:schemeClr val="bg1"/>
          </a:solid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2500">
                <a:solidFill>
                  <a:srgbClr val="4D4D4D"/>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rgbClr val="4D4D4D"/>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rgbClr val="4D4D4D"/>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rgbClr val="4D4D4D"/>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rgbClr val="4D4D4D"/>
                </a:solidFill>
                <a:latin typeface="+mn-lt"/>
                <a:ea typeface="MS PGothic" pitchFamily="34" charset="-128"/>
              </a:defRPr>
            </a:lvl5pPr>
            <a:lvl6pPr marL="2514600" indent="-228600" algn="l" rtl="0" fontAlgn="base">
              <a:spcBef>
                <a:spcPct val="20000"/>
              </a:spcBef>
              <a:spcAft>
                <a:spcPct val="0"/>
              </a:spcAft>
              <a:buChar char="»"/>
              <a:defRPr sz="2000">
                <a:solidFill>
                  <a:srgbClr val="4D4D4D"/>
                </a:solidFill>
                <a:latin typeface="+mn-lt"/>
                <a:ea typeface="+mn-ea"/>
              </a:defRPr>
            </a:lvl6pPr>
            <a:lvl7pPr marL="2971800" indent="-228600" algn="l" rtl="0" fontAlgn="base">
              <a:spcBef>
                <a:spcPct val="20000"/>
              </a:spcBef>
              <a:spcAft>
                <a:spcPct val="0"/>
              </a:spcAft>
              <a:buChar char="»"/>
              <a:defRPr sz="2000">
                <a:solidFill>
                  <a:srgbClr val="4D4D4D"/>
                </a:solidFill>
                <a:latin typeface="+mn-lt"/>
                <a:ea typeface="+mn-ea"/>
              </a:defRPr>
            </a:lvl7pPr>
            <a:lvl8pPr marL="3429000" indent="-228600" algn="l" rtl="0" fontAlgn="base">
              <a:spcBef>
                <a:spcPct val="20000"/>
              </a:spcBef>
              <a:spcAft>
                <a:spcPct val="0"/>
              </a:spcAft>
              <a:buChar char="»"/>
              <a:defRPr sz="2000">
                <a:solidFill>
                  <a:srgbClr val="4D4D4D"/>
                </a:solidFill>
                <a:latin typeface="+mn-lt"/>
                <a:ea typeface="+mn-ea"/>
              </a:defRPr>
            </a:lvl8pPr>
            <a:lvl9pPr marL="3886200" indent="-228600" algn="l" rtl="0" fontAlgn="base">
              <a:spcBef>
                <a:spcPct val="20000"/>
              </a:spcBef>
              <a:spcAft>
                <a:spcPct val="0"/>
              </a:spcAft>
              <a:buChar char="»"/>
              <a:defRPr sz="2000">
                <a:solidFill>
                  <a:srgbClr val="4D4D4D"/>
                </a:solidFill>
                <a:latin typeface="+mn-lt"/>
                <a:ea typeface="+mn-ea"/>
              </a:defRPr>
            </a:lvl9pPr>
          </a:lstStyle>
          <a:p>
            <a:pPr algn="l">
              <a:lnSpc>
                <a:spcPct val="150000"/>
              </a:lnSpc>
              <a:defRPr/>
            </a:pPr>
            <a:r>
              <a:rPr lang="pt-BR" altLang="pt-BR" sz="3200" kern="0" dirty="0"/>
              <a:t>O código da pesquisa do cromossoma Philadelphia é o  </a:t>
            </a:r>
            <a:r>
              <a:rPr lang="pt-BR" altLang="pt-BR" sz="3200" b="1" kern="0" dirty="0">
                <a:highlight>
                  <a:srgbClr val="EEF7F8"/>
                </a:highlight>
              </a:rPr>
              <a:t>0202100022</a:t>
            </a:r>
            <a:r>
              <a:rPr lang="pt-BR" altLang="pt-BR" sz="3200" kern="0" dirty="0">
                <a:highlight>
                  <a:srgbClr val="EEF7F8"/>
                </a:highlight>
              </a:rPr>
              <a:t> - </a:t>
            </a:r>
            <a:r>
              <a:rPr lang="pt-BR" altLang="pt-BR" sz="3200" b="1" kern="0" dirty="0" err="1">
                <a:highlight>
                  <a:srgbClr val="EEF7F8"/>
                </a:highlight>
              </a:rPr>
              <a:t>Determinacao</a:t>
            </a:r>
            <a:r>
              <a:rPr lang="pt-BR" altLang="pt-BR" sz="3200" b="1" kern="0" dirty="0">
                <a:highlight>
                  <a:srgbClr val="EEF7F8"/>
                </a:highlight>
              </a:rPr>
              <a:t> de </a:t>
            </a:r>
            <a:r>
              <a:rPr lang="pt-BR" altLang="pt-BR" sz="3200" b="1" kern="0" dirty="0" err="1">
                <a:highlight>
                  <a:srgbClr val="EEF7F8"/>
                </a:highlight>
              </a:rPr>
              <a:t>cariotipo</a:t>
            </a:r>
            <a:r>
              <a:rPr lang="pt-BR" altLang="pt-BR" sz="3200" b="1" kern="0" dirty="0">
                <a:highlight>
                  <a:srgbClr val="EEF7F8"/>
                </a:highlight>
              </a:rPr>
              <a:t> em medula óssea... (C/ </a:t>
            </a:r>
            <a:r>
              <a:rPr lang="pt-BR" altLang="pt-BR" sz="3200" b="1" kern="0" dirty="0" err="1">
                <a:highlight>
                  <a:srgbClr val="EEF7F8"/>
                </a:highlight>
              </a:rPr>
              <a:t>tecnica</a:t>
            </a:r>
            <a:r>
              <a:rPr lang="pt-BR" altLang="pt-BR" sz="3200" b="1" kern="0" dirty="0">
                <a:highlight>
                  <a:srgbClr val="EEF7F8"/>
                </a:highlight>
              </a:rPr>
              <a:t> de bandas</a:t>
            </a:r>
            <a:r>
              <a:rPr lang="pt-BR" altLang="pt-BR" sz="3200" kern="0" dirty="0">
                <a:highlight>
                  <a:srgbClr val="EEF7F8"/>
                </a:highlight>
              </a:rPr>
              <a:t>), </a:t>
            </a:r>
            <a:r>
              <a:rPr lang="pt-BR" altLang="pt-BR" sz="3200" kern="0" dirty="0"/>
              <a:t>podendo ser utilizado o código </a:t>
            </a:r>
            <a:r>
              <a:rPr lang="pt-BR" altLang="pt-BR" sz="3200" kern="0" dirty="0">
                <a:highlight>
                  <a:srgbClr val="EEF7F8"/>
                </a:highlight>
              </a:rPr>
              <a:t>0202100030  determinação de cariótipos em sangue periférico  ( com técnicas de bandas) </a:t>
            </a:r>
            <a:r>
              <a:rPr lang="pt-BR" altLang="pt-BR" sz="3200" kern="0" dirty="0"/>
              <a:t>se for realizad</a:t>
            </a:r>
            <a:r>
              <a:rPr lang="pt-BR" altLang="pt-BR" sz="2400" kern="0" dirty="0"/>
              <a:t>o.</a:t>
            </a:r>
            <a:endParaRPr lang="pt-BR" altLang="pt-BR" kern="0" dirty="0"/>
          </a:p>
        </p:txBody>
      </p:sp>
    </p:spTree>
    <p:extLst>
      <p:ext uri="{BB962C8B-B14F-4D97-AF65-F5344CB8AC3E}">
        <p14:creationId xmlns:p14="http://schemas.microsoft.com/office/powerpoint/2010/main" val="3797577850"/>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183149" y="144016"/>
            <a:ext cx="1948545" cy="785507"/>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1128889" y="722489"/>
            <a:ext cx="10879962" cy="6068279"/>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CaixaDeTexto 2">
            <a:extLst>
              <a:ext uri="{FF2B5EF4-FFF2-40B4-BE49-F238E27FC236}">
                <a16:creationId xmlns:a16="http://schemas.microsoft.com/office/drawing/2014/main" id="{CC02B853-6DDD-4FB1-B59A-A2C8C52AB857}"/>
              </a:ext>
            </a:extLst>
          </p:cNvPr>
          <p:cNvSpPr txBox="1">
            <a:spLocks noChangeArrowheads="1"/>
          </p:cNvSpPr>
          <p:nvPr/>
        </p:nvSpPr>
        <p:spPr bwMode="auto">
          <a:xfrm>
            <a:off x="4103699" y="729468"/>
            <a:ext cx="6357937" cy="400110"/>
          </a:xfrm>
          <a:prstGeom prst="rect">
            <a:avLst/>
          </a:prstGeom>
          <a:noFill/>
          <a:ln w="9525">
            <a:noFill/>
            <a:miter lim="800000"/>
            <a:headEnd/>
            <a:tailEnd/>
          </a:ln>
        </p:spPr>
        <p:txBody>
          <a:bodyPr>
            <a:spAutoFit/>
          </a:bodyPr>
          <a:lstStyle/>
          <a:p>
            <a:pPr algn="ctr"/>
            <a:r>
              <a:rPr lang="pt-BR" altLang="pt-BR" sz="2000" dirty="0"/>
              <a:t>IMATINIBE NA LMC DA CRIANÇA E ADOLESCENTE</a:t>
            </a:r>
          </a:p>
        </p:txBody>
      </p:sp>
      <p:sp>
        <p:nvSpPr>
          <p:cNvPr id="3" name="Retângulo 2">
            <a:extLst>
              <a:ext uri="{FF2B5EF4-FFF2-40B4-BE49-F238E27FC236}">
                <a16:creationId xmlns:a16="http://schemas.microsoft.com/office/drawing/2014/main" id="{5E6EA05E-B113-4B14-83B5-3A4A266874F1}"/>
              </a:ext>
            </a:extLst>
          </p:cNvPr>
          <p:cNvSpPr/>
          <p:nvPr/>
        </p:nvSpPr>
        <p:spPr>
          <a:xfrm>
            <a:off x="1584825" y="1038925"/>
            <a:ext cx="10234641" cy="5842497"/>
          </a:xfrm>
          <a:prstGeom prst="rect">
            <a:avLst/>
          </a:prstGeom>
        </p:spPr>
        <p:txBody>
          <a:bodyPr wrap="square">
            <a:spAutoFit/>
          </a:bodyPr>
          <a:lstStyle/>
          <a:p>
            <a:pPr marL="285750" indent="-285750">
              <a:lnSpc>
                <a:spcPct val="150000"/>
              </a:lnSpc>
              <a:buFont typeface="Arial" panose="020B0604020202020204" pitchFamily="34" charset="0"/>
              <a:buChar char="•"/>
              <a:defRPr/>
            </a:pPr>
            <a:r>
              <a:rPr lang="pt-BR" sz="2800" dirty="0"/>
              <a:t>Conforme se pode observar no protocolo de tratamento com </a:t>
            </a:r>
            <a:r>
              <a:rPr lang="pt-BR" sz="2800" dirty="0" err="1"/>
              <a:t>mesilato</a:t>
            </a:r>
            <a:r>
              <a:rPr lang="pt-BR" sz="2800" dirty="0"/>
              <a:t> de </a:t>
            </a:r>
            <a:r>
              <a:rPr lang="pt-BR" sz="2800" dirty="0" err="1"/>
              <a:t>imatinibe</a:t>
            </a:r>
            <a:r>
              <a:rPr lang="pt-BR" sz="2800" dirty="0"/>
              <a:t> da leucemia mieloide crônica de criança e adolescente (Portaria SAS/MS 114/2012), como o </a:t>
            </a:r>
            <a:r>
              <a:rPr lang="pt-BR" sz="2800" dirty="0" err="1"/>
              <a:t>mesilato</a:t>
            </a:r>
            <a:r>
              <a:rPr lang="pt-BR" sz="2800" dirty="0"/>
              <a:t> de </a:t>
            </a:r>
            <a:r>
              <a:rPr lang="pt-BR" sz="2800" dirty="0" err="1"/>
              <a:t>imatinibe</a:t>
            </a:r>
            <a:r>
              <a:rPr lang="pt-BR" sz="2800" dirty="0"/>
              <a:t> é comprado pelo Ministério da Saúde e dispensado aos hospitais habilitados em oncologia no SUS pela Assistência Farmacêutica das secretarias estaduais de saúde, não pode, assim, ser autorizada APAC, pois o seu uso é isolado. </a:t>
            </a:r>
            <a:r>
              <a:rPr lang="pt-BR" sz="2800" b="1" dirty="0">
                <a:highlight>
                  <a:srgbClr val="EEF7F8"/>
                </a:highlight>
              </a:rPr>
              <a:t>Neste caso, o atendimento ambulatorial pode ser ressarcido como consulta espe</a:t>
            </a:r>
            <a:r>
              <a:rPr lang="pt-BR" sz="2400" b="1" dirty="0">
                <a:highlight>
                  <a:srgbClr val="EEF7F8"/>
                </a:highlight>
              </a:rPr>
              <a:t>cializada</a:t>
            </a:r>
            <a:r>
              <a:rPr lang="pt-BR" sz="2000" dirty="0"/>
              <a:t>. </a:t>
            </a:r>
          </a:p>
        </p:txBody>
      </p:sp>
    </p:spTree>
    <p:extLst>
      <p:ext uri="{BB962C8B-B14F-4D97-AF65-F5344CB8AC3E}">
        <p14:creationId xmlns:p14="http://schemas.microsoft.com/office/powerpoint/2010/main" val="2468747879"/>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62171" y="0"/>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1140177" y="598311"/>
            <a:ext cx="10789651" cy="6115673"/>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CaixaDeTexto 2">
            <a:extLst>
              <a:ext uri="{FF2B5EF4-FFF2-40B4-BE49-F238E27FC236}">
                <a16:creationId xmlns:a16="http://schemas.microsoft.com/office/drawing/2014/main" id="{CC02B853-6DDD-4FB1-B59A-A2C8C52AB857}"/>
              </a:ext>
            </a:extLst>
          </p:cNvPr>
          <p:cNvSpPr txBox="1">
            <a:spLocks noChangeArrowheads="1"/>
          </p:cNvSpPr>
          <p:nvPr/>
        </p:nvSpPr>
        <p:spPr bwMode="auto">
          <a:xfrm>
            <a:off x="3079553" y="598311"/>
            <a:ext cx="7848872" cy="461665"/>
          </a:xfrm>
          <a:prstGeom prst="rect">
            <a:avLst/>
          </a:prstGeom>
          <a:noFill/>
          <a:ln w="9525">
            <a:noFill/>
            <a:miter lim="800000"/>
            <a:headEnd/>
            <a:tailEnd/>
          </a:ln>
        </p:spPr>
        <p:txBody>
          <a:bodyPr wrap="square">
            <a:spAutoFit/>
          </a:bodyPr>
          <a:lstStyle/>
          <a:p>
            <a:pPr algn="ctr"/>
            <a:r>
              <a:rPr lang="pt-BR" altLang="pt-BR" sz="2400" b="1" dirty="0"/>
              <a:t>IMATINIBE NA LMC DA CRIANÇA E ADOLESCENTE</a:t>
            </a:r>
          </a:p>
        </p:txBody>
      </p:sp>
      <p:sp>
        <p:nvSpPr>
          <p:cNvPr id="9" name="Retângulo 8">
            <a:extLst>
              <a:ext uri="{FF2B5EF4-FFF2-40B4-BE49-F238E27FC236}">
                <a16:creationId xmlns:a16="http://schemas.microsoft.com/office/drawing/2014/main" id="{D72105B9-43F1-4F87-9531-BEAC307D326A}"/>
              </a:ext>
            </a:extLst>
          </p:cNvPr>
          <p:cNvSpPr/>
          <p:nvPr/>
        </p:nvSpPr>
        <p:spPr>
          <a:xfrm>
            <a:off x="1596113" y="1255490"/>
            <a:ext cx="9877778" cy="4801314"/>
          </a:xfrm>
          <a:prstGeom prst="rect">
            <a:avLst/>
          </a:prstGeom>
        </p:spPr>
        <p:txBody>
          <a:bodyPr wrap="square">
            <a:spAutoFit/>
          </a:bodyPr>
          <a:lstStyle/>
          <a:p>
            <a:pPr>
              <a:defRPr/>
            </a:pPr>
            <a:endParaRPr lang="pt-BR" dirty="0"/>
          </a:p>
          <a:p>
            <a:pPr marL="285750" indent="-285750" algn="just">
              <a:lnSpc>
                <a:spcPct val="150000"/>
              </a:lnSpc>
              <a:buFont typeface="Arial" panose="020B0604020202020204" pitchFamily="34" charset="0"/>
              <a:buChar char="•"/>
              <a:defRPr/>
            </a:pPr>
            <a:r>
              <a:rPr lang="pt-BR" sz="2800" dirty="0"/>
              <a:t>Já em caso de leucemia </a:t>
            </a:r>
            <a:r>
              <a:rPr lang="pt-BR" sz="2800" dirty="0" err="1"/>
              <a:t>mieloide</a:t>
            </a:r>
            <a:r>
              <a:rPr lang="pt-BR" sz="2800" dirty="0"/>
              <a:t> crônica </a:t>
            </a:r>
            <a:r>
              <a:rPr lang="pt-BR" sz="2800" b="1" dirty="0"/>
              <a:t>em fase </a:t>
            </a:r>
            <a:r>
              <a:rPr lang="pt-BR" sz="2800" b="1" dirty="0" err="1"/>
              <a:t>blástica</a:t>
            </a:r>
            <a:r>
              <a:rPr lang="pt-BR" sz="2800" dirty="0"/>
              <a:t>, o uso do </a:t>
            </a:r>
            <a:r>
              <a:rPr lang="pt-BR" sz="2800" dirty="0" err="1"/>
              <a:t>mesilato</a:t>
            </a:r>
            <a:r>
              <a:rPr lang="pt-BR" sz="2800" dirty="0"/>
              <a:t> de imatinibe pode ser associado a outros antineoplásicos e, assim, o fornecimento do </a:t>
            </a:r>
            <a:r>
              <a:rPr lang="pt-BR" sz="2800" dirty="0" err="1"/>
              <a:t>mesilato</a:t>
            </a:r>
            <a:r>
              <a:rPr lang="pt-BR" sz="2800" dirty="0"/>
              <a:t> de imatinibe </a:t>
            </a:r>
            <a:r>
              <a:rPr lang="pt-BR" sz="2800" b="1" dirty="0">
                <a:highlight>
                  <a:srgbClr val="EEF7F8"/>
                </a:highlight>
              </a:rPr>
              <a:t>pode ser concomitante à autorização de APAC para os procedimentos quimioterápicos de tumores de criança e adolescente, inclusive a leucemia </a:t>
            </a:r>
            <a:r>
              <a:rPr lang="pt-BR" sz="2800" b="1" dirty="0" err="1">
                <a:highlight>
                  <a:srgbClr val="EEF7F8"/>
                </a:highlight>
              </a:rPr>
              <a:t>mieloide</a:t>
            </a:r>
            <a:r>
              <a:rPr lang="pt-BR" sz="2800" b="1" dirty="0">
                <a:highlight>
                  <a:srgbClr val="EEF7F8"/>
                </a:highlight>
              </a:rPr>
              <a:t> crônica. </a:t>
            </a:r>
          </a:p>
          <a:p>
            <a:pPr marL="285750" indent="-285750">
              <a:buFont typeface="Arial" panose="020B0604020202020204" pitchFamily="34" charset="0"/>
              <a:buChar char="•"/>
              <a:defRPr/>
            </a:pPr>
            <a:endParaRPr lang="pt-BR" b="1" dirty="0"/>
          </a:p>
          <a:p>
            <a:pPr>
              <a:defRPr/>
            </a:pPr>
            <a:r>
              <a:rPr lang="pt-BR" dirty="0"/>
              <a:t>. </a:t>
            </a:r>
          </a:p>
        </p:txBody>
      </p:sp>
    </p:spTree>
    <p:extLst>
      <p:ext uri="{BB962C8B-B14F-4D97-AF65-F5344CB8AC3E}">
        <p14:creationId xmlns:p14="http://schemas.microsoft.com/office/powerpoint/2010/main" val="666682125"/>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442793" y="144016"/>
            <a:ext cx="2074628" cy="836334"/>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1117599" y="711200"/>
            <a:ext cx="10780889" cy="6002784"/>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CaixaDeTexto 2">
            <a:extLst>
              <a:ext uri="{FF2B5EF4-FFF2-40B4-BE49-F238E27FC236}">
                <a16:creationId xmlns:a16="http://schemas.microsoft.com/office/drawing/2014/main" id="{CC02B853-6DDD-4FB1-B59A-A2C8C52AB857}"/>
              </a:ext>
            </a:extLst>
          </p:cNvPr>
          <p:cNvSpPr txBox="1">
            <a:spLocks noChangeArrowheads="1"/>
          </p:cNvSpPr>
          <p:nvPr/>
        </p:nvSpPr>
        <p:spPr bwMode="auto">
          <a:xfrm>
            <a:off x="3192227" y="711200"/>
            <a:ext cx="7404817" cy="461665"/>
          </a:xfrm>
          <a:prstGeom prst="rect">
            <a:avLst/>
          </a:prstGeom>
          <a:noFill/>
          <a:ln w="9525">
            <a:noFill/>
            <a:miter lim="800000"/>
            <a:headEnd/>
            <a:tailEnd/>
          </a:ln>
        </p:spPr>
        <p:txBody>
          <a:bodyPr wrap="square">
            <a:spAutoFit/>
          </a:bodyPr>
          <a:lstStyle/>
          <a:p>
            <a:pPr algn="ctr"/>
            <a:r>
              <a:rPr lang="pt-BR" altLang="pt-BR" sz="2400" b="1" dirty="0"/>
              <a:t>IMATINIBE NA LMC DA CRIANÇA E ADOLESCENTE</a:t>
            </a:r>
            <a:endParaRPr lang="pt-BR" altLang="pt-BR" b="1" dirty="0"/>
          </a:p>
        </p:txBody>
      </p:sp>
      <p:sp>
        <p:nvSpPr>
          <p:cNvPr id="9" name="Retângulo 8">
            <a:extLst>
              <a:ext uri="{FF2B5EF4-FFF2-40B4-BE49-F238E27FC236}">
                <a16:creationId xmlns:a16="http://schemas.microsoft.com/office/drawing/2014/main" id="{D72105B9-43F1-4F87-9531-BEAC307D326A}"/>
              </a:ext>
            </a:extLst>
          </p:cNvPr>
          <p:cNvSpPr/>
          <p:nvPr/>
        </p:nvSpPr>
        <p:spPr>
          <a:xfrm>
            <a:off x="1606245" y="1249084"/>
            <a:ext cx="9739146" cy="5196166"/>
          </a:xfrm>
          <a:prstGeom prst="rect">
            <a:avLst/>
          </a:prstGeom>
        </p:spPr>
        <p:txBody>
          <a:bodyPr wrap="square">
            <a:spAutoFit/>
          </a:bodyPr>
          <a:lstStyle/>
          <a:p>
            <a:pPr marL="285750" indent="-285750" algn="just">
              <a:lnSpc>
                <a:spcPct val="150000"/>
              </a:lnSpc>
              <a:buFont typeface="Arial" panose="020B0604020202020204" pitchFamily="34" charset="0"/>
              <a:buChar char="•"/>
              <a:defRPr/>
            </a:pPr>
            <a:r>
              <a:rPr lang="pt-BR" sz="2800" dirty="0"/>
              <a:t>Já conforme o protocolo de tratamento com </a:t>
            </a:r>
            <a:r>
              <a:rPr lang="pt-BR" sz="2800" dirty="0" err="1"/>
              <a:t>mesilato</a:t>
            </a:r>
            <a:r>
              <a:rPr lang="pt-BR" sz="2800" dirty="0"/>
              <a:t> de imatinibe da leucemia </a:t>
            </a:r>
            <a:r>
              <a:rPr lang="pt-BR" sz="2800" dirty="0" err="1"/>
              <a:t>linfoblástica</a:t>
            </a:r>
            <a:r>
              <a:rPr lang="pt-BR" sz="2800" dirty="0"/>
              <a:t> cromossoma Philadelphia positivo de criança e adolescente (Portaria SAS/MS 115/2012), o uso deste medicamento é associado aos outros antineoplásicos do esquema terapêutico e, assim, o seu fornecimento pode ser concomitante à autorização de APAC para os procedimentos quimioterápicos de tumores de criança e adolescente, inclusive a leucemia </a:t>
            </a:r>
            <a:r>
              <a:rPr lang="pt-BR" sz="2800" dirty="0" err="1"/>
              <a:t>linfoblástica</a:t>
            </a:r>
            <a:r>
              <a:rPr lang="pt-BR" sz="2800" dirty="0"/>
              <a:t> aguda. </a:t>
            </a:r>
          </a:p>
        </p:txBody>
      </p:sp>
    </p:spTree>
    <p:extLst>
      <p:ext uri="{BB962C8B-B14F-4D97-AF65-F5344CB8AC3E}">
        <p14:creationId xmlns:p14="http://schemas.microsoft.com/office/powerpoint/2010/main" val="1898887692"/>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160572" y="104010"/>
            <a:ext cx="2072256" cy="835378"/>
          </a:xfrm>
          <a:prstGeom prst="rect">
            <a:avLst/>
          </a:prstGeom>
        </p:spPr>
      </p:pic>
      <p:sp>
        <p:nvSpPr>
          <p:cNvPr id="7" name="Título 2">
            <a:extLst>
              <a:ext uri="{FF2B5EF4-FFF2-40B4-BE49-F238E27FC236}">
                <a16:creationId xmlns:a16="http://schemas.microsoft.com/office/drawing/2014/main" id="{F0DA4D7E-CCD6-4951-B44A-4103F460A05E}"/>
              </a:ext>
            </a:extLst>
          </p:cNvPr>
          <p:cNvSpPr txBox="1">
            <a:spLocks/>
          </p:cNvSpPr>
          <p:nvPr/>
        </p:nvSpPr>
        <p:spPr bwMode="auto">
          <a:xfrm>
            <a:off x="2974622" y="104010"/>
            <a:ext cx="8229600" cy="720080"/>
          </a:xfrm>
          <a:prstGeom prst="rect">
            <a:avLst/>
          </a:prstGeom>
          <a:solidFill>
            <a:schemeClr val="accent1">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normAutofit fontScale="25000" lnSpcReduction="20000"/>
          </a:bodyPr>
          <a:lstStyle>
            <a:lvl1pPr algn="ctr" rtl="0" eaLnBrk="0" fontAlgn="base" hangingPunct="0">
              <a:spcBef>
                <a:spcPct val="0"/>
              </a:spcBef>
              <a:spcAft>
                <a:spcPct val="0"/>
              </a:spcAft>
              <a:defRPr sz="3500" b="0">
                <a:solidFill>
                  <a:srgbClr val="4D4D4D"/>
                </a:solidFill>
                <a:latin typeface="+mj-lt"/>
                <a:ea typeface="MS PGothic" pitchFamily="34" charset="-128"/>
                <a:cs typeface="ＭＳ Ｐゴシック" charset="0"/>
              </a:defRPr>
            </a:lvl1pPr>
            <a:lvl2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2pPr>
            <a:lvl3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3pPr>
            <a:lvl4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4pPr>
            <a:lvl5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5pPr>
            <a:lvl6pPr marL="457200" algn="ctr" rtl="0" fontAlgn="base">
              <a:spcBef>
                <a:spcPct val="0"/>
              </a:spcBef>
              <a:spcAft>
                <a:spcPct val="0"/>
              </a:spcAft>
              <a:defRPr sz="3800" b="1">
                <a:solidFill>
                  <a:srgbClr val="047184"/>
                </a:solidFill>
                <a:latin typeface="Arial" charset="0"/>
                <a:ea typeface="ＭＳ Ｐゴシック" charset="0"/>
              </a:defRPr>
            </a:lvl6pPr>
            <a:lvl7pPr marL="914400" algn="ctr" rtl="0" fontAlgn="base">
              <a:spcBef>
                <a:spcPct val="0"/>
              </a:spcBef>
              <a:spcAft>
                <a:spcPct val="0"/>
              </a:spcAft>
              <a:defRPr sz="3800" b="1">
                <a:solidFill>
                  <a:srgbClr val="047184"/>
                </a:solidFill>
                <a:latin typeface="Arial" charset="0"/>
                <a:ea typeface="ＭＳ Ｐゴシック" charset="0"/>
              </a:defRPr>
            </a:lvl7pPr>
            <a:lvl8pPr marL="1371600" algn="ctr" rtl="0" fontAlgn="base">
              <a:spcBef>
                <a:spcPct val="0"/>
              </a:spcBef>
              <a:spcAft>
                <a:spcPct val="0"/>
              </a:spcAft>
              <a:defRPr sz="3800" b="1">
                <a:solidFill>
                  <a:srgbClr val="047184"/>
                </a:solidFill>
                <a:latin typeface="Arial" charset="0"/>
                <a:ea typeface="ＭＳ Ｐゴシック" charset="0"/>
              </a:defRPr>
            </a:lvl8pPr>
            <a:lvl9pPr marL="1828800" algn="ctr" rtl="0" fontAlgn="base">
              <a:spcBef>
                <a:spcPct val="0"/>
              </a:spcBef>
              <a:spcAft>
                <a:spcPct val="0"/>
              </a:spcAft>
              <a:defRPr sz="3800" b="1">
                <a:solidFill>
                  <a:srgbClr val="047184"/>
                </a:solidFill>
                <a:latin typeface="Arial" charset="0"/>
                <a:ea typeface="ＭＳ Ｐゴシック" charset="0"/>
              </a:defRPr>
            </a:lvl9pPr>
          </a:lstStyle>
          <a:p>
            <a:pPr>
              <a:defRPr/>
            </a:pPr>
            <a:r>
              <a:rPr lang="pt-BR" kern="0" dirty="0"/>
              <a:t/>
            </a:r>
            <a:br>
              <a:rPr lang="pt-BR" kern="0" dirty="0"/>
            </a:br>
            <a:r>
              <a:rPr lang="pt-BR" kern="0" dirty="0"/>
              <a:t/>
            </a:r>
            <a:br>
              <a:rPr lang="pt-BR" kern="0" dirty="0"/>
            </a:br>
            <a:r>
              <a:rPr lang="pt-BR" sz="11200" kern="0" dirty="0"/>
              <a:t>PORTARIA SAS Nº 103, </a:t>
            </a:r>
            <a:r>
              <a:rPr lang="pt-BR" sz="8000" kern="0" dirty="0"/>
              <a:t>DE 30 DE JANEIRO DE 2015.</a:t>
            </a:r>
            <a:r>
              <a:rPr lang="pt-BR" sz="11200" kern="0" dirty="0"/>
              <a:t/>
            </a:r>
            <a:br>
              <a:rPr lang="pt-BR" sz="11200" kern="0" dirty="0"/>
            </a:br>
            <a:r>
              <a:rPr lang="pt-BR" sz="11200" kern="0" dirty="0"/>
              <a:t> </a:t>
            </a:r>
            <a:br>
              <a:rPr lang="pt-BR" sz="11200" kern="0" dirty="0"/>
            </a:br>
            <a:endParaRPr lang="pt-BR" kern="0" dirty="0"/>
          </a:p>
        </p:txBody>
      </p:sp>
      <p:sp>
        <p:nvSpPr>
          <p:cNvPr id="8" name="Espaço Reservado para Conteúdo 1">
            <a:extLst>
              <a:ext uri="{FF2B5EF4-FFF2-40B4-BE49-F238E27FC236}">
                <a16:creationId xmlns:a16="http://schemas.microsoft.com/office/drawing/2014/main" id="{3997B1BF-7BC1-4356-9041-C0A065B16E04}"/>
              </a:ext>
            </a:extLst>
          </p:cNvPr>
          <p:cNvSpPr txBox="1">
            <a:spLocks/>
          </p:cNvSpPr>
          <p:nvPr/>
        </p:nvSpPr>
        <p:spPr bwMode="auto">
          <a:xfrm>
            <a:off x="1388611" y="579348"/>
            <a:ext cx="10007522" cy="4077072"/>
          </a:xfrm>
          <a:prstGeom prst="rect">
            <a:avLst/>
          </a:prstGeom>
          <a:solidFill>
            <a:schemeClr val="bg1"/>
          </a:solid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2500">
                <a:solidFill>
                  <a:srgbClr val="4D4D4D"/>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rgbClr val="4D4D4D"/>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rgbClr val="4D4D4D"/>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rgbClr val="4D4D4D"/>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rgbClr val="4D4D4D"/>
                </a:solidFill>
                <a:latin typeface="+mn-lt"/>
                <a:ea typeface="MS PGothic" pitchFamily="34" charset="-128"/>
              </a:defRPr>
            </a:lvl5pPr>
            <a:lvl6pPr marL="2514600" indent="-228600" algn="l" rtl="0" fontAlgn="base">
              <a:spcBef>
                <a:spcPct val="20000"/>
              </a:spcBef>
              <a:spcAft>
                <a:spcPct val="0"/>
              </a:spcAft>
              <a:buChar char="»"/>
              <a:defRPr sz="2000">
                <a:solidFill>
                  <a:srgbClr val="4D4D4D"/>
                </a:solidFill>
                <a:latin typeface="+mn-lt"/>
                <a:ea typeface="+mn-ea"/>
              </a:defRPr>
            </a:lvl6pPr>
            <a:lvl7pPr marL="2971800" indent="-228600" algn="l" rtl="0" fontAlgn="base">
              <a:spcBef>
                <a:spcPct val="20000"/>
              </a:spcBef>
              <a:spcAft>
                <a:spcPct val="0"/>
              </a:spcAft>
              <a:buChar char="»"/>
              <a:defRPr sz="2000">
                <a:solidFill>
                  <a:srgbClr val="4D4D4D"/>
                </a:solidFill>
                <a:latin typeface="+mn-lt"/>
                <a:ea typeface="+mn-ea"/>
              </a:defRPr>
            </a:lvl7pPr>
            <a:lvl8pPr marL="3429000" indent="-228600" algn="l" rtl="0" fontAlgn="base">
              <a:spcBef>
                <a:spcPct val="20000"/>
              </a:spcBef>
              <a:spcAft>
                <a:spcPct val="0"/>
              </a:spcAft>
              <a:buChar char="»"/>
              <a:defRPr sz="2000">
                <a:solidFill>
                  <a:srgbClr val="4D4D4D"/>
                </a:solidFill>
                <a:latin typeface="+mn-lt"/>
                <a:ea typeface="+mn-ea"/>
              </a:defRPr>
            </a:lvl8pPr>
            <a:lvl9pPr marL="3886200" indent="-228600" algn="l" rtl="0" fontAlgn="base">
              <a:spcBef>
                <a:spcPct val="20000"/>
              </a:spcBef>
              <a:spcAft>
                <a:spcPct val="0"/>
              </a:spcAft>
              <a:buChar char="»"/>
              <a:defRPr sz="2000">
                <a:solidFill>
                  <a:srgbClr val="4D4D4D"/>
                </a:solidFill>
                <a:latin typeface="+mn-lt"/>
                <a:ea typeface="+mn-ea"/>
              </a:defRPr>
            </a:lvl9pPr>
          </a:lstStyle>
          <a:p>
            <a:pPr algn="l">
              <a:defRPr/>
            </a:pPr>
            <a:r>
              <a:rPr lang="pt-BR" altLang="pt-BR" sz="2400" kern="0" dirty="0"/>
              <a:t>Altera o valor de procedimentos de quimioterapia de Leucemia Mieloide Crônica, linfoma difuso de grandes células B e linfoma folicular.</a:t>
            </a:r>
          </a:p>
          <a:p>
            <a:pPr>
              <a:defRPr/>
            </a:pPr>
            <a:endParaRPr lang="pt-BR" altLang="pt-BR" sz="2400" kern="0" dirty="0"/>
          </a:p>
          <a:p>
            <a:pPr algn="l">
              <a:defRPr/>
            </a:pPr>
            <a:r>
              <a:rPr lang="pt-BR" altLang="pt-BR" sz="2400" kern="0" dirty="0"/>
              <a:t>Os procedimentos especificados neste Artigo continuarão a ser registrados por meio de APAC (Autorização de Procedimentos Ambulatoriais) pelos hospitais credenciados no SUS e habilitados em Oncologia.</a:t>
            </a:r>
          </a:p>
          <a:p>
            <a:pPr algn="l">
              <a:defRPr/>
            </a:pPr>
            <a:endParaRPr lang="pt-BR" altLang="pt-BR" sz="2400" kern="0" dirty="0"/>
          </a:p>
          <a:p>
            <a:pPr algn="just">
              <a:defRPr/>
            </a:pPr>
            <a:r>
              <a:rPr lang="pt-BR" altLang="pt-BR" sz="2400" kern="0" dirty="0"/>
              <a:t>O fornecimento dos antineoplásicos compatíveis com os procedimentos de quimioterapia de 2ª linha da LMC (</a:t>
            </a:r>
            <a:r>
              <a:rPr lang="pt-BR" altLang="pt-BR" sz="2400" b="1" kern="0" dirty="0" err="1"/>
              <a:t>nilotinibe</a:t>
            </a:r>
            <a:r>
              <a:rPr lang="pt-BR" altLang="pt-BR" sz="2400" b="1" kern="0" dirty="0"/>
              <a:t> ou </a:t>
            </a:r>
            <a:r>
              <a:rPr lang="pt-BR" altLang="pt-BR" sz="2400" b="1" kern="0" dirty="0" err="1"/>
              <a:t>dasatinibe</a:t>
            </a:r>
            <a:r>
              <a:rPr lang="pt-BR" altLang="pt-BR" sz="2400" b="1" kern="0" dirty="0"/>
              <a:t> </a:t>
            </a:r>
            <a:r>
              <a:rPr lang="pt-BR" altLang="pt-BR" sz="2400" kern="0" dirty="0"/>
              <a:t>ou outro que venha a substituí-los) passará, a partir de março de 2015, a ser feito pelas SES, ressaltando-se que esses procedimentos referem-se a monoterapia, portanto apenas um dos antineoplásicos será fornecido.</a:t>
            </a:r>
          </a:p>
          <a:p>
            <a:pPr algn="just">
              <a:defRPr/>
            </a:pPr>
            <a:r>
              <a:rPr lang="pt-BR" altLang="pt-BR" sz="2400" kern="0" dirty="0"/>
              <a:t>O fornecimento do antineoplásico adicional (</a:t>
            </a:r>
            <a:r>
              <a:rPr lang="pt-BR" altLang="pt-BR" sz="2400" b="1" kern="0" dirty="0" err="1"/>
              <a:t>rituximabe</a:t>
            </a:r>
            <a:r>
              <a:rPr lang="pt-BR" altLang="pt-BR" sz="2400" kern="0" dirty="0"/>
              <a:t> ou outro que venha a substituí-lo) ao esquema de quimioterapia compatível com os procedimentos de quimioterapia do linfoma difuso de grandes células B e do linfoma folicular passará, a partir de março de 2015, a ser feito pelas SES.</a:t>
            </a:r>
          </a:p>
          <a:p>
            <a:pPr>
              <a:defRPr/>
            </a:pPr>
            <a:endParaRPr lang="pt-BR" altLang="pt-BR" sz="2000" kern="0" dirty="0"/>
          </a:p>
        </p:txBody>
      </p:sp>
    </p:spTree>
    <p:extLst>
      <p:ext uri="{BB962C8B-B14F-4D97-AF65-F5344CB8AC3E}">
        <p14:creationId xmlns:p14="http://schemas.microsoft.com/office/powerpoint/2010/main" val="44339400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160572" y="0"/>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530578" y="1059325"/>
            <a:ext cx="11176000" cy="579992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solidFill>
                <a:srgbClr val="0070C0"/>
              </a:solidFill>
            </a:endParaRPr>
          </a:p>
        </p:txBody>
      </p:sp>
      <p:sp>
        <p:nvSpPr>
          <p:cNvPr id="3" name="Retângulo 2">
            <a:extLst>
              <a:ext uri="{FF2B5EF4-FFF2-40B4-BE49-F238E27FC236}">
                <a16:creationId xmlns:a16="http://schemas.microsoft.com/office/drawing/2014/main" id="{A9E83066-F064-43EF-AC64-DB1A7DF1CC7C}"/>
              </a:ext>
            </a:extLst>
          </p:cNvPr>
          <p:cNvSpPr/>
          <p:nvPr/>
        </p:nvSpPr>
        <p:spPr>
          <a:xfrm>
            <a:off x="2135560" y="1795076"/>
            <a:ext cx="8279222" cy="4601260"/>
          </a:xfrm>
          <a:prstGeom prst="rect">
            <a:avLst/>
          </a:prstGeom>
        </p:spPr>
        <p:txBody>
          <a:bodyPr wrap="square">
            <a:spAutoFit/>
          </a:bodyPr>
          <a:lstStyle/>
          <a:p>
            <a:pPr algn="ctr"/>
            <a:r>
              <a:rPr lang="pt-BR" altLang="pt-BR" sz="2800" b="1" dirty="0"/>
              <a:t>DIÁLISE PERITONIAL</a:t>
            </a:r>
          </a:p>
          <a:p>
            <a:endParaRPr lang="pt-BR" altLang="pt-BR" sz="1100" dirty="0"/>
          </a:p>
          <a:p>
            <a:pPr algn="ctr"/>
            <a:r>
              <a:rPr lang="pt-BR" altLang="pt-BR" sz="3200" b="1" dirty="0"/>
              <a:t>Utiliza uma membrana natural, </a:t>
            </a:r>
            <a:r>
              <a:rPr lang="pt-BR" altLang="pt-BR" sz="3200" b="1" u="sng" dirty="0"/>
              <a:t>o peritônio</a:t>
            </a:r>
            <a:endParaRPr lang="pt-BR" altLang="pt-BR" sz="2400" b="1" u="sng" dirty="0"/>
          </a:p>
          <a:p>
            <a:endParaRPr lang="pt-BR" altLang="pt-BR" sz="800" b="1" dirty="0"/>
          </a:p>
          <a:p>
            <a:r>
              <a:rPr lang="pt-BR" altLang="pt-BR" sz="3200" b="1" dirty="0"/>
              <a:t>Dois tipos principais:</a:t>
            </a:r>
          </a:p>
          <a:p>
            <a:pPr algn="ctr"/>
            <a:endParaRPr lang="pt-BR" altLang="pt-BR" sz="1400" b="1" dirty="0"/>
          </a:p>
          <a:p>
            <a:pPr algn="just"/>
            <a:r>
              <a:rPr lang="pt-BR" altLang="pt-BR" sz="2800" b="1" dirty="0"/>
              <a:t>DPAC (Diálise Peritoneal Ambulatorial Contínua) – onde o próprio paciente infunde e drena manualmente o líquido de diálise ;</a:t>
            </a:r>
          </a:p>
          <a:p>
            <a:endParaRPr lang="pt-BR" altLang="pt-BR" sz="2800" b="1" dirty="0"/>
          </a:p>
          <a:p>
            <a:r>
              <a:rPr lang="pt-BR" altLang="pt-BR" sz="2800" dirty="0"/>
              <a:t>•</a:t>
            </a:r>
            <a:r>
              <a:rPr lang="pt-BR" altLang="pt-BR" sz="2800" b="1" dirty="0"/>
              <a:t>DPA (Diálise Peritoneal Automática): onde quem infunde e drena o líquido de diálise é uma máquina,</a:t>
            </a:r>
          </a:p>
        </p:txBody>
      </p:sp>
    </p:spTree>
    <p:extLst>
      <p:ext uri="{BB962C8B-B14F-4D97-AF65-F5344CB8AC3E}">
        <p14:creationId xmlns:p14="http://schemas.microsoft.com/office/powerpoint/2010/main" val="1445763516"/>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126705" y="22578"/>
            <a:ext cx="2036912" cy="821130"/>
          </a:xfrm>
          <a:prstGeom prst="rect">
            <a:avLst/>
          </a:prstGeom>
        </p:spPr>
      </p:pic>
      <p:sp>
        <p:nvSpPr>
          <p:cNvPr id="9" name="Título 1">
            <a:extLst>
              <a:ext uri="{FF2B5EF4-FFF2-40B4-BE49-F238E27FC236}">
                <a16:creationId xmlns:a16="http://schemas.microsoft.com/office/drawing/2014/main" id="{300FDF80-9F94-4B8D-8578-4D35CD267B10}"/>
              </a:ext>
            </a:extLst>
          </p:cNvPr>
          <p:cNvSpPr txBox="1">
            <a:spLocks/>
          </p:cNvSpPr>
          <p:nvPr/>
        </p:nvSpPr>
        <p:spPr bwMode="auto">
          <a:xfrm>
            <a:off x="3381023" y="127172"/>
            <a:ext cx="8229600" cy="1143000"/>
          </a:xfrm>
          <a:prstGeom prst="rect">
            <a:avLst/>
          </a:prstGeom>
          <a:solidFill>
            <a:schemeClr val="accent1">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normAutofit fontScale="75000" lnSpcReduction="20000"/>
          </a:bodyPr>
          <a:lstStyle>
            <a:lvl1pPr algn="ctr" rtl="0" eaLnBrk="0" fontAlgn="base" hangingPunct="0">
              <a:spcBef>
                <a:spcPct val="0"/>
              </a:spcBef>
              <a:spcAft>
                <a:spcPct val="0"/>
              </a:spcAft>
              <a:defRPr sz="3500" b="0">
                <a:solidFill>
                  <a:srgbClr val="4D4D4D"/>
                </a:solidFill>
                <a:latin typeface="+mj-lt"/>
                <a:ea typeface="MS PGothic" pitchFamily="34" charset="-128"/>
                <a:cs typeface="ＭＳ Ｐゴシック" charset="0"/>
              </a:defRPr>
            </a:lvl1pPr>
            <a:lvl2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2pPr>
            <a:lvl3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3pPr>
            <a:lvl4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4pPr>
            <a:lvl5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5pPr>
            <a:lvl6pPr marL="457200" algn="ctr" rtl="0" fontAlgn="base">
              <a:spcBef>
                <a:spcPct val="0"/>
              </a:spcBef>
              <a:spcAft>
                <a:spcPct val="0"/>
              </a:spcAft>
              <a:defRPr sz="3800" b="1">
                <a:solidFill>
                  <a:srgbClr val="047184"/>
                </a:solidFill>
                <a:latin typeface="Arial" charset="0"/>
                <a:ea typeface="ＭＳ Ｐゴシック" charset="0"/>
              </a:defRPr>
            </a:lvl6pPr>
            <a:lvl7pPr marL="914400" algn="ctr" rtl="0" fontAlgn="base">
              <a:spcBef>
                <a:spcPct val="0"/>
              </a:spcBef>
              <a:spcAft>
                <a:spcPct val="0"/>
              </a:spcAft>
              <a:defRPr sz="3800" b="1">
                <a:solidFill>
                  <a:srgbClr val="047184"/>
                </a:solidFill>
                <a:latin typeface="Arial" charset="0"/>
                <a:ea typeface="ＭＳ Ｐゴシック" charset="0"/>
              </a:defRPr>
            </a:lvl7pPr>
            <a:lvl8pPr marL="1371600" algn="ctr" rtl="0" fontAlgn="base">
              <a:spcBef>
                <a:spcPct val="0"/>
              </a:spcBef>
              <a:spcAft>
                <a:spcPct val="0"/>
              </a:spcAft>
              <a:defRPr sz="3800" b="1">
                <a:solidFill>
                  <a:srgbClr val="047184"/>
                </a:solidFill>
                <a:latin typeface="Arial" charset="0"/>
                <a:ea typeface="ＭＳ Ｐゴシック" charset="0"/>
              </a:defRPr>
            </a:lvl8pPr>
            <a:lvl9pPr marL="1828800" algn="ctr" rtl="0" fontAlgn="base">
              <a:spcBef>
                <a:spcPct val="0"/>
              </a:spcBef>
              <a:spcAft>
                <a:spcPct val="0"/>
              </a:spcAft>
              <a:defRPr sz="3800" b="1">
                <a:solidFill>
                  <a:srgbClr val="047184"/>
                </a:solidFill>
                <a:latin typeface="Arial" charset="0"/>
                <a:ea typeface="ＭＳ Ｐゴシック" charset="0"/>
              </a:defRPr>
            </a:lvl9pPr>
          </a:lstStyle>
          <a:p>
            <a:pPr eaLnBrk="1" fontAlgn="auto" hangingPunct="1">
              <a:spcAft>
                <a:spcPts val="0"/>
              </a:spcAft>
              <a:defRPr/>
            </a:pPr>
            <a:r>
              <a:rPr lang="pt-BR" sz="3600" kern="0" dirty="0"/>
              <a:t/>
            </a:r>
            <a:br>
              <a:rPr lang="pt-BR" sz="3600" kern="0" dirty="0"/>
            </a:br>
            <a:r>
              <a:rPr lang="pt-BR" sz="3600" kern="0" dirty="0"/>
              <a:t>PORTARIA Nº 73, DE 30 DE JANEIRO DE 2013</a:t>
            </a:r>
            <a:r>
              <a:rPr lang="pt-BR" kern="0" dirty="0"/>
              <a:t/>
            </a:r>
            <a:br>
              <a:rPr lang="pt-BR" kern="0" dirty="0"/>
            </a:br>
            <a:endParaRPr lang="pt-BR" kern="0" dirty="0"/>
          </a:p>
        </p:txBody>
      </p:sp>
      <p:sp>
        <p:nvSpPr>
          <p:cNvPr id="10" name="Espaço Reservado para Conteúdo 2">
            <a:extLst>
              <a:ext uri="{FF2B5EF4-FFF2-40B4-BE49-F238E27FC236}">
                <a16:creationId xmlns:a16="http://schemas.microsoft.com/office/drawing/2014/main" id="{B0D4689B-C9F6-40E8-8BBD-79A4BACCC318}"/>
              </a:ext>
            </a:extLst>
          </p:cNvPr>
          <p:cNvSpPr txBox="1">
            <a:spLocks/>
          </p:cNvSpPr>
          <p:nvPr/>
        </p:nvSpPr>
        <p:spPr bwMode="auto">
          <a:xfrm>
            <a:off x="1230489" y="1346038"/>
            <a:ext cx="10380134" cy="4704806"/>
          </a:xfrm>
          <a:prstGeom prst="rect">
            <a:avLst/>
          </a:prstGeom>
          <a:solidFill>
            <a:schemeClr val="bg1"/>
          </a:solid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2500">
                <a:solidFill>
                  <a:srgbClr val="4D4D4D"/>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rgbClr val="4D4D4D"/>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rgbClr val="4D4D4D"/>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rgbClr val="4D4D4D"/>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rgbClr val="4D4D4D"/>
                </a:solidFill>
                <a:latin typeface="+mn-lt"/>
                <a:ea typeface="MS PGothic" pitchFamily="34" charset="-128"/>
              </a:defRPr>
            </a:lvl5pPr>
            <a:lvl6pPr marL="2514600" indent="-228600" algn="l" rtl="0" fontAlgn="base">
              <a:spcBef>
                <a:spcPct val="20000"/>
              </a:spcBef>
              <a:spcAft>
                <a:spcPct val="0"/>
              </a:spcAft>
              <a:buChar char="»"/>
              <a:defRPr sz="2000">
                <a:solidFill>
                  <a:srgbClr val="4D4D4D"/>
                </a:solidFill>
                <a:latin typeface="+mn-lt"/>
                <a:ea typeface="+mn-ea"/>
              </a:defRPr>
            </a:lvl6pPr>
            <a:lvl7pPr marL="2971800" indent="-228600" algn="l" rtl="0" fontAlgn="base">
              <a:spcBef>
                <a:spcPct val="20000"/>
              </a:spcBef>
              <a:spcAft>
                <a:spcPct val="0"/>
              </a:spcAft>
              <a:buChar char="»"/>
              <a:defRPr sz="2000">
                <a:solidFill>
                  <a:srgbClr val="4D4D4D"/>
                </a:solidFill>
                <a:latin typeface="+mn-lt"/>
                <a:ea typeface="+mn-ea"/>
              </a:defRPr>
            </a:lvl7pPr>
            <a:lvl8pPr marL="3429000" indent="-228600" algn="l" rtl="0" fontAlgn="base">
              <a:spcBef>
                <a:spcPct val="20000"/>
              </a:spcBef>
              <a:spcAft>
                <a:spcPct val="0"/>
              </a:spcAft>
              <a:buChar char="»"/>
              <a:defRPr sz="2000">
                <a:solidFill>
                  <a:srgbClr val="4D4D4D"/>
                </a:solidFill>
                <a:latin typeface="+mn-lt"/>
                <a:ea typeface="+mn-ea"/>
              </a:defRPr>
            </a:lvl8pPr>
            <a:lvl9pPr marL="3886200" indent="-228600" algn="l" rtl="0" fontAlgn="base">
              <a:spcBef>
                <a:spcPct val="20000"/>
              </a:spcBef>
              <a:spcAft>
                <a:spcPct val="0"/>
              </a:spcAft>
              <a:buChar char="»"/>
              <a:defRPr sz="2000">
                <a:solidFill>
                  <a:srgbClr val="4D4D4D"/>
                </a:solidFill>
                <a:latin typeface="+mn-lt"/>
                <a:ea typeface="+mn-ea"/>
              </a:defRPr>
            </a:lvl9pPr>
          </a:lstStyle>
          <a:p>
            <a:pPr lvl="1" algn="ctr" eaLnBrk="1" hangingPunct="1">
              <a:buFont typeface="Arial" pitchFamily="34" charset="0"/>
              <a:buNone/>
              <a:defRPr/>
            </a:pPr>
            <a:r>
              <a:rPr lang="pt-BR" altLang="pt-BR" sz="3600" kern="0" dirty="0"/>
              <a:t>Estabelece</a:t>
            </a:r>
          </a:p>
          <a:p>
            <a:pPr lvl="1" algn="ctr" eaLnBrk="1" hangingPunct="1">
              <a:buFont typeface="Arial" pitchFamily="34" charset="0"/>
              <a:buNone/>
              <a:defRPr/>
            </a:pPr>
            <a:endParaRPr lang="pt-BR" altLang="pt-BR" sz="2400" kern="0" dirty="0"/>
          </a:p>
          <a:p>
            <a:pPr algn="just" eaLnBrk="1" hangingPunct="1">
              <a:defRPr/>
            </a:pPr>
            <a:r>
              <a:rPr lang="pt-BR" altLang="pt-BR" sz="3200" kern="0" dirty="0"/>
              <a:t>Protocolo de uso do </a:t>
            </a:r>
            <a:r>
              <a:rPr lang="pt-BR" altLang="pt-BR" sz="3200" kern="0" dirty="0" err="1"/>
              <a:t>trastuzumab</a:t>
            </a:r>
            <a:r>
              <a:rPr lang="pt-BR" altLang="pt-BR" sz="3200" kern="0" dirty="0"/>
              <a:t> na quimioterapia do câncer de mama HER-2 positivo inicial e localmente avançado.</a:t>
            </a:r>
          </a:p>
          <a:p>
            <a:pPr algn="just" eaLnBrk="1" hangingPunct="1">
              <a:defRPr/>
            </a:pPr>
            <a:endParaRPr lang="pt-BR" altLang="pt-BR" sz="1100" kern="0" dirty="0"/>
          </a:p>
          <a:p>
            <a:pPr algn="just" eaLnBrk="1" hangingPunct="1">
              <a:defRPr/>
            </a:pPr>
            <a:r>
              <a:rPr lang="pt-BR" altLang="pt-BR" sz="3200" kern="0" dirty="0"/>
              <a:t>que devem ser observadas as normas de autorização e codificação dos respectivos procedimentos </a:t>
            </a:r>
          </a:p>
          <a:p>
            <a:pPr algn="just" eaLnBrk="1" hangingPunct="1">
              <a:defRPr/>
            </a:pPr>
            <a:endParaRPr lang="pt-BR" altLang="pt-BR" sz="1050" kern="0" dirty="0"/>
          </a:p>
          <a:p>
            <a:pPr algn="just" eaLnBrk="1" hangingPunct="1">
              <a:defRPr/>
            </a:pPr>
            <a:r>
              <a:rPr lang="pt-BR" altLang="pt-BR" sz="3200" kern="0" dirty="0"/>
              <a:t>e aplicados os mecanismos de monitoramento e de avaliação de resultados</a:t>
            </a:r>
          </a:p>
          <a:p>
            <a:pPr eaLnBrk="1" hangingPunct="1">
              <a:defRPr/>
            </a:pPr>
            <a:endParaRPr lang="pt-BR" altLang="pt-BR" kern="0" dirty="0"/>
          </a:p>
          <a:p>
            <a:pPr eaLnBrk="1" hangingPunct="1">
              <a:defRPr/>
            </a:pPr>
            <a:endParaRPr lang="pt-BR" altLang="pt-BR" kern="0" dirty="0"/>
          </a:p>
        </p:txBody>
      </p:sp>
    </p:spTree>
    <p:extLst>
      <p:ext uri="{BB962C8B-B14F-4D97-AF65-F5344CB8AC3E}">
        <p14:creationId xmlns:p14="http://schemas.microsoft.com/office/powerpoint/2010/main" val="1103983769"/>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28305" y="112188"/>
            <a:ext cx="2131073" cy="859088"/>
          </a:xfrm>
          <a:prstGeom prst="rect">
            <a:avLst/>
          </a:prstGeom>
        </p:spPr>
      </p:pic>
      <p:sp>
        <p:nvSpPr>
          <p:cNvPr id="3" name="Retângulo 2">
            <a:extLst>
              <a:ext uri="{FF2B5EF4-FFF2-40B4-BE49-F238E27FC236}">
                <a16:creationId xmlns:a16="http://schemas.microsoft.com/office/drawing/2014/main" id="{7F939DF5-D8CE-4FD5-AE95-BDCC79E82025}"/>
              </a:ext>
            </a:extLst>
          </p:cNvPr>
          <p:cNvSpPr/>
          <p:nvPr/>
        </p:nvSpPr>
        <p:spPr>
          <a:xfrm>
            <a:off x="2950855" y="112188"/>
            <a:ext cx="8229600" cy="738664"/>
          </a:xfrm>
          <a:prstGeom prst="rect">
            <a:avLst/>
          </a:prstGeom>
        </p:spPr>
        <p:txBody>
          <a:bodyPr wrap="square">
            <a:spAutoFit/>
          </a:bodyPr>
          <a:lstStyle/>
          <a:p>
            <a:pPr algn="ctr"/>
            <a:r>
              <a:rPr lang="pt-BR" sz="2400" b="1" cap="all" dirty="0">
                <a:solidFill>
                  <a:srgbClr val="000000"/>
                </a:solidFill>
              </a:rPr>
              <a:t>PORTARIA Nº 1.008, DE 30 DE SETEMBRO DE 2015</a:t>
            </a:r>
          </a:p>
          <a:p>
            <a:pPr algn="ctr"/>
            <a:r>
              <a:rPr lang="pt-BR" b="1" i="1" dirty="0"/>
              <a:t>Aprova as Diretrizes Diagnósticas e Terapêuticas do Carcinoma de Mama</a:t>
            </a:r>
            <a:endParaRPr lang="pt-BR" b="1" cap="all" dirty="0">
              <a:solidFill>
                <a:srgbClr val="000000"/>
              </a:solidFill>
            </a:endParaRPr>
          </a:p>
        </p:txBody>
      </p:sp>
      <p:sp>
        <p:nvSpPr>
          <p:cNvPr id="11" name="Retângulo 10">
            <a:extLst>
              <a:ext uri="{FF2B5EF4-FFF2-40B4-BE49-F238E27FC236}">
                <a16:creationId xmlns:a16="http://schemas.microsoft.com/office/drawing/2014/main" id="{299F9FFE-B872-4E2E-AC69-BA950C0121CE}"/>
              </a:ext>
            </a:extLst>
          </p:cNvPr>
          <p:cNvSpPr/>
          <p:nvPr/>
        </p:nvSpPr>
        <p:spPr>
          <a:xfrm>
            <a:off x="1196622" y="1086067"/>
            <a:ext cx="10453511" cy="2893100"/>
          </a:xfrm>
          <a:prstGeom prst="rect">
            <a:avLst/>
          </a:prstGeom>
          <a:solidFill>
            <a:schemeClr val="bg1"/>
          </a:solidFill>
        </p:spPr>
        <p:txBody>
          <a:bodyPr wrap="square">
            <a:spAutoFit/>
          </a:bodyPr>
          <a:lstStyle/>
          <a:p>
            <a:pPr algn="just"/>
            <a:r>
              <a:rPr lang="pt-BR" sz="2800" dirty="0">
                <a:solidFill>
                  <a:srgbClr val="000000"/>
                </a:solidFill>
              </a:rPr>
              <a:t>Art. 4º </a:t>
            </a:r>
            <a:r>
              <a:rPr lang="pt-BR" sz="2800" b="1" dirty="0">
                <a:solidFill>
                  <a:srgbClr val="000000"/>
                </a:solidFill>
              </a:rPr>
              <a:t>Fica incluí</a:t>
            </a:r>
            <a:r>
              <a:rPr lang="pt-BR" sz="2800" dirty="0">
                <a:solidFill>
                  <a:srgbClr val="000000"/>
                </a:solidFill>
              </a:rPr>
              <a:t>do da Tabela de Procedimentos, Medicamentos, Órteses/Próteses e Materiais Especiais do SUS o procedimento 03.04.04.019-3 - Hormonioterapia prévia do carcinoma de mama em estádio III (prévia), conforme a seguir:</a:t>
            </a:r>
          </a:p>
          <a:p>
            <a:endParaRPr lang="pt-BR" sz="1000" dirty="0">
              <a:solidFill>
                <a:srgbClr val="000000"/>
              </a:solidFill>
            </a:endParaRPr>
          </a:p>
          <a:p>
            <a:r>
              <a:rPr lang="pt-BR" sz="2800" dirty="0">
                <a:highlight>
                  <a:srgbClr val="EEF7F8"/>
                </a:highlight>
              </a:rPr>
              <a:t>0304040193 - </a:t>
            </a:r>
            <a:r>
              <a:rPr lang="pt-BR" sz="3200" b="1" dirty="0">
                <a:highlight>
                  <a:srgbClr val="EEF7F8"/>
                </a:highlight>
              </a:rPr>
              <a:t>Hormo</a:t>
            </a:r>
            <a:r>
              <a:rPr lang="pt-BR" sz="2800" b="1" dirty="0">
                <a:highlight>
                  <a:srgbClr val="EEF7F8"/>
                </a:highlight>
              </a:rPr>
              <a:t>nioterapia do carcinoma de mama em estádio III (prévia)</a:t>
            </a:r>
            <a:endParaRPr lang="pt-BR" b="1" dirty="0">
              <a:highlight>
                <a:srgbClr val="EEF7F8"/>
              </a:highlight>
            </a:endParaRPr>
          </a:p>
        </p:txBody>
      </p:sp>
      <p:sp>
        <p:nvSpPr>
          <p:cNvPr id="13" name="Retângulo 12">
            <a:extLst>
              <a:ext uri="{FF2B5EF4-FFF2-40B4-BE49-F238E27FC236}">
                <a16:creationId xmlns:a16="http://schemas.microsoft.com/office/drawing/2014/main" id="{9486D1C3-D0A5-460A-9FB4-5CE9D6F5C97E}"/>
              </a:ext>
            </a:extLst>
          </p:cNvPr>
          <p:cNvSpPr/>
          <p:nvPr/>
        </p:nvSpPr>
        <p:spPr>
          <a:xfrm>
            <a:off x="282223" y="4929251"/>
            <a:ext cx="11627554" cy="830997"/>
          </a:xfrm>
          <a:prstGeom prst="rect">
            <a:avLst/>
          </a:prstGeom>
          <a:solidFill>
            <a:schemeClr val="bg1"/>
          </a:solidFill>
        </p:spPr>
        <p:txBody>
          <a:bodyPr wrap="square">
            <a:spAutoFit/>
          </a:bodyPr>
          <a:lstStyle/>
          <a:p>
            <a:r>
              <a:rPr lang="pt-BR" sz="2400" dirty="0">
                <a:solidFill>
                  <a:srgbClr val="000000"/>
                </a:solidFill>
                <a:highlight>
                  <a:srgbClr val="EEF7F8"/>
                </a:highlight>
              </a:rPr>
              <a:t>Art. 6º Fica revogado o</a:t>
            </a:r>
            <a:r>
              <a:rPr lang="pt-BR" sz="2400" dirty="0">
                <a:solidFill>
                  <a:srgbClr val="002060"/>
                </a:solidFill>
                <a:highlight>
                  <a:srgbClr val="EEF7F8"/>
                </a:highlight>
              </a:rPr>
              <a:t> </a:t>
            </a:r>
            <a:r>
              <a:rPr lang="pt-BR" sz="2400" dirty="0">
                <a:solidFill>
                  <a:srgbClr val="002060"/>
                </a:solidFill>
                <a:highlight>
                  <a:srgbClr val="EEF7F8"/>
                </a:highlight>
                <a:hlinkClick r:id="rId4">
                  <a:extLst>
                    <a:ext uri="{A12FA001-AC4F-418D-AE19-62706E023703}">
                      <ahyp:hlinkClr xmlns:ahyp="http://schemas.microsoft.com/office/drawing/2018/hyperlinkcolor" xmlns="" val="tx"/>
                    </a:ext>
                  </a:extLst>
                </a:hlinkClick>
              </a:rPr>
              <a:t>Anexo da Portaria no 73/SAS/MS, de 30 de janeiro de 2013, publicada no Diário Oficial da União nº 22, de 31 de janeiro de 2013, seção 1, páginas 58-60</a:t>
            </a:r>
            <a:r>
              <a:rPr lang="pt-BR" sz="2400" dirty="0">
                <a:solidFill>
                  <a:srgbClr val="002060"/>
                </a:solidFill>
              </a:rPr>
              <a:t>.</a:t>
            </a:r>
          </a:p>
        </p:txBody>
      </p:sp>
    </p:spTree>
    <p:extLst>
      <p:ext uri="{BB962C8B-B14F-4D97-AF65-F5344CB8AC3E}">
        <p14:creationId xmlns:p14="http://schemas.microsoft.com/office/powerpoint/2010/main" val="2802790816"/>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66412" y="11289"/>
            <a:ext cx="1781117" cy="718013"/>
          </a:xfrm>
          <a:prstGeom prst="rect">
            <a:avLst/>
          </a:prstGeom>
        </p:spPr>
      </p:pic>
      <p:sp>
        <p:nvSpPr>
          <p:cNvPr id="7" name="Retângulo 6">
            <a:extLst>
              <a:ext uri="{FF2B5EF4-FFF2-40B4-BE49-F238E27FC236}">
                <a16:creationId xmlns:a16="http://schemas.microsoft.com/office/drawing/2014/main" id="{6B2B274C-7F6C-4A06-BC8D-667A900B7191}"/>
              </a:ext>
            </a:extLst>
          </p:cNvPr>
          <p:cNvSpPr/>
          <p:nvPr/>
        </p:nvSpPr>
        <p:spPr>
          <a:xfrm>
            <a:off x="1512711" y="641228"/>
            <a:ext cx="10318045" cy="5390386"/>
          </a:xfrm>
          <a:prstGeom prst="rect">
            <a:avLst/>
          </a:prstGeom>
          <a:solidFill>
            <a:schemeClr val="bg1"/>
          </a:solidFill>
          <a:ln w="12700">
            <a:solidFill>
              <a:schemeClr val="tx1"/>
            </a:solidFill>
          </a:ln>
        </p:spPr>
        <p:txBody>
          <a:bodyPr wrap="square">
            <a:spAutoFit/>
          </a:bodyPr>
          <a:lstStyle/>
          <a:p>
            <a:r>
              <a:rPr lang="pt-BR" sz="2400" dirty="0"/>
              <a:t>0304040193 - </a:t>
            </a:r>
            <a:r>
              <a:rPr lang="pt-BR" sz="2400" b="1" dirty="0"/>
              <a:t>Hormonioterapia do carcinoma de mama em estádio III (prévia)</a:t>
            </a:r>
          </a:p>
          <a:p>
            <a:pPr>
              <a:lnSpc>
                <a:spcPct val="150000"/>
              </a:lnSpc>
            </a:pPr>
            <a:r>
              <a:rPr lang="pt-BR" sz="2400" dirty="0"/>
              <a:t>Hormonioterapia prévia a cirurgia ou a radioterapia em caso de mulheres na pós-menopausa com tumor localmente avançado (estádio III), receptores </a:t>
            </a:r>
            <a:r>
              <a:rPr lang="pt-BR" sz="2400" b="1" dirty="0"/>
              <a:t>hormonais positivos e HER-2 negativo</a:t>
            </a:r>
            <a:r>
              <a:rPr lang="pt-BR" sz="2400" dirty="0"/>
              <a:t>, </a:t>
            </a:r>
            <a:r>
              <a:rPr lang="pt-BR" sz="2400" u="sng" dirty="0"/>
              <a:t>que não receberam quimioterapia prévia e que não preenchem critérios ou não apresentam condições clínicas para receber quimioterapia</a:t>
            </a:r>
            <a:r>
              <a:rPr lang="pt-BR" sz="2400" dirty="0"/>
              <a:t>. </a:t>
            </a:r>
            <a:r>
              <a:rPr lang="pt-BR" sz="2400" b="1" dirty="0"/>
              <a:t>A duração da hormonioterapia prévia é de no máximo 06 meses</a:t>
            </a:r>
            <a:r>
              <a:rPr lang="pt-BR" sz="2400" dirty="0"/>
              <a:t>. </a:t>
            </a:r>
          </a:p>
          <a:p>
            <a:pPr>
              <a:lnSpc>
                <a:spcPct val="150000"/>
              </a:lnSpc>
            </a:pPr>
            <a:endParaRPr lang="pt-BR" sz="2400" dirty="0"/>
          </a:p>
          <a:p>
            <a:pPr>
              <a:lnSpc>
                <a:spcPct val="150000"/>
              </a:lnSpc>
            </a:pPr>
            <a:r>
              <a:rPr lang="pt-BR" sz="2400" dirty="0"/>
              <a:t>Procedimento excludente com os procedimentos 03,04,04,002-9 Quimioterapia do carcinoma de mama (prévia) e 03,04,04,018-5 -</a:t>
            </a:r>
            <a:r>
              <a:rPr lang="pt-BR" sz="2400" dirty="0" err="1"/>
              <a:t>Poliquimioterapia</a:t>
            </a:r>
            <a:r>
              <a:rPr lang="pt-BR" sz="2400" dirty="0"/>
              <a:t> do carcinoma de mama HER-2 positivo em estádio III (prévia</a:t>
            </a:r>
            <a:r>
              <a:rPr lang="pt-BR" sz="2000" dirty="0"/>
              <a:t>).</a:t>
            </a:r>
            <a:endParaRPr lang="pt-BR" b="1" dirty="0"/>
          </a:p>
        </p:txBody>
      </p:sp>
    </p:spTree>
    <p:extLst>
      <p:ext uri="{BB962C8B-B14F-4D97-AF65-F5344CB8AC3E}">
        <p14:creationId xmlns:p14="http://schemas.microsoft.com/office/powerpoint/2010/main" val="1773274992"/>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318616" y="33867"/>
            <a:ext cx="2125037" cy="85665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1095022" y="609600"/>
            <a:ext cx="10778362" cy="6104384"/>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tângulo 5">
            <a:extLst>
              <a:ext uri="{FF2B5EF4-FFF2-40B4-BE49-F238E27FC236}">
                <a16:creationId xmlns:a16="http://schemas.microsoft.com/office/drawing/2014/main" id="{2F99A14A-726F-4960-8F8C-032C7A7BBA32}"/>
              </a:ext>
            </a:extLst>
          </p:cNvPr>
          <p:cNvSpPr>
            <a:spLocks noChangeArrowheads="1"/>
          </p:cNvSpPr>
          <p:nvPr/>
        </p:nvSpPr>
        <p:spPr bwMode="auto">
          <a:xfrm>
            <a:off x="4010104" y="144016"/>
            <a:ext cx="6078395" cy="461665"/>
          </a:xfrm>
          <a:prstGeom prst="rect">
            <a:avLst/>
          </a:prstGeom>
          <a:noFill/>
          <a:ln w="9525">
            <a:noFill/>
            <a:miter lim="800000"/>
            <a:headEnd/>
            <a:tailEnd/>
          </a:ln>
        </p:spPr>
        <p:txBody>
          <a:bodyPr wrap="none">
            <a:spAutoFit/>
          </a:bodyPr>
          <a:lstStyle/>
          <a:p>
            <a:r>
              <a:rPr lang="pt-BR" altLang="pt-BR" sz="2400" b="1" dirty="0"/>
              <a:t>Procedimentos concomitantes: RT-RT e RT-QT </a:t>
            </a:r>
            <a:endParaRPr lang="pt-BR" altLang="pt-BR" sz="2400" dirty="0"/>
          </a:p>
        </p:txBody>
      </p:sp>
      <p:sp>
        <p:nvSpPr>
          <p:cNvPr id="9" name="CaixaDeTexto 1">
            <a:extLst>
              <a:ext uri="{FF2B5EF4-FFF2-40B4-BE49-F238E27FC236}">
                <a16:creationId xmlns:a16="http://schemas.microsoft.com/office/drawing/2014/main" id="{ADC8EE6D-655F-40E8-A611-E9915A180BB2}"/>
              </a:ext>
            </a:extLst>
          </p:cNvPr>
          <p:cNvSpPr txBox="1">
            <a:spLocks noChangeArrowheads="1"/>
          </p:cNvSpPr>
          <p:nvPr/>
        </p:nvSpPr>
        <p:spPr bwMode="auto">
          <a:xfrm>
            <a:off x="1670756" y="690497"/>
            <a:ext cx="9426221" cy="523220"/>
          </a:xfrm>
          <a:prstGeom prst="rect">
            <a:avLst/>
          </a:prstGeom>
          <a:noFill/>
          <a:ln w="9525">
            <a:noFill/>
            <a:miter lim="800000"/>
            <a:headEnd/>
            <a:tailEnd/>
          </a:ln>
        </p:spPr>
        <p:txBody>
          <a:bodyPr wrap="square">
            <a:spAutoFit/>
          </a:bodyPr>
          <a:lstStyle/>
          <a:p>
            <a:pPr algn="ctr"/>
            <a:r>
              <a:rPr lang="pt-BR" altLang="pt-BR" sz="2800" b="1" dirty="0"/>
              <a:t>Podem ser autorizadas duas APAC na mesma competênci</a:t>
            </a:r>
            <a:r>
              <a:rPr lang="pt-BR" altLang="pt-BR" sz="2800" dirty="0"/>
              <a:t>a</a:t>
            </a:r>
            <a:r>
              <a:rPr lang="pt-BR" altLang="pt-BR" dirty="0"/>
              <a:t>:</a:t>
            </a:r>
          </a:p>
        </p:txBody>
      </p:sp>
      <p:sp>
        <p:nvSpPr>
          <p:cNvPr id="10" name="CaixaDeTexto 9">
            <a:extLst>
              <a:ext uri="{FF2B5EF4-FFF2-40B4-BE49-F238E27FC236}">
                <a16:creationId xmlns:a16="http://schemas.microsoft.com/office/drawing/2014/main" id="{105FC4D1-524B-4B65-B2BF-6DB78FA82557}"/>
              </a:ext>
            </a:extLst>
          </p:cNvPr>
          <p:cNvSpPr txBox="1">
            <a:spLocks noChangeArrowheads="1"/>
          </p:cNvSpPr>
          <p:nvPr/>
        </p:nvSpPr>
        <p:spPr bwMode="auto">
          <a:xfrm>
            <a:off x="1456267" y="1302351"/>
            <a:ext cx="10239022" cy="5355312"/>
          </a:xfrm>
          <a:prstGeom prst="rect">
            <a:avLst/>
          </a:prstGeom>
          <a:noFill/>
          <a:ln w="9525">
            <a:noFill/>
            <a:miter lim="800000"/>
            <a:headEnd/>
            <a:tailEnd/>
          </a:ln>
        </p:spPr>
        <p:txBody>
          <a:bodyPr wrap="square">
            <a:spAutoFit/>
          </a:bodyPr>
          <a:lstStyle/>
          <a:p>
            <a:pPr>
              <a:lnSpc>
                <a:spcPct val="150000"/>
              </a:lnSpc>
            </a:pPr>
            <a:r>
              <a:rPr lang="pt-BR" altLang="pt-BR" sz="2400" dirty="0"/>
              <a:t>Último parágrafo do item 6.1.2., se um doente apresentar </a:t>
            </a:r>
            <a:r>
              <a:rPr lang="pt-BR" altLang="pt-BR" sz="2400" u="sng" dirty="0"/>
              <a:t>tumores primários malignos </a:t>
            </a:r>
            <a:r>
              <a:rPr lang="pt-BR" altLang="pt-BR" sz="2400" b="1" u="sng" dirty="0">
                <a:solidFill>
                  <a:srgbClr val="C00000"/>
                </a:solidFill>
              </a:rPr>
              <a:t>múltiplos</a:t>
            </a:r>
            <a:r>
              <a:rPr lang="pt-BR" altLang="pt-BR" sz="2400" dirty="0"/>
              <a:t>, </a:t>
            </a:r>
            <a:r>
              <a:rPr lang="pt-BR" altLang="pt-BR" sz="2400" u="sng" dirty="0"/>
              <a:t>sincrônicos ou </a:t>
            </a:r>
            <a:r>
              <a:rPr lang="pt-BR" altLang="pt-BR" sz="2400" u="sng" dirty="0" err="1"/>
              <a:t>assincrônicos</a:t>
            </a:r>
            <a:r>
              <a:rPr lang="pt-BR" altLang="pt-BR" sz="2400" dirty="0"/>
              <a:t>, poderão, pelo § 4º do Artigo 10 da Portaria SAS/MS 346, de 23/06/2008, podem ser autorizadas APAC </a:t>
            </a:r>
            <a:r>
              <a:rPr lang="pt-BR" altLang="pt-BR" sz="2400" u="sng" dirty="0"/>
              <a:t>distintas</a:t>
            </a:r>
            <a:r>
              <a:rPr lang="pt-BR" altLang="pt-BR" sz="2400" dirty="0"/>
              <a:t> para </a:t>
            </a:r>
            <a:r>
              <a:rPr lang="pt-BR" altLang="pt-BR" sz="2400" u="sng" dirty="0"/>
              <a:t>cada tratamento</a:t>
            </a:r>
            <a:r>
              <a:rPr lang="pt-BR" altLang="pt-BR" sz="2400" dirty="0"/>
              <a:t>, na mesma competência, independentemente da finalidade do tratamento, desde que um dos tumores seja </a:t>
            </a:r>
            <a:r>
              <a:rPr lang="pt-BR" altLang="pt-BR" sz="2400" b="1" dirty="0"/>
              <a:t>câncer de pele </a:t>
            </a:r>
            <a:r>
              <a:rPr lang="pt-BR" altLang="pt-BR" sz="2400" dirty="0"/>
              <a:t>(radioterapia); </a:t>
            </a:r>
            <a:r>
              <a:rPr lang="pt-BR" altLang="pt-BR" sz="2400" b="1" dirty="0"/>
              <a:t>câncer de mama, próstata ou endométrio </a:t>
            </a:r>
            <a:r>
              <a:rPr lang="pt-BR" altLang="pt-BR" sz="2400" dirty="0"/>
              <a:t>(hormonioterapia); </a:t>
            </a:r>
            <a:r>
              <a:rPr lang="pt-BR" altLang="pt-BR" sz="2400" b="1" dirty="0"/>
              <a:t>leucemia crônica</a:t>
            </a:r>
            <a:r>
              <a:rPr lang="pt-BR" altLang="pt-BR" sz="2400" dirty="0"/>
              <a:t>; </a:t>
            </a:r>
            <a:r>
              <a:rPr lang="pt-BR" altLang="pt-BR" sz="2400" b="1" dirty="0"/>
              <a:t>doença </a:t>
            </a:r>
            <a:r>
              <a:rPr lang="pt-BR" altLang="pt-BR" sz="2400" b="1" dirty="0" err="1"/>
              <a:t>linfoproliferativa</a:t>
            </a:r>
            <a:r>
              <a:rPr lang="pt-BR" altLang="pt-BR" sz="2400" b="1" dirty="0"/>
              <a:t> rara ou </a:t>
            </a:r>
            <a:r>
              <a:rPr lang="pt-BR" altLang="pt-BR" sz="2400" b="1" dirty="0" err="1"/>
              <a:t>mieloproliferativa</a:t>
            </a:r>
            <a:r>
              <a:rPr lang="pt-BR" altLang="pt-BR" sz="2400" b="1" dirty="0"/>
              <a:t> rara</a:t>
            </a:r>
            <a:r>
              <a:rPr lang="pt-BR" altLang="pt-BR" sz="2400" dirty="0"/>
              <a:t>; </a:t>
            </a:r>
            <a:r>
              <a:rPr lang="pt-BR" altLang="pt-BR" sz="2400" b="1" dirty="0"/>
              <a:t>linfoma não Hodgkin de baixo grau</a:t>
            </a:r>
            <a:r>
              <a:rPr lang="pt-BR" altLang="pt-BR" sz="2400" dirty="0"/>
              <a:t>; </a:t>
            </a:r>
            <a:r>
              <a:rPr lang="pt-BR" altLang="pt-BR" sz="2400" b="1" dirty="0"/>
              <a:t>neoplasia de células plasmáticas ou </a:t>
            </a:r>
            <a:r>
              <a:rPr lang="pt-BR" altLang="pt-BR" sz="2400" b="1" dirty="0" err="1"/>
              <a:t>histiocitose</a:t>
            </a:r>
            <a:r>
              <a:rPr lang="pt-BR" altLang="pt-BR" sz="2400" b="1" dirty="0"/>
              <a:t>:</a:t>
            </a:r>
          </a:p>
          <a:p>
            <a:endParaRPr lang="pt-BR" altLang="pt-BR" dirty="0"/>
          </a:p>
        </p:txBody>
      </p:sp>
    </p:spTree>
    <p:extLst>
      <p:ext uri="{BB962C8B-B14F-4D97-AF65-F5344CB8AC3E}">
        <p14:creationId xmlns:p14="http://schemas.microsoft.com/office/powerpoint/2010/main" val="1034389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75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75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7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119311" y="99882"/>
            <a:ext cx="2016249" cy="812800"/>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914400" y="722490"/>
            <a:ext cx="10848622" cy="6037626"/>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tângulo 5">
            <a:extLst>
              <a:ext uri="{FF2B5EF4-FFF2-40B4-BE49-F238E27FC236}">
                <a16:creationId xmlns:a16="http://schemas.microsoft.com/office/drawing/2014/main" id="{6725179D-3D30-4C8C-92AB-16C7D60F00B7}"/>
              </a:ext>
            </a:extLst>
          </p:cNvPr>
          <p:cNvSpPr>
            <a:spLocks noChangeArrowheads="1"/>
          </p:cNvSpPr>
          <p:nvPr/>
        </p:nvSpPr>
        <p:spPr bwMode="auto">
          <a:xfrm>
            <a:off x="2925625" y="722490"/>
            <a:ext cx="8047331" cy="584775"/>
          </a:xfrm>
          <a:prstGeom prst="rect">
            <a:avLst/>
          </a:prstGeom>
          <a:noFill/>
          <a:ln w="9525">
            <a:noFill/>
            <a:miter lim="800000"/>
            <a:headEnd/>
            <a:tailEnd/>
          </a:ln>
        </p:spPr>
        <p:txBody>
          <a:bodyPr wrap="none">
            <a:spAutoFit/>
          </a:bodyPr>
          <a:lstStyle/>
          <a:p>
            <a:r>
              <a:rPr lang="pt-BR" altLang="pt-BR" sz="3200" b="1" dirty="0"/>
              <a:t>Procedimentos concomitantes: RT-RT e RT-QT </a:t>
            </a:r>
            <a:endParaRPr lang="pt-BR" altLang="pt-BR" sz="3200" dirty="0"/>
          </a:p>
        </p:txBody>
      </p:sp>
      <p:sp>
        <p:nvSpPr>
          <p:cNvPr id="9" name="CaixaDeTexto 3">
            <a:extLst>
              <a:ext uri="{FF2B5EF4-FFF2-40B4-BE49-F238E27FC236}">
                <a16:creationId xmlns:a16="http://schemas.microsoft.com/office/drawing/2014/main" id="{DC503794-FF7A-41F6-9F22-A5F0ABE37796}"/>
              </a:ext>
            </a:extLst>
          </p:cNvPr>
          <p:cNvSpPr txBox="1">
            <a:spLocks noChangeArrowheads="1"/>
          </p:cNvSpPr>
          <p:nvPr/>
        </p:nvSpPr>
        <p:spPr bwMode="auto">
          <a:xfrm>
            <a:off x="1614311" y="1535291"/>
            <a:ext cx="9663289" cy="4585871"/>
          </a:xfrm>
          <a:prstGeom prst="rect">
            <a:avLst/>
          </a:prstGeom>
          <a:noFill/>
          <a:ln w="9525">
            <a:noFill/>
            <a:miter lim="800000"/>
            <a:headEnd/>
            <a:tailEnd/>
          </a:ln>
        </p:spPr>
        <p:txBody>
          <a:bodyPr wrap="square">
            <a:spAutoFit/>
          </a:bodyPr>
          <a:lstStyle/>
          <a:p>
            <a:pPr algn="ctr"/>
            <a:r>
              <a:rPr lang="pt-BR" altLang="pt-BR" sz="2800" b="1" dirty="0"/>
              <a:t>Pode ser autorizada QT e Hormonioterapia para o mesmo tumor?</a:t>
            </a:r>
          </a:p>
          <a:p>
            <a:pPr algn="ctr"/>
            <a:endParaRPr lang="pt-BR" altLang="pt-BR" sz="2800" b="1" dirty="0"/>
          </a:p>
          <a:p>
            <a:pPr algn="just">
              <a:lnSpc>
                <a:spcPct val="150000"/>
              </a:lnSpc>
            </a:pPr>
            <a:r>
              <a:rPr lang="pt-BR" altLang="pt-BR" sz="3200" dirty="0"/>
              <a:t>A hormonioterapia </a:t>
            </a:r>
            <a:r>
              <a:rPr lang="pt-BR" altLang="pt-BR" sz="3200" dirty="0">
                <a:highlight>
                  <a:srgbClr val="EEF7F8"/>
                </a:highlight>
              </a:rPr>
              <a:t>não pode ser autorizada </a:t>
            </a:r>
            <a:r>
              <a:rPr lang="pt-BR" altLang="pt-BR" sz="3200" dirty="0"/>
              <a:t>concomitantemente à quimioterapia, quando ambas são indicadas para um mesmo tumor</a:t>
            </a:r>
          </a:p>
          <a:p>
            <a:pPr algn="just"/>
            <a:endParaRPr lang="pt-BR" altLang="pt-BR" sz="2400" b="1" dirty="0"/>
          </a:p>
          <a:p>
            <a:pPr algn="ctr"/>
            <a:endParaRPr lang="pt-BR" altLang="pt-BR" sz="2000" b="1" dirty="0"/>
          </a:p>
          <a:p>
            <a:pPr algn="ctr"/>
            <a:endParaRPr lang="pt-BR" altLang="pt-BR" sz="2000" b="1" dirty="0"/>
          </a:p>
        </p:txBody>
      </p:sp>
      <p:sp>
        <p:nvSpPr>
          <p:cNvPr id="10" name="Retângulo 6">
            <a:extLst>
              <a:ext uri="{FF2B5EF4-FFF2-40B4-BE49-F238E27FC236}">
                <a16:creationId xmlns:a16="http://schemas.microsoft.com/office/drawing/2014/main" id="{47FED6FA-8CE5-4B41-9949-8364595C4BEC}"/>
              </a:ext>
            </a:extLst>
          </p:cNvPr>
          <p:cNvSpPr>
            <a:spLocks noChangeArrowheads="1"/>
          </p:cNvSpPr>
          <p:nvPr/>
        </p:nvSpPr>
        <p:spPr bwMode="auto">
          <a:xfrm>
            <a:off x="2135560" y="6283226"/>
            <a:ext cx="8928100" cy="246062"/>
          </a:xfrm>
          <a:prstGeom prst="rect">
            <a:avLst/>
          </a:prstGeom>
          <a:noFill/>
          <a:ln w="9525">
            <a:noFill/>
            <a:miter lim="800000"/>
            <a:headEnd/>
            <a:tailEnd/>
          </a:ln>
        </p:spPr>
        <p:txBody>
          <a:bodyPr>
            <a:spAutoFit/>
          </a:bodyPr>
          <a:lstStyle/>
          <a:p>
            <a:r>
              <a:rPr lang="pt-BR" altLang="pt-BR" sz="1000" dirty="0"/>
              <a:t>MANUAL DE BASES TÉCNICAS DA ONCOLOGIA - SISTEMA DE INFORMAÇÕES AMBULATORIAIS Página 94 - 95 </a:t>
            </a:r>
          </a:p>
        </p:txBody>
      </p:sp>
    </p:spTree>
    <p:extLst>
      <p:ext uri="{BB962C8B-B14F-4D97-AF65-F5344CB8AC3E}">
        <p14:creationId xmlns:p14="http://schemas.microsoft.com/office/powerpoint/2010/main" val="4100149662"/>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183150" y="26219"/>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1083733" y="801512"/>
            <a:ext cx="10690578" cy="5951416"/>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CaixaDeTexto 6">
            <a:extLst>
              <a:ext uri="{FF2B5EF4-FFF2-40B4-BE49-F238E27FC236}">
                <a16:creationId xmlns:a16="http://schemas.microsoft.com/office/drawing/2014/main" id="{A9BD94C9-7948-4582-A0D6-AEE875CD2F95}"/>
              </a:ext>
            </a:extLst>
          </p:cNvPr>
          <p:cNvSpPr txBox="1">
            <a:spLocks noChangeArrowheads="1"/>
          </p:cNvSpPr>
          <p:nvPr/>
        </p:nvSpPr>
        <p:spPr bwMode="auto">
          <a:xfrm>
            <a:off x="1615457" y="1170595"/>
            <a:ext cx="9492810" cy="1938992"/>
          </a:xfrm>
          <a:prstGeom prst="rect">
            <a:avLst/>
          </a:prstGeom>
          <a:noFill/>
          <a:ln w="9525">
            <a:noFill/>
            <a:miter lim="800000"/>
            <a:headEnd/>
            <a:tailEnd/>
          </a:ln>
        </p:spPr>
        <p:txBody>
          <a:bodyPr wrap="square">
            <a:spAutoFit/>
          </a:bodyPr>
          <a:lstStyle/>
          <a:p>
            <a:pPr algn="just"/>
            <a:r>
              <a:rPr lang="pt-BR" altLang="pt-BR" sz="2400" dirty="0"/>
              <a:t>Os procedimentos quimioterápicos constantes da tabela de procedimentos do SUS são aqueles estabelecidos, não experimentais, de indicações específicas e de resultados conhecidos, em termos do aumento de sobrevida, diminuição da mortalidade ou melhora da qualidade de vida do doente. </a:t>
            </a:r>
          </a:p>
        </p:txBody>
      </p:sp>
      <p:sp>
        <p:nvSpPr>
          <p:cNvPr id="9" name="Retângulo 4">
            <a:extLst>
              <a:ext uri="{FF2B5EF4-FFF2-40B4-BE49-F238E27FC236}">
                <a16:creationId xmlns:a16="http://schemas.microsoft.com/office/drawing/2014/main" id="{DF3661A4-2999-4E76-9CAD-682F0CB09E28}"/>
              </a:ext>
            </a:extLst>
          </p:cNvPr>
          <p:cNvSpPr>
            <a:spLocks noChangeArrowheads="1"/>
          </p:cNvSpPr>
          <p:nvPr/>
        </p:nvSpPr>
        <p:spPr bwMode="auto">
          <a:xfrm>
            <a:off x="4824513" y="828426"/>
            <a:ext cx="3944937" cy="369888"/>
          </a:xfrm>
          <a:prstGeom prst="rect">
            <a:avLst/>
          </a:prstGeom>
          <a:noFill/>
          <a:ln w="9525">
            <a:noFill/>
            <a:miter lim="800000"/>
            <a:headEnd/>
            <a:tailEnd/>
          </a:ln>
        </p:spPr>
        <p:txBody>
          <a:bodyPr wrap="none">
            <a:spAutoFit/>
          </a:bodyPr>
          <a:lstStyle/>
          <a:p>
            <a:r>
              <a:rPr lang="pt-BR" altLang="pt-BR" b="1" dirty="0"/>
              <a:t>4.3.7. QUIMIOTERAPIA EXPERIMENTAL </a:t>
            </a:r>
            <a:endParaRPr lang="pt-BR" altLang="pt-BR" dirty="0"/>
          </a:p>
        </p:txBody>
      </p:sp>
      <p:sp>
        <p:nvSpPr>
          <p:cNvPr id="10" name="Retângulo 3">
            <a:extLst>
              <a:ext uri="{FF2B5EF4-FFF2-40B4-BE49-F238E27FC236}">
                <a16:creationId xmlns:a16="http://schemas.microsoft.com/office/drawing/2014/main" id="{F7545A1B-92FC-448A-BE57-D792DCCBAC87}"/>
              </a:ext>
            </a:extLst>
          </p:cNvPr>
          <p:cNvSpPr>
            <a:spLocks noChangeArrowheads="1"/>
          </p:cNvSpPr>
          <p:nvPr/>
        </p:nvSpPr>
        <p:spPr bwMode="auto">
          <a:xfrm>
            <a:off x="1388533" y="3081868"/>
            <a:ext cx="9911645" cy="2893100"/>
          </a:xfrm>
          <a:prstGeom prst="rect">
            <a:avLst/>
          </a:prstGeom>
          <a:noFill/>
          <a:ln w="9525">
            <a:noFill/>
            <a:miter lim="800000"/>
            <a:headEnd/>
            <a:tailEnd/>
          </a:ln>
        </p:spPr>
        <p:txBody>
          <a:bodyPr wrap="square">
            <a:spAutoFit/>
          </a:bodyPr>
          <a:lstStyle/>
          <a:p>
            <a:r>
              <a:rPr lang="pt-BR" altLang="pt-BR" sz="2000" dirty="0"/>
              <a:t>“</a:t>
            </a:r>
            <a:r>
              <a:rPr lang="pt-BR" altLang="pt-BR" dirty="0"/>
              <a:t>A indicação de qualquer procedimento quimioterápico fora desses só pode ser enquadrado como experimental, ou seja, incluído em protocolo clínico-terapêutico, para o que se faz necessário um projeto de pesquisa que seja aprovado em todas as instâncias normativas em vigor no Brasil (como o Comitê de Ética em Pesquisa, da instituição em que esta se dará) e que defina a(s) fonte(s) de financiamento do Projeto. Caso seja o SUS, o gestor local deverá ser consultado e assumir, ou não, esse financiamento. </a:t>
            </a:r>
          </a:p>
          <a:p>
            <a:r>
              <a:rPr lang="pt-BR" altLang="pt-BR" dirty="0"/>
              <a:t>A experimentação de novos quimioterápicos requer apresentação, desenvolvimento e avaliação de projeto de pesquisa prospectiva, devendo ser especificados a fase, duração, finalidade e metodologia e o número de doentes a serem incluídos após o seu consentimento explícito. Os resultados devem ser divulgados em periódicos nacionais (preferencialmente) ou internacionais.” </a:t>
            </a:r>
          </a:p>
        </p:txBody>
      </p:sp>
    </p:spTree>
    <p:extLst>
      <p:ext uri="{BB962C8B-B14F-4D97-AF65-F5344CB8AC3E}">
        <p14:creationId xmlns:p14="http://schemas.microsoft.com/office/powerpoint/2010/main" val="299998024"/>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43772" y="159345"/>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2639615" y="643065"/>
            <a:ext cx="9201286" cy="5753271"/>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pt-BR" dirty="0"/>
              <a:t>s</a:t>
            </a:r>
          </a:p>
        </p:txBody>
      </p:sp>
      <p:sp>
        <p:nvSpPr>
          <p:cNvPr id="5" name="CaixaDeTexto 4">
            <a:extLst>
              <a:ext uri="{FF2B5EF4-FFF2-40B4-BE49-F238E27FC236}">
                <a16:creationId xmlns:a16="http://schemas.microsoft.com/office/drawing/2014/main" id="{16CBCD6F-289A-4529-8B1B-BA6464850AAE}"/>
              </a:ext>
            </a:extLst>
          </p:cNvPr>
          <p:cNvSpPr txBox="1"/>
          <p:nvPr/>
        </p:nvSpPr>
        <p:spPr>
          <a:xfrm>
            <a:off x="3780395" y="159345"/>
            <a:ext cx="7272808" cy="584775"/>
          </a:xfrm>
          <a:prstGeom prst="rect">
            <a:avLst/>
          </a:prstGeom>
          <a:noFill/>
        </p:spPr>
        <p:txBody>
          <a:bodyPr wrap="square" rtlCol="0">
            <a:spAutoFit/>
          </a:bodyPr>
          <a:lstStyle/>
          <a:p>
            <a:pPr algn="ctr"/>
            <a:r>
              <a:rPr lang="pt-BR" sz="3200" dirty="0"/>
              <a:t>SAÚDE AUDITIVA</a:t>
            </a:r>
          </a:p>
        </p:txBody>
      </p:sp>
      <p:pic>
        <p:nvPicPr>
          <p:cNvPr id="8" name="Espaço Reservado para Conteúdo 3">
            <a:extLst>
              <a:ext uri="{FF2B5EF4-FFF2-40B4-BE49-F238E27FC236}">
                <a16:creationId xmlns:a16="http://schemas.microsoft.com/office/drawing/2014/main" id="{8B499CA2-07D5-40F3-8EE5-BBBCCB817878}"/>
              </a:ext>
            </a:extLst>
          </p:cNvPr>
          <p:cNvPicPr>
            <a:picLocks noChangeAspect="1"/>
          </p:cNvPicPr>
          <p:nvPr/>
        </p:nvPicPr>
        <p:blipFill>
          <a:blip r:embed="rId4"/>
          <a:stretch>
            <a:fillRect/>
          </a:stretch>
        </p:blipFill>
        <p:spPr bwMode="auto">
          <a:xfrm>
            <a:off x="2855641" y="2227600"/>
            <a:ext cx="6696744" cy="435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pic>
      <p:sp>
        <p:nvSpPr>
          <p:cNvPr id="9" name="Retângulo 8">
            <a:extLst>
              <a:ext uri="{FF2B5EF4-FFF2-40B4-BE49-F238E27FC236}">
                <a16:creationId xmlns:a16="http://schemas.microsoft.com/office/drawing/2014/main" id="{BD251EE6-C24D-42F4-8AD5-4DD2D0ADA394}"/>
              </a:ext>
            </a:extLst>
          </p:cNvPr>
          <p:cNvSpPr/>
          <p:nvPr/>
        </p:nvSpPr>
        <p:spPr>
          <a:xfrm>
            <a:off x="1557664" y="6396336"/>
            <a:ext cx="8653137" cy="461665"/>
          </a:xfrm>
          <a:prstGeom prst="rect">
            <a:avLst/>
          </a:prstGeom>
        </p:spPr>
        <p:txBody>
          <a:bodyPr wrap="square">
            <a:spAutoFit/>
          </a:bodyPr>
          <a:lstStyle/>
          <a:p>
            <a:r>
              <a:rPr lang="pt-BR" sz="1200" dirty="0">
                <a:hlinkClick r:id="rId5"/>
              </a:rPr>
              <a:t>https://www.google.com/search?q=gif+animado+navio+em+aguas+turbulentas&amp;tbm=isch&amp;source=univ&amp;sa=X&amp;ved=2ahUKEwjCuvuH877kAhViHbkGHQQzDGAQsAR6BAgFEAE&amp;biw=1366&amp;bih=657#imgdii=9Z-ZVIIfyw4k2M:&amp;imgrc=I3i2dUO5n4lIPM:</a:t>
            </a:r>
            <a:endParaRPr lang="pt-BR" sz="1200" dirty="0"/>
          </a:p>
        </p:txBody>
      </p:sp>
    </p:spTree>
    <p:extLst>
      <p:ext uri="{BB962C8B-B14F-4D97-AF65-F5344CB8AC3E}">
        <p14:creationId xmlns:p14="http://schemas.microsoft.com/office/powerpoint/2010/main" val="2595823588"/>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6AD40488-9D98-49B1-81EF-5C3FC1B434D4}"/>
              </a:ext>
            </a:extLst>
          </p:cNvPr>
          <p:cNvSpPr>
            <a:spLocks noGrp="1"/>
          </p:cNvSpPr>
          <p:nvPr>
            <p:ph idx="1"/>
          </p:nvPr>
        </p:nvSpPr>
        <p:spPr/>
        <p:txBody>
          <a:bodyPr/>
          <a:lstStyle/>
          <a:p>
            <a:endParaRPr lang="pt-BR"/>
          </a:p>
        </p:txBody>
      </p:sp>
      <p:pic>
        <p:nvPicPr>
          <p:cNvPr id="4" name="Imagem 3">
            <a:extLst>
              <a:ext uri="{FF2B5EF4-FFF2-40B4-BE49-F238E27FC236}">
                <a16:creationId xmlns:a16="http://schemas.microsoft.com/office/drawing/2014/main" id="{103364BB-0250-4C0B-8523-72B3DFB1C11D}"/>
              </a:ext>
            </a:extLst>
          </p:cNvPr>
          <p:cNvPicPr>
            <a:picLocks noChangeAspect="1"/>
          </p:cNvPicPr>
          <p:nvPr/>
        </p:nvPicPr>
        <p:blipFill>
          <a:blip r:embed="rId2"/>
          <a:stretch>
            <a:fillRect/>
          </a:stretch>
        </p:blipFill>
        <p:spPr>
          <a:xfrm>
            <a:off x="1909082" y="180719"/>
            <a:ext cx="8328925" cy="6496562"/>
          </a:xfrm>
          <a:prstGeom prst="rect">
            <a:avLst/>
          </a:prstGeom>
        </p:spPr>
      </p:pic>
    </p:spTree>
    <p:extLst>
      <p:ext uri="{BB962C8B-B14F-4D97-AF65-F5344CB8AC3E}">
        <p14:creationId xmlns:p14="http://schemas.microsoft.com/office/powerpoint/2010/main" val="239950654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8040216" y="-9988"/>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1775520" y="1844824"/>
            <a:ext cx="8640960" cy="486916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CaixaDeTexto 72">
            <a:extLst>
              <a:ext uri="{FF2B5EF4-FFF2-40B4-BE49-F238E27FC236}">
                <a16:creationId xmlns:a16="http://schemas.microsoft.com/office/drawing/2014/main" id="{FE350CF5-C469-43A8-8669-6C14C2BCDE4C}"/>
              </a:ext>
            </a:extLst>
          </p:cNvPr>
          <p:cNvSpPr txBox="1">
            <a:spLocks noChangeArrowheads="1"/>
          </p:cNvSpPr>
          <p:nvPr/>
        </p:nvSpPr>
        <p:spPr bwMode="auto">
          <a:xfrm>
            <a:off x="1651527" y="1844825"/>
            <a:ext cx="8915400" cy="1403461"/>
          </a:xfrm>
          <a:prstGeom prst="rect">
            <a:avLst/>
          </a:prstGeom>
          <a:noFill/>
          <a:ln w="9525">
            <a:noFill/>
            <a:miter lim="800000"/>
            <a:headEnd/>
            <a:tailEnd/>
          </a:ln>
        </p:spPr>
        <p:txBody>
          <a:bodyPr wrap="square">
            <a:spAutoFit/>
          </a:bodyPr>
          <a:lstStyle/>
          <a:p>
            <a:pPr algn="ctr">
              <a:lnSpc>
                <a:spcPct val="140000"/>
              </a:lnSpc>
            </a:pPr>
            <a:r>
              <a:rPr lang="pt-BR" altLang="pt-BR" sz="2000" b="1" dirty="0">
                <a:solidFill>
                  <a:srgbClr val="002060"/>
                </a:solidFill>
              </a:rPr>
              <a:t>INSPIRADA NO CURSO</a:t>
            </a:r>
            <a:r>
              <a:rPr lang="pt-BR" altLang="pt-BR" dirty="0">
                <a:solidFill>
                  <a:srgbClr val="002060"/>
                </a:solidFill>
              </a:rPr>
              <a:t>: </a:t>
            </a:r>
            <a:r>
              <a:rPr lang="en-US" altLang="pt-BR" sz="2400" b="1" i="1" dirty="0">
                <a:solidFill>
                  <a:srgbClr val="002060"/>
                </a:solidFill>
                <a:cs typeface="Times New Roman" pitchFamily="18" charset="0"/>
              </a:rPr>
              <a:t>SUS</a:t>
            </a:r>
            <a:r>
              <a:rPr lang="en-US" altLang="pt-BR" b="1" i="1" dirty="0">
                <a:solidFill>
                  <a:srgbClr val="002060"/>
                </a:solidFill>
                <a:cs typeface="Times New Roman" pitchFamily="18" charset="0"/>
              </a:rPr>
              <a:t> E </a:t>
            </a:r>
            <a:r>
              <a:rPr lang="en-US" altLang="pt-BR" sz="2400" b="1" i="1" dirty="0">
                <a:solidFill>
                  <a:srgbClr val="002060"/>
                </a:solidFill>
                <a:cs typeface="Times New Roman" pitchFamily="18" charset="0"/>
              </a:rPr>
              <a:t>A</a:t>
            </a:r>
            <a:r>
              <a:rPr lang="en-US" altLang="pt-BR" b="1" i="1" dirty="0">
                <a:solidFill>
                  <a:srgbClr val="002060"/>
                </a:solidFill>
                <a:cs typeface="Times New Roman" pitchFamily="18" charset="0"/>
              </a:rPr>
              <a:t>UDIOLOGIA:  </a:t>
            </a:r>
          </a:p>
          <a:p>
            <a:pPr algn="ctr">
              <a:lnSpc>
                <a:spcPct val="140000"/>
              </a:lnSpc>
            </a:pPr>
            <a:r>
              <a:rPr lang="en-US" altLang="pt-BR" sz="2400" b="1" i="1" dirty="0">
                <a:solidFill>
                  <a:srgbClr val="002060"/>
                </a:solidFill>
                <a:cs typeface="Times New Roman" pitchFamily="18" charset="0"/>
              </a:rPr>
              <a:t>F</a:t>
            </a:r>
            <a:r>
              <a:rPr lang="en-US" altLang="pt-BR" b="1" i="1" dirty="0">
                <a:solidFill>
                  <a:srgbClr val="002060"/>
                </a:solidFill>
                <a:cs typeface="Times New Roman" pitchFamily="18" charset="0"/>
              </a:rPr>
              <a:t>ORMAÇÃO DE </a:t>
            </a:r>
            <a:r>
              <a:rPr lang="en-US" altLang="pt-BR" sz="2400" b="1" i="1" dirty="0">
                <a:solidFill>
                  <a:srgbClr val="002060"/>
                </a:solidFill>
                <a:cs typeface="Times New Roman" pitchFamily="18" charset="0"/>
              </a:rPr>
              <a:t>A</a:t>
            </a:r>
            <a:r>
              <a:rPr lang="en-US" altLang="pt-BR" b="1" i="1" dirty="0">
                <a:solidFill>
                  <a:srgbClr val="002060"/>
                </a:solidFill>
                <a:cs typeface="Times New Roman" pitchFamily="18" charset="0"/>
              </a:rPr>
              <a:t>UDITORES</a:t>
            </a:r>
            <a:r>
              <a:rPr lang="pt-BR" altLang="pt-BR" b="1" i="1" dirty="0">
                <a:solidFill>
                  <a:srgbClr val="002060"/>
                </a:solidFill>
                <a:cs typeface="Tahoma" pitchFamily="34" charset="0"/>
              </a:rPr>
              <a:t> </a:t>
            </a:r>
          </a:p>
          <a:p>
            <a:endParaRPr lang="pt-BR" altLang="pt-BR" dirty="0">
              <a:cs typeface="Tahoma" pitchFamily="34" charset="0"/>
            </a:endParaRPr>
          </a:p>
        </p:txBody>
      </p:sp>
      <p:grpSp>
        <p:nvGrpSpPr>
          <p:cNvPr id="9" name="Group 1031">
            <a:extLst>
              <a:ext uri="{FF2B5EF4-FFF2-40B4-BE49-F238E27FC236}">
                <a16:creationId xmlns:a16="http://schemas.microsoft.com/office/drawing/2014/main" id="{A64314A0-F403-4DE3-BEFE-ACC967CA4BEB}"/>
              </a:ext>
            </a:extLst>
          </p:cNvPr>
          <p:cNvGrpSpPr>
            <a:grpSpLocks/>
          </p:cNvGrpSpPr>
          <p:nvPr/>
        </p:nvGrpSpPr>
        <p:grpSpPr bwMode="auto">
          <a:xfrm>
            <a:off x="4095502" y="3007209"/>
            <a:ext cx="3512667" cy="2073126"/>
            <a:chOff x="748" y="2976"/>
            <a:chExt cx="1484" cy="950"/>
          </a:xfrm>
        </p:grpSpPr>
        <p:grpSp>
          <p:nvGrpSpPr>
            <p:cNvPr id="10" name="Group 1032">
              <a:extLst>
                <a:ext uri="{FF2B5EF4-FFF2-40B4-BE49-F238E27FC236}">
                  <a16:creationId xmlns:a16="http://schemas.microsoft.com/office/drawing/2014/main" id="{47401861-DC00-4FDF-A026-338DA0EC5B6A}"/>
                </a:ext>
              </a:extLst>
            </p:cNvPr>
            <p:cNvGrpSpPr>
              <a:grpSpLocks/>
            </p:cNvGrpSpPr>
            <p:nvPr/>
          </p:nvGrpSpPr>
          <p:grpSpPr bwMode="auto">
            <a:xfrm>
              <a:off x="773" y="3661"/>
              <a:ext cx="1459" cy="265"/>
              <a:chOff x="528" y="2003"/>
              <a:chExt cx="4608" cy="882"/>
            </a:xfrm>
          </p:grpSpPr>
          <p:sp>
            <p:nvSpPr>
              <p:cNvPr id="12" name="Freeform 1033">
                <a:extLst>
                  <a:ext uri="{FF2B5EF4-FFF2-40B4-BE49-F238E27FC236}">
                    <a16:creationId xmlns:a16="http://schemas.microsoft.com/office/drawing/2014/main" id="{23D43667-3079-4393-A3D1-9F2C209BEA01}"/>
                  </a:ext>
                </a:extLst>
              </p:cNvPr>
              <p:cNvSpPr>
                <a:spLocks/>
              </p:cNvSpPr>
              <p:nvPr/>
            </p:nvSpPr>
            <p:spPr bwMode="auto">
              <a:xfrm>
                <a:off x="842" y="2003"/>
                <a:ext cx="236" cy="278"/>
              </a:xfrm>
              <a:custGeom>
                <a:avLst/>
                <a:gdLst>
                  <a:gd name="T0" fmla="*/ 0 w 943"/>
                  <a:gd name="T1" fmla="*/ 0 h 1110"/>
                  <a:gd name="T2" fmla="*/ 0 w 943"/>
                  <a:gd name="T3" fmla="*/ 0 h 1110"/>
                  <a:gd name="T4" fmla="*/ 0 w 943"/>
                  <a:gd name="T5" fmla="*/ 0 h 1110"/>
                  <a:gd name="T6" fmla="*/ 0 w 943"/>
                  <a:gd name="T7" fmla="*/ 0 h 1110"/>
                  <a:gd name="T8" fmla="*/ 0 w 943"/>
                  <a:gd name="T9" fmla="*/ 0 h 1110"/>
                  <a:gd name="T10" fmla="*/ 0 w 943"/>
                  <a:gd name="T11" fmla="*/ 0 h 1110"/>
                  <a:gd name="T12" fmla="*/ 0 w 943"/>
                  <a:gd name="T13" fmla="*/ 0 h 1110"/>
                  <a:gd name="T14" fmla="*/ 0 w 943"/>
                  <a:gd name="T15" fmla="*/ 0 h 1110"/>
                  <a:gd name="T16" fmla="*/ 0 w 943"/>
                  <a:gd name="T17" fmla="*/ 0 h 1110"/>
                  <a:gd name="T18" fmla="*/ 0 w 943"/>
                  <a:gd name="T19" fmla="*/ 0 h 1110"/>
                  <a:gd name="T20" fmla="*/ 0 w 943"/>
                  <a:gd name="T21" fmla="*/ 0 h 1110"/>
                  <a:gd name="T22" fmla="*/ 0 w 943"/>
                  <a:gd name="T23" fmla="*/ 0 h 1110"/>
                  <a:gd name="T24" fmla="*/ 0 w 943"/>
                  <a:gd name="T25" fmla="*/ 0 h 11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43"/>
                  <a:gd name="T40" fmla="*/ 0 h 1110"/>
                  <a:gd name="T41" fmla="*/ 943 w 943"/>
                  <a:gd name="T42" fmla="*/ 1110 h 11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43" h="1110">
                    <a:moveTo>
                      <a:pt x="0" y="1110"/>
                    </a:moveTo>
                    <a:lnTo>
                      <a:pt x="0" y="0"/>
                    </a:lnTo>
                    <a:lnTo>
                      <a:pt x="134" y="0"/>
                    </a:lnTo>
                    <a:lnTo>
                      <a:pt x="134" y="518"/>
                    </a:lnTo>
                    <a:lnTo>
                      <a:pt x="808" y="518"/>
                    </a:lnTo>
                    <a:lnTo>
                      <a:pt x="808" y="0"/>
                    </a:lnTo>
                    <a:lnTo>
                      <a:pt x="943" y="0"/>
                    </a:lnTo>
                    <a:lnTo>
                      <a:pt x="943" y="1110"/>
                    </a:lnTo>
                    <a:lnTo>
                      <a:pt x="808" y="1110"/>
                    </a:lnTo>
                    <a:lnTo>
                      <a:pt x="808" y="573"/>
                    </a:lnTo>
                    <a:lnTo>
                      <a:pt x="134" y="573"/>
                    </a:lnTo>
                    <a:lnTo>
                      <a:pt x="134" y="1110"/>
                    </a:lnTo>
                    <a:lnTo>
                      <a:pt x="0" y="1110"/>
                    </a:lnTo>
                    <a:close/>
                  </a:path>
                </a:pathLst>
              </a:custGeom>
              <a:solidFill>
                <a:schemeClr val="tx1"/>
              </a:solidFill>
              <a:ln w="9525">
                <a:solidFill>
                  <a:schemeClr val="tx1"/>
                </a:solidFill>
                <a:round/>
                <a:headEnd/>
                <a:tailEnd/>
              </a:ln>
            </p:spPr>
            <p:txBody>
              <a:bodyPr/>
              <a:lstStyle/>
              <a:p>
                <a:endParaRPr lang="pt-BR"/>
              </a:p>
            </p:txBody>
          </p:sp>
          <p:sp>
            <p:nvSpPr>
              <p:cNvPr id="13" name="Freeform 1034">
                <a:extLst>
                  <a:ext uri="{FF2B5EF4-FFF2-40B4-BE49-F238E27FC236}">
                    <a16:creationId xmlns:a16="http://schemas.microsoft.com/office/drawing/2014/main" id="{31EE05D7-BDC7-419F-85B2-C9CDD8277DA0}"/>
                  </a:ext>
                </a:extLst>
              </p:cNvPr>
              <p:cNvSpPr>
                <a:spLocks noEditPoints="1"/>
              </p:cNvSpPr>
              <p:nvPr/>
            </p:nvSpPr>
            <p:spPr bwMode="auto">
              <a:xfrm>
                <a:off x="1104" y="2053"/>
                <a:ext cx="256" cy="234"/>
              </a:xfrm>
              <a:custGeom>
                <a:avLst/>
                <a:gdLst>
                  <a:gd name="T0" fmla="*/ 0 w 1024"/>
                  <a:gd name="T1" fmla="*/ 0 h 937"/>
                  <a:gd name="T2" fmla="*/ 0 w 1024"/>
                  <a:gd name="T3" fmla="*/ 0 h 937"/>
                  <a:gd name="T4" fmla="*/ 0 w 1024"/>
                  <a:gd name="T5" fmla="*/ 0 h 937"/>
                  <a:gd name="T6" fmla="*/ 0 w 1024"/>
                  <a:gd name="T7" fmla="*/ 0 h 937"/>
                  <a:gd name="T8" fmla="*/ 0 w 1024"/>
                  <a:gd name="T9" fmla="*/ 0 h 937"/>
                  <a:gd name="T10" fmla="*/ 0 w 1024"/>
                  <a:gd name="T11" fmla="*/ 0 h 937"/>
                  <a:gd name="T12" fmla="*/ 0 w 1024"/>
                  <a:gd name="T13" fmla="*/ 0 h 937"/>
                  <a:gd name="T14" fmla="*/ 0 w 1024"/>
                  <a:gd name="T15" fmla="*/ 0 h 937"/>
                  <a:gd name="T16" fmla="*/ 0 w 1024"/>
                  <a:gd name="T17" fmla="*/ 0 h 937"/>
                  <a:gd name="T18" fmla="*/ 0 w 1024"/>
                  <a:gd name="T19" fmla="*/ 0 h 937"/>
                  <a:gd name="T20" fmla="*/ 0 w 1024"/>
                  <a:gd name="T21" fmla="*/ 0 h 937"/>
                  <a:gd name="T22" fmla="*/ 0 w 1024"/>
                  <a:gd name="T23" fmla="*/ 0 h 937"/>
                  <a:gd name="T24" fmla="*/ 0 w 1024"/>
                  <a:gd name="T25" fmla="*/ 0 h 937"/>
                  <a:gd name="T26" fmla="*/ 0 w 1024"/>
                  <a:gd name="T27" fmla="*/ 0 h 937"/>
                  <a:gd name="T28" fmla="*/ 0 w 1024"/>
                  <a:gd name="T29" fmla="*/ 0 h 937"/>
                  <a:gd name="T30" fmla="*/ 0 w 1024"/>
                  <a:gd name="T31" fmla="*/ 0 h 937"/>
                  <a:gd name="T32" fmla="*/ 0 w 1024"/>
                  <a:gd name="T33" fmla="*/ 0 h 937"/>
                  <a:gd name="T34" fmla="*/ 0 w 1024"/>
                  <a:gd name="T35" fmla="*/ 0 h 937"/>
                  <a:gd name="T36" fmla="*/ 0 w 1024"/>
                  <a:gd name="T37" fmla="*/ 0 h 937"/>
                  <a:gd name="T38" fmla="*/ 0 w 1024"/>
                  <a:gd name="T39" fmla="*/ 0 h 937"/>
                  <a:gd name="T40" fmla="*/ 0 w 1024"/>
                  <a:gd name="T41" fmla="*/ 0 h 937"/>
                  <a:gd name="T42" fmla="*/ 0 w 1024"/>
                  <a:gd name="T43" fmla="*/ 0 h 937"/>
                  <a:gd name="T44" fmla="*/ 0 w 1024"/>
                  <a:gd name="T45" fmla="*/ 0 h 937"/>
                  <a:gd name="T46" fmla="*/ 0 w 1024"/>
                  <a:gd name="T47" fmla="*/ 0 h 937"/>
                  <a:gd name="T48" fmla="*/ 0 w 1024"/>
                  <a:gd name="T49" fmla="*/ 0 h 937"/>
                  <a:gd name="T50" fmla="*/ 0 w 1024"/>
                  <a:gd name="T51" fmla="*/ 0 h 937"/>
                  <a:gd name="T52" fmla="*/ 0 w 1024"/>
                  <a:gd name="T53" fmla="*/ 0 h 937"/>
                  <a:gd name="T54" fmla="*/ 0 w 1024"/>
                  <a:gd name="T55" fmla="*/ 0 h 937"/>
                  <a:gd name="T56" fmla="*/ 0 w 1024"/>
                  <a:gd name="T57" fmla="*/ 0 h 937"/>
                  <a:gd name="T58" fmla="*/ 0 w 1024"/>
                  <a:gd name="T59" fmla="*/ 0 h 937"/>
                  <a:gd name="T60" fmla="*/ 0 w 1024"/>
                  <a:gd name="T61" fmla="*/ 0 h 937"/>
                  <a:gd name="T62" fmla="*/ 0 w 1024"/>
                  <a:gd name="T63" fmla="*/ 0 h 937"/>
                  <a:gd name="T64" fmla="*/ 0 w 1024"/>
                  <a:gd name="T65" fmla="*/ 0 h 937"/>
                  <a:gd name="T66" fmla="*/ 0 w 1024"/>
                  <a:gd name="T67" fmla="*/ 0 h 937"/>
                  <a:gd name="T68" fmla="*/ 0 w 1024"/>
                  <a:gd name="T69" fmla="*/ 0 h 937"/>
                  <a:gd name="T70" fmla="*/ 0 w 1024"/>
                  <a:gd name="T71" fmla="*/ 0 h 937"/>
                  <a:gd name="T72" fmla="*/ 0 w 1024"/>
                  <a:gd name="T73" fmla="*/ 0 h 937"/>
                  <a:gd name="T74" fmla="*/ 0 w 1024"/>
                  <a:gd name="T75" fmla="*/ 0 h 937"/>
                  <a:gd name="T76" fmla="*/ 0 w 1024"/>
                  <a:gd name="T77" fmla="*/ 0 h 937"/>
                  <a:gd name="T78" fmla="*/ 0 w 1024"/>
                  <a:gd name="T79" fmla="*/ 0 h 937"/>
                  <a:gd name="T80" fmla="*/ 0 w 1024"/>
                  <a:gd name="T81" fmla="*/ 0 h 937"/>
                  <a:gd name="T82" fmla="*/ 0 w 1024"/>
                  <a:gd name="T83" fmla="*/ 0 h 937"/>
                  <a:gd name="T84" fmla="*/ 0 w 1024"/>
                  <a:gd name="T85" fmla="*/ 0 h 937"/>
                  <a:gd name="T86" fmla="*/ 0 w 1024"/>
                  <a:gd name="T87" fmla="*/ 0 h 937"/>
                  <a:gd name="T88" fmla="*/ 0 w 1024"/>
                  <a:gd name="T89" fmla="*/ 0 h 937"/>
                  <a:gd name="T90" fmla="*/ 0 w 1024"/>
                  <a:gd name="T91" fmla="*/ 0 h 937"/>
                  <a:gd name="T92" fmla="*/ 0 w 1024"/>
                  <a:gd name="T93" fmla="*/ 0 h 937"/>
                  <a:gd name="T94" fmla="*/ 0 w 1024"/>
                  <a:gd name="T95" fmla="*/ 0 h 937"/>
                  <a:gd name="T96" fmla="*/ 0 w 1024"/>
                  <a:gd name="T97" fmla="*/ 0 h 937"/>
                  <a:gd name="T98" fmla="*/ 0 w 1024"/>
                  <a:gd name="T99" fmla="*/ 0 h 937"/>
                  <a:gd name="T100" fmla="*/ 0 w 1024"/>
                  <a:gd name="T101" fmla="*/ 0 h 93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24"/>
                  <a:gd name="T154" fmla="*/ 0 h 937"/>
                  <a:gd name="T155" fmla="*/ 1024 w 1024"/>
                  <a:gd name="T156" fmla="*/ 937 h 93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24" h="937">
                    <a:moveTo>
                      <a:pt x="512" y="37"/>
                    </a:moveTo>
                    <a:lnTo>
                      <a:pt x="529" y="37"/>
                    </a:lnTo>
                    <a:lnTo>
                      <a:pt x="546" y="38"/>
                    </a:lnTo>
                    <a:lnTo>
                      <a:pt x="563" y="41"/>
                    </a:lnTo>
                    <a:lnTo>
                      <a:pt x="581" y="43"/>
                    </a:lnTo>
                    <a:lnTo>
                      <a:pt x="597" y="48"/>
                    </a:lnTo>
                    <a:lnTo>
                      <a:pt x="614" y="52"/>
                    </a:lnTo>
                    <a:lnTo>
                      <a:pt x="631" y="58"/>
                    </a:lnTo>
                    <a:lnTo>
                      <a:pt x="648" y="64"/>
                    </a:lnTo>
                    <a:lnTo>
                      <a:pt x="664" y="71"/>
                    </a:lnTo>
                    <a:lnTo>
                      <a:pt x="680" y="79"/>
                    </a:lnTo>
                    <a:lnTo>
                      <a:pt x="696" y="88"/>
                    </a:lnTo>
                    <a:lnTo>
                      <a:pt x="712" y="98"/>
                    </a:lnTo>
                    <a:lnTo>
                      <a:pt x="727" y="109"/>
                    </a:lnTo>
                    <a:lnTo>
                      <a:pt x="742" y="119"/>
                    </a:lnTo>
                    <a:lnTo>
                      <a:pt x="756" y="132"/>
                    </a:lnTo>
                    <a:lnTo>
                      <a:pt x="770" y="144"/>
                    </a:lnTo>
                    <a:lnTo>
                      <a:pt x="782" y="159"/>
                    </a:lnTo>
                    <a:lnTo>
                      <a:pt x="796" y="174"/>
                    </a:lnTo>
                    <a:lnTo>
                      <a:pt x="808" y="190"/>
                    </a:lnTo>
                    <a:lnTo>
                      <a:pt x="819" y="205"/>
                    </a:lnTo>
                    <a:lnTo>
                      <a:pt x="830" y="223"/>
                    </a:lnTo>
                    <a:lnTo>
                      <a:pt x="840" y="241"/>
                    </a:lnTo>
                    <a:lnTo>
                      <a:pt x="849" y="260"/>
                    </a:lnTo>
                    <a:lnTo>
                      <a:pt x="857" y="280"/>
                    </a:lnTo>
                    <a:lnTo>
                      <a:pt x="865" y="300"/>
                    </a:lnTo>
                    <a:lnTo>
                      <a:pt x="872" y="322"/>
                    </a:lnTo>
                    <a:lnTo>
                      <a:pt x="878" y="344"/>
                    </a:lnTo>
                    <a:lnTo>
                      <a:pt x="883" y="367"/>
                    </a:lnTo>
                    <a:lnTo>
                      <a:pt x="887" y="392"/>
                    </a:lnTo>
                    <a:lnTo>
                      <a:pt x="889" y="416"/>
                    </a:lnTo>
                    <a:lnTo>
                      <a:pt x="891" y="442"/>
                    </a:lnTo>
                    <a:lnTo>
                      <a:pt x="892" y="468"/>
                    </a:lnTo>
                    <a:lnTo>
                      <a:pt x="891" y="495"/>
                    </a:lnTo>
                    <a:lnTo>
                      <a:pt x="889" y="521"/>
                    </a:lnTo>
                    <a:lnTo>
                      <a:pt x="887" y="545"/>
                    </a:lnTo>
                    <a:lnTo>
                      <a:pt x="883" y="569"/>
                    </a:lnTo>
                    <a:lnTo>
                      <a:pt x="878" y="593"/>
                    </a:lnTo>
                    <a:lnTo>
                      <a:pt x="872" y="615"/>
                    </a:lnTo>
                    <a:lnTo>
                      <a:pt x="865" y="637"/>
                    </a:lnTo>
                    <a:lnTo>
                      <a:pt x="857" y="658"/>
                    </a:lnTo>
                    <a:lnTo>
                      <a:pt x="849" y="677"/>
                    </a:lnTo>
                    <a:lnTo>
                      <a:pt x="840" y="696"/>
                    </a:lnTo>
                    <a:lnTo>
                      <a:pt x="830" y="715"/>
                    </a:lnTo>
                    <a:lnTo>
                      <a:pt x="819" y="731"/>
                    </a:lnTo>
                    <a:lnTo>
                      <a:pt x="808" y="748"/>
                    </a:lnTo>
                    <a:lnTo>
                      <a:pt x="796" y="763"/>
                    </a:lnTo>
                    <a:lnTo>
                      <a:pt x="782" y="778"/>
                    </a:lnTo>
                    <a:lnTo>
                      <a:pt x="770" y="792"/>
                    </a:lnTo>
                    <a:lnTo>
                      <a:pt x="756" y="805"/>
                    </a:lnTo>
                    <a:lnTo>
                      <a:pt x="742" y="818"/>
                    </a:lnTo>
                    <a:lnTo>
                      <a:pt x="727" y="829"/>
                    </a:lnTo>
                    <a:lnTo>
                      <a:pt x="712" y="840"/>
                    </a:lnTo>
                    <a:lnTo>
                      <a:pt x="696" y="849"/>
                    </a:lnTo>
                    <a:lnTo>
                      <a:pt x="680" y="858"/>
                    </a:lnTo>
                    <a:lnTo>
                      <a:pt x="664" y="866"/>
                    </a:lnTo>
                    <a:lnTo>
                      <a:pt x="648" y="873"/>
                    </a:lnTo>
                    <a:lnTo>
                      <a:pt x="631" y="880"/>
                    </a:lnTo>
                    <a:lnTo>
                      <a:pt x="614" y="885"/>
                    </a:lnTo>
                    <a:lnTo>
                      <a:pt x="597" y="889"/>
                    </a:lnTo>
                    <a:lnTo>
                      <a:pt x="581" y="893"/>
                    </a:lnTo>
                    <a:lnTo>
                      <a:pt x="563" y="897"/>
                    </a:lnTo>
                    <a:lnTo>
                      <a:pt x="546" y="899"/>
                    </a:lnTo>
                    <a:lnTo>
                      <a:pt x="529" y="900"/>
                    </a:lnTo>
                    <a:lnTo>
                      <a:pt x="512" y="900"/>
                    </a:lnTo>
                    <a:lnTo>
                      <a:pt x="496" y="900"/>
                    </a:lnTo>
                    <a:lnTo>
                      <a:pt x="478" y="899"/>
                    </a:lnTo>
                    <a:lnTo>
                      <a:pt x="461" y="897"/>
                    </a:lnTo>
                    <a:lnTo>
                      <a:pt x="444" y="893"/>
                    </a:lnTo>
                    <a:lnTo>
                      <a:pt x="426" y="889"/>
                    </a:lnTo>
                    <a:lnTo>
                      <a:pt x="410" y="885"/>
                    </a:lnTo>
                    <a:lnTo>
                      <a:pt x="393" y="880"/>
                    </a:lnTo>
                    <a:lnTo>
                      <a:pt x="377" y="873"/>
                    </a:lnTo>
                    <a:lnTo>
                      <a:pt x="360" y="866"/>
                    </a:lnTo>
                    <a:lnTo>
                      <a:pt x="343" y="858"/>
                    </a:lnTo>
                    <a:lnTo>
                      <a:pt x="328" y="849"/>
                    </a:lnTo>
                    <a:lnTo>
                      <a:pt x="312" y="840"/>
                    </a:lnTo>
                    <a:lnTo>
                      <a:pt x="297" y="829"/>
                    </a:lnTo>
                    <a:lnTo>
                      <a:pt x="282" y="818"/>
                    </a:lnTo>
                    <a:lnTo>
                      <a:pt x="269" y="805"/>
                    </a:lnTo>
                    <a:lnTo>
                      <a:pt x="255" y="792"/>
                    </a:lnTo>
                    <a:lnTo>
                      <a:pt x="241" y="778"/>
                    </a:lnTo>
                    <a:lnTo>
                      <a:pt x="228" y="763"/>
                    </a:lnTo>
                    <a:lnTo>
                      <a:pt x="217" y="748"/>
                    </a:lnTo>
                    <a:lnTo>
                      <a:pt x="205" y="731"/>
                    </a:lnTo>
                    <a:lnTo>
                      <a:pt x="194" y="715"/>
                    </a:lnTo>
                    <a:lnTo>
                      <a:pt x="184" y="696"/>
                    </a:lnTo>
                    <a:lnTo>
                      <a:pt x="175" y="677"/>
                    </a:lnTo>
                    <a:lnTo>
                      <a:pt x="166" y="658"/>
                    </a:lnTo>
                    <a:lnTo>
                      <a:pt x="159" y="637"/>
                    </a:lnTo>
                    <a:lnTo>
                      <a:pt x="152" y="615"/>
                    </a:lnTo>
                    <a:lnTo>
                      <a:pt x="146" y="593"/>
                    </a:lnTo>
                    <a:lnTo>
                      <a:pt x="142" y="569"/>
                    </a:lnTo>
                    <a:lnTo>
                      <a:pt x="137" y="545"/>
                    </a:lnTo>
                    <a:lnTo>
                      <a:pt x="135" y="521"/>
                    </a:lnTo>
                    <a:lnTo>
                      <a:pt x="133" y="495"/>
                    </a:lnTo>
                    <a:lnTo>
                      <a:pt x="133" y="468"/>
                    </a:lnTo>
                    <a:lnTo>
                      <a:pt x="133" y="442"/>
                    </a:lnTo>
                    <a:lnTo>
                      <a:pt x="135" y="416"/>
                    </a:lnTo>
                    <a:lnTo>
                      <a:pt x="137" y="392"/>
                    </a:lnTo>
                    <a:lnTo>
                      <a:pt x="142" y="367"/>
                    </a:lnTo>
                    <a:lnTo>
                      <a:pt x="146" y="344"/>
                    </a:lnTo>
                    <a:lnTo>
                      <a:pt x="152" y="322"/>
                    </a:lnTo>
                    <a:lnTo>
                      <a:pt x="159" y="300"/>
                    </a:lnTo>
                    <a:lnTo>
                      <a:pt x="166" y="280"/>
                    </a:lnTo>
                    <a:lnTo>
                      <a:pt x="175" y="260"/>
                    </a:lnTo>
                    <a:lnTo>
                      <a:pt x="184" y="241"/>
                    </a:lnTo>
                    <a:lnTo>
                      <a:pt x="194" y="223"/>
                    </a:lnTo>
                    <a:lnTo>
                      <a:pt x="205" y="205"/>
                    </a:lnTo>
                    <a:lnTo>
                      <a:pt x="217" y="190"/>
                    </a:lnTo>
                    <a:lnTo>
                      <a:pt x="228" y="174"/>
                    </a:lnTo>
                    <a:lnTo>
                      <a:pt x="241" y="159"/>
                    </a:lnTo>
                    <a:lnTo>
                      <a:pt x="255" y="144"/>
                    </a:lnTo>
                    <a:lnTo>
                      <a:pt x="269" y="132"/>
                    </a:lnTo>
                    <a:lnTo>
                      <a:pt x="282" y="119"/>
                    </a:lnTo>
                    <a:lnTo>
                      <a:pt x="297" y="109"/>
                    </a:lnTo>
                    <a:lnTo>
                      <a:pt x="312" y="98"/>
                    </a:lnTo>
                    <a:lnTo>
                      <a:pt x="328" y="88"/>
                    </a:lnTo>
                    <a:lnTo>
                      <a:pt x="343" y="79"/>
                    </a:lnTo>
                    <a:lnTo>
                      <a:pt x="360" y="71"/>
                    </a:lnTo>
                    <a:lnTo>
                      <a:pt x="377" y="64"/>
                    </a:lnTo>
                    <a:lnTo>
                      <a:pt x="393" y="58"/>
                    </a:lnTo>
                    <a:lnTo>
                      <a:pt x="410" y="52"/>
                    </a:lnTo>
                    <a:lnTo>
                      <a:pt x="426" y="48"/>
                    </a:lnTo>
                    <a:lnTo>
                      <a:pt x="444" y="43"/>
                    </a:lnTo>
                    <a:lnTo>
                      <a:pt x="461" y="41"/>
                    </a:lnTo>
                    <a:lnTo>
                      <a:pt x="478" y="38"/>
                    </a:lnTo>
                    <a:lnTo>
                      <a:pt x="496" y="37"/>
                    </a:lnTo>
                    <a:lnTo>
                      <a:pt x="512" y="37"/>
                    </a:lnTo>
                    <a:close/>
                    <a:moveTo>
                      <a:pt x="512" y="0"/>
                    </a:moveTo>
                    <a:lnTo>
                      <a:pt x="485" y="0"/>
                    </a:lnTo>
                    <a:lnTo>
                      <a:pt x="459" y="2"/>
                    </a:lnTo>
                    <a:lnTo>
                      <a:pt x="432" y="6"/>
                    </a:lnTo>
                    <a:lnTo>
                      <a:pt x="407" y="10"/>
                    </a:lnTo>
                    <a:lnTo>
                      <a:pt x="383" y="14"/>
                    </a:lnTo>
                    <a:lnTo>
                      <a:pt x="357" y="20"/>
                    </a:lnTo>
                    <a:lnTo>
                      <a:pt x="334" y="28"/>
                    </a:lnTo>
                    <a:lnTo>
                      <a:pt x="310" y="36"/>
                    </a:lnTo>
                    <a:lnTo>
                      <a:pt x="287" y="45"/>
                    </a:lnTo>
                    <a:lnTo>
                      <a:pt x="265" y="55"/>
                    </a:lnTo>
                    <a:lnTo>
                      <a:pt x="244" y="67"/>
                    </a:lnTo>
                    <a:lnTo>
                      <a:pt x="224" y="78"/>
                    </a:lnTo>
                    <a:lnTo>
                      <a:pt x="203" y="92"/>
                    </a:lnTo>
                    <a:lnTo>
                      <a:pt x="183" y="105"/>
                    </a:lnTo>
                    <a:lnTo>
                      <a:pt x="165" y="120"/>
                    </a:lnTo>
                    <a:lnTo>
                      <a:pt x="148" y="135"/>
                    </a:lnTo>
                    <a:lnTo>
                      <a:pt x="130" y="152"/>
                    </a:lnTo>
                    <a:lnTo>
                      <a:pt x="115" y="169"/>
                    </a:lnTo>
                    <a:lnTo>
                      <a:pt x="100" y="185"/>
                    </a:lnTo>
                    <a:lnTo>
                      <a:pt x="85" y="204"/>
                    </a:lnTo>
                    <a:lnTo>
                      <a:pt x="73" y="223"/>
                    </a:lnTo>
                    <a:lnTo>
                      <a:pt x="60" y="242"/>
                    </a:lnTo>
                    <a:lnTo>
                      <a:pt x="50" y="263"/>
                    </a:lnTo>
                    <a:lnTo>
                      <a:pt x="39" y="283"/>
                    </a:lnTo>
                    <a:lnTo>
                      <a:pt x="30" y="305"/>
                    </a:lnTo>
                    <a:lnTo>
                      <a:pt x="22" y="327"/>
                    </a:lnTo>
                    <a:lnTo>
                      <a:pt x="15" y="350"/>
                    </a:lnTo>
                    <a:lnTo>
                      <a:pt x="9" y="373"/>
                    </a:lnTo>
                    <a:lnTo>
                      <a:pt x="6" y="396"/>
                    </a:lnTo>
                    <a:lnTo>
                      <a:pt x="2" y="420"/>
                    </a:lnTo>
                    <a:lnTo>
                      <a:pt x="0" y="444"/>
                    </a:lnTo>
                    <a:lnTo>
                      <a:pt x="0" y="468"/>
                    </a:lnTo>
                    <a:lnTo>
                      <a:pt x="0" y="493"/>
                    </a:lnTo>
                    <a:lnTo>
                      <a:pt x="2" y="518"/>
                    </a:lnTo>
                    <a:lnTo>
                      <a:pt x="6" y="541"/>
                    </a:lnTo>
                    <a:lnTo>
                      <a:pt x="9" y="564"/>
                    </a:lnTo>
                    <a:lnTo>
                      <a:pt x="15" y="587"/>
                    </a:lnTo>
                    <a:lnTo>
                      <a:pt x="22" y="610"/>
                    </a:lnTo>
                    <a:lnTo>
                      <a:pt x="30" y="631"/>
                    </a:lnTo>
                    <a:lnTo>
                      <a:pt x="39" y="654"/>
                    </a:lnTo>
                    <a:lnTo>
                      <a:pt x="50" y="674"/>
                    </a:lnTo>
                    <a:lnTo>
                      <a:pt x="60" y="695"/>
                    </a:lnTo>
                    <a:lnTo>
                      <a:pt x="73" y="714"/>
                    </a:lnTo>
                    <a:lnTo>
                      <a:pt x="85" y="732"/>
                    </a:lnTo>
                    <a:lnTo>
                      <a:pt x="100" y="751"/>
                    </a:lnTo>
                    <a:lnTo>
                      <a:pt x="115" y="769"/>
                    </a:lnTo>
                    <a:lnTo>
                      <a:pt x="130" y="786"/>
                    </a:lnTo>
                    <a:lnTo>
                      <a:pt x="148" y="802"/>
                    </a:lnTo>
                    <a:lnTo>
                      <a:pt x="165" y="818"/>
                    </a:lnTo>
                    <a:lnTo>
                      <a:pt x="183" y="831"/>
                    </a:lnTo>
                    <a:lnTo>
                      <a:pt x="203" y="846"/>
                    </a:lnTo>
                    <a:lnTo>
                      <a:pt x="224" y="859"/>
                    </a:lnTo>
                    <a:lnTo>
                      <a:pt x="244" y="870"/>
                    </a:lnTo>
                    <a:lnTo>
                      <a:pt x="265" y="882"/>
                    </a:lnTo>
                    <a:lnTo>
                      <a:pt x="287" y="891"/>
                    </a:lnTo>
                    <a:lnTo>
                      <a:pt x="310" y="901"/>
                    </a:lnTo>
                    <a:lnTo>
                      <a:pt x="334" y="909"/>
                    </a:lnTo>
                    <a:lnTo>
                      <a:pt x="357" y="917"/>
                    </a:lnTo>
                    <a:lnTo>
                      <a:pt x="383" y="923"/>
                    </a:lnTo>
                    <a:lnTo>
                      <a:pt x="407" y="928"/>
                    </a:lnTo>
                    <a:lnTo>
                      <a:pt x="432" y="931"/>
                    </a:lnTo>
                    <a:lnTo>
                      <a:pt x="459" y="934"/>
                    </a:lnTo>
                    <a:lnTo>
                      <a:pt x="485" y="937"/>
                    </a:lnTo>
                    <a:lnTo>
                      <a:pt x="512" y="937"/>
                    </a:lnTo>
                    <a:lnTo>
                      <a:pt x="539" y="937"/>
                    </a:lnTo>
                    <a:lnTo>
                      <a:pt x="566" y="934"/>
                    </a:lnTo>
                    <a:lnTo>
                      <a:pt x="591" y="931"/>
                    </a:lnTo>
                    <a:lnTo>
                      <a:pt x="616" y="928"/>
                    </a:lnTo>
                    <a:lnTo>
                      <a:pt x="642" y="923"/>
                    </a:lnTo>
                    <a:lnTo>
                      <a:pt x="666" y="917"/>
                    </a:lnTo>
                    <a:lnTo>
                      <a:pt x="690" y="909"/>
                    </a:lnTo>
                    <a:lnTo>
                      <a:pt x="713" y="901"/>
                    </a:lnTo>
                    <a:lnTo>
                      <a:pt x="736" y="891"/>
                    </a:lnTo>
                    <a:lnTo>
                      <a:pt x="758" y="882"/>
                    </a:lnTo>
                    <a:lnTo>
                      <a:pt x="780" y="870"/>
                    </a:lnTo>
                    <a:lnTo>
                      <a:pt x="801" y="859"/>
                    </a:lnTo>
                    <a:lnTo>
                      <a:pt x="820" y="846"/>
                    </a:lnTo>
                    <a:lnTo>
                      <a:pt x="840" y="831"/>
                    </a:lnTo>
                    <a:lnTo>
                      <a:pt x="858" y="818"/>
                    </a:lnTo>
                    <a:lnTo>
                      <a:pt x="877" y="802"/>
                    </a:lnTo>
                    <a:lnTo>
                      <a:pt x="893" y="786"/>
                    </a:lnTo>
                    <a:lnTo>
                      <a:pt x="909" y="769"/>
                    </a:lnTo>
                    <a:lnTo>
                      <a:pt x="924" y="751"/>
                    </a:lnTo>
                    <a:lnTo>
                      <a:pt x="938" y="732"/>
                    </a:lnTo>
                    <a:lnTo>
                      <a:pt x="952" y="714"/>
                    </a:lnTo>
                    <a:lnTo>
                      <a:pt x="963" y="695"/>
                    </a:lnTo>
                    <a:lnTo>
                      <a:pt x="975" y="674"/>
                    </a:lnTo>
                    <a:lnTo>
                      <a:pt x="985" y="654"/>
                    </a:lnTo>
                    <a:lnTo>
                      <a:pt x="994" y="631"/>
                    </a:lnTo>
                    <a:lnTo>
                      <a:pt x="1001" y="610"/>
                    </a:lnTo>
                    <a:lnTo>
                      <a:pt x="1008" y="587"/>
                    </a:lnTo>
                    <a:lnTo>
                      <a:pt x="1014" y="564"/>
                    </a:lnTo>
                    <a:lnTo>
                      <a:pt x="1019" y="541"/>
                    </a:lnTo>
                    <a:lnTo>
                      <a:pt x="1022" y="518"/>
                    </a:lnTo>
                    <a:lnTo>
                      <a:pt x="1023" y="493"/>
                    </a:lnTo>
                    <a:lnTo>
                      <a:pt x="1024" y="468"/>
                    </a:lnTo>
                    <a:lnTo>
                      <a:pt x="1023" y="444"/>
                    </a:lnTo>
                    <a:lnTo>
                      <a:pt x="1022" y="420"/>
                    </a:lnTo>
                    <a:lnTo>
                      <a:pt x="1019" y="396"/>
                    </a:lnTo>
                    <a:lnTo>
                      <a:pt x="1014" y="373"/>
                    </a:lnTo>
                    <a:lnTo>
                      <a:pt x="1008" y="350"/>
                    </a:lnTo>
                    <a:lnTo>
                      <a:pt x="1001" y="327"/>
                    </a:lnTo>
                    <a:lnTo>
                      <a:pt x="994" y="305"/>
                    </a:lnTo>
                    <a:lnTo>
                      <a:pt x="985" y="283"/>
                    </a:lnTo>
                    <a:lnTo>
                      <a:pt x="975" y="263"/>
                    </a:lnTo>
                    <a:lnTo>
                      <a:pt x="963" y="242"/>
                    </a:lnTo>
                    <a:lnTo>
                      <a:pt x="952" y="223"/>
                    </a:lnTo>
                    <a:lnTo>
                      <a:pt x="938" y="204"/>
                    </a:lnTo>
                    <a:lnTo>
                      <a:pt x="924" y="185"/>
                    </a:lnTo>
                    <a:lnTo>
                      <a:pt x="909" y="169"/>
                    </a:lnTo>
                    <a:lnTo>
                      <a:pt x="893" y="152"/>
                    </a:lnTo>
                    <a:lnTo>
                      <a:pt x="877" y="135"/>
                    </a:lnTo>
                    <a:lnTo>
                      <a:pt x="858" y="120"/>
                    </a:lnTo>
                    <a:lnTo>
                      <a:pt x="840" y="105"/>
                    </a:lnTo>
                    <a:lnTo>
                      <a:pt x="820" y="92"/>
                    </a:lnTo>
                    <a:lnTo>
                      <a:pt x="801" y="78"/>
                    </a:lnTo>
                    <a:lnTo>
                      <a:pt x="780" y="67"/>
                    </a:lnTo>
                    <a:lnTo>
                      <a:pt x="758" y="55"/>
                    </a:lnTo>
                    <a:lnTo>
                      <a:pt x="736" y="45"/>
                    </a:lnTo>
                    <a:lnTo>
                      <a:pt x="713" y="36"/>
                    </a:lnTo>
                    <a:lnTo>
                      <a:pt x="690" y="28"/>
                    </a:lnTo>
                    <a:lnTo>
                      <a:pt x="666" y="20"/>
                    </a:lnTo>
                    <a:lnTo>
                      <a:pt x="642" y="14"/>
                    </a:lnTo>
                    <a:lnTo>
                      <a:pt x="616" y="10"/>
                    </a:lnTo>
                    <a:lnTo>
                      <a:pt x="591" y="6"/>
                    </a:lnTo>
                    <a:lnTo>
                      <a:pt x="566" y="2"/>
                    </a:lnTo>
                    <a:lnTo>
                      <a:pt x="539" y="0"/>
                    </a:lnTo>
                    <a:lnTo>
                      <a:pt x="512" y="0"/>
                    </a:lnTo>
                    <a:close/>
                  </a:path>
                </a:pathLst>
              </a:custGeom>
              <a:solidFill>
                <a:schemeClr val="tx1"/>
              </a:solidFill>
              <a:ln w="9525">
                <a:solidFill>
                  <a:schemeClr val="tx1"/>
                </a:solidFill>
                <a:round/>
                <a:headEnd/>
                <a:tailEnd/>
              </a:ln>
            </p:spPr>
            <p:txBody>
              <a:bodyPr/>
              <a:lstStyle/>
              <a:p>
                <a:endParaRPr lang="pt-BR"/>
              </a:p>
            </p:txBody>
          </p:sp>
          <p:sp>
            <p:nvSpPr>
              <p:cNvPr id="14" name="Freeform 1035">
                <a:extLst>
                  <a:ext uri="{FF2B5EF4-FFF2-40B4-BE49-F238E27FC236}">
                    <a16:creationId xmlns:a16="http://schemas.microsoft.com/office/drawing/2014/main" id="{4E7FD790-2671-48D3-9004-ECDD6E0EB43B}"/>
                  </a:ext>
                </a:extLst>
              </p:cNvPr>
              <p:cNvSpPr>
                <a:spLocks noEditPoints="1"/>
              </p:cNvSpPr>
              <p:nvPr/>
            </p:nvSpPr>
            <p:spPr bwMode="auto">
              <a:xfrm>
                <a:off x="4565" y="2053"/>
                <a:ext cx="256" cy="234"/>
              </a:xfrm>
              <a:custGeom>
                <a:avLst/>
                <a:gdLst>
                  <a:gd name="T0" fmla="*/ 0 w 1024"/>
                  <a:gd name="T1" fmla="*/ 0 h 937"/>
                  <a:gd name="T2" fmla="*/ 0 w 1024"/>
                  <a:gd name="T3" fmla="*/ 0 h 937"/>
                  <a:gd name="T4" fmla="*/ 0 w 1024"/>
                  <a:gd name="T5" fmla="*/ 0 h 937"/>
                  <a:gd name="T6" fmla="*/ 0 w 1024"/>
                  <a:gd name="T7" fmla="*/ 0 h 937"/>
                  <a:gd name="T8" fmla="*/ 0 w 1024"/>
                  <a:gd name="T9" fmla="*/ 0 h 937"/>
                  <a:gd name="T10" fmla="*/ 0 w 1024"/>
                  <a:gd name="T11" fmla="*/ 0 h 937"/>
                  <a:gd name="T12" fmla="*/ 0 w 1024"/>
                  <a:gd name="T13" fmla="*/ 0 h 937"/>
                  <a:gd name="T14" fmla="*/ 0 w 1024"/>
                  <a:gd name="T15" fmla="*/ 0 h 937"/>
                  <a:gd name="T16" fmla="*/ 0 w 1024"/>
                  <a:gd name="T17" fmla="*/ 0 h 937"/>
                  <a:gd name="T18" fmla="*/ 0 w 1024"/>
                  <a:gd name="T19" fmla="*/ 0 h 937"/>
                  <a:gd name="T20" fmla="*/ 0 w 1024"/>
                  <a:gd name="T21" fmla="*/ 0 h 937"/>
                  <a:gd name="T22" fmla="*/ 0 w 1024"/>
                  <a:gd name="T23" fmla="*/ 0 h 937"/>
                  <a:gd name="T24" fmla="*/ 0 w 1024"/>
                  <a:gd name="T25" fmla="*/ 0 h 937"/>
                  <a:gd name="T26" fmla="*/ 0 w 1024"/>
                  <a:gd name="T27" fmla="*/ 0 h 937"/>
                  <a:gd name="T28" fmla="*/ 0 w 1024"/>
                  <a:gd name="T29" fmla="*/ 0 h 937"/>
                  <a:gd name="T30" fmla="*/ 0 w 1024"/>
                  <a:gd name="T31" fmla="*/ 0 h 937"/>
                  <a:gd name="T32" fmla="*/ 0 w 1024"/>
                  <a:gd name="T33" fmla="*/ 0 h 937"/>
                  <a:gd name="T34" fmla="*/ 0 w 1024"/>
                  <a:gd name="T35" fmla="*/ 0 h 937"/>
                  <a:gd name="T36" fmla="*/ 0 w 1024"/>
                  <a:gd name="T37" fmla="*/ 0 h 937"/>
                  <a:gd name="T38" fmla="*/ 0 w 1024"/>
                  <a:gd name="T39" fmla="*/ 0 h 937"/>
                  <a:gd name="T40" fmla="*/ 0 w 1024"/>
                  <a:gd name="T41" fmla="*/ 0 h 937"/>
                  <a:gd name="T42" fmla="*/ 0 w 1024"/>
                  <a:gd name="T43" fmla="*/ 0 h 937"/>
                  <a:gd name="T44" fmla="*/ 0 w 1024"/>
                  <a:gd name="T45" fmla="*/ 0 h 937"/>
                  <a:gd name="T46" fmla="*/ 0 w 1024"/>
                  <a:gd name="T47" fmla="*/ 0 h 937"/>
                  <a:gd name="T48" fmla="*/ 0 w 1024"/>
                  <a:gd name="T49" fmla="*/ 0 h 937"/>
                  <a:gd name="T50" fmla="*/ 0 w 1024"/>
                  <a:gd name="T51" fmla="*/ 0 h 937"/>
                  <a:gd name="T52" fmla="*/ 0 w 1024"/>
                  <a:gd name="T53" fmla="*/ 0 h 937"/>
                  <a:gd name="T54" fmla="*/ 0 w 1024"/>
                  <a:gd name="T55" fmla="*/ 0 h 937"/>
                  <a:gd name="T56" fmla="*/ 0 w 1024"/>
                  <a:gd name="T57" fmla="*/ 0 h 937"/>
                  <a:gd name="T58" fmla="*/ 0 w 1024"/>
                  <a:gd name="T59" fmla="*/ 0 h 937"/>
                  <a:gd name="T60" fmla="*/ 0 w 1024"/>
                  <a:gd name="T61" fmla="*/ 0 h 937"/>
                  <a:gd name="T62" fmla="*/ 0 w 1024"/>
                  <a:gd name="T63" fmla="*/ 0 h 937"/>
                  <a:gd name="T64" fmla="*/ 0 w 1024"/>
                  <a:gd name="T65" fmla="*/ 0 h 937"/>
                  <a:gd name="T66" fmla="*/ 0 w 1024"/>
                  <a:gd name="T67" fmla="*/ 0 h 937"/>
                  <a:gd name="T68" fmla="*/ 0 w 1024"/>
                  <a:gd name="T69" fmla="*/ 0 h 937"/>
                  <a:gd name="T70" fmla="*/ 0 w 1024"/>
                  <a:gd name="T71" fmla="*/ 0 h 937"/>
                  <a:gd name="T72" fmla="*/ 0 w 1024"/>
                  <a:gd name="T73" fmla="*/ 0 h 937"/>
                  <a:gd name="T74" fmla="*/ 0 w 1024"/>
                  <a:gd name="T75" fmla="*/ 0 h 937"/>
                  <a:gd name="T76" fmla="*/ 0 w 1024"/>
                  <a:gd name="T77" fmla="*/ 0 h 937"/>
                  <a:gd name="T78" fmla="*/ 0 w 1024"/>
                  <a:gd name="T79" fmla="*/ 0 h 937"/>
                  <a:gd name="T80" fmla="*/ 0 w 1024"/>
                  <a:gd name="T81" fmla="*/ 0 h 937"/>
                  <a:gd name="T82" fmla="*/ 0 w 1024"/>
                  <a:gd name="T83" fmla="*/ 0 h 937"/>
                  <a:gd name="T84" fmla="*/ 0 w 1024"/>
                  <a:gd name="T85" fmla="*/ 0 h 937"/>
                  <a:gd name="T86" fmla="*/ 0 w 1024"/>
                  <a:gd name="T87" fmla="*/ 0 h 937"/>
                  <a:gd name="T88" fmla="*/ 0 w 1024"/>
                  <a:gd name="T89" fmla="*/ 0 h 937"/>
                  <a:gd name="T90" fmla="*/ 0 w 1024"/>
                  <a:gd name="T91" fmla="*/ 0 h 937"/>
                  <a:gd name="T92" fmla="*/ 0 w 1024"/>
                  <a:gd name="T93" fmla="*/ 0 h 937"/>
                  <a:gd name="T94" fmla="*/ 0 w 1024"/>
                  <a:gd name="T95" fmla="*/ 0 h 937"/>
                  <a:gd name="T96" fmla="*/ 0 w 1024"/>
                  <a:gd name="T97" fmla="*/ 0 h 937"/>
                  <a:gd name="T98" fmla="*/ 0 w 1024"/>
                  <a:gd name="T99" fmla="*/ 0 h 937"/>
                  <a:gd name="T100" fmla="*/ 0 w 1024"/>
                  <a:gd name="T101" fmla="*/ 0 h 93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24"/>
                  <a:gd name="T154" fmla="*/ 0 h 937"/>
                  <a:gd name="T155" fmla="*/ 1024 w 1024"/>
                  <a:gd name="T156" fmla="*/ 937 h 93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24" h="937">
                    <a:moveTo>
                      <a:pt x="511" y="37"/>
                    </a:moveTo>
                    <a:lnTo>
                      <a:pt x="528" y="37"/>
                    </a:lnTo>
                    <a:lnTo>
                      <a:pt x="546" y="38"/>
                    </a:lnTo>
                    <a:lnTo>
                      <a:pt x="563" y="41"/>
                    </a:lnTo>
                    <a:lnTo>
                      <a:pt x="579" y="43"/>
                    </a:lnTo>
                    <a:lnTo>
                      <a:pt x="596" y="48"/>
                    </a:lnTo>
                    <a:lnTo>
                      <a:pt x="614" y="52"/>
                    </a:lnTo>
                    <a:lnTo>
                      <a:pt x="631" y="58"/>
                    </a:lnTo>
                    <a:lnTo>
                      <a:pt x="647" y="64"/>
                    </a:lnTo>
                    <a:lnTo>
                      <a:pt x="663" y="71"/>
                    </a:lnTo>
                    <a:lnTo>
                      <a:pt x="679" y="79"/>
                    </a:lnTo>
                    <a:lnTo>
                      <a:pt x="695" y="88"/>
                    </a:lnTo>
                    <a:lnTo>
                      <a:pt x="712" y="98"/>
                    </a:lnTo>
                    <a:lnTo>
                      <a:pt x="726" y="109"/>
                    </a:lnTo>
                    <a:lnTo>
                      <a:pt x="740" y="119"/>
                    </a:lnTo>
                    <a:lnTo>
                      <a:pt x="755" y="132"/>
                    </a:lnTo>
                    <a:lnTo>
                      <a:pt x="769" y="144"/>
                    </a:lnTo>
                    <a:lnTo>
                      <a:pt x="782" y="159"/>
                    </a:lnTo>
                    <a:lnTo>
                      <a:pt x="794" y="174"/>
                    </a:lnTo>
                    <a:lnTo>
                      <a:pt x="807" y="190"/>
                    </a:lnTo>
                    <a:lnTo>
                      <a:pt x="819" y="205"/>
                    </a:lnTo>
                    <a:lnTo>
                      <a:pt x="829" y="223"/>
                    </a:lnTo>
                    <a:lnTo>
                      <a:pt x="839" y="241"/>
                    </a:lnTo>
                    <a:lnTo>
                      <a:pt x="849" y="260"/>
                    </a:lnTo>
                    <a:lnTo>
                      <a:pt x="857" y="280"/>
                    </a:lnTo>
                    <a:lnTo>
                      <a:pt x="865" y="300"/>
                    </a:lnTo>
                    <a:lnTo>
                      <a:pt x="872" y="322"/>
                    </a:lnTo>
                    <a:lnTo>
                      <a:pt x="877" y="344"/>
                    </a:lnTo>
                    <a:lnTo>
                      <a:pt x="882" y="367"/>
                    </a:lnTo>
                    <a:lnTo>
                      <a:pt x="885" y="392"/>
                    </a:lnTo>
                    <a:lnTo>
                      <a:pt x="889" y="416"/>
                    </a:lnTo>
                    <a:lnTo>
                      <a:pt x="890" y="442"/>
                    </a:lnTo>
                    <a:lnTo>
                      <a:pt x="891" y="468"/>
                    </a:lnTo>
                    <a:lnTo>
                      <a:pt x="890" y="495"/>
                    </a:lnTo>
                    <a:lnTo>
                      <a:pt x="889" y="521"/>
                    </a:lnTo>
                    <a:lnTo>
                      <a:pt x="885" y="545"/>
                    </a:lnTo>
                    <a:lnTo>
                      <a:pt x="882" y="569"/>
                    </a:lnTo>
                    <a:lnTo>
                      <a:pt x="877" y="593"/>
                    </a:lnTo>
                    <a:lnTo>
                      <a:pt x="872" y="615"/>
                    </a:lnTo>
                    <a:lnTo>
                      <a:pt x="865" y="637"/>
                    </a:lnTo>
                    <a:lnTo>
                      <a:pt x="857" y="658"/>
                    </a:lnTo>
                    <a:lnTo>
                      <a:pt x="849" y="677"/>
                    </a:lnTo>
                    <a:lnTo>
                      <a:pt x="839" y="696"/>
                    </a:lnTo>
                    <a:lnTo>
                      <a:pt x="829" y="715"/>
                    </a:lnTo>
                    <a:lnTo>
                      <a:pt x="819" y="731"/>
                    </a:lnTo>
                    <a:lnTo>
                      <a:pt x="807" y="748"/>
                    </a:lnTo>
                    <a:lnTo>
                      <a:pt x="794" y="763"/>
                    </a:lnTo>
                    <a:lnTo>
                      <a:pt x="782" y="778"/>
                    </a:lnTo>
                    <a:lnTo>
                      <a:pt x="769" y="792"/>
                    </a:lnTo>
                    <a:lnTo>
                      <a:pt x="755" y="805"/>
                    </a:lnTo>
                    <a:lnTo>
                      <a:pt x="740" y="818"/>
                    </a:lnTo>
                    <a:lnTo>
                      <a:pt x="726" y="829"/>
                    </a:lnTo>
                    <a:lnTo>
                      <a:pt x="712" y="840"/>
                    </a:lnTo>
                    <a:lnTo>
                      <a:pt x="695" y="849"/>
                    </a:lnTo>
                    <a:lnTo>
                      <a:pt x="679" y="858"/>
                    </a:lnTo>
                    <a:lnTo>
                      <a:pt x="663" y="866"/>
                    </a:lnTo>
                    <a:lnTo>
                      <a:pt x="647" y="873"/>
                    </a:lnTo>
                    <a:lnTo>
                      <a:pt x="631" y="880"/>
                    </a:lnTo>
                    <a:lnTo>
                      <a:pt x="614" y="885"/>
                    </a:lnTo>
                    <a:lnTo>
                      <a:pt x="596" y="889"/>
                    </a:lnTo>
                    <a:lnTo>
                      <a:pt x="579" y="893"/>
                    </a:lnTo>
                    <a:lnTo>
                      <a:pt x="563" y="897"/>
                    </a:lnTo>
                    <a:lnTo>
                      <a:pt x="546" y="899"/>
                    </a:lnTo>
                    <a:lnTo>
                      <a:pt x="528" y="900"/>
                    </a:lnTo>
                    <a:lnTo>
                      <a:pt x="511" y="900"/>
                    </a:lnTo>
                    <a:lnTo>
                      <a:pt x="495" y="900"/>
                    </a:lnTo>
                    <a:lnTo>
                      <a:pt x="478" y="899"/>
                    </a:lnTo>
                    <a:lnTo>
                      <a:pt x="460" y="897"/>
                    </a:lnTo>
                    <a:lnTo>
                      <a:pt x="443" y="893"/>
                    </a:lnTo>
                    <a:lnTo>
                      <a:pt x="426" y="889"/>
                    </a:lnTo>
                    <a:lnTo>
                      <a:pt x="410" y="885"/>
                    </a:lnTo>
                    <a:lnTo>
                      <a:pt x="392" y="880"/>
                    </a:lnTo>
                    <a:lnTo>
                      <a:pt x="376" y="873"/>
                    </a:lnTo>
                    <a:lnTo>
                      <a:pt x="359" y="866"/>
                    </a:lnTo>
                    <a:lnTo>
                      <a:pt x="343" y="858"/>
                    </a:lnTo>
                    <a:lnTo>
                      <a:pt x="328" y="849"/>
                    </a:lnTo>
                    <a:lnTo>
                      <a:pt x="312" y="840"/>
                    </a:lnTo>
                    <a:lnTo>
                      <a:pt x="297" y="829"/>
                    </a:lnTo>
                    <a:lnTo>
                      <a:pt x="282" y="818"/>
                    </a:lnTo>
                    <a:lnTo>
                      <a:pt x="268" y="805"/>
                    </a:lnTo>
                    <a:lnTo>
                      <a:pt x="254" y="792"/>
                    </a:lnTo>
                    <a:lnTo>
                      <a:pt x="240" y="778"/>
                    </a:lnTo>
                    <a:lnTo>
                      <a:pt x="228" y="763"/>
                    </a:lnTo>
                    <a:lnTo>
                      <a:pt x="216" y="748"/>
                    </a:lnTo>
                    <a:lnTo>
                      <a:pt x="205" y="731"/>
                    </a:lnTo>
                    <a:lnTo>
                      <a:pt x="193" y="715"/>
                    </a:lnTo>
                    <a:lnTo>
                      <a:pt x="184" y="696"/>
                    </a:lnTo>
                    <a:lnTo>
                      <a:pt x="175" y="677"/>
                    </a:lnTo>
                    <a:lnTo>
                      <a:pt x="165" y="658"/>
                    </a:lnTo>
                    <a:lnTo>
                      <a:pt x="159" y="637"/>
                    </a:lnTo>
                    <a:lnTo>
                      <a:pt x="152" y="615"/>
                    </a:lnTo>
                    <a:lnTo>
                      <a:pt x="146" y="593"/>
                    </a:lnTo>
                    <a:lnTo>
                      <a:pt x="140" y="569"/>
                    </a:lnTo>
                    <a:lnTo>
                      <a:pt x="137" y="545"/>
                    </a:lnTo>
                    <a:lnTo>
                      <a:pt x="134" y="521"/>
                    </a:lnTo>
                    <a:lnTo>
                      <a:pt x="132" y="495"/>
                    </a:lnTo>
                    <a:lnTo>
                      <a:pt x="132" y="468"/>
                    </a:lnTo>
                    <a:lnTo>
                      <a:pt x="132" y="442"/>
                    </a:lnTo>
                    <a:lnTo>
                      <a:pt x="134" y="416"/>
                    </a:lnTo>
                    <a:lnTo>
                      <a:pt x="137" y="392"/>
                    </a:lnTo>
                    <a:lnTo>
                      <a:pt x="140" y="367"/>
                    </a:lnTo>
                    <a:lnTo>
                      <a:pt x="146" y="344"/>
                    </a:lnTo>
                    <a:lnTo>
                      <a:pt x="152" y="322"/>
                    </a:lnTo>
                    <a:lnTo>
                      <a:pt x="159" y="300"/>
                    </a:lnTo>
                    <a:lnTo>
                      <a:pt x="165" y="280"/>
                    </a:lnTo>
                    <a:lnTo>
                      <a:pt x="175" y="260"/>
                    </a:lnTo>
                    <a:lnTo>
                      <a:pt x="184" y="241"/>
                    </a:lnTo>
                    <a:lnTo>
                      <a:pt x="193" y="223"/>
                    </a:lnTo>
                    <a:lnTo>
                      <a:pt x="205" y="205"/>
                    </a:lnTo>
                    <a:lnTo>
                      <a:pt x="216" y="190"/>
                    </a:lnTo>
                    <a:lnTo>
                      <a:pt x="228" y="174"/>
                    </a:lnTo>
                    <a:lnTo>
                      <a:pt x="240" y="159"/>
                    </a:lnTo>
                    <a:lnTo>
                      <a:pt x="254" y="144"/>
                    </a:lnTo>
                    <a:lnTo>
                      <a:pt x="268" y="132"/>
                    </a:lnTo>
                    <a:lnTo>
                      <a:pt x="282" y="119"/>
                    </a:lnTo>
                    <a:lnTo>
                      <a:pt x="297" y="109"/>
                    </a:lnTo>
                    <a:lnTo>
                      <a:pt x="312" y="98"/>
                    </a:lnTo>
                    <a:lnTo>
                      <a:pt x="328" y="88"/>
                    </a:lnTo>
                    <a:lnTo>
                      <a:pt x="343" y="79"/>
                    </a:lnTo>
                    <a:lnTo>
                      <a:pt x="359" y="71"/>
                    </a:lnTo>
                    <a:lnTo>
                      <a:pt x="376" y="64"/>
                    </a:lnTo>
                    <a:lnTo>
                      <a:pt x="392" y="58"/>
                    </a:lnTo>
                    <a:lnTo>
                      <a:pt x="410" y="52"/>
                    </a:lnTo>
                    <a:lnTo>
                      <a:pt x="426" y="48"/>
                    </a:lnTo>
                    <a:lnTo>
                      <a:pt x="443" y="43"/>
                    </a:lnTo>
                    <a:lnTo>
                      <a:pt x="460" y="41"/>
                    </a:lnTo>
                    <a:lnTo>
                      <a:pt x="478" y="38"/>
                    </a:lnTo>
                    <a:lnTo>
                      <a:pt x="495" y="37"/>
                    </a:lnTo>
                    <a:lnTo>
                      <a:pt x="511" y="37"/>
                    </a:lnTo>
                    <a:close/>
                    <a:moveTo>
                      <a:pt x="511" y="0"/>
                    </a:moveTo>
                    <a:lnTo>
                      <a:pt x="485" y="0"/>
                    </a:lnTo>
                    <a:lnTo>
                      <a:pt x="458" y="2"/>
                    </a:lnTo>
                    <a:lnTo>
                      <a:pt x="432" y="6"/>
                    </a:lnTo>
                    <a:lnTo>
                      <a:pt x="406" y="10"/>
                    </a:lnTo>
                    <a:lnTo>
                      <a:pt x="382" y="14"/>
                    </a:lnTo>
                    <a:lnTo>
                      <a:pt x="357" y="20"/>
                    </a:lnTo>
                    <a:lnTo>
                      <a:pt x="333" y="28"/>
                    </a:lnTo>
                    <a:lnTo>
                      <a:pt x="309" y="36"/>
                    </a:lnTo>
                    <a:lnTo>
                      <a:pt x="286" y="45"/>
                    </a:lnTo>
                    <a:lnTo>
                      <a:pt x="265" y="55"/>
                    </a:lnTo>
                    <a:lnTo>
                      <a:pt x="244" y="67"/>
                    </a:lnTo>
                    <a:lnTo>
                      <a:pt x="223" y="78"/>
                    </a:lnTo>
                    <a:lnTo>
                      <a:pt x="202" y="92"/>
                    </a:lnTo>
                    <a:lnTo>
                      <a:pt x="183" y="105"/>
                    </a:lnTo>
                    <a:lnTo>
                      <a:pt x="164" y="120"/>
                    </a:lnTo>
                    <a:lnTo>
                      <a:pt x="147" y="135"/>
                    </a:lnTo>
                    <a:lnTo>
                      <a:pt x="130" y="152"/>
                    </a:lnTo>
                    <a:lnTo>
                      <a:pt x="115" y="169"/>
                    </a:lnTo>
                    <a:lnTo>
                      <a:pt x="100" y="185"/>
                    </a:lnTo>
                    <a:lnTo>
                      <a:pt x="85" y="204"/>
                    </a:lnTo>
                    <a:lnTo>
                      <a:pt x="72" y="223"/>
                    </a:lnTo>
                    <a:lnTo>
                      <a:pt x="59" y="242"/>
                    </a:lnTo>
                    <a:lnTo>
                      <a:pt x="49" y="263"/>
                    </a:lnTo>
                    <a:lnTo>
                      <a:pt x="39" y="283"/>
                    </a:lnTo>
                    <a:lnTo>
                      <a:pt x="30" y="305"/>
                    </a:lnTo>
                    <a:lnTo>
                      <a:pt x="21" y="327"/>
                    </a:lnTo>
                    <a:lnTo>
                      <a:pt x="15" y="350"/>
                    </a:lnTo>
                    <a:lnTo>
                      <a:pt x="9" y="373"/>
                    </a:lnTo>
                    <a:lnTo>
                      <a:pt x="5" y="396"/>
                    </a:lnTo>
                    <a:lnTo>
                      <a:pt x="2" y="420"/>
                    </a:lnTo>
                    <a:lnTo>
                      <a:pt x="0" y="444"/>
                    </a:lnTo>
                    <a:lnTo>
                      <a:pt x="0" y="468"/>
                    </a:lnTo>
                    <a:lnTo>
                      <a:pt x="0" y="493"/>
                    </a:lnTo>
                    <a:lnTo>
                      <a:pt x="2" y="518"/>
                    </a:lnTo>
                    <a:lnTo>
                      <a:pt x="5" y="541"/>
                    </a:lnTo>
                    <a:lnTo>
                      <a:pt x="9" y="564"/>
                    </a:lnTo>
                    <a:lnTo>
                      <a:pt x="15" y="587"/>
                    </a:lnTo>
                    <a:lnTo>
                      <a:pt x="21" y="610"/>
                    </a:lnTo>
                    <a:lnTo>
                      <a:pt x="30" y="631"/>
                    </a:lnTo>
                    <a:lnTo>
                      <a:pt x="39" y="654"/>
                    </a:lnTo>
                    <a:lnTo>
                      <a:pt x="49" y="674"/>
                    </a:lnTo>
                    <a:lnTo>
                      <a:pt x="59" y="695"/>
                    </a:lnTo>
                    <a:lnTo>
                      <a:pt x="72" y="714"/>
                    </a:lnTo>
                    <a:lnTo>
                      <a:pt x="85" y="732"/>
                    </a:lnTo>
                    <a:lnTo>
                      <a:pt x="100" y="751"/>
                    </a:lnTo>
                    <a:lnTo>
                      <a:pt x="115" y="769"/>
                    </a:lnTo>
                    <a:lnTo>
                      <a:pt x="130" y="786"/>
                    </a:lnTo>
                    <a:lnTo>
                      <a:pt x="147" y="802"/>
                    </a:lnTo>
                    <a:lnTo>
                      <a:pt x="164" y="818"/>
                    </a:lnTo>
                    <a:lnTo>
                      <a:pt x="183" y="831"/>
                    </a:lnTo>
                    <a:lnTo>
                      <a:pt x="202" y="846"/>
                    </a:lnTo>
                    <a:lnTo>
                      <a:pt x="223" y="859"/>
                    </a:lnTo>
                    <a:lnTo>
                      <a:pt x="244" y="870"/>
                    </a:lnTo>
                    <a:lnTo>
                      <a:pt x="265" y="882"/>
                    </a:lnTo>
                    <a:lnTo>
                      <a:pt x="286" y="891"/>
                    </a:lnTo>
                    <a:lnTo>
                      <a:pt x="309" y="901"/>
                    </a:lnTo>
                    <a:lnTo>
                      <a:pt x="333" y="909"/>
                    </a:lnTo>
                    <a:lnTo>
                      <a:pt x="357" y="917"/>
                    </a:lnTo>
                    <a:lnTo>
                      <a:pt x="382" y="923"/>
                    </a:lnTo>
                    <a:lnTo>
                      <a:pt x="406" y="928"/>
                    </a:lnTo>
                    <a:lnTo>
                      <a:pt x="432" y="931"/>
                    </a:lnTo>
                    <a:lnTo>
                      <a:pt x="458" y="934"/>
                    </a:lnTo>
                    <a:lnTo>
                      <a:pt x="485" y="937"/>
                    </a:lnTo>
                    <a:lnTo>
                      <a:pt x="511" y="937"/>
                    </a:lnTo>
                    <a:lnTo>
                      <a:pt x="539" y="937"/>
                    </a:lnTo>
                    <a:lnTo>
                      <a:pt x="565" y="934"/>
                    </a:lnTo>
                    <a:lnTo>
                      <a:pt x="591" y="931"/>
                    </a:lnTo>
                    <a:lnTo>
                      <a:pt x="616" y="928"/>
                    </a:lnTo>
                    <a:lnTo>
                      <a:pt x="641" y="923"/>
                    </a:lnTo>
                    <a:lnTo>
                      <a:pt x="665" y="917"/>
                    </a:lnTo>
                    <a:lnTo>
                      <a:pt x="690" y="909"/>
                    </a:lnTo>
                    <a:lnTo>
                      <a:pt x="713" y="901"/>
                    </a:lnTo>
                    <a:lnTo>
                      <a:pt x="736" y="891"/>
                    </a:lnTo>
                    <a:lnTo>
                      <a:pt x="758" y="882"/>
                    </a:lnTo>
                    <a:lnTo>
                      <a:pt x="779" y="870"/>
                    </a:lnTo>
                    <a:lnTo>
                      <a:pt x="800" y="859"/>
                    </a:lnTo>
                    <a:lnTo>
                      <a:pt x="820" y="846"/>
                    </a:lnTo>
                    <a:lnTo>
                      <a:pt x="839" y="831"/>
                    </a:lnTo>
                    <a:lnTo>
                      <a:pt x="858" y="818"/>
                    </a:lnTo>
                    <a:lnTo>
                      <a:pt x="876" y="802"/>
                    </a:lnTo>
                    <a:lnTo>
                      <a:pt x="892" y="786"/>
                    </a:lnTo>
                    <a:lnTo>
                      <a:pt x="909" y="769"/>
                    </a:lnTo>
                    <a:lnTo>
                      <a:pt x="923" y="751"/>
                    </a:lnTo>
                    <a:lnTo>
                      <a:pt x="937" y="732"/>
                    </a:lnTo>
                    <a:lnTo>
                      <a:pt x="951" y="714"/>
                    </a:lnTo>
                    <a:lnTo>
                      <a:pt x="963" y="695"/>
                    </a:lnTo>
                    <a:lnTo>
                      <a:pt x="974" y="674"/>
                    </a:lnTo>
                    <a:lnTo>
                      <a:pt x="985" y="654"/>
                    </a:lnTo>
                    <a:lnTo>
                      <a:pt x="994" y="631"/>
                    </a:lnTo>
                    <a:lnTo>
                      <a:pt x="1001" y="610"/>
                    </a:lnTo>
                    <a:lnTo>
                      <a:pt x="1008" y="587"/>
                    </a:lnTo>
                    <a:lnTo>
                      <a:pt x="1013" y="564"/>
                    </a:lnTo>
                    <a:lnTo>
                      <a:pt x="1018" y="541"/>
                    </a:lnTo>
                    <a:lnTo>
                      <a:pt x="1021" y="518"/>
                    </a:lnTo>
                    <a:lnTo>
                      <a:pt x="1023" y="493"/>
                    </a:lnTo>
                    <a:lnTo>
                      <a:pt x="1024" y="468"/>
                    </a:lnTo>
                    <a:lnTo>
                      <a:pt x="1023" y="444"/>
                    </a:lnTo>
                    <a:lnTo>
                      <a:pt x="1021" y="420"/>
                    </a:lnTo>
                    <a:lnTo>
                      <a:pt x="1018" y="396"/>
                    </a:lnTo>
                    <a:lnTo>
                      <a:pt x="1013" y="373"/>
                    </a:lnTo>
                    <a:lnTo>
                      <a:pt x="1008" y="350"/>
                    </a:lnTo>
                    <a:lnTo>
                      <a:pt x="1001" y="327"/>
                    </a:lnTo>
                    <a:lnTo>
                      <a:pt x="994" y="305"/>
                    </a:lnTo>
                    <a:lnTo>
                      <a:pt x="985" y="283"/>
                    </a:lnTo>
                    <a:lnTo>
                      <a:pt x="974" y="263"/>
                    </a:lnTo>
                    <a:lnTo>
                      <a:pt x="963" y="242"/>
                    </a:lnTo>
                    <a:lnTo>
                      <a:pt x="951" y="223"/>
                    </a:lnTo>
                    <a:lnTo>
                      <a:pt x="937" y="204"/>
                    </a:lnTo>
                    <a:lnTo>
                      <a:pt x="923" y="185"/>
                    </a:lnTo>
                    <a:lnTo>
                      <a:pt x="909" y="169"/>
                    </a:lnTo>
                    <a:lnTo>
                      <a:pt x="892" y="152"/>
                    </a:lnTo>
                    <a:lnTo>
                      <a:pt x="876" y="135"/>
                    </a:lnTo>
                    <a:lnTo>
                      <a:pt x="858" y="120"/>
                    </a:lnTo>
                    <a:lnTo>
                      <a:pt x="839" y="105"/>
                    </a:lnTo>
                    <a:lnTo>
                      <a:pt x="820" y="92"/>
                    </a:lnTo>
                    <a:lnTo>
                      <a:pt x="800" y="78"/>
                    </a:lnTo>
                    <a:lnTo>
                      <a:pt x="779" y="67"/>
                    </a:lnTo>
                    <a:lnTo>
                      <a:pt x="758" y="55"/>
                    </a:lnTo>
                    <a:lnTo>
                      <a:pt x="736" y="45"/>
                    </a:lnTo>
                    <a:lnTo>
                      <a:pt x="713" y="36"/>
                    </a:lnTo>
                    <a:lnTo>
                      <a:pt x="690" y="28"/>
                    </a:lnTo>
                    <a:lnTo>
                      <a:pt x="665" y="20"/>
                    </a:lnTo>
                    <a:lnTo>
                      <a:pt x="641" y="14"/>
                    </a:lnTo>
                    <a:lnTo>
                      <a:pt x="616" y="10"/>
                    </a:lnTo>
                    <a:lnTo>
                      <a:pt x="591" y="6"/>
                    </a:lnTo>
                    <a:lnTo>
                      <a:pt x="565" y="2"/>
                    </a:lnTo>
                    <a:lnTo>
                      <a:pt x="539" y="0"/>
                    </a:lnTo>
                    <a:lnTo>
                      <a:pt x="511" y="0"/>
                    </a:lnTo>
                    <a:close/>
                  </a:path>
                </a:pathLst>
              </a:custGeom>
              <a:solidFill>
                <a:schemeClr val="tx1"/>
              </a:solidFill>
              <a:ln w="9525">
                <a:solidFill>
                  <a:schemeClr val="tx1"/>
                </a:solidFill>
                <a:round/>
                <a:headEnd/>
                <a:tailEnd/>
              </a:ln>
            </p:spPr>
            <p:txBody>
              <a:bodyPr/>
              <a:lstStyle/>
              <a:p>
                <a:endParaRPr lang="pt-BR"/>
              </a:p>
            </p:txBody>
          </p:sp>
          <p:sp>
            <p:nvSpPr>
              <p:cNvPr id="15" name="Freeform 1036">
                <a:extLst>
                  <a:ext uri="{FF2B5EF4-FFF2-40B4-BE49-F238E27FC236}">
                    <a16:creationId xmlns:a16="http://schemas.microsoft.com/office/drawing/2014/main" id="{2B7FB49C-982D-4F8F-B899-2455AD560F82}"/>
                  </a:ext>
                </a:extLst>
              </p:cNvPr>
              <p:cNvSpPr>
                <a:spLocks/>
              </p:cNvSpPr>
              <p:nvPr/>
            </p:nvSpPr>
            <p:spPr bwMode="auto">
              <a:xfrm>
                <a:off x="1375" y="2053"/>
                <a:ext cx="140" cy="234"/>
              </a:xfrm>
              <a:custGeom>
                <a:avLst/>
                <a:gdLst>
                  <a:gd name="T0" fmla="*/ 0 w 560"/>
                  <a:gd name="T1" fmla="*/ 0 h 937"/>
                  <a:gd name="T2" fmla="*/ 0 w 560"/>
                  <a:gd name="T3" fmla="*/ 0 h 937"/>
                  <a:gd name="T4" fmla="*/ 0 w 560"/>
                  <a:gd name="T5" fmla="*/ 0 h 937"/>
                  <a:gd name="T6" fmla="*/ 0 w 560"/>
                  <a:gd name="T7" fmla="*/ 0 h 937"/>
                  <a:gd name="T8" fmla="*/ 0 w 560"/>
                  <a:gd name="T9" fmla="*/ 0 h 937"/>
                  <a:gd name="T10" fmla="*/ 0 w 560"/>
                  <a:gd name="T11" fmla="*/ 0 h 937"/>
                  <a:gd name="T12" fmla="*/ 0 w 560"/>
                  <a:gd name="T13" fmla="*/ 0 h 937"/>
                  <a:gd name="T14" fmla="*/ 0 w 560"/>
                  <a:gd name="T15" fmla="*/ 0 h 937"/>
                  <a:gd name="T16" fmla="*/ 0 w 560"/>
                  <a:gd name="T17" fmla="*/ 0 h 937"/>
                  <a:gd name="T18" fmla="*/ 0 w 560"/>
                  <a:gd name="T19" fmla="*/ 0 h 937"/>
                  <a:gd name="T20" fmla="*/ 0 w 560"/>
                  <a:gd name="T21" fmla="*/ 0 h 937"/>
                  <a:gd name="T22" fmla="*/ 0 w 560"/>
                  <a:gd name="T23" fmla="*/ 0 h 937"/>
                  <a:gd name="T24" fmla="*/ 0 w 560"/>
                  <a:gd name="T25" fmla="*/ 0 h 937"/>
                  <a:gd name="T26" fmla="*/ 0 w 560"/>
                  <a:gd name="T27" fmla="*/ 0 h 937"/>
                  <a:gd name="T28" fmla="*/ 0 w 560"/>
                  <a:gd name="T29" fmla="*/ 0 h 937"/>
                  <a:gd name="T30" fmla="*/ 0 w 560"/>
                  <a:gd name="T31" fmla="*/ 0 h 937"/>
                  <a:gd name="T32" fmla="*/ 0 w 560"/>
                  <a:gd name="T33" fmla="*/ 0 h 937"/>
                  <a:gd name="T34" fmla="*/ 0 w 560"/>
                  <a:gd name="T35" fmla="*/ 0 h 937"/>
                  <a:gd name="T36" fmla="*/ 0 w 560"/>
                  <a:gd name="T37" fmla="*/ 0 h 937"/>
                  <a:gd name="T38" fmla="*/ 0 w 560"/>
                  <a:gd name="T39" fmla="*/ 0 h 937"/>
                  <a:gd name="T40" fmla="*/ 0 w 560"/>
                  <a:gd name="T41" fmla="*/ 0 h 937"/>
                  <a:gd name="T42" fmla="*/ 0 w 560"/>
                  <a:gd name="T43" fmla="*/ 0 h 937"/>
                  <a:gd name="T44" fmla="*/ 0 w 560"/>
                  <a:gd name="T45" fmla="*/ 0 h 937"/>
                  <a:gd name="T46" fmla="*/ 0 w 560"/>
                  <a:gd name="T47" fmla="*/ 0 h 937"/>
                  <a:gd name="T48" fmla="*/ 0 w 560"/>
                  <a:gd name="T49" fmla="*/ 0 h 937"/>
                  <a:gd name="T50" fmla="*/ 0 w 560"/>
                  <a:gd name="T51" fmla="*/ 0 h 937"/>
                  <a:gd name="T52" fmla="*/ 0 w 560"/>
                  <a:gd name="T53" fmla="*/ 0 h 937"/>
                  <a:gd name="T54" fmla="*/ 0 w 560"/>
                  <a:gd name="T55" fmla="*/ 0 h 937"/>
                  <a:gd name="T56" fmla="*/ 0 w 560"/>
                  <a:gd name="T57" fmla="*/ 0 h 937"/>
                  <a:gd name="T58" fmla="*/ 0 w 560"/>
                  <a:gd name="T59" fmla="*/ 0 h 937"/>
                  <a:gd name="T60" fmla="*/ 0 w 560"/>
                  <a:gd name="T61" fmla="*/ 0 h 937"/>
                  <a:gd name="T62" fmla="*/ 0 w 560"/>
                  <a:gd name="T63" fmla="*/ 0 h 937"/>
                  <a:gd name="T64" fmla="*/ 0 w 560"/>
                  <a:gd name="T65" fmla="*/ 0 h 937"/>
                  <a:gd name="T66" fmla="*/ 0 w 560"/>
                  <a:gd name="T67" fmla="*/ 0 h 937"/>
                  <a:gd name="T68" fmla="*/ 0 w 560"/>
                  <a:gd name="T69" fmla="*/ 0 h 937"/>
                  <a:gd name="T70" fmla="*/ 0 w 560"/>
                  <a:gd name="T71" fmla="*/ 0 h 937"/>
                  <a:gd name="T72" fmla="*/ 0 w 560"/>
                  <a:gd name="T73" fmla="*/ 0 h 937"/>
                  <a:gd name="T74" fmla="*/ 0 w 560"/>
                  <a:gd name="T75" fmla="*/ 0 h 937"/>
                  <a:gd name="T76" fmla="*/ 0 w 560"/>
                  <a:gd name="T77" fmla="*/ 0 h 937"/>
                  <a:gd name="T78" fmla="*/ 0 w 560"/>
                  <a:gd name="T79" fmla="*/ 0 h 937"/>
                  <a:gd name="T80" fmla="*/ 0 w 560"/>
                  <a:gd name="T81" fmla="*/ 0 h 937"/>
                  <a:gd name="T82" fmla="*/ 0 w 560"/>
                  <a:gd name="T83" fmla="*/ 0 h 937"/>
                  <a:gd name="T84" fmla="*/ 0 w 560"/>
                  <a:gd name="T85" fmla="*/ 0 h 937"/>
                  <a:gd name="T86" fmla="*/ 0 w 560"/>
                  <a:gd name="T87" fmla="*/ 0 h 937"/>
                  <a:gd name="T88" fmla="*/ 0 w 560"/>
                  <a:gd name="T89" fmla="*/ 0 h 937"/>
                  <a:gd name="T90" fmla="*/ 0 w 560"/>
                  <a:gd name="T91" fmla="*/ 0 h 937"/>
                  <a:gd name="T92" fmla="*/ 0 w 560"/>
                  <a:gd name="T93" fmla="*/ 0 h 937"/>
                  <a:gd name="T94" fmla="*/ 0 w 560"/>
                  <a:gd name="T95" fmla="*/ 0 h 937"/>
                  <a:gd name="T96" fmla="*/ 0 w 560"/>
                  <a:gd name="T97" fmla="*/ 0 h 937"/>
                  <a:gd name="T98" fmla="*/ 0 w 560"/>
                  <a:gd name="T99" fmla="*/ 0 h 937"/>
                  <a:gd name="T100" fmla="*/ 0 w 560"/>
                  <a:gd name="T101" fmla="*/ 0 h 937"/>
                  <a:gd name="T102" fmla="*/ 0 w 560"/>
                  <a:gd name="T103" fmla="*/ 0 h 937"/>
                  <a:gd name="T104" fmla="*/ 0 w 560"/>
                  <a:gd name="T105" fmla="*/ 0 h 937"/>
                  <a:gd name="T106" fmla="*/ 0 w 560"/>
                  <a:gd name="T107" fmla="*/ 0 h 93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60"/>
                  <a:gd name="T163" fmla="*/ 0 h 937"/>
                  <a:gd name="T164" fmla="*/ 560 w 560"/>
                  <a:gd name="T165" fmla="*/ 937 h 93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60" h="937">
                    <a:moveTo>
                      <a:pt x="51" y="772"/>
                    </a:moveTo>
                    <a:lnTo>
                      <a:pt x="59" y="785"/>
                    </a:lnTo>
                    <a:lnTo>
                      <a:pt x="66" y="797"/>
                    </a:lnTo>
                    <a:lnTo>
                      <a:pt x="75" y="808"/>
                    </a:lnTo>
                    <a:lnTo>
                      <a:pt x="84" y="820"/>
                    </a:lnTo>
                    <a:lnTo>
                      <a:pt x="93" y="830"/>
                    </a:lnTo>
                    <a:lnTo>
                      <a:pt x="104" y="840"/>
                    </a:lnTo>
                    <a:lnTo>
                      <a:pt x="115" y="849"/>
                    </a:lnTo>
                    <a:lnTo>
                      <a:pt x="127" y="858"/>
                    </a:lnTo>
                    <a:lnTo>
                      <a:pt x="138" y="866"/>
                    </a:lnTo>
                    <a:lnTo>
                      <a:pt x="151" y="872"/>
                    </a:lnTo>
                    <a:lnTo>
                      <a:pt x="165" y="879"/>
                    </a:lnTo>
                    <a:lnTo>
                      <a:pt x="179" y="884"/>
                    </a:lnTo>
                    <a:lnTo>
                      <a:pt x="192" y="888"/>
                    </a:lnTo>
                    <a:lnTo>
                      <a:pt x="207" y="890"/>
                    </a:lnTo>
                    <a:lnTo>
                      <a:pt x="224" y="892"/>
                    </a:lnTo>
                    <a:lnTo>
                      <a:pt x="240" y="893"/>
                    </a:lnTo>
                    <a:lnTo>
                      <a:pt x="263" y="892"/>
                    </a:lnTo>
                    <a:lnTo>
                      <a:pt x="285" y="889"/>
                    </a:lnTo>
                    <a:lnTo>
                      <a:pt x="305" y="885"/>
                    </a:lnTo>
                    <a:lnTo>
                      <a:pt x="325" y="880"/>
                    </a:lnTo>
                    <a:lnTo>
                      <a:pt x="343" y="872"/>
                    </a:lnTo>
                    <a:lnTo>
                      <a:pt x="361" y="863"/>
                    </a:lnTo>
                    <a:lnTo>
                      <a:pt x="376" y="852"/>
                    </a:lnTo>
                    <a:lnTo>
                      <a:pt x="389" y="841"/>
                    </a:lnTo>
                    <a:lnTo>
                      <a:pt x="402" y="828"/>
                    </a:lnTo>
                    <a:lnTo>
                      <a:pt x="414" y="813"/>
                    </a:lnTo>
                    <a:lnTo>
                      <a:pt x="423" y="798"/>
                    </a:lnTo>
                    <a:lnTo>
                      <a:pt x="431" y="782"/>
                    </a:lnTo>
                    <a:lnTo>
                      <a:pt x="438" y="764"/>
                    </a:lnTo>
                    <a:lnTo>
                      <a:pt x="442" y="745"/>
                    </a:lnTo>
                    <a:lnTo>
                      <a:pt x="445" y="726"/>
                    </a:lnTo>
                    <a:lnTo>
                      <a:pt x="446" y="705"/>
                    </a:lnTo>
                    <a:lnTo>
                      <a:pt x="445" y="681"/>
                    </a:lnTo>
                    <a:lnTo>
                      <a:pt x="441" y="658"/>
                    </a:lnTo>
                    <a:lnTo>
                      <a:pt x="434" y="638"/>
                    </a:lnTo>
                    <a:lnTo>
                      <a:pt x="426" y="619"/>
                    </a:lnTo>
                    <a:lnTo>
                      <a:pt x="417" y="602"/>
                    </a:lnTo>
                    <a:lnTo>
                      <a:pt x="404" y="587"/>
                    </a:lnTo>
                    <a:lnTo>
                      <a:pt x="392" y="573"/>
                    </a:lnTo>
                    <a:lnTo>
                      <a:pt x="377" y="560"/>
                    </a:lnTo>
                    <a:lnTo>
                      <a:pt x="361" y="548"/>
                    </a:lnTo>
                    <a:lnTo>
                      <a:pt x="342" y="538"/>
                    </a:lnTo>
                    <a:lnTo>
                      <a:pt x="325" y="528"/>
                    </a:lnTo>
                    <a:lnTo>
                      <a:pt x="305" y="520"/>
                    </a:lnTo>
                    <a:lnTo>
                      <a:pt x="265" y="503"/>
                    </a:lnTo>
                    <a:lnTo>
                      <a:pt x="224" y="487"/>
                    </a:lnTo>
                    <a:lnTo>
                      <a:pt x="182" y="472"/>
                    </a:lnTo>
                    <a:lnTo>
                      <a:pt x="142" y="455"/>
                    </a:lnTo>
                    <a:lnTo>
                      <a:pt x="123" y="445"/>
                    </a:lnTo>
                    <a:lnTo>
                      <a:pt x="105" y="435"/>
                    </a:lnTo>
                    <a:lnTo>
                      <a:pt x="88" y="424"/>
                    </a:lnTo>
                    <a:lnTo>
                      <a:pt x="71" y="412"/>
                    </a:lnTo>
                    <a:lnTo>
                      <a:pt x="56" y="398"/>
                    </a:lnTo>
                    <a:lnTo>
                      <a:pt x="43" y="383"/>
                    </a:lnTo>
                    <a:lnTo>
                      <a:pt x="31" y="367"/>
                    </a:lnTo>
                    <a:lnTo>
                      <a:pt x="21" y="350"/>
                    </a:lnTo>
                    <a:lnTo>
                      <a:pt x="13" y="330"/>
                    </a:lnTo>
                    <a:lnTo>
                      <a:pt x="7" y="307"/>
                    </a:lnTo>
                    <a:lnTo>
                      <a:pt x="3" y="283"/>
                    </a:lnTo>
                    <a:lnTo>
                      <a:pt x="2" y="258"/>
                    </a:lnTo>
                    <a:lnTo>
                      <a:pt x="2" y="243"/>
                    </a:lnTo>
                    <a:lnTo>
                      <a:pt x="3" y="231"/>
                    </a:lnTo>
                    <a:lnTo>
                      <a:pt x="5" y="217"/>
                    </a:lnTo>
                    <a:lnTo>
                      <a:pt x="7" y="204"/>
                    </a:lnTo>
                    <a:lnTo>
                      <a:pt x="10" y="192"/>
                    </a:lnTo>
                    <a:lnTo>
                      <a:pt x="14" y="179"/>
                    </a:lnTo>
                    <a:lnTo>
                      <a:pt x="17" y="166"/>
                    </a:lnTo>
                    <a:lnTo>
                      <a:pt x="23" y="155"/>
                    </a:lnTo>
                    <a:lnTo>
                      <a:pt x="28" y="143"/>
                    </a:lnTo>
                    <a:lnTo>
                      <a:pt x="33" y="132"/>
                    </a:lnTo>
                    <a:lnTo>
                      <a:pt x="40" y="121"/>
                    </a:lnTo>
                    <a:lnTo>
                      <a:pt x="47" y="111"/>
                    </a:lnTo>
                    <a:lnTo>
                      <a:pt x="55" y="101"/>
                    </a:lnTo>
                    <a:lnTo>
                      <a:pt x="63" y="92"/>
                    </a:lnTo>
                    <a:lnTo>
                      <a:pt x="71" y="82"/>
                    </a:lnTo>
                    <a:lnTo>
                      <a:pt x="81" y="73"/>
                    </a:lnTo>
                    <a:lnTo>
                      <a:pt x="90" y="64"/>
                    </a:lnTo>
                    <a:lnTo>
                      <a:pt x="100" y="57"/>
                    </a:lnTo>
                    <a:lnTo>
                      <a:pt x="111" y="50"/>
                    </a:lnTo>
                    <a:lnTo>
                      <a:pt x="122" y="42"/>
                    </a:lnTo>
                    <a:lnTo>
                      <a:pt x="134" y="36"/>
                    </a:lnTo>
                    <a:lnTo>
                      <a:pt x="145" y="30"/>
                    </a:lnTo>
                    <a:lnTo>
                      <a:pt x="158" y="24"/>
                    </a:lnTo>
                    <a:lnTo>
                      <a:pt x="171" y="19"/>
                    </a:lnTo>
                    <a:lnTo>
                      <a:pt x="184" y="15"/>
                    </a:lnTo>
                    <a:lnTo>
                      <a:pt x="198" y="11"/>
                    </a:lnTo>
                    <a:lnTo>
                      <a:pt x="212" y="8"/>
                    </a:lnTo>
                    <a:lnTo>
                      <a:pt x="226" y="4"/>
                    </a:lnTo>
                    <a:lnTo>
                      <a:pt x="241" y="2"/>
                    </a:lnTo>
                    <a:lnTo>
                      <a:pt x="256" y="1"/>
                    </a:lnTo>
                    <a:lnTo>
                      <a:pt x="271" y="0"/>
                    </a:lnTo>
                    <a:lnTo>
                      <a:pt x="287" y="0"/>
                    </a:lnTo>
                    <a:lnTo>
                      <a:pt x="312" y="0"/>
                    </a:lnTo>
                    <a:lnTo>
                      <a:pt x="336" y="2"/>
                    </a:lnTo>
                    <a:lnTo>
                      <a:pt x="358" y="7"/>
                    </a:lnTo>
                    <a:lnTo>
                      <a:pt x="378" y="11"/>
                    </a:lnTo>
                    <a:lnTo>
                      <a:pt x="397" y="16"/>
                    </a:lnTo>
                    <a:lnTo>
                      <a:pt x="415" y="22"/>
                    </a:lnTo>
                    <a:lnTo>
                      <a:pt x="430" y="30"/>
                    </a:lnTo>
                    <a:lnTo>
                      <a:pt x="445" y="38"/>
                    </a:lnTo>
                    <a:lnTo>
                      <a:pt x="459" y="47"/>
                    </a:lnTo>
                    <a:lnTo>
                      <a:pt x="470" y="56"/>
                    </a:lnTo>
                    <a:lnTo>
                      <a:pt x="482" y="67"/>
                    </a:lnTo>
                    <a:lnTo>
                      <a:pt x="492" y="76"/>
                    </a:lnTo>
                    <a:lnTo>
                      <a:pt x="501" y="87"/>
                    </a:lnTo>
                    <a:lnTo>
                      <a:pt x="509" y="97"/>
                    </a:lnTo>
                    <a:lnTo>
                      <a:pt x="517" y="109"/>
                    </a:lnTo>
                    <a:lnTo>
                      <a:pt x="524" y="119"/>
                    </a:lnTo>
                    <a:lnTo>
                      <a:pt x="482" y="145"/>
                    </a:lnTo>
                    <a:lnTo>
                      <a:pt x="472" y="132"/>
                    </a:lnTo>
                    <a:lnTo>
                      <a:pt x="464" y="120"/>
                    </a:lnTo>
                    <a:lnTo>
                      <a:pt x="456" y="109"/>
                    </a:lnTo>
                    <a:lnTo>
                      <a:pt x="447" y="98"/>
                    </a:lnTo>
                    <a:lnTo>
                      <a:pt x="438" y="89"/>
                    </a:lnTo>
                    <a:lnTo>
                      <a:pt x="427" y="79"/>
                    </a:lnTo>
                    <a:lnTo>
                      <a:pt x="418" y="72"/>
                    </a:lnTo>
                    <a:lnTo>
                      <a:pt x="407" y="64"/>
                    </a:lnTo>
                    <a:lnTo>
                      <a:pt x="395" y="58"/>
                    </a:lnTo>
                    <a:lnTo>
                      <a:pt x="384" y="53"/>
                    </a:lnTo>
                    <a:lnTo>
                      <a:pt x="371" y="48"/>
                    </a:lnTo>
                    <a:lnTo>
                      <a:pt x="356" y="43"/>
                    </a:lnTo>
                    <a:lnTo>
                      <a:pt x="342" y="41"/>
                    </a:lnTo>
                    <a:lnTo>
                      <a:pt x="326" y="39"/>
                    </a:lnTo>
                    <a:lnTo>
                      <a:pt x="309" y="37"/>
                    </a:lnTo>
                    <a:lnTo>
                      <a:pt x="290" y="37"/>
                    </a:lnTo>
                    <a:lnTo>
                      <a:pt x="271" y="38"/>
                    </a:lnTo>
                    <a:lnTo>
                      <a:pt x="252" y="41"/>
                    </a:lnTo>
                    <a:lnTo>
                      <a:pt x="235" y="45"/>
                    </a:lnTo>
                    <a:lnTo>
                      <a:pt x="218" y="53"/>
                    </a:lnTo>
                    <a:lnTo>
                      <a:pt x="202" y="60"/>
                    </a:lnTo>
                    <a:lnTo>
                      <a:pt x="187" y="71"/>
                    </a:lnTo>
                    <a:lnTo>
                      <a:pt x="173" y="81"/>
                    </a:lnTo>
                    <a:lnTo>
                      <a:pt x="160" y="93"/>
                    </a:lnTo>
                    <a:lnTo>
                      <a:pt x="149" y="107"/>
                    </a:lnTo>
                    <a:lnTo>
                      <a:pt x="139" y="120"/>
                    </a:lnTo>
                    <a:lnTo>
                      <a:pt x="130" y="135"/>
                    </a:lnTo>
                    <a:lnTo>
                      <a:pt x="123" y="151"/>
                    </a:lnTo>
                    <a:lnTo>
                      <a:pt x="118" y="166"/>
                    </a:lnTo>
                    <a:lnTo>
                      <a:pt x="113" y="183"/>
                    </a:lnTo>
                    <a:lnTo>
                      <a:pt x="111" y="200"/>
                    </a:lnTo>
                    <a:lnTo>
                      <a:pt x="109" y="216"/>
                    </a:lnTo>
                    <a:lnTo>
                      <a:pt x="111" y="241"/>
                    </a:lnTo>
                    <a:lnTo>
                      <a:pt x="115" y="263"/>
                    </a:lnTo>
                    <a:lnTo>
                      <a:pt x="121" y="283"/>
                    </a:lnTo>
                    <a:lnTo>
                      <a:pt x="129" y="302"/>
                    </a:lnTo>
                    <a:lnTo>
                      <a:pt x="139" y="319"/>
                    </a:lnTo>
                    <a:lnTo>
                      <a:pt x="151" y="334"/>
                    </a:lnTo>
                    <a:lnTo>
                      <a:pt x="165" y="347"/>
                    </a:lnTo>
                    <a:lnTo>
                      <a:pt x="180" y="360"/>
                    </a:lnTo>
                    <a:lnTo>
                      <a:pt x="197" y="372"/>
                    </a:lnTo>
                    <a:lnTo>
                      <a:pt x="214" y="382"/>
                    </a:lnTo>
                    <a:lnTo>
                      <a:pt x="233" y="392"/>
                    </a:lnTo>
                    <a:lnTo>
                      <a:pt x="252" y="400"/>
                    </a:lnTo>
                    <a:lnTo>
                      <a:pt x="293" y="417"/>
                    </a:lnTo>
                    <a:lnTo>
                      <a:pt x="335" y="432"/>
                    </a:lnTo>
                    <a:lnTo>
                      <a:pt x="377" y="447"/>
                    </a:lnTo>
                    <a:lnTo>
                      <a:pt x="417" y="465"/>
                    </a:lnTo>
                    <a:lnTo>
                      <a:pt x="437" y="475"/>
                    </a:lnTo>
                    <a:lnTo>
                      <a:pt x="455" y="485"/>
                    </a:lnTo>
                    <a:lnTo>
                      <a:pt x="474" y="497"/>
                    </a:lnTo>
                    <a:lnTo>
                      <a:pt x="490" y="509"/>
                    </a:lnTo>
                    <a:lnTo>
                      <a:pt x="505" y="523"/>
                    </a:lnTo>
                    <a:lnTo>
                      <a:pt x="518" y="538"/>
                    </a:lnTo>
                    <a:lnTo>
                      <a:pt x="530" y="555"/>
                    </a:lnTo>
                    <a:lnTo>
                      <a:pt x="540" y="574"/>
                    </a:lnTo>
                    <a:lnTo>
                      <a:pt x="548" y="594"/>
                    </a:lnTo>
                    <a:lnTo>
                      <a:pt x="555" y="616"/>
                    </a:lnTo>
                    <a:lnTo>
                      <a:pt x="559" y="640"/>
                    </a:lnTo>
                    <a:lnTo>
                      <a:pt x="560" y="667"/>
                    </a:lnTo>
                    <a:lnTo>
                      <a:pt x="560" y="681"/>
                    </a:lnTo>
                    <a:lnTo>
                      <a:pt x="559" y="695"/>
                    </a:lnTo>
                    <a:lnTo>
                      <a:pt x="556" y="708"/>
                    </a:lnTo>
                    <a:lnTo>
                      <a:pt x="554" y="721"/>
                    </a:lnTo>
                    <a:lnTo>
                      <a:pt x="551" y="735"/>
                    </a:lnTo>
                    <a:lnTo>
                      <a:pt x="547" y="747"/>
                    </a:lnTo>
                    <a:lnTo>
                      <a:pt x="543" y="760"/>
                    </a:lnTo>
                    <a:lnTo>
                      <a:pt x="537" y="771"/>
                    </a:lnTo>
                    <a:lnTo>
                      <a:pt x="531" y="784"/>
                    </a:lnTo>
                    <a:lnTo>
                      <a:pt x="525" y="796"/>
                    </a:lnTo>
                    <a:lnTo>
                      <a:pt x="517" y="806"/>
                    </a:lnTo>
                    <a:lnTo>
                      <a:pt x="510" y="818"/>
                    </a:lnTo>
                    <a:lnTo>
                      <a:pt x="502" y="828"/>
                    </a:lnTo>
                    <a:lnTo>
                      <a:pt x="493" y="839"/>
                    </a:lnTo>
                    <a:lnTo>
                      <a:pt x="484" y="848"/>
                    </a:lnTo>
                    <a:lnTo>
                      <a:pt x="475" y="858"/>
                    </a:lnTo>
                    <a:lnTo>
                      <a:pt x="464" y="866"/>
                    </a:lnTo>
                    <a:lnTo>
                      <a:pt x="453" y="875"/>
                    </a:lnTo>
                    <a:lnTo>
                      <a:pt x="442" y="883"/>
                    </a:lnTo>
                    <a:lnTo>
                      <a:pt x="430" y="890"/>
                    </a:lnTo>
                    <a:lnTo>
                      <a:pt x="418" y="898"/>
                    </a:lnTo>
                    <a:lnTo>
                      <a:pt x="406" y="904"/>
                    </a:lnTo>
                    <a:lnTo>
                      <a:pt x="393" y="910"/>
                    </a:lnTo>
                    <a:lnTo>
                      <a:pt x="379" y="916"/>
                    </a:lnTo>
                    <a:lnTo>
                      <a:pt x="365" y="921"/>
                    </a:lnTo>
                    <a:lnTo>
                      <a:pt x="351" y="925"/>
                    </a:lnTo>
                    <a:lnTo>
                      <a:pt x="336" y="928"/>
                    </a:lnTo>
                    <a:lnTo>
                      <a:pt x="321" y="931"/>
                    </a:lnTo>
                    <a:lnTo>
                      <a:pt x="306" y="933"/>
                    </a:lnTo>
                    <a:lnTo>
                      <a:pt x="291" y="936"/>
                    </a:lnTo>
                    <a:lnTo>
                      <a:pt x="275" y="937"/>
                    </a:lnTo>
                    <a:lnTo>
                      <a:pt x="259" y="937"/>
                    </a:lnTo>
                    <a:lnTo>
                      <a:pt x="236" y="937"/>
                    </a:lnTo>
                    <a:lnTo>
                      <a:pt x="213" y="934"/>
                    </a:lnTo>
                    <a:lnTo>
                      <a:pt x="192" y="931"/>
                    </a:lnTo>
                    <a:lnTo>
                      <a:pt x="172" y="927"/>
                    </a:lnTo>
                    <a:lnTo>
                      <a:pt x="152" y="923"/>
                    </a:lnTo>
                    <a:lnTo>
                      <a:pt x="134" y="917"/>
                    </a:lnTo>
                    <a:lnTo>
                      <a:pt x="116" y="909"/>
                    </a:lnTo>
                    <a:lnTo>
                      <a:pt x="99" y="901"/>
                    </a:lnTo>
                    <a:lnTo>
                      <a:pt x="84" y="891"/>
                    </a:lnTo>
                    <a:lnTo>
                      <a:pt x="69" y="882"/>
                    </a:lnTo>
                    <a:lnTo>
                      <a:pt x="55" y="870"/>
                    </a:lnTo>
                    <a:lnTo>
                      <a:pt x="43" y="859"/>
                    </a:lnTo>
                    <a:lnTo>
                      <a:pt x="31" y="846"/>
                    </a:lnTo>
                    <a:lnTo>
                      <a:pt x="20" y="833"/>
                    </a:lnTo>
                    <a:lnTo>
                      <a:pt x="9" y="819"/>
                    </a:lnTo>
                    <a:lnTo>
                      <a:pt x="0" y="804"/>
                    </a:lnTo>
                    <a:lnTo>
                      <a:pt x="51" y="772"/>
                    </a:lnTo>
                    <a:close/>
                  </a:path>
                </a:pathLst>
              </a:custGeom>
              <a:solidFill>
                <a:schemeClr val="tx1"/>
              </a:solidFill>
              <a:ln w="9525">
                <a:solidFill>
                  <a:schemeClr val="tx1"/>
                </a:solidFill>
                <a:round/>
                <a:headEnd/>
                <a:tailEnd/>
              </a:ln>
            </p:spPr>
            <p:txBody>
              <a:bodyPr/>
              <a:lstStyle/>
              <a:p>
                <a:endParaRPr lang="pt-BR"/>
              </a:p>
            </p:txBody>
          </p:sp>
          <p:sp>
            <p:nvSpPr>
              <p:cNvPr id="16" name="Freeform 1037">
                <a:extLst>
                  <a:ext uri="{FF2B5EF4-FFF2-40B4-BE49-F238E27FC236}">
                    <a16:creationId xmlns:a16="http://schemas.microsoft.com/office/drawing/2014/main" id="{311039B3-EAD2-4AE5-BEFD-4F672A240EE2}"/>
                  </a:ext>
                </a:extLst>
              </p:cNvPr>
              <p:cNvSpPr>
                <a:spLocks noEditPoints="1"/>
              </p:cNvSpPr>
              <p:nvPr/>
            </p:nvSpPr>
            <p:spPr bwMode="auto">
              <a:xfrm>
                <a:off x="1544" y="2059"/>
                <a:ext cx="158" cy="222"/>
              </a:xfrm>
              <a:custGeom>
                <a:avLst/>
                <a:gdLst>
                  <a:gd name="T0" fmla="*/ 0 w 635"/>
                  <a:gd name="T1" fmla="*/ 0 h 888"/>
                  <a:gd name="T2" fmla="*/ 0 w 635"/>
                  <a:gd name="T3" fmla="*/ 0 h 888"/>
                  <a:gd name="T4" fmla="*/ 0 w 635"/>
                  <a:gd name="T5" fmla="*/ 0 h 888"/>
                  <a:gd name="T6" fmla="*/ 0 w 635"/>
                  <a:gd name="T7" fmla="*/ 0 h 888"/>
                  <a:gd name="T8" fmla="*/ 0 w 635"/>
                  <a:gd name="T9" fmla="*/ 0 h 888"/>
                  <a:gd name="T10" fmla="*/ 0 w 635"/>
                  <a:gd name="T11" fmla="*/ 0 h 888"/>
                  <a:gd name="T12" fmla="*/ 0 w 635"/>
                  <a:gd name="T13" fmla="*/ 0 h 888"/>
                  <a:gd name="T14" fmla="*/ 0 w 635"/>
                  <a:gd name="T15" fmla="*/ 0 h 888"/>
                  <a:gd name="T16" fmla="*/ 0 w 635"/>
                  <a:gd name="T17" fmla="*/ 0 h 888"/>
                  <a:gd name="T18" fmla="*/ 0 w 635"/>
                  <a:gd name="T19" fmla="*/ 0 h 888"/>
                  <a:gd name="T20" fmla="*/ 0 w 635"/>
                  <a:gd name="T21" fmla="*/ 0 h 888"/>
                  <a:gd name="T22" fmla="*/ 0 w 635"/>
                  <a:gd name="T23" fmla="*/ 0 h 888"/>
                  <a:gd name="T24" fmla="*/ 0 w 635"/>
                  <a:gd name="T25" fmla="*/ 0 h 888"/>
                  <a:gd name="T26" fmla="*/ 0 w 635"/>
                  <a:gd name="T27" fmla="*/ 0 h 888"/>
                  <a:gd name="T28" fmla="*/ 0 w 635"/>
                  <a:gd name="T29" fmla="*/ 0 h 888"/>
                  <a:gd name="T30" fmla="*/ 0 w 635"/>
                  <a:gd name="T31" fmla="*/ 0 h 888"/>
                  <a:gd name="T32" fmla="*/ 0 w 635"/>
                  <a:gd name="T33" fmla="*/ 0 h 888"/>
                  <a:gd name="T34" fmla="*/ 0 w 635"/>
                  <a:gd name="T35" fmla="*/ 0 h 888"/>
                  <a:gd name="T36" fmla="*/ 0 w 635"/>
                  <a:gd name="T37" fmla="*/ 0 h 888"/>
                  <a:gd name="T38" fmla="*/ 0 w 635"/>
                  <a:gd name="T39" fmla="*/ 0 h 888"/>
                  <a:gd name="T40" fmla="*/ 0 w 635"/>
                  <a:gd name="T41" fmla="*/ 0 h 888"/>
                  <a:gd name="T42" fmla="*/ 0 w 635"/>
                  <a:gd name="T43" fmla="*/ 0 h 888"/>
                  <a:gd name="T44" fmla="*/ 0 w 635"/>
                  <a:gd name="T45" fmla="*/ 0 h 888"/>
                  <a:gd name="T46" fmla="*/ 0 w 635"/>
                  <a:gd name="T47" fmla="*/ 0 h 888"/>
                  <a:gd name="T48" fmla="*/ 0 w 635"/>
                  <a:gd name="T49" fmla="*/ 0 h 888"/>
                  <a:gd name="T50" fmla="*/ 0 w 635"/>
                  <a:gd name="T51" fmla="*/ 0 h 888"/>
                  <a:gd name="T52" fmla="*/ 0 w 635"/>
                  <a:gd name="T53" fmla="*/ 0 h 888"/>
                  <a:gd name="T54" fmla="*/ 0 w 635"/>
                  <a:gd name="T55" fmla="*/ 0 h 888"/>
                  <a:gd name="T56" fmla="*/ 0 w 635"/>
                  <a:gd name="T57" fmla="*/ 0 h 888"/>
                  <a:gd name="T58" fmla="*/ 0 w 635"/>
                  <a:gd name="T59" fmla="*/ 0 h 888"/>
                  <a:gd name="T60" fmla="*/ 0 w 635"/>
                  <a:gd name="T61" fmla="*/ 0 h 888"/>
                  <a:gd name="T62" fmla="*/ 0 w 635"/>
                  <a:gd name="T63" fmla="*/ 0 h 888"/>
                  <a:gd name="T64" fmla="*/ 0 w 635"/>
                  <a:gd name="T65" fmla="*/ 0 h 888"/>
                  <a:gd name="T66" fmla="*/ 0 w 635"/>
                  <a:gd name="T67" fmla="*/ 0 h 888"/>
                  <a:gd name="T68" fmla="*/ 0 w 635"/>
                  <a:gd name="T69" fmla="*/ 0 h 888"/>
                  <a:gd name="T70" fmla="*/ 0 w 635"/>
                  <a:gd name="T71" fmla="*/ 0 h 888"/>
                  <a:gd name="T72" fmla="*/ 0 w 635"/>
                  <a:gd name="T73" fmla="*/ 0 h 888"/>
                  <a:gd name="T74" fmla="*/ 0 w 635"/>
                  <a:gd name="T75" fmla="*/ 0 h 888"/>
                  <a:gd name="T76" fmla="*/ 0 w 635"/>
                  <a:gd name="T77" fmla="*/ 0 h 888"/>
                  <a:gd name="T78" fmla="*/ 0 w 635"/>
                  <a:gd name="T79" fmla="*/ 0 h 888"/>
                  <a:gd name="T80" fmla="*/ 0 w 635"/>
                  <a:gd name="T81" fmla="*/ 0 h 888"/>
                  <a:gd name="T82" fmla="*/ 0 w 635"/>
                  <a:gd name="T83" fmla="*/ 0 h 888"/>
                  <a:gd name="T84" fmla="*/ 0 w 635"/>
                  <a:gd name="T85" fmla="*/ 0 h 888"/>
                  <a:gd name="T86" fmla="*/ 0 w 635"/>
                  <a:gd name="T87" fmla="*/ 0 h 888"/>
                  <a:gd name="T88" fmla="*/ 0 w 635"/>
                  <a:gd name="T89" fmla="*/ 0 h 888"/>
                  <a:gd name="T90" fmla="*/ 0 w 635"/>
                  <a:gd name="T91" fmla="*/ 0 h 888"/>
                  <a:gd name="T92" fmla="*/ 0 w 635"/>
                  <a:gd name="T93" fmla="*/ 0 h 888"/>
                  <a:gd name="T94" fmla="*/ 0 w 635"/>
                  <a:gd name="T95" fmla="*/ 0 h 888"/>
                  <a:gd name="T96" fmla="*/ 0 w 635"/>
                  <a:gd name="T97" fmla="*/ 0 h 888"/>
                  <a:gd name="T98" fmla="*/ 0 w 635"/>
                  <a:gd name="T99" fmla="*/ 0 h 888"/>
                  <a:gd name="T100" fmla="*/ 0 w 635"/>
                  <a:gd name="T101" fmla="*/ 0 h 888"/>
                  <a:gd name="T102" fmla="*/ 0 w 635"/>
                  <a:gd name="T103" fmla="*/ 0 h 888"/>
                  <a:gd name="T104" fmla="*/ 0 w 635"/>
                  <a:gd name="T105" fmla="*/ 0 h 888"/>
                  <a:gd name="T106" fmla="*/ 0 w 635"/>
                  <a:gd name="T107" fmla="*/ 0 h 888"/>
                  <a:gd name="T108" fmla="*/ 0 w 635"/>
                  <a:gd name="T109" fmla="*/ 0 h 888"/>
                  <a:gd name="T110" fmla="*/ 0 w 635"/>
                  <a:gd name="T111" fmla="*/ 0 h 888"/>
                  <a:gd name="T112" fmla="*/ 0 w 635"/>
                  <a:gd name="T113" fmla="*/ 0 h 888"/>
                  <a:gd name="T114" fmla="*/ 0 w 635"/>
                  <a:gd name="T115" fmla="*/ 0 h 888"/>
                  <a:gd name="T116" fmla="*/ 0 w 635"/>
                  <a:gd name="T117" fmla="*/ 0 h 888"/>
                  <a:gd name="T118" fmla="*/ 0 w 635"/>
                  <a:gd name="T119" fmla="*/ 0 h 8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5"/>
                  <a:gd name="T181" fmla="*/ 0 h 888"/>
                  <a:gd name="T182" fmla="*/ 635 w 635"/>
                  <a:gd name="T183" fmla="*/ 888 h 88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5" h="888">
                    <a:moveTo>
                      <a:pt x="107" y="37"/>
                    </a:moveTo>
                    <a:lnTo>
                      <a:pt x="221" y="37"/>
                    </a:lnTo>
                    <a:lnTo>
                      <a:pt x="251" y="38"/>
                    </a:lnTo>
                    <a:lnTo>
                      <a:pt x="281" y="40"/>
                    </a:lnTo>
                    <a:lnTo>
                      <a:pt x="309" y="44"/>
                    </a:lnTo>
                    <a:lnTo>
                      <a:pt x="336" y="48"/>
                    </a:lnTo>
                    <a:lnTo>
                      <a:pt x="363" y="53"/>
                    </a:lnTo>
                    <a:lnTo>
                      <a:pt x="387" y="61"/>
                    </a:lnTo>
                    <a:lnTo>
                      <a:pt x="399" y="66"/>
                    </a:lnTo>
                    <a:lnTo>
                      <a:pt x="410" y="70"/>
                    </a:lnTo>
                    <a:lnTo>
                      <a:pt x="422" y="75"/>
                    </a:lnTo>
                    <a:lnTo>
                      <a:pt x="432" y="80"/>
                    </a:lnTo>
                    <a:lnTo>
                      <a:pt x="441" y="87"/>
                    </a:lnTo>
                    <a:lnTo>
                      <a:pt x="452" y="93"/>
                    </a:lnTo>
                    <a:lnTo>
                      <a:pt x="460" y="99"/>
                    </a:lnTo>
                    <a:lnTo>
                      <a:pt x="469" y="107"/>
                    </a:lnTo>
                    <a:lnTo>
                      <a:pt x="477" y="115"/>
                    </a:lnTo>
                    <a:lnTo>
                      <a:pt x="484" y="124"/>
                    </a:lnTo>
                    <a:lnTo>
                      <a:pt x="491" y="132"/>
                    </a:lnTo>
                    <a:lnTo>
                      <a:pt x="497" y="141"/>
                    </a:lnTo>
                    <a:lnTo>
                      <a:pt x="502" y="151"/>
                    </a:lnTo>
                    <a:lnTo>
                      <a:pt x="507" y="161"/>
                    </a:lnTo>
                    <a:lnTo>
                      <a:pt x="512" y="172"/>
                    </a:lnTo>
                    <a:lnTo>
                      <a:pt x="514" y="183"/>
                    </a:lnTo>
                    <a:lnTo>
                      <a:pt x="517" y="195"/>
                    </a:lnTo>
                    <a:lnTo>
                      <a:pt x="520" y="207"/>
                    </a:lnTo>
                    <a:lnTo>
                      <a:pt x="521" y="220"/>
                    </a:lnTo>
                    <a:lnTo>
                      <a:pt x="521" y="234"/>
                    </a:lnTo>
                    <a:lnTo>
                      <a:pt x="521" y="248"/>
                    </a:lnTo>
                    <a:lnTo>
                      <a:pt x="520" y="261"/>
                    </a:lnTo>
                    <a:lnTo>
                      <a:pt x="517" y="275"/>
                    </a:lnTo>
                    <a:lnTo>
                      <a:pt x="515" y="288"/>
                    </a:lnTo>
                    <a:lnTo>
                      <a:pt x="512" y="299"/>
                    </a:lnTo>
                    <a:lnTo>
                      <a:pt x="508" y="311"/>
                    </a:lnTo>
                    <a:lnTo>
                      <a:pt x="504" y="321"/>
                    </a:lnTo>
                    <a:lnTo>
                      <a:pt x="499" y="331"/>
                    </a:lnTo>
                    <a:lnTo>
                      <a:pt x="493" y="340"/>
                    </a:lnTo>
                    <a:lnTo>
                      <a:pt x="486" y="349"/>
                    </a:lnTo>
                    <a:lnTo>
                      <a:pt x="479" y="357"/>
                    </a:lnTo>
                    <a:lnTo>
                      <a:pt x="472" y="364"/>
                    </a:lnTo>
                    <a:lnTo>
                      <a:pt x="464" y="372"/>
                    </a:lnTo>
                    <a:lnTo>
                      <a:pt x="456" y="378"/>
                    </a:lnTo>
                    <a:lnTo>
                      <a:pt x="447" y="384"/>
                    </a:lnTo>
                    <a:lnTo>
                      <a:pt x="438" y="390"/>
                    </a:lnTo>
                    <a:lnTo>
                      <a:pt x="429" y="395"/>
                    </a:lnTo>
                    <a:lnTo>
                      <a:pt x="418" y="399"/>
                    </a:lnTo>
                    <a:lnTo>
                      <a:pt x="408" y="403"/>
                    </a:lnTo>
                    <a:lnTo>
                      <a:pt x="398" y="408"/>
                    </a:lnTo>
                    <a:lnTo>
                      <a:pt x="375" y="414"/>
                    </a:lnTo>
                    <a:lnTo>
                      <a:pt x="349" y="419"/>
                    </a:lnTo>
                    <a:lnTo>
                      <a:pt x="324" y="422"/>
                    </a:lnTo>
                    <a:lnTo>
                      <a:pt x="297" y="424"/>
                    </a:lnTo>
                    <a:lnTo>
                      <a:pt x="270" y="427"/>
                    </a:lnTo>
                    <a:lnTo>
                      <a:pt x="242" y="427"/>
                    </a:lnTo>
                    <a:lnTo>
                      <a:pt x="107" y="427"/>
                    </a:lnTo>
                    <a:lnTo>
                      <a:pt x="107" y="37"/>
                    </a:lnTo>
                    <a:close/>
                    <a:moveTo>
                      <a:pt x="107" y="888"/>
                    </a:moveTo>
                    <a:lnTo>
                      <a:pt x="107" y="471"/>
                    </a:lnTo>
                    <a:lnTo>
                      <a:pt x="351" y="471"/>
                    </a:lnTo>
                    <a:lnTo>
                      <a:pt x="369" y="471"/>
                    </a:lnTo>
                    <a:lnTo>
                      <a:pt x="386" y="470"/>
                    </a:lnTo>
                    <a:lnTo>
                      <a:pt x="402" y="468"/>
                    </a:lnTo>
                    <a:lnTo>
                      <a:pt x="418" y="465"/>
                    </a:lnTo>
                    <a:lnTo>
                      <a:pt x="433" y="463"/>
                    </a:lnTo>
                    <a:lnTo>
                      <a:pt x="448" y="460"/>
                    </a:lnTo>
                    <a:lnTo>
                      <a:pt x="462" y="457"/>
                    </a:lnTo>
                    <a:lnTo>
                      <a:pt x="476" y="453"/>
                    </a:lnTo>
                    <a:lnTo>
                      <a:pt x="489" y="448"/>
                    </a:lnTo>
                    <a:lnTo>
                      <a:pt x="501" y="442"/>
                    </a:lnTo>
                    <a:lnTo>
                      <a:pt x="513" y="437"/>
                    </a:lnTo>
                    <a:lnTo>
                      <a:pt x="524" y="432"/>
                    </a:lnTo>
                    <a:lnTo>
                      <a:pt x="535" y="424"/>
                    </a:lnTo>
                    <a:lnTo>
                      <a:pt x="545" y="418"/>
                    </a:lnTo>
                    <a:lnTo>
                      <a:pt x="555" y="411"/>
                    </a:lnTo>
                    <a:lnTo>
                      <a:pt x="563" y="403"/>
                    </a:lnTo>
                    <a:lnTo>
                      <a:pt x="573" y="395"/>
                    </a:lnTo>
                    <a:lnTo>
                      <a:pt x="581" y="387"/>
                    </a:lnTo>
                    <a:lnTo>
                      <a:pt x="588" y="378"/>
                    </a:lnTo>
                    <a:lnTo>
                      <a:pt x="595" y="369"/>
                    </a:lnTo>
                    <a:lnTo>
                      <a:pt x="601" y="360"/>
                    </a:lnTo>
                    <a:lnTo>
                      <a:pt x="607" y="350"/>
                    </a:lnTo>
                    <a:lnTo>
                      <a:pt x="612" y="340"/>
                    </a:lnTo>
                    <a:lnTo>
                      <a:pt x="618" y="330"/>
                    </a:lnTo>
                    <a:lnTo>
                      <a:pt x="621" y="319"/>
                    </a:lnTo>
                    <a:lnTo>
                      <a:pt x="624" y="309"/>
                    </a:lnTo>
                    <a:lnTo>
                      <a:pt x="628" y="298"/>
                    </a:lnTo>
                    <a:lnTo>
                      <a:pt x="630" y="287"/>
                    </a:lnTo>
                    <a:lnTo>
                      <a:pt x="634" y="263"/>
                    </a:lnTo>
                    <a:lnTo>
                      <a:pt x="635" y="240"/>
                    </a:lnTo>
                    <a:lnTo>
                      <a:pt x="634" y="225"/>
                    </a:lnTo>
                    <a:lnTo>
                      <a:pt x="633" y="210"/>
                    </a:lnTo>
                    <a:lnTo>
                      <a:pt x="630" y="195"/>
                    </a:lnTo>
                    <a:lnTo>
                      <a:pt x="627" y="181"/>
                    </a:lnTo>
                    <a:lnTo>
                      <a:pt x="623" y="169"/>
                    </a:lnTo>
                    <a:lnTo>
                      <a:pt x="619" y="156"/>
                    </a:lnTo>
                    <a:lnTo>
                      <a:pt x="613" y="144"/>
                    </a:lnTo>
                    <a:lnTo>
                      <a:pt x="606" y="132"/>
                    </a:lnTo>
                    <a:lnTo>
                      <a:pt x="599" y="120"/>
                    </a:lnTo>
                    <a:lnTo>
                      <a:pt x="590" y="110"/>
                    </a:lnTo>
                    <a:lnTo>
                      <a:pt x="582" y="100"/>
                    </a:lnTo>
                    <a:lnTo>
                      <a:pt x="571" y="91"/>
                    </a:lnTo>
                    <a:lnTo>
                      <a:pt x="562" y="81"/>
                    </a:lnTo>
                    <a:lnTo>
                      <a:pt x="551" y="73"/>
                    </a:lnTo>
                    <a:lnTo>
                      <a:pt x="539" y="65"/>
                    </a:lnTo>
                    <a:lnTo>
                      <a:pt x="527" y="57"/>
                    </a:lnTo>
                    <a:lnTo>
                      <a:pt x="514" y="50"/>
                    </a:lnTo>
                    <a:lnTo>
                      <a:pt x="501" y="44"/>
                    </a:lnTo>
                    <a:lnTo>
                      <a:pt x="486" y="37"/>
                    </a:lnTo>
                    <a:lnTo>
                      <a:pt x="472" y="32"/>
                    </a:lnTo>
                    <a:lnTo>
                      <a:pt x="457" y="27"/>
                    </a:lnTo>
                    <a:lnTo>
                      <a:pt x="441" y="23"/>
                    </a:lnTo>
                    <a:lnTo>
                      <a:pt x="425" y="18"/>
                    </a:lnTo>
                    <a:lnTo>
                      <a:pt x="409" y="14"/>
                    </a:lnTo>
                    <a:lnTo>
                      <a:pt x="375" y="8"/>
                    </a:lnTo>
                    <a:lnTo>
                      <a:pt x="339" y="4"/>
                    </a:lnTo>
                    <a:lnTo>
                      <a:pt x="302" y="1"/>
                    </a:lnTo>
                    <a:lnTo>
                      <a:pt x="263" y="0"/>
                    </a:lnTo>
                    <a:lnTo>
                      <a:pt x="0" y="0"/>
                    </a:lnTo>
                    <a:lnTo>
                      <a:pt x="0" y="888"/>
                    </a:lnTo>
                    <a:lnTo>
                      <a:pt x="107" y="888"/>
                    </a:lnTo>
                    <a:close/>
                  </a:path>
                </a:pathLst>
              </a:custGeom>
              <a:solidFill>
                <a:schemeClr val="tx1"/>
              </a:solidFill>
              <a:ln w="9525">
                <a:solidFill>
                  <a:schemeClr val="tx1"/>
                </a:solidFill>
                <a:round/>
                <a:headEnd/>
                <a:tailEnd/>
              </a:ln>
            </p:spPr>
            <p:txBody>
              <a:bodyPr/>
              <a:lstStyle/>
              <a:p>
                <a:endParaRPr lang="pt-BR"/>
              </a:p>
            </p:txBody>
          </p:sp>
          <p:sp>
            <p:nvSpPr>
              <p:cNvPr id="17" name="Rectangle 1038">
                <a:extLst>
                  <a:ext uri="{FF2B5EF4-FFF2-40B4-BE49-F238E27FC236}">
                    <a16:creationId xmlns:a16="http://schemas.microsoft.com/office/drawing/2014/main" id="{90CAF3C4-3E6C-474D-9C2F-8F520CF4E4C0}"/>
                  </a:ext>
                </a:extLst>
              </p:cNvPr>
              <p:cNvSpPr>
                <a:spLocks noChangeArrowheads="1"/>
              </p:cNvSpPr>
              <p:nvPr/>
            </p:nvSpPr>
            <p:spPr bwMode="auto">
              <a:xfrm>
                <a:off x="1733" y="2059"/>
                <a:ext cx="27" cy="222"/>
              </a:xfrm>
              <a:prstGeom prst="rect">
                <a:avLst/>
              </a:prstGeom>
              <a:solidFill>
                <a:schemeClr val="tx1"/>
              </a:solidFill>
              <a:ln w="9525">
                <a:solidFill>
                  <a:schemeClr val="tx1"/>
                </a:solidFill>
                <a:miter lim="800000"/>
                <a:headEnd/>
                <a:tailEnd/>
              </a:ln>
            </p:spPr>
            <p:txBody>
              <a:bodyPr/>
              <a:lstStyle/>
              <a:p>
                <a:endParaRPr lang="pt-BR" altLang="pt-BR" sz="2400">
                  <a:latin typeface="Times New Roman" pitchFamily="18" charset="0"/>
                </a:endParaRPr>
              </a:p>
            </p:txBody>
          </p:sp>
          <p:sp>
            <p:nvSpPr>
              <p:cNvPr id="18" name="Freeform 1039">
                <a:extLst>
                  <a:ext uri="{FF2B5EF4-FFF2-40B4-BE49-F238E27FC236}">
                    <a16:creationId xmlns:a16="http://schemas.microsoft.com/office/drawing/2014/main" id="{2980204D-39C5-4DFB-870D-17D7E3511458}"/>
                  </a:ext>
                </a:extLst>
              </p:cNvPr>
              <p:cNvSpPr>
                <a:spLocks/>
              </p:cNvSpPr>
              <p:nvPr/>
            </p:nvSpPr>
            <p:spPr bwMode="auto">
              <a:xfrm>
                <a:off x="1791" y="2059"/>
                <a:ext cx="142" cy="222"/>
              </a:xfrm>
              <a:custGeom>
                <a:avLst/>
                <a:gdLst>
                  <a:gd name="T0" fmla="*/ 0 w 566"/>
                  <a:gd name="T1" fmla="*/ 0 h 888"/>
                  <a:gd name="T2" fmla="*/ 0 w 566"/>
                  <a:gd name="T3" fmla="*/ 0 h 888"/>
                  <a:gd name="T4" fmla="*/ 0 w 566"/>
                  <a:gd name="T5" fmla="*/ 0 h 888"/>
                  <a:gd name="T6" fmla="*/ 0 w 566"/>
                  <a:gd name="T7" fmla="*/ 0 h 888"/>
                  <a:gd name="T8" fmla="*/ 0 w 566"/>
                  <a:gd name="T9" fmla="*/ 0 h 888"/>
                  <a:gd name="T10" fmla="*/ 0 w 566"/>
                  <a:gd name="T11" fmla="*/ 0 h 888"/>
                  <a:gd name="T12" fmla="*/ 0 w 566"/>
                  <a:gd name="T13" fmla="*/ 0 h 888"/>
                  <a:gd name="T14" fmla="*/ 0 w 566"/>
                  <a:gd name="T15" fmla="*/ 0 h 888"/>
                  <a:gd name="T16" fmla="*/ 0 w 566"/>
                  <a:gd name="T17" fmla="*/ 0 h 8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6"/>
                  <a:gd name="T28" fmla="*/ 0 h 888"/>
                  <a:gd name="T29" fmla="*/ 566 w 566"/>
                  <a:gd name="T30" fmla="*/ 888 h 8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6" h="888">
                    <a:moveTo>
                      <a:pt x="229" y="45"/>
                    </a:moveTo>
                    <a:lnTo>
                      <a:pt x="0" y="45"/>
                    </a:lnTo>
                    <a:lnTo>
                      <a:pt x="0" y="0"/>
                    </a:lnTo>
                    <a:lnTo>
                      <a:pt x="566" y="0"/>
                    </a:lnTo>
                    <a:lnTo>
                      <a:pt x="566" y="45"/>
                    </a:lnTo>
                    <a:lnTo>
                      <a:pt x="337" y="45"/>
                    </a:lnTo>
                    <a:lnTo>
                      <a:pt x="337" y="888"/>
                    </a:lnTo>
                    <a:lnTo>
                      <a:pt x="229" y="888"/>
                    </a:lnTo>
                    <a:lnTo>
                      <a:pt x="229" y="45"/>
                    </a:lnTo>
                    <a:close/>
                  </a:path>
                </a:pathLst>
              </a:custGeom>
              <a:solidFill>
                <a:schemeClr val="tx1"/>
              </a:solidFill>
              <a:ln w="9525">
                <a:solidFill>
                  <a:schemeClr val="tx1"/>
                </a:solidFill>
                <a:round/>
                <a:headEnd/>
                <a:tailEnd/>
              </a:ln>
            </p:spPr>
            <p:txBody>
              <a:bodyPr/>
              <a:lstStyle/>
              <a:p>
                <a:endParaRPr lang="pt-BR"/>
              </a:p>
            </p:txBody>
          </p:sp>
          <p:sp>
            <p:nvSpPr>
              <p:cNvPr id="19" name="Freeform 1040">
                <a:extLst>
                  <a:ext uri="{FF2B5EF4-FFF2-40B4-BE49-F238E27FC236}">
                    <a16:creationId xmlns:a16="http://schemas.microsoft.com/office/drawing/2014/main" id="{CC0B05DA-5177-45CE-AE4A-1D1C5D069F15}"/>
                  </a:ext>
                </a:extLst>
              </p:cNvPr>
              <p:cNvSpPr>
                <a:spLocks noEditPoints="1"/>
              </p:cNvSpPr>
              <p:nvPr/>
            </p:nvSpPr>
            <p:spPr bwMode="auto">
              <a:xfrm>
                <a:off x="1912" y="2053"/>
                <a:ext cx="206" cy="228"/>
              </a:xfrm>
              <a:custGeom>
                <a:avLst/>
                <a:gdLst>
                  <a:gd name="T0" fmla="*/ 0 w 825"/>
                  <a:gd name="T1" fmla="*/ 0 h 912"/>
                  <a:gd name="T2" fmla="*/ 0 w 825"/>
                  <a:gd name="T3" fmla="*/ 0 h 912"/>
                  <a:gd name="T4" fmla="*/ 0 w 825"/>
                  <a:gd name="T5" fmla="*/ 0 h 912"/>
                  <a:gd name="T6" fmla="*/ 0 w 825"/>
                  <a:gd name="T7" fmla="*/ 0 h 912"/>
                  <a:gd name="T8" fmla="*/ 0 w 825"/>
                  <a:gd name="T9" fmla="*/ 0 h 912"/>
                  <a:gd name="T10" fmla="*/ 0 w 825"/>
                  <a:gd name="T11" fmla="*/ 0 h 912"/>
                  <a:gd name="T12" fmla="*/ 0 w 825"/>
                  <a:gd name="T13" fmla="*/ 0 h 912"/>
                  <a:gd name="T14" fmla="*/ 0 w 825"/>
                  <a:gd name="T15" fmla="*/ 0 h 912"/>
                  <a:gd name="T16" fmla="*/ 0 w 825"/>
                  <a:gd name="T17" fmla="*/ 0 h 912"/>
                  <a:gd name="T18" fmla="*/ 0 w 825"/>
                  <a:gd name="T19" fmla="*/ 0 h 912"/>
                  <a:gd name="T20" fmla="*/ 0 w 825"/>
                  <a:gd name="T21" fmla="*/ 0 h 912"/>
                  <a:gd name="T22" fmla="*/ 0 w 825"/>
                  <a:gd name="T23" fmla="*/ 0 h 912"/>
                  <a:gd name="T24" fmla="*/ 0 w 825"/>
                  <a:gd name="T25" fmla="*/ 0 h 9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25"/>
                  <a:gd name="T40" fmla="*/ 0 h 912"/>
                  <a:gd name="T41" fmla="*/ 825 w 825"/>
                  <a:gd name="T42" fmla="*/ 912 h 9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25" h="912">
                    <a:moveTo>
                      <a:pt x="392" y="181"/>
                    </a:moveTo>
                    <a:lnTo>
                      <a:pt x="569" y="591"/>
                    </a:lnTo>
                    <a:lnTo>
                      <a:pt x="210" y="591"/>
                    </a:lnTo>
                    <a:lnTo>
                      <a:pt x="392" y="181"/>
                    </a:lnTo>
                    <a:close/>
                    <a:moveTo>
                      <a:pt x="0" y="912"/>
                    </a:moveTo>
                    <a:lnTo>
                      <a:pt x="67" y="912"/>
                    </a:lnTo>
                    <a:lnTo>
                      <a:pt x="191" y="636"/>
                    </a:lnTo>
                    <a:lnTo>
                      <a:pt x="592" y="636"/>
                    </a:lnTo>
                    <a:lnTo>
                      <a:pt x="713" y="912"/>
                    </a:lnTo>
                    <a:lnTo>
                      <a:pt x="825" y="912"/>
                    </a:lnTo>
                    <a:lnTo>
                      <a:pt x="416" y="0"/>
                    </a:lnTo>
                    <a:lnTo>
                      <a:pt x="414" y="0"/>
                    </a:lnTo>
                    <a:lnTo>
                      <a:pt x="0" y="912"/>
                    </a:lnTo>
                    <a:close/>
                  </a:path>
                </a:pathLst>
              </a:custGeom>
              <a:solidFill>
                <a:schemeClr val="tx1"/>
              </a:solidFill>
              <a:ln w="9525">
                <a:solidFill>
                  <a:schemeClr val="tx1"/>
                </a:solidFill>
                <a:round/>
                <a:headEnd/>
                <a:tailEnd/>
              </a:ln>
            </p:spPr>
            <p:txBody>
              <a:bodyPr/>
              <a:lstStyle/>
              <a:p>
                <a:endParaRPr lang="pt-BR"/>
              </a:p>
            </p:txBody>
          </p:sp>
          <p:sp>
            <p:nvSpPr>
              <p:cNvPr id="20" name="Freeform 1041">
                <a:extLst>
                  <a:ext uri="{FF2B5EF4-FFF2-40B4-BE49-F238E27FC236}">
                    <a16:creationId xmlns:a16="http://schemas.microsoft.com/office/drawing/2014/main" id="{9A87A542-9CCF-4061-897B-ECDA7F67E25E}"/>
                  </a:ext>
                </a:extLst>
              </p:cNvPr>
              <p:cNvSpPr>
                <a:spLocks/>
              </p:cNvSpPr>
              <p:nvPr/>
            </p:nvSpPr>
            <p:spPr bwMode="auto">
              <a:xfrm>
                <a:off x="2135" y="2059"/>
                <a:ext cx="120" cy="222"/>
              </a:xfrm>
              <a:custGeom>
                <a:avLst/>
                <a:gdLst>
                  <a:gd name="T0" fmla="*/ 0 w 478"/>
                  <a:gd name="T1" fmla="*/ 0 h 888"/>
                  <a:gd name="T2" fmla="*/ 0 w 478"/>
                  <a:gd name="T3" fmla="*/ 0 h 888"/>
                  <a:gd name="T4" fmla="*/ 0 w 478"/>
                  <a:gd name="T5" fmla="*/ 0 h 888"/>
                  <a:gd name="T6" fmla="*/ 0 w 478"/>
                  <a:gd name="T7" fmla="*/ 0 h 888"/>
                  <a:gd name="T8" fmla="*/ 0 w 478"/>
                  <a:gd name="T9" fmla="*/ 0 h 888"/>
                  <a:gd name="T10" fmla="*/ 0 w 478"/>
                  <a:gd name="T11" fmla="*/ 0 h 888"/>
                  <a:gd name="T12" fmla="*/ 0 w 478"/>
                  <a:gd name="T13" fmla="*/ 0 h 888"/>
                  <a:gd name="T14" fmla="*/ 0 60000 65536"/>
                  <a:gd name="T15" fmla="*/ 0 60000 65536"/>
                  <a:gd name="T16" fmla="*/ 0 60000 65536"/>
                  <a:gd name="T17" fmla="*/ 0 60000 65536"/>
                  <a:gd name="T18" fmla="*/ 0 60000 65536"/>
                  <a:gd name="T19" fmla="*/ 0 60000 65536"/>
                  <a:gd name="T20" fmla="*/ 0 60000 65536"/>
                  <a:gd name="T21" fmla="*/ 0 w 478"/>
                  <a:gd name="T22" fmla="*/ 0 h 888"/>
                  <a:gd name="T23" fmla="*/ 478 w 478"/>
                  <a:gd name="T24" fmla="*/ 888 h 8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8" h="888">
                    <a:moveTo>
                      <a:pt x="0" y="888"/>
                    </a:moveTo>
                    <a:lnTo>
                      <a:pt x="0" y="0"/>
                    </a:lnTo>
                    <a:lnTo>
                      <a:pt x="108" y="0"/>
                    </a:lnTo>
                    <a:lnTo>
                      <a:pt x="108" y="844"/>
                    </a:lnTo>
                    <a:lnTo>
                      <a:pt x="478" y="844"/>
                    </a:lnTo>
                    <a:lnTo>
                      <a:pt x="478" y="888"/>
                    </a:lnTo>
                    <a:lnTo>
                      <a:pt x="0" y="888"/>
                    </a:lnTo>
                    <a:close/>
                  </a:path>
                </a:pathLst>
              </a:custGeom>
              <a:solidFill>
                <a:schemeClr val="tx1"/>
              </a:solidFill>
              <a:ln w="9525">
                <a:solidFill>
                  <a:schemeClr val="tx1"/>
                </a:solidFill>
                <a:round/>
                <a:headEnd/>
                <a:tailEnd/>
              </a:ln>
            </p:spPr>
            <p:txBody>
              <a:bodyPr/>
              <a:lstStyle/>
              <a:p>
                <a:endParaRPr lang="pt-BR"/>
              </a:p>
            </p:txBody>
          </p:sp>
          <p:sp>
            <p:nvSpPr>
              <p:cNvPr id="21" name="Freeform 1042">
                <a:extLst>
                  <a:ext uri="{FF2B5EF4-FFF2-40B4-BE49-F238E27FC236}">
                    <a16:creationId xmlns:a16="http://schemas.microsoft.com/office/drawing/2014/main" id="{71D8AC5C-0E3B-4560-8F4D-CC33366AAA17}"/>
                  </a:ext>
                </a:extLst>
              </p:cNvPr>
              <p:cNvSpPr>
                <a:spLocks noEditPoints="1"/>
              </p:cNvSpPr>
              <p:nvPr/>
            </p:nvSpPr>
            <p:spPr bwMode="auto">
              <a:xfrm>
                <a:off x="2334" y="2114"/>
                <a:ext cx="152" cy="167"/>
              </a:xfrm>
              <a:custGeom>
                <a:avLst/>
                <a:gdLst>
                  <a:gd name="T0" fmla="*/ 0 w 606"/>
                  <a:gd name="T1" fmla="*/ 0 h 666"/>
                  <a:gd name="T2" fmla="*/ 0 w 606"/>
                  <a:gd name="T3" fmla="*/ 0 h 666"/>
                  <a:gd name="T4" fmla="*/ 0 w 606"/>
                  <a:gd name="T5" fmla="*/ 0 h 666"/>
                  <a:gd name="T6" fmla="*/ 0 w 606"/>
                  <a:gd name="T7" fmla="*/ 0 h 666"/>
                  <a:gd name="T8" fmla="*/ 0 w 606"/>
                  <a:gd name="T9" fmla="*/ 0 h 666"/>
                  <a:gd name="T10" fmla="*/ 0 w 606"/>
                  <a:gd name="T11" fmla="*/ 0 h 666"/>
                  <a:gd name="T12" fmla="*/ 0 w 606"/>
                  <a:gd name="T13" fmla="*/ 0 h 666"/>
                  <a:gd name="T14" fmla="*/ 0 w 606"/>
                  <a:gd name="T15" fmla="*/ 0 h 666"/>
                  <a:gd name="T16" fmla="*/ 0 w 606"/>
                  <a:gd name="T17" fmla="*/ 0 h 666"/>
                  <a:gd name="T18" fmla="*/ 0 w 606"/>
                  <a:gd name="T19" fmla="*/ 0 h 666"/>
                  <a:gd name="T20" fmla="*/ 0 w 606"/>
                  <a:gd name="T21" fmla="*/ 0 h 666"/>
                  <a:gd name="T22" fmla="*/ 0 w 606"/>
                  <a:gd name="T23" fmla="*/ 0 h 666"/>
                  <a:gd name="T24" fmla="*/ 0 w 606"/>
                  <a:gd name="T25" fmla="*/ 0 h 666"/>
                  <a:gd name="T26" fmla="*/ 0 w 606"/>
                  <a:gd name="T27" fmla="*/ 0 h 666"/>
                  <a:gd name="T28" fmla="*/ 0 w 606"/>
                  <a:gd name="T29" fmla="*/ 0 h 666"/>
                  <a:gd name="T30" fmla="*/ 0 w 606"/>
                  <a:gd name="T31" fmla="*/ 0 h 666"/>
                  <a:gd name="T32" fmla="*/ 0 w 606"/>
                  <a:gd name="T33" fmla="*/ 0 h 666"/>
                  <a:gd name="T34" fmla="*/ 0 w 606"/>
                  <a:gd name="T35" fmla="*/ 0 h 666"/>
                  <a:gd name="T36" fmla="*/ 0 w 606"/>
                  <a:gd name="T37" fmla="*/ 0 h 666"/>
                  <a:gd name="T38" fmla="*/ 0 w 606"/>
                  <a:gd name="T39" fmla="*/ 0 h 666"/>
                  <a:gd name="T40" fmla="*/ 0 w 606"/>
                  <a:gd name="T41" fmla="*/ 0 h 666"/>
                  <a:gd name="T42" fmla="*/ 0 w 606"/>
                  <a:gd name="T43" fmla="*/ 0 h 666"/>
                  <a:gd name="T44" fmla="*/ 0 w 606"/>
                  <a:gd name="T45" fmla="*/ 0 h 666"/>
                  <a:gd name="T46" fmla="*/ 0 w 606"/>
                  <a:gd name="T47" fmla="*/ 0 h 666"/>
                  <a:gd name="T48" fmla="*/ 0 w 606"/>
                  <a:gd name="T49" fmla="*/ 0 h 666"/>
                  <a:gd name="T50" fmla="*/ 0 w 606"/>
                  <a:gd name="T51" fmla="*/ 0 h 666"/>
                  <a:gd name="T52" fmla="*/ 0 w 606"/>
                  <a:gd name="T53" fmla="*/ 0 h 666"/>
                  <a:gd name="T54" fmla="*/ 0 w 606"/>
                  <a:gd name="T55" fmla="*/ 0 h 666"/>
                  <a:gd name="T56" fmla="*/ 0 w 606"/>
                  <a:gd name="T57" fmla="*/ 0 h 666"/>
                  <a:gd name="T58" fmla="*/ 0 w 606"/>
                  <a:gd name="T59" fmla="*/ 0 h 666"/>
                  <a:gd name="T60" fmla="*/ 0 w 606"/>
                  <a:gd name="T61" fmla="*/ 0 h 666"/>
                  <a:gd name="T62" fmla="*/ 0 w 606"/>
                  <a:gd name="T63" fmla="*/ 0 h 666"/>
                  <a:gd name="T64" fmla="*/ 0 w 606"/>
                  <a:gd name="T65" fmla="*/ 0 h 666"/>
                  <a:gd name="T66" fmla="*/ 0 w 606"/>
                  <a:gd name="T67" fmla="*/ 0 h 666"/>
                  <a:gd name="T68" fmla="*/ 0 w 606"/>
                  <a:gd name="T69" fmla="*/ 0 h 666"/>
                  <a:gd name="T70" fmla="*/ 0 w 606"/>
                  <a:gd name="T71" fmla="*/ 0 h 666"/>
                  <a:gd name="T72" fmla="*/ 0 w 606"/>
                  <a:gd name="T73" fmla="*/ 0 h 666"/>
                  <a:gd name="T74" fmla="*/ 0 w 606"/>
                  <a:gd name="T75" fmla="*/ 0 h 666"/>
                  <a:gd name="T76" fmla="*/ 0 w 606"/>
                  <a:gd name="T77" fmla="*/ 0 h 666"/>
                  <a:gd name="T78" fmla="*/ 0 w 606"/>
                  <a:gd name="T79" fmla="*/ 0 h 666"/>
                  <a:gd name="T80" fmla="*/ 0 w 606"/>
                  <a:gd name="T81" fmla="*/ 0 h 666"/>
                  <a:gd name="T82" fmla="*/ 0 w 606"/>
                  <a:gd name="T83" fmla="*/ 0 h 666"/>
                  <a:gd name="T84" fmla="*/ 0 w 606"/>
                  <a:gd name="T85" fmla="*/ 0 h 666"/>
                  <a:gd name="T86" fmla="*/ 0 w 606"/>
                  <a:gd name="T87" fmla="*/ 0 h 666"/>
                  <a:gd name="T88" fmla="*/ 0 w 606"/>
                  <a:gd name="T89" fmla="*/ 0 h 6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06"/>
                  <a:gd name="T136" fmla="*/ 0 h 666"/>
                  <a:gd name="T137" fmla="*/ 606 w 606"/>
                  <a:gd name="T138" fmla="*/ 666 h 6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06" h="666">
                    <a:moveTo>
                      <a:pt x="81" y="33"/>
                    </a:moveTo>
                    <a:lnTo>
                      <a:pt x="163" y="33"/>
                    </a:lnTo>
                    <a:lnTo>
                      <a:pt x="182" y="34"/>
                    </a:lnTo>
                    <a:lnTo>
                      <a:pt x="201" y="34"/>
                    </a:lnTo>
                    <a:lnTo>
                      <a:pt x="219" y="36"/>
                    </a:lnTo>
                    <a:lnTo>
                      <a:pt x="238" y="38"/>
                    </a:lnTo>
                    <a:lnTo>
                      <a:pt x="255" y="40"/>
                    </a:lnTo>
                    <a:lnTo>
                      <a:pt x="272" y="44"/>
                    </a:lnTo>
                    <a:lnTo>
                      <a:pt x="289" y="48"/>
                    </a:lnTo>
                    <a:lnTo>
                      <a:pt x="306" y="52"/>
                    </a:lnTo>
                    <a:lnTo>
                      <a:pt x="322" y="57"/>
                    </a:lnTo>
                    <a:lnTo>
                      <a:pt x="337" y="62"/>
                    </a:lnTo>
                    <a:lnTo>
                      <a:pt x="352" y="69"/>
                    </a:lnTo>
                    <a:lnTo>
                      <a:pt x="366" y="75"/>
                    </a:lnTo>
                    <a:lnTo>
                      <a:pt x="379" y="82"/>
                    </a:lnTo>
                    <a:lnTo>
                      <a:pt x="392" y="91"/>
                    </a:lnTo>
                    <a:lnTo>
                      <a:pt x="405" y="99"/>
                    </a:lnTo>
                    <a:lnTo>
                      <a:pt x="416" y="109"/>
                    </a:lnTo>
                    <a:lnTo>
                      <a:pt x="428" y="118"/>
                    </a:lnTo>
                    <a:lnTo>
                      <a:pt x="438" y="129"/>
                    </a:lnTo>
                    <a:lnTo>
                      <a:pt x="448" y="140"/>
                    </a:lnTo>
                    <a:lnTo>
                      <a:pt x="458" y="152"/>
                    </a:lnTo>
                    <a:lnTo>
                      <a:pt x="467" y="165"/>
                    </a:lnTo>
                    <a:lnTo>
                      <a:pt x="475" y="178"/>
                    </a:lnTo>
                    <a:lnTo>
                      <a:pt x="482" y="192"/>
                    </a:lnTo>
                    <a:lnTo>
                      <a:pt x="489" y="207"/>
                    </a:lnTo>
                    <a:lnTo>
                      <a:pt x="495" y="222"/>
                    </a:lnTo>
                    <a:lnTo>
                      <a:pt x="499" y="238"/>
                    </a:lnTo>
                    <a:lnTo>
                      <a:pt x="504" y="255"/>
                    </a:lnTo>
                    <a:lnTo>
                      <a:pt x="507" y="272"/>
                    </a:lnTo>
                    <a:lnTo>
                      <a:pt x="511" y="291"/>
                    </a:lnTo>
                    <a:lnTo>
                      <a:pt x="513" y="309"/>
                    </a:lnTo>
                    <a:lnTo>
                      <a:pt x="514" y="329"/>
                    </a:lnTo>
                    <a:lnTo>
                      <a:pt x="514" y="349"/>
                    </a:lnTo>
                    <a:lnTo>
                      <a:pt x="514" y="365"/>
                    </a:lnTo>
                    <a:lnTo>
                      <a:pt x="513" y="382"/>
                    </a:lnTo>
                    <a:lnTo>
                      <a:pt x="511" y="398"/>
                    </a:lnTo>
                    <a:lnTo>
                      <a:pt x="508" y="413"/>
                    </a:lnTo>
                    <a:lnTo>
                      <a:pt x="505" y="429"/>
                    </a:lnTo>
                    <a:lnTo>
                      <a:pt x="501" y="442"/>
                    </a:lnTo>
                    <a:lnTo>
                      <a:pt x="497" y="457"/>
                    </a:lnTo>
                    <a:lnTo>
                      <a:pt x="491" y="470"/>
                    </a:lnTo>
                    <a:lnTo>
                      <a:pt x="485" y="483"/>
                    </a:lnTo>
                    <a:lnTo>
                      <a:pt x="478" y="496"/>
                    </a:lnTo>
                    <a:lnTo>
                      <a:pt x="472" y="508"/>
                    </a:lnTo>
                    <a:lnTo>
                      <a:pt x="463" y="519"/>
                    </a:lnTo>
                    <a:lnTo>
                      <a:pt x="455" y="530"/>
                    </a:lnTo>
                    <a:lnTo>
                      <a:pt x="446" y="540"/>
                    </a:lnTo>
                    <a:lnTo>
                      <a:pt x="437" y="550"/>
                    </a:lnTo>
                    <a:lnTo>
                      <a:pt x="428" y="559"/>
                    </a:lnTo>
                    <a:lnTo>
                      <a:pt x="416" y="569"/>
                    </a:lnTo>
                    <a:lnTo>
                      <a:pt x="406" y="577"/>
                    </a:lnTo>
                    <a:lnTo>
                      <a:pt x="394" y="584"/>
                    </a:lnTo>
                    <a:lnTo>
                      <a:pt x="383" y="592"/>
                    </a:lnTo>
                    <a:lnTo>
                      <a:pt x="370" y="598"/>
                    </a:lnTo>
                    <a:lnTo>
                      <a:pt x="357" y="604"/>
                    </a:lnTo>
                    <a:lnTo>
                      <a:pt x="344" y="610"/>
                    </a:lnTo>
                    <a:lnTo>
                      <a:pt x="330" y="615"/>
                    </a:lnTo>
                    <a:lnTo>
                      <a:pt x="316" y="619"/>
                    </a:lnTo>
                    <a:lnTo>
                      <a:pt x="301" y="623"/>
                    </a:lnTo>
                    <a:lnTo>
                      <a:pt x="286" y="626"/>
                    </a:lnTo>
                    <a:lnTo>
                      <a:pt x="271" y="629"/>
                    </a:lnTo>
                    <a:lnTo>
                      <a:pt x="255" y="631"/>
                    </a:lnTo>
                    <a:lnTo>
                      <a:pt x="240" y="633"/>
                    </a:lnTo>
                    <a:lnTo>
                      <a:pt x="224" y="633"/>
                    </a:lnTo>
                    <a:lnTo>
                      <a:pt x="207" y="634"/>
                    </a:lnTo>
                    <a:lnTo>
                      <a:pt x="81" y="634"/>
                    </a:lnTo>
                    <a:lnTo>
                      <a:pt x="81" y="33"/>
                    </a:lnTo>
                    <a:close/>
                    <a:moveTo>
                      <a:pt x="0" y="666"/>
                    </a:moveTo>
                    <a:lnTo>
                      <a:pt x="256" y="666"/>
                    </a:lnTo>
                    <a:lnTo>
                      <a:pt x="277" y="666"/>
                    </a:lnTo>
                    <a:lnTo>
                      <a:pt x="295" y="664"/>
                    </a:lnTo>
                    <a:lnTo>
                      <a:pt x="315" y="662"/>
                    </a:lnTo>
                    <a:lnTo>
                      <a:pt x="333" y="659"/>
                    </a:lnTo>
                    <a:lnTo>
                      <a:pt x="352" y="656"/>
                    </a:lnTo>
                    <a:lnTo>
                      <a:pt x="369" y="651"/>
                    </a:lnTo>
                    <a:lnTo>
                      <a:pt x="385" y="645"/>
                    </a:lnTo>
                    <a:lnTo>
                      <a:pt x="402" y="639"/>
                    </a:lnTo>
                    <a:lnTo>
                      <a:pt x="417" y="633"/>
                    </a:lnTo>
                    <a:lnTo>
                      <a:pt x="433" y="625"/>
                    </a:lnTo>
                    <a:lnTo>
                      <a:pt x="447" y="617"/>
                    </a:lnTo>
                    <a:lnTo>
                      <a:pt x="462" y="609"/>
                    </a:lnTo>
                    <a:lnTo>
                      <a:pt x="475" y="599"/>
                    </a:lnTo>
                    <a:lnTo>
                      <a:pt x="489" y="590"/>
                    </a:lnTo>
                    <a:lnTo>
                      <a:pt x="500" y="579"/>
                    </a:lnTo>
                    <a:lnTo>
                      <a:pt x="512" y="569"/>
                    </a:lnTo>
                    <a:lnTo>
                      <a:pt x="523" y="557"/>
                    </a:lnTo>
                    <a:lnTo>
                      <a:pt x="534" y="545"/>
                    </a:lnTo>
                    <a:lnTo>
                      <a:pt x="543" y="534"/>
                    </a:lnTo>
                    <a:lnTo>
                      <a:pt x="552" y="521"/>
                    </a:lnTo>
                    <a:lnTo>
                      <a:pt x="561" y="509"/>
                    </a:lnTo>
                    <a:lnTo>
                      <a:pt x="568" y="495"/>
                    </a:lnTo>
                    <a:lnTo>
                      <a:pt x="576" y="482"/>
                    </a:lnTo>
                    <a:lnTo>
                      <a:pt x="582" y="469"/>
                    </a:lnTo>
                    <a:lnTo>
                      <a:pt x="588" y="454"/>
                    </a:lnTo>
                    <a:lnTo>
                      <a:pt x="592" y="440"/>
                    </a:lnTo>
                    <a:lnTo>
                      <a:pt x="597" y="427"/>
                    </a:lnTo>
                    <a:lnTo>
                      <a:pt x="601" y="412"/>
                    </a:lnTo>
                    <a:lnTo>
                      <a:pt x="603" y="397"/>
                    </a:lnTo>
                    <a:lnTo>
                      <a:pt x="605" y="382"/>
                    </a:lnTo>
                    <a:lnTo>
                      <a:pt x="606" y="368"/>
                    </a:lnTo>
                    <a:lnTo>
                      <a:pt x="606" y="353"/>
                    </a:lnTo>
                    <a:lnTo>
                      <a:pt x="606" y="331"/>
                    </a:lnTo>
                    <a:lnTo>
                      <a:pt x="605" y="310"/>
                    </a:lnTo>
                    <a:lnTo>
                      <a:pt x="602" y="289"/>
                    </a:lnTo>
                    <a:lnTo>
                      <a:pt x="598" y="270"/>
                    </a:lnTo>
                    <a:lnTo>
                      <a:pt x="594" y="251"/>
                    </a:lnTo>
                    <a:lnTo>
                      <a:pt x="589" y="232"/>
                    </a:lnTo>
                    <a:lnTo>
                      <a:pt x="582" y="214"/>
                    </a:lnTo>
                    <a:lnTo>
                      <a:pt x="575" y="197"/>
                    </a:lnTo>
                    <a:lnTo>
                      <a:pt x="566" y="181"/>
                    </a:lnTo>
                    <a:lnTo>
                      <a:pt x="557" y="166"/>
                    </a:lnTo>
                    <a:lnTo>
                      <a:pt x="548" y="151"/>
                    </a:lnTo>
                    <a:lnTo>
                      <a:pt x="536" y="137"/>
                    </a:lnTo>
                    <a:lnTo>
                      <a:pt x="525" y="124"/>
                    </a:lnTo>
                    <a:lnTo>
                      <a:pt x="512" y="111"/>
                    </a:lnTo>
                    <a:lnTo>
                      <a:pt x="498" y="98"/>
                    </a:lnTo>
                    <a:lnTo>
                      <a:pt x="484" y="88"/>
                    </a:lnTo>
                    <a:lnTo>
                      <a:pt x="469" y="77"/>
                    </a:lnTo>
                    <a:lnTo>
                      <a:pt x="453" y="67"/>
                    </a:lnTo>
                    <a:lnTo>
                      <a:pt x="436" y="57"/>
                    </a:lnTo>
                    <a:lnTo>
                      <a:pt x="419" y="49"/>
                    </a:lnTo>
                    <a:lnTo>
                      <a:pt x="401" y="41"/>
                    </a:lnTo>
                    <a:lnTo>
                      <a:pt x="382" y="34"/>
                    </a:lnTo>
                    <a:lnTo>
                      <a:pt x="362" y="28"/>
                    </a:lnTo>
                    <a:lnTo>
                      <a:pt x="342" y="23"/>
                    </a:lnTo>
                    <a:lnTo>
                      <a:pt x="322" y="17"/>
                    </a:lnTo>
                    <a:lnTo>
                      <a:pt x="300" y="13"/>
                    </a:lnTo>
                    <a:lnTo>
                      <a:pt x="278" y="9"/>
                    </a:lnTo>
                    <a:lnTo>
                      <a:pt x="255" y="6"/>
                    </a:lnTo>
                    <a:lnTo>
                      <a:pt x="232" y="4"/>
                    </a:lnTo>
                    <a:lnTo>
                      <a:pt x="208" y="1"/>
                    </a:lnTo>
                    <a:lnTo>
                      <a:pt x="184" y="0"/>
                    </a:lnTo>
                    <a:lnTo>
                      <a:pt x="158" y="0"/>
                    </a:lnTo>
                    <a:lnTo>
                      <a:pt x="0" y="0"/>
                    </a:lnTo>
                    <a:lnTo>
                      <a:pt x="0" y="666"/>
                    </a:lnTo>
                    <a:close/>
                  </a:path>
                </a:pathLst>
              </a:custGeom>
              <a:solidFill>
                <a:schemeClr val="tx1"/>
              </a:solidFill>
              <a:ln w="9525">
                <a:solidFill>
                  <a:schemeClr val="tx1"/>
                </a:solidFill>
                <a:round/>
                <a:headEnd/>
                <a:tailEnd/>
              </a:ln>
            </p:spPr>
            <p:txBody>
              <a:bodyPr/>
              <a:lstStyle/>
              <a:p>
                <a:endParaRPr lang="pt-BR"/>
              </a:p>
            </p:txBody>
          </p:sp>
          <p:sp>
            <p:nvSpPr>
              <p:cNvPr id="22" name="Freeform 1043">
                <a:extLst>
                  <a:ext uri="{FF2B5EF4-FFF2-40B4-BE49-F238E27FC236}">
                    <a16:creationId xmlns:a16="http://schemas.microsoft.com/office/drawing/2014/main" id="{ECCE1D01-0931-41A2-9B5C-0652FB46982D}"/>
                  </a:ext>
                </a:extLst>
              </p:cNvPr>
              <p:cNvSpPr>
                <a:spLocks/>
              </p:cNvSpPr>
              <p:nvPr/>
            </p:nvSpPr>
            <p:spPr bwMode="auto">
              <a:xfrm>
                <a:off x="2503" y="2114"/>
                <a:ext cx="110" cy="167"/>
              </a:xfrm>
              <a:custGeom>
                <a:avLst/>
                <a:gdLst>
                  <a:gd name="T0" fmla="*/ 0 w 439"/>
                  <a:gd name="T1" fmla="*/ 0 h 666"/>
                  <a:gd name="T2" fmla="*/ 0 w 439"/>
                  <a:gd name="T3" fmla="*/ 0 h 666"/>
                  <a:gd name="T4" fmla="*/ 0 w 439"/>
                  <a:gd name="T5" fmla="*/ 0 h 666"/>
                  <a:gd name="T6" fmla="*/ 0 w 439"/>
                  <a:gd name="T7" fmla="*/ 0 h 666"/>
                  <a:gd name="T8" fmla="*/ 0 w 439"/>
                  <a:gd name="T9" fmla="*/ 0 h 666"/>
                  <a:gd name="T10" fmla="*/ 0 w 439"/>
                  <a:gd name="T11" fmla="*/ 0 h 666"/>
                  <a:gd name="T12" fmla="*/ 0 w 439"/>
                  <a:gd name="T13" fmla="*/ 0 h 666"/>
                  <a:gd name="T14" fmla="*/ 0 w 439"/>
                  <a:gd name="T15" fmla="*/ 0 h 666"/>
                  <a:gd name="T16" fmla="*/ 0 w 439"/>
                  <a:gd name="T17" fmla="*/ 0 h 666"/>
                  <a:gd name="T18" fmla="*/ 0 w 439"/>
                  <a:gd name="T19" fmla="*/ 0 h 666"/>
                  <a:gd name="T20" fmla="*/ 0 w 439"/>
                  <a:gd name="T21" fmla="*/ 0 h 666"/>
                  <a:gd name="T22" fmla="*/ 0 w 439"/>
                  <a:gd name="T23" fmla="*/ 0 h 666"/>
                  <a:gd name="T24" fmla="*/ 0 w 439"/>
                  <a:gd name="T25" fmla="*/ 0 h 6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9"/>
                  <a:gd name="T40" fmla="*/ 0 h 666"/>
                  <a:gd name="T41" fmla="*/ 439 w 439"/>
                  <a:gd name="T42" fmla="*/ 666 h 66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9" h="666">
                    <a:moveTo>
                      <a:pt x="0" y="666"/>
                    </a:moveTo>
                    <a:lnTo>
                      <a:pt x="0" y="0"/>
                    </a:lnTo>
                    <a:lnTo>
                      <a:pt x="425" y="0"/>
                    </a:lnTo>
                    <a:lnTo>
                      <a:pt x="425" y="33"/>
                    </a:lnTo>
                    <a:lnTo>
                      <a:pt x="81" y="33"/>
                    </a:lnTo>
                    <a:lnTo>
                      <a:pt x="81" y="311"/>
                    </a:lnTo>
                    <a:lnTo>
                      <a:pt x="407" y="311"/>
                    </a:lnTo>
                    <a:lnTo>
                      <a:pt x="407" y="343"/>
                    </a:lnTo>
                    <a:lnTo>
                      <a:pt x="81" y="343"/>
                    </a:lnTo>
                    <a:lnTo>
                      <a:pt x="81" y="634"/>
                    </a:lnTo>
                    <a:lnTo>
                      <a:pt x="439" y="634"/>
                    </a:lnTo>
                    <a:lnTo>
                      <a:pt x="439" y="666"/>
                    </a:lnTo>
                    <a:lnTo>
                      <a:pt x="0" y="666"/>
                    </a:lnTo>
                    <a:close/>
                  </a:path>
                </a:pathLst>
              </a:custGeom>
              <a:solidFill>
                <a:schemeClr val="tx1"/>
              </a:solidFill>
              <a:ln w="9525">
                <a:solidFill>
                  <a:schemeClr val="tx1"/>
                </a:solidFill>
                <a:round/>
                <a:headEnd/>
                <a:tailEnd/>
              </a:ln>
            </p:spPr>
            <p:txBody>
              <a:bodyPr/>
              <a:lstStyle/>
              <a:p>
                <a:endParaRPr lang="pt-BR"/>
              </a:p>
            </p:txBody>
          </p:sp>
          <p:sp>
            <p:nvSpPr>
              <p:cNvPr id="23" name="Freeform 1044">
                <a:extLst>
                  <a:ext uri="{FF2B5EF4-FFF2-40B4-BE49-F238E27FC236}">
                    <a16:creationId xmlns:a16="http://schemas.microsoft.com/office/drawing/2014/main" id="{8ED9747B-D54B-48A0-895A-8BFA0783B6B6}"/>
                  </a:ext>
                </a:extLst>
              </p:cNvPr>
              <p:cNvSpPr>
                <a:spLocks noEditPoints="1"/>
              </p:cNvSpPr>
              <p:nvPr/>
            </p:nvSpPr>
            <p:spPr bwMode="auto">
              <a:xfrm>
                <a:off x="2717" y="2003"/>
                <a:ext cx="206" cy="278"/>
              </a:xfrm>
              <a:custGeom>
                <a:avLst/>
                <a:gdLst>
                  <a:gd name="T0" fmla="*/ 0 w 827"/>
                  <a:gd name="T1" fmla="*/ 0 h 1110"/>
                  <a:gd name="T2" fmla="*/ 0 w 827"/>
                  <a:gd name="T3" fmla="*/ 0 h 1110"/>
                  <a:gd name="T4" fmla="*/ 0 w 827"/>
                  <a:gd name="T5" fmla="*/ 0 h 1110"/>
                  <a:gd name="T6" fmla="*/ 0 w 827"/>
                  <a:gd name="T7" fmla="*/ 0 h 1110"/>
                  <a:gd name="T8" fmla="*/ 0 w 827"/>
                  <a:gd name="T9" fmla="*/ 0 h 1110"/>
                  <a:gd name="T10" fmla="*/ 0 w 827"/>
                  <a:gd name="T11" fmla="*/ 0 h 1110"/>
                  <a:gd name="T12" fmla="*/ 0 w 827"/>
                  <a:gd name="T13" fmla="*/ 0 h 1110"/>
                  <a:gd name="T14" fmla="*/ 0 w 827"/>
                  <a:gd name="T15" fmla="*/ 0 h 1110"/>
                  <a:gd name="T16" fmla="*/ 0 w 827"/>
                  <a:gd name="T17" fmla="*/ 0 h 1110"/>
                  <a:gd name="T18" fmla="*/ 0 w 827"/>
                  <a:gd name="T19" fmla="*/ 0 h 1110"/>
                  <a:gd name="T20" fmla="*/ 0 w 827"/>
                  <a:gd name="T21" fmla="*/ 0 h 1110"/>
                  <a:gd name="T22" fmla="*/ 0 w 827"/>
                  <a:gd name="T23" fmla="*/ 0 h 1110"/>
                  <a:gd name="T24" fmla="*/ 0 w 827"/>
                  <a:gd name="T25" fmla="*/ 0 h 1110"/>
                  <a:gd name="T26" fmla="*/ 0 w 827"/>
                  <a:gd name="T27" fmla="*/ 0 h 1110"/>
                  <a:gd name="T28" fmla="*/ 0 w 827"/>
                  <a:gd name="T29" fmla="*/ 0 h 1110"/>
                  <a:gd name="T30" fmla="*/ 0 w 827"/>
                  <a:gd name="T31" fmla="*/ 0 h 1110"/>
                  <a:gd name="T32" fmla="*/ 0 w 827"/>
                  <a:gd name="T33" fmla="*/ 0 h 1110"/>
                  <a:gd name="T34" fmla="*/ 0 w 827"/>
                  <a:gd name="T35" fmla="*/ 0 h 1110"/>
                  <a:gd name="T36" fmla="*/ 0 w 827"/>
                  <a:gd name="T37" fmla="*/ 0 h 1110"/>
                  <a:gd name="T38" fmla="*/ 0 w 827"/>
                  <a:gd name="T39" fmla="*/ 0 h 1110"/>
                  <a:gd name="T40" fmla="*/ 0 w 827"/>
                  <a:gd name="T41" fmla="*/ 0 h 1110"/>
                  <a:gd name="T42" fmla="*/ 0 w 827"/>
                  <a:gd name="T43" fmla="*/ 0 h 1110"/>
                  <a:gd name="T44" fmla="*/ 0 w 827"/>
                  <a:gd name="T45" fmla="*/ 0 h 1110"/>
                  <a:gd name="T46" fmla="*/ 0 w 827"/>
                  <a:gd name="T47" fmla="*/ 0 h 1110"/>
                  <a:gd name="T48" fmla="*/ 0 w 827"/>
                  <a:gd name="T49" fmla="*/ 0 h 1110"/>
                  <a:gd name="T50" fmla="*/ 0 w 827"/>
                  <a:gd name="T51" fmla="*/ 0 h 1110"/>
                  <a:gd name="T52" fmla="*/ 0 w 827"/>
                  <a:gd name="T53" fmla="*/ 0 h 1110"/>
                  <a:gd name="T54" fmla="*/ 0 w 827"/>
                  <a:gd name="T55" fmla="*/ 0 h 1110"/>
                  <a:gd name="T56" fmla="*/ 0 w 827"/>
                  <a:gd name="T57" fmla="*/ 0 h 1110"/>
                  <a:gd name="T58" fmla="*/ 0 w 827"/>
                  <a:gd name="T59" fmla="*/ 0 h 1110"/>
                  <a:gd name="T60" fmla="*/ 0 w 827"/>
                  <a:gd name="T61" fmla="*/ 0 h 1110"/>
                  <a:gd name="T62" fmla="*/ 0 w 827"/>
                  <a:gd name="T63" fmla="*/ 0 h 1110"/>
                  <a:gd name="T64" fmla="*/ 0 w 827"/>
                  <a:gd name="T65" fmla="*/ 0 h 1110"/>
                  <a:gd name="T66" fmla="*/ 0 w 827"/>
                  <a:gd name="T67" fmla="*/ 0 h 1110"/>
                  <a:gd name="T68" fmla="*/ 0 w 827"/>
                  <a:gd name="T69" fmla="*/ 0 h 1110"/>
                  <a:gd name="T70" fmla="*/ 0 w 827"/>
                  <a:gd name="T71" fmla="*/ 0 h 1110"/>
                  <a:gd name="T72" fmla="*/ 0 w 827"/>
                  <a:gd name="T73" fmla="*/ 0 h 1110"/>
                  <a:gd name="T74" fmla="*/ 0 w 827"/>
                  <a:gd name="T75" fmla="*/ 0 h 1110"/>
                  <a:gd name="T76" fmla="*/ 0 w 827"/>
                  <a:gd name="T77" fmla="*/ 0 h 1110"/>
                  <a:gd name="T78" fmla="*/ 0 w 827"/>
                  <a:gd name="T79" fmla="*/ 0 h 1110"/>
                  <a:gd name="T80" fmla="*/ 0 w 827"/>
                  <a:gd name="T81" fmla="*/ 0 h 1110"/>
                  <a:gd name="T82" fmla="*/ 0 w 827"/>
                  <a:gd name="T83" fmla="*/ 0 h 1110"/>
                  <a:gd name="T84" fmla="*/ 0 w 827"/>
                  <a:gd name="T85" fmla="*/ 0 h 1110"/>
                  <a:gd name="T86" fmla="*/ 0 w 827"/>
                  <a:gd name="T87" fmla="*/ 0 h 111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27"/>
                  <a:gd name="T133" fmla="*/ 0 h 1110"/>
                  <a:gd name="T134" fmla="*/ 827 w 827"/>
                  <a:gd name="T135" fmla="*/ 1110 h 111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27" h="1110">
                    <a:moveTo>
                      <a:pt x="0" y="1110"/>
                    </a:moveTo>
                    <a:lnTo>
                      <a:pt x="0" y="0"/>
                    </a:lnTo>
                    <a:lnTo>
                      <a:pt x="363" y="0"/>
                    </a:lnTo>
                    <a:lnTo>
                      <a:pt x="391" y="2"/>
                    </a:lnTo>
                    <a:lnTo>
                      <a:pt x="418" y="3"/>
                    </a:lnTo>
                    <a:lnTo>
                      <a:pt x="445" y="5"/>
                    </a:lnTo>
                    <a:lnTo>
                      <a:pt x="470" y="8"/>
                    </a:lnTo>
                    <a:lnTo>
                      <a:pt x="495" y="11"/>
                    </a:lnTo>
                    <a:lnTo>
                      <a:pt x="518" y="15"/>
                    </a:lnTo>
                    <a:lnTo>
                      <a:pt x="541" y="20"/>
                    </a:lnTo>
                    <a:lnTo>
                      <a:pt x="565" y="27"/>
                    </a:lnTo>
                    <a:lnTo>
                      <a:pt x="585" y="33"/>
                    </a:lnTo>
                    <a:lnTo>
                      <a:pt x="606" y="40"/>
                    </a:lnTo>
                    <a:lnTo>
                      <a:pt x="626" y="48"/>
                    </a:lnTo>
                    <a:lnTo>
                      <a:pt x="644" y="56"/>
                    </a:lnTo>
                    <a:lnTo>
                      <a:pt x="661" y="66"/>
                    </a:lnTo>
                    <a:lnTo>
                      <a:pt x="679" y="75"/>
                    </a:lnTo>
                    <a:lnTo>
                      <a:pt x="695" y="86"/>
                    </a:lnTo>
                    <a:lnTo>
                      <a:pt x="710" y="97"/>
                    </a:lnTo>
                    <a:lnTo>
                      <a:pt x="724" y="109"/>
                    </a:lnTo>
                    <a:lnTo>
                      <a:pt x="737" y="120"/>
                    </a:lnTo>
                    <a:lnTo>
                      <a:pt x="749" y="133"/>
                    </a:lnTo>
                    <a:lnTo>
                      <a:pt x="760" y="146"/>
                    </a:lnTo>
                    <a:lnTo>
                      <a:pt x="771" y="159"/>
                    </a:lnTo>
                    <a:lnTo>
                      <a:pt x="781" y="173"/>
                    </a:lnTo>
                    <a:lnTo>
                      <a:pt x="789" y="188"/>
                    </a:lnTo>
                    <a:lnTo>
                      <a:pt x="797" y="202"/>
                    </a:lnTo>
                    <a:lnTo>
                      <a:pt x="804" y="217"/>
                    </a:lnTo>
                    <a:lnTo>
                      <a:pt x="810" y="233"/>
                    </a:lnTo>
                    <a:lnTo>
                      <a:pt x="816" y="249"/>
                    </a:lnTo>
                    <a:lnTo>
                      <a:pt x="819" y="265"/>
                    </a:lnTo>
                    <a:lnTo>
                      <a:pt x="823" y="281"/>
                    </a:lnTo>
                    <a:lnTo>
                      <a:pt x="825" y="297"/>
                    </a:lnTo>
                    <a:lnTo>
                      <a:pt x="826" y="315"/>
                    </a:lnTo>
                    <a:lnTo>
                      <a:pt x="827" y="332"/>
                    </a:lnTo>
                    <a:lnTo>
                      <a:pt x="826" y="346"/>
                    </a:lnTo>
                    <a:lnTo>
                      <a:pt x="825" y="359"/>
                    </a:lnTo>
                    <a:lnTo>
                      <a:pt x="824" y="373"/>
                    </a:lnTo>
                    <a:lnTo>
                      <a:pt x="821" y="387"/>
                    </a:lnTo>
                    <a:lnTo>
                      <a:pt x="818" y="400"/>
                    </a:lnTo>
                    <a:lnTo>
                      <a:pt x="815" y="414"/>
                    </a:lnTo>
                    <a:lnTo>
                      <a:pt x="810" y="427"/>
                    </a:lnTo>
                    <a:lnTo>
                      <a:pt x="804" y="439"/>
                    </a:lnTo>
                    <a:lnTo>
                      <a:pt x="798" y="453"/>
                    </a:lnTo>
                    <a:lnTo>
                      <a:pt x="791" y="464"/>
                    </a:lnTo>
                    <a:lnTo>
                      <a:pt x="783" y="477"/>
                    </a:lnTo>
                    <a:lnTo>
                      <a:pt x="775" y="489"/>
                    </a:lnTo>
                    <a:lnTo>
                      <a:pt x="766" y="500"/>
                    </a:lnTo>
                    <a:lnTo>
                      <a:pt x="756" y="512"/>
                    </a:lnTo>
                    <a:lnTo>
                      <a:pt x="745" y="522"/>
                    </a:lnTo>
                    <a:lnTo>
                      <a:pt x="734" y="533"/>
                    </a:lnTo>
                    <a:lnTo>
                      <a:pt x="721" y="543"/>
                    </a:lnTo>
                    <a:lnTo>
                      <a:pt x="709" y="553"/>
                    </a:lnTo>
                    <a:lnTo>
                      <a:pt x="694" y="562"/>
                    </a:lnTo>
                    <a:lnTo>
                      <a:pt x="679" y="571"/>
                    </a:lnTo>
                    <a:lnTo>
                      <a:pt x="664" y="578"/>
                    </a:lnTo>
                    <a:lnTo>
                      <a:pt x="647" y="585"/>
                    </a:lnTo>
                    <a:lnTo>
                      <a:pt x="629" y="593"/>
                    </a:lnTo>
                    <a:lnTo>
                      <a:pt x="612" y="599"/>
                    </a:lnTo>
                    <a:lnTo>
                      <a:pt x="592" y="604"/>
                    </a:lnTo>
                    <a:lnTo>
                      <a:pt x="573" y="610"/>
                    </a:lnTo>
                    <a:lnTo>
                      <a:pt x="552" y="614"/>
                    </a:lnTo>
                    <a:lnTo>
                      <a:pt x="530" y="617"/>
                    </a:lnTo>
                    <a:lnTo>
                      <a:pt x="507" y="620"/>
                    </a:lnTo>
                    <a:lnTo>
                      <a:pt x="484" y="622"/>
                    </a:lnTo>
                    <a:lnTo>
                      <a:pt x="459" y="623"/>
                    </a:lnTo>
                    <a:lnTo>
                      <a:pt x="433" y="624"/>
                    </a:lnTo>
                    <a:lnTo>
                      <a:pt x="407" y="624"/>
                    </a:lnTo>
                    <a:lnTo>
                      <a:pt x="825" y="1110"/>
                    </a:lnTo>
                    <a:lnTo>
                      <a:pt x="657" y="1110"/>
                    </a:lnTo>
                    <a:lnTo>
                      <a:pt x="241" y="624"/>
                    </a:lnTo>
                    <a:lnTo>
                      <a:pt x="135" y="624"/>
                    </a:lnTo>
                    <a:lnTo>
                      <a:pt x="135" y="1110"/>
                    </a:lnTo>
                    <a:lnTo>
                      <a:pt x="0" y="1110"/>
                    </a:lnTo>
                    <a:close/>
                    <a:moveTo>
                      <a:pt x="298" y="578"/>
                    </a:moveTo>
                    <a:lnTo>
                      <a:pt x="336" y="577"/>
                    </a:lnTo>
                    <a:lnTo>
                      <a:pt x="374" y="575"/>
                    </a:lnTo>
                    <a:lnTo>
                      <a:pt x="410" y="570"/>
                    </a:lnTo>
                    <a:lnTo>
                      <a:pt x="445" y="564"/>
                    </a:lnTo>
                    <a:lnTo>
                      <a:pt x="462" y="560"/>
                    </a:lnTo>
                    <a:lnTo>
                      <a:pt x="478" y="556"/>
                    </a:lnTo>
                    <a:lnTo>
                      <a:pt x="494" y="552"/>
                    </a:lnTo>
                    <a:lnTo>
                      <a:pt x="510" y="546"/>
                    </a:lnTo>
                    <a:lnTo>
                      <a:pt x="525" y="540"/>
                    </a:lnTo>
                    <a:lnTo>
                      <a:pt x="540" y="534"/>
                    </a:lnTo>
                    <a:lnTo>
                      <a:pt x="554" y="528"/>
                    </a:lnTo>
                    <a:lnTo>
                      <a:pt x="568" y="520"/>
                    </a:lnTo>
                    <a:lnTo>
                      <a:pt x="581" y="513"/>
                    </a:lnTo>
                    <a:lnTo>
                      <a:pt x="593" y="504"/>
                    </a:lnTo>
                    <a:lnTo>
                      <a:pt x="605" y="496"/>
                    </a:lnTo>
                    <a:lnTo>
                      <a:pt x="616" y="487"/>
                    </a:lnTo>
                    <a:lnTo>
                      <a:pt x="627" y="477"/>
                    </a:lnTo>
                    <a:lnTo>
                      <a:pt x="636" y="467"/>
                    </a:lnTo>
                    <a:lnTo>
                      <a:pt x="645" y="456"/>
                    </a:lnTo>
                    <a:lnTo>
                      <a:pt x="652" y="444"/>
                    </a:lnTo>
                    <a:lnTo>
                      <a:pt x="660" y="433"/>
                    </a:lnTo>
                    <a:lnTo>
                      <a:pt x="666" y="420"/>
                    </a:lnTo>
                    <a:lnTo>
                      <a:pt x="672" y="408"/>
                    </a:lnTo>
                    <a:lnTo>
                      <a:pt x="676" y="394"/>
                    </a:lnTo>
                    <a:lnTo>
                      <a:pt x="680" y="379"/>
                    </a:lnTo>
                    <a:lnTo>
                      <a:pt x="682" y="364"/>
                    </a:lnTo>
                    <a:lnTo>
                      <a:pt x="683" y="350"/>
                    </a:lnTo>
                    <a:lnTo>
                      <a:pt x="684" y="334"/>
                    </a:lnTo>
                    <a:lnTo>
                      <a:pt x="683" y="314"/>
                    </a:lnTo>
                    <a:lnTo>
                      <a:pt x="682" y="296"/>
                    </a:lnTo>
                    <a:lnTo>
                      <a:pt x="680" y="278"/>
                    </a:lnTo>
                    <a:lnTo>
                      <a:pt x="676" y="261"/>
                    </a:lnTo>
                    <a:lnTo>
                      <a:pt x="672" y="246"/>
                    </a:lnTo>
                    <a:lnTo>
                      <a:pt x="666" y="230"/>
                    </a:lnTo>
                    <a:lnTo>
                      <a:pt x="660" y="215"/>
                    </a:lnTo>
                    <a:lnTo>
                      <a:pt x="653" y="201"/>
                    </a:lnTo>
                    <a:lnTo>
                      <a:pt x="645" y="188"/>
                    </a:lnTo>
                    <a:lnTo>
                      <a:pt x="637" y="175"/>
                    </a:lnTo>
                    <a:lnTo>
                      <a:pt x="628" y="164"/>
                    </a:lnTo>
                    <a:lnTo>
                      <a:pt x="619" y="152"/>
                    </a:lnTo>
                    <a:lnTo>
                      <a:pt x="608" y="141"/>
                    </a:lnTo>
                    <a:lnTo>
                      <a:pt x="597" y="131"/>
                    </a:lnTo>
                    <a:lnTo>
                      <a:pt x="586" y="121"/>
                    </a:lnTo>
                    <a:lnTo>
                      <a:pt x="574" y="113"/>
                    </a:lnTo>
                    <a:lnTo>
                      <a:pt x="562" y="105"/>
                    </a:lnTo>
                    <a:lnTo>
                      <a:pt x="550" y="96"/>
                    </a:lnTo>
                    <a:lnTo>
                      <a:pt x="536" y="90"/>
                    </a:lnTo>
                    <a:lnTo>
                      <a:pt x="523" y="83"/>
                    </a:lnTo>
                    <a:lnTo>
                      <a:pt x="509" y="77"/>
                    </a:lnTo>
                    <a:lnTo>
                      <a:pt x="495" y="72"/>
                    </a:lnTo>
                    <a:lnTo>
                      <a:pt x="482" y="67"/>
                    </a:lnTo>
                    <a:lnTo>
                      <a:pt x="467" y="63"/>
                    </a:lnTo>
                    <a:lnTo>
                      <a:pt x="439" y="55"/>
                    </a:lnTo>
                    <a:lnTo>
                      <a:pt x="409" y="51"/>
                    </a:lnTo>
                    <a:lnTo>
                      <a:pt x="381" y="48"/>
                    </a:lnTo>
                    <a:lnTo>
                      <a:pt x="353" y="47"/>
                    </a:lnTo>
                    <a:lnTo>
                      <a:pt x="135" y="47"/>
                    </a:lnTo>
                    <a:lnTo>
                      <a:pt x="135" y="578"/>
                    </a:lnTo>
                    <a:lnTo>
                      <a:pt x="298" y="578"/>
                    </a:lnTo>
                    <a:close/>
                  </a:path>
                </a:pathLst>
              </a:custGeom>
              <a:solidFill>
                <a:schemeClr val="tx1"/>
              </a:solidFill>
              <a:ln w="9525">
                <a:solidFill>
                  <a:schemeClr val="tx1"/>
                </a:solidFill>
                <a:round/>
                <a:headEnd/>
                <a:tailEnd/>
              </a:ln>
            </p:spPr>
            <p:txBody>
              <a:bodyPr/>
              <a:lstStyle/>
              <a:p>
                <a:endParaRPr lang="pt-BR"/>
              </a:p>
            </p:txBody>
          </p:sp>
          <p:sp>
            <p:nvSpPr>
              <p:cNvPr id="24" name="Freeform 1045">
                <a:extLst>
                  <a:ext uri="{FF2B5EF4-FFF2-40B4-BE49-F238E27FC236}">
                    <a16:creationId xmlns:a16="http://schemas.microsoft.com/office/drawing/2014/main" id="{E4DBE8C9-57BA-4F89-A33A-6B6D31EC6051}"/>
                  </a:ext>
                </a:extLst>
              </p:cNvPr>
              <p:cNvSpPr>
                <a:spLocks/>
              </p:cNvSpPr>
              <p:nvPr/>
            </p:nvSpPr>
            <p:spPr bwMode="auto">
              <a:xfrm>
                <a:off x="2959" y="2059"/>
                <a:ext cx="146" cy="222"/>
              </a:xfrm>
              <a:custGeom>
                <a:avLst/>
                <a:gdLst>
                  <a:gd name="T0" fmla="*/ 0 w 585"/>
                  <a:gd name="T1" fmla="*/ 0 h 888"/>
                  <a:gd name="T2" fmla="*/ 0 w 585"/>
                  <a:gd name="T3" fmla="*/ 0 h 888"/>
                  <a:gd name="T4" fmla="*/ 0 w 585"/>
                  <a:gd name="T5" fmla="*/ 0 h 888"/>
                  <a:gd name="T6" fmla="*/ 0 w 585"/>
                  <a:gd name="T7" fmla="*/ 0 h 888"/>
                  <a:gd name="T8" fmla="*/ 0 w 585"/>
                  <a:gd name="T9" fmla="*/ 0 h 888"/>
                  <a:gd name="T10" fmla="*/ 0 w 585"/>
                  <a:gd name="T11" fmla="*/ 0 h 888"/>
                  <a:gd name="T12" fmla="*/ 0 w 585"/>
                  <a:gd name="T13" fmla="*/ 0 h 888"/>
                  <a:gd name="T14" fmla="*/ 0 w 585"/>
                  <a:gd name="T15" fmla="*/ 0 h 888"/>
                  <a:gd name="T16" fmla="*/ 0 w 585"/>
                  <a:gd name="T17" fmla="*/ 0 h 888"/>
                  <a:gd name="T18" fmla="*/ 0 w 585"/>
                  <a:gd name="T19" fmla="*/ 0 h 888"/>
                  <a:gd name="T20" fmla="*/ 0 w 585"/>
                  <a:gd name="T21" fmla="*/ 0 h 888"/>
                  <a:gd name="T22" fmla="*/ 0 w 585"/>
                  <a:gd name="T23" fmla="*/ 0 h 888"/>
                  <a:gd name="T24" fmla="*/ 0 w 585"/>
                  <a:gd name="T25" fmla="*/ 0 h 8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85"/>
                  <a:gd name="T40" fmla="*/ 0 h 888"/>
                  <a:gd name="T41" fmla="*/ 585 w 585"/>
                  <a:gd name="T42" fmla="*/ 888 h 88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85" h="888">
                    <a:moveTo>
                      <a:pt x="0" y="888"/>
                    </a:moveTo>
                    <a:lnTo>
                      <a:pt x="0" y="0"/>
                    </a:lnTo>
                    <a:lnTo>
                      <a:pt x="567" y="0"/>
                    </a:lnTo>
                    <a:lnTo>
                      <a:pt x="567" y="45"/>
                    </a:lnTo>
                    <a:lnTo>
                      <a:pt x="107" y="45"/>
                    </a:lnTo>
                    <a:lnTo>
                      <a:pt x="107" y="414"/>
                    </a:lnTo>
                    <a:lnTo>
                      <a:pt x="542" y="414"/>
                    </a:lnTo>
                    <a:lnTo>
                      <a:pt x="542" y="458"/>
                    </a:lnTo>
                    <a:lnTo>
                      <a:pt x="107" y="458"/>
                    </a:lnTo>
                    <a:lnTo>
                      <a:pt x="107" y="844"/>
                    </a:lnTo>
                    <a:lnTo>
                      <a:pt x="585" y="844"/>
                    </a:lnTo>
                    <a:lnTo>
                      <a:pt x="585" y="888"/>
                    </a:lnTo>
                    <a:lnTo>
                      <a:pt x="0" y="888"/>
                    </a:lnTo>
                    <a:close/>
                  </a:path>
                </a:pathLst>
              </a:custGeom>
              <a:solidFill>
                <a:schemeClr val="tx1"/>
              </a:solidFill>
              <a:ln w="9525">
                <a:solidFill>
                  <a:schemeClr val="tx1"/>
                </a:solidFill>
                <a:round/>
                <a:headEnd/>
                <a:tailEnd/>
              </a:ln>
            </p:spPr>
            <p:txBody>
              <a:bodyPr/>
              <a:lstStyle/>
              <a:p>
                <a:endParaRPr lang="pt-BR"/>
              </a:p>
            </p:txBody>
          </p:sp>
          <p:sp>
            <p:nvSpPr>
              <p:cNvPr id="25" name="Freeform 1046">
                <a:extLst>
                  <a:ext uri="{FF2B5EF4-FFF2-40B4-BE49-F238E27FC236}">
                    <a16:creationId xmlns:a16="http://schemas.microsoft.com/office/drawing/2014/main" id="{179B7AEB-B1B0-4140-A62D-5440E93E377B}"/>
                  </a:ext>
                </a:extLst>
              </p:cNvPr>
              <p:cNvSpPr>
                <a:spLocks noEditPoints="1"/>
              </p:cNvSpPr>
              <p:nvPr/>
            </p:nvSpPr>
            <p:spPr bwMode="auto">
              <a:xfrm>
                <a:off x="3112" y="2053"/>
                <a:ext cx="206" cy="228"/>
              </a:xfrm>
              <a:custGeom>
                <a:avLst/>
                <a:gdLst>
                  <a:gd name="T0" fmla="*/ 0 w 824"/>
                  <a:gd name="T1" fmla="*/ 0 h 912"/>
                  <a:gd name="T2" fmla="*/ 0 w 824"/>
                  <a:gd name="T3" fmla="*/ 0 h 912"/>
                  <a:gd name="T4" fmla="*/ 0 w 824"/>
                  <a:gd name="T5" fmla="*/ 0 h 912"/>
                  <a:gd name="T6" fmla="*/ 0 w 824"/>
                  <a:gd name="T7" fmla="*/ 0 h 912"/>
                  <a:gd name="T8" fmla="*/ 0 w 824"/>
                  <a:gd name="T9" fmla="*/ 0 h 912"/>
                  <a:gd name="T10" fmla="*/ 0 w 824"/>
                  <a:gd name="T11" fmla="*/ 0 h 912"/>
                  <a:gd name="T12" fmla="*/ 0 w 824"/>
                  <a:gd name="T13" fmla="*/ 0 h 912"/>
                  <a:gd name="T14" fmla="*/ 0 w 824"/>
                  <a:gd name="T15" fmla="*/ 0 h 912"/>
                  <a:gd name="T16" fmla="*/ 0 w 824"/>
                  <a:gd name="T17" fmla="*/ 0 h 912"/>
                  <a:gd name="T18" fmla="*/ 0 w 824"/>
                  <a:gd name="T19" fmla="*/ 0 h 912"/>
                  <a:gd name="T20" fmla="*/ 0 w 824"/>
                  <a:gd name="T21" fmla="*/ 0 h 912"/>
                  <a:gd name="T22" fmla="*/ 0 w 824"/>
                  <a:gd name="T23" fmla="*/ 0 h 912"/>
                  <a:gd name="T24" fmla="*/ 0 w 824"/>
                  <a:gd name="T25" fmla="*/ 0 h 9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24"/>
                  <a:gd name="T40" fmla="*/ 0 h 912"/>
                  <a:gd name="T41" fmla="*/ 824 w 824"/>
                  <a:gd name="T42" fmla="*/ 912 h 9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24" h="912">
                    <a:moveTo>
                      <a:pt x="391" y="181"/>
                    </a:moveTo>
                    <a:lnTo>
                      <a:pt x="569" y="591"/>
                    </a:lnTo>
                    <a:lnTo>
                      <a:pt x="209" y="591"/>
                    </a:lnTo>
                    <a:lnTo>
                      <a:pt x="391" y="181"/>
                    </a:lnTo>
                    <a:close/>
                    <a:moveTo>
                      <a:pt x="0" y="912"/>
                    </a:moveTo>
                    <a:lnTo>
                      <a:pt x="65" y="912"/>
                    </a:lnTo>
                    <a:lnTo>
                      <a:pt x="191" y="636"/>
                    </a:lnTo>
                    <a:lnTo>
                      <a:pt x="592" y="636"/>
                    </a:lnTo>
                    <a:lnTo>
                      <a:pt x="713" y="912"/>
                    </a:lnTo>
                    <a:lnTo>
                      <a:pt x="824" y="912"/>
                    </a:lnTo>
                    <a:lnTo>
                      <a:pt x="415" y="0"/>
                    </a:lnTo>
                    <a:lnTo>
                      <a:pt x="412" y="0"/>
                    </a:lnTo>
                    <a:lnTo>
                      <a:pt x="0" y="912"/>
                    </a:lnTo>
                    <a:close/>
                  </a:path>
                </a:pathLst>
              </a:custGeom>
              <a:solidFill>
                <a:schemeClr val="tx1"/>
              </a:solidFill>
              <a:ln w="9525">
                <a:solidFill>
                  <a:schemeClr val="tx1"/>
                </a:solidFill>
                <a:round/>
                <a:headEnd/>
                <a:tailEnd/>
              </a:ln>
            </p:spPr>
            <p:txBody>
              <a:bodyPr/>
              <a:lstStyle/>
              <a:p>
                <a:endParaRPr lang="pt-BR"/>
              </a:p>
            </p:txBody>
          </p:sp>
          <p:sp>
            <p:nvSpPr>
              <p:cNvPr id="26" name="Freeform 1047">
                <a:extLst>
                  <a:ext uri="{FF2B5EF4-FFF2-40B4-BE49-F238E27FC236}">
                    <a16:creationId xmlns:a16="http://schemas.microsoft.com/office/drawing/2014/main" id="{294690DF-EDB1-4F07-A06F-B012EF047E00}"/>
                  </a:ext>
                </a:extLst>
              </p:cNvPr>
              <p:cNvSpPr>
                <a:spLocks noEditPoints="1"/>
              </p:cNvSpPr>
              <p:nvPr/>
            </p:nvSpPr>
            <p:spPr bwMode="auto">
              <a:xfrm>
                <a:off x="3344" y="2059"/>
                <a:ext cx="168" cy="222"/>
              </a:xfrm>
              <a:custGeom>
                <a:avLst/>
                <a:gdLst>
                  <a:gd name="T0" fmla="*/ 0 w 673"/>
                  <a:gd name="T1" fmla="*/ 0 h 888"/>
                  <a:gd name="T2" fmla="*/ 0 w 673"/>
                  <a:gd name="T3" fmla="*/ 0 h 888"/>
                  <a:gd name="T4" fmla="*/ 0 w 673"/>
                  <a:gd name="T5" fmla="*/ 0 h 888"/>
                  <a:gd name="T6" fmla="*/ 0 w 673"/>
                  <a:gd name="T7" fmla="*/ 0 h 888"/>
                  <a:gd name="T8" fmla="*/ 0 w 673"/>
                  <a:gd name="T9" fmla="*/ 0 h 888"/>
                  <a:gd name="T10" fmla="*/ 0 w 673"/>
                  <a:gd name="T11" fmla="*/ 0 h 888"/>
                  <a:gd name="T12" fmla="*/ 0 w 673"/>
                  <a:gd name="T13" fmla="*/ 0 h 888"/>
                  <a:gd name="T14" fmla="*/ 0 w 673"/>
                  <a:gd name="T15" fmla="*/ 0 h 888"/>
                  <a:gd name="T16" fmla="*/ 0 w 673"/>
                  <a:gd name="T17" fmla="*/ 0 h 888"/>
                  <a:gd name="T18" fmla="*/ 0 w 673"/>
                  <a:gd name="T19" fmla="*/ 0 h 888"/>
                  <a:gd name="T20" fmla="*/ 0 w 673"/>
                  <a:gd name="T21" fmla="*/ 0 h 888"/>
                  <a:gd name="T22" fmla="*/ 0 w 673"/>
                  <a:gd name="T23" fmla="*/ 0 h 888"/>
                  <a:gd name="T24" fmla="*/ 0 w 673"/>
                  <a:gd name="T25" fmla="*/ 0 h 888"/>
                  <a:gd name="T26" fmla="*/ 0 w 673"/>
                  <a:gd name="T27" fmla="*/ 0 h 888"/>
                  <a:gd name="T28" fmla="*/ 0 w 673"/>
                  <a:gd name="T29" fmla="*/ 0 h 888"/>
                  <a:gd name="T30" fmla="*/ 0 w 673"/>
                  <a:gd name="T31" fmla="*/ 0 h 888"/>
                  <a:gd name="T32" fmla="*/ 0 w 673"/>
                  <a:gd name="T33" fmla="*/ 0 h 888"/>
                  <a:gd name="T34" fmla="*/ 0 w 673"/>
                  <a:gd name="T35" fmla="*/ 0 h 888"/>
                  <a:gd name="T36" fmla="*/ 0 w 673"/>
                  <a:gd name="T37" fmla="*/ 0 h 888"/>
                  <a:gd name="T38" fmla="*/ 0 w 673"/>
                  <a:gd name="T39" fmla="*/ 0 h 888"/>
                  <a:gd name="T40" fmla="*/ 0 w 673"/>
                  <a:gd name="T41" fmla="*/ 0 h 888"/>
                  <a:gd name="T42" fmla="*/ 0 w 673"/>
                  <a:gd name="T43" fmla="*/ 0 h 888"/>
                  <a:gd name="T44" fmla="*/ 0 w 673"/>
                  <a:gd name="T45" fmla="*/ 0 h 888"/>
                  <a:gd name="T46" fmla="*/ 0 w 673"/>
                  <a:gd name="T47" fmla="*/ 0 h 888"/>
                  <a:gd name="T48" fmla="*/ 0 w 673"/>
                  <a:gd name="T49" fmla="*/ 0 h 888"/>
                  <a:gd name="T50" fmla="*/ 0 w 673"/>
                  <a:gd name="T51" fmla="*/ 0 h 888"/>
                  <a:gd name="T52" fmla="*/ 0 w 673"/>
                  <a:gd name="T53" fmla="*/ 0 h 888"/>
                  <a:gd name="T54" fmla="*/ 0 w 673"/>
                  <a:gd name="T55" fmla="*/ 0 h 888"/>
                  <a:gd name="T56" fmla="*/ 0 w 673"/>
                  <a:gd name="T57" fmla="*/ 0 h 888"/>
                  <a:gd name="T58" fmla="*/ 0 w 673"/>
                  <a:gd name="T59" fmla="*/ 0 h 888"/>
                  <a:gd name="T60" fmla="*/ 0 w 673"/>
                  <a:gd name="T61" fmla="*/ 0 h 888"/>
                  <a:gd name="T62" fmla="*/ 0 w 673"/>
                  <a:gd name="T63" fmla="*/ 0 h 888"/>
                  <a:gd name="T64" fmla="*/ 0 w 673"/>
                  <a:gd name="T65" fmla="*/ 0 h 888"/>
                  <a:gd name="T66" fmla="*/ 0 w 673"/>
                  <a:gd name="T67" fmla="*/ 0 h 888"/>
                  <a:gd name="T68" fmla="*/ 0 w 673"/>
                  <a:gd name="T69" fmla="*/ 0 h 888"/>
                  <a:gd name="T70" fmla="*/ 0 w 673"/>
                  <a:gd name="T71" fmla="*/ 0 h 888"/>
                  <a:gd name="T72" fmla="*/ 0 w 673"/>
                  <a:gd name="T73" fmla="*/ 0 h 888"/>
                  <a:gd name="T74" fmla="*/ 0 w 673"/>
                  <a:gd name="T75" fmla="*/ 0 h 888"/>
                  <a:gd name="T76" fmla="*/ 0 w 673"/>
                  <a:gd name="T77" fmla="*/ 0 h 888"/>
                  <a:gd name="T78" fmla="*/ 0 w 673"/>
                  <a:gd name="T79" fmla="*/ 0 h 888"/>
                  <a:gd name="T80" fmla="*/ 0 w 673"/>
                  <a:gd name="T81" fmla="*/ 0 h 888"/>
                  <a:gd name="T82" fmla="*/ 0 w 673"/>
                  <a:gd name="T83" fmla="*/ 0 h 888"/>
                  <a:gd name="T84" fmla="*/ 0 w 673"/>
                  <a:gd name="T85" fmla="*/ 0 h 888"/>
                  <a:gd name="T86" fmla="*/ 0 w 673"/>
                  <a:gd name="T87" fmla="*/ 0 h 888"/>
                  <a:gd name="T88" fmla="*/ 0 w 673"/>
                  <a:gd name="T89" fmla="*/ 0 h 888"/>
                  <a:gd name="T90" fmla="*/ 0 w 673"/>
                  <a:gd name="T91" fmla="*/ 0 h 888"/>
                  <a:gd name="T92" fmla="*/ 0 w 673"/>
                  <a:gd name="T93" fmla="*/ 0 h 888"/>
                  <a:gd name="T94" fmla="*/ 0 w 673"/>
                  <a:gd name="T95" fmla="*/ 0 h 888"/>
                  <a:gd name="T96" fmla="*/ 0 w 673"/>
                  <a:gd name="T97" fmla="*/ 0 h 888"/>
                  <a:gd name="T98" fmla="*/ 0 w 673"/>
                  <a:gd name="T99" fmla="*/ 0 h 888"/>
                  <a:gd name="T100" fmla="*/ 0 w 673"/>
                  <a:gd name="T101" fmla="*/ 0 h 888"/>
                  <a:gd name="T102" fmla="*/ 0 w 673"/>
                  <a:gd name="T103" fmla="*/ 0 h 8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73"/>
                  <a:gd name="T157" fmla="*/ 0 h 888"/>
                  <a:gd name="T158" fmla="*/ 673 w 673"/>
                  <a:gd name="T159" fmla="*/ 888 h 88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73" h="888">
                    <a:moveTo>
                      <a:pt x="108" y="448"/>
                    </a:moveTo>
                    <a:lnTo>
                      <a:pt x="270" y="448"/>
                    </a:lnTo>
                    <a:lnTo>
                      <a:pt x="289" y="448"/>
                    </a:lnTo>
                    <a:lnTo>
                      <a:pt x="307" y="449"/>
                    </a:lnTo>
                    <a:lnTo>
                      <a:pt x="324" y="450"/>
                    </a:lnTo>
                    <a:lnTo>
                      <a:pt x="341" y="451"/>
                    </a:lnTo>
                    <a:lnTo>
                      <a:pt x="357" y="454"/>
                    </a:lnTo>
                    <a:lnTo>
                      <a:pt x="372" y="456"/>
                    </a:lnTo>
                    <a:lnTo>
                      <a:pt x="387" y="459"/>
                    </a:lnTo>
                    <a:lnTo>
                      <a:pt x="401" y="462"/>
                    </a:lnTo>
                    <a:lnTo>
                      <a:pt x="414" y="467"/>
                    </a:lnTo>
                    <a:lnTo>
                      <a:pt x="427" y="472"/>
                    </a:lnTo>
                    <a:lnTo>
                      <a:pt x="439" y="476"/>
                    </a:lnTo>
                    <a:lnTo>
                      <a:pt x="451" y="481"/>
                    </a:lnTo>
                    <a:lnTo>
                      <a:pt x="461" y="486"/>
                    </a:lnTo>
                    <a:lnTo>
                      <a:pt x="471" y="493"/>
                    </a:lnTo>
                    <a:lnTo>
                      <a:pt x="482" y="499"/>
                    </a:lnTo>
                    <a:lnTo>
                      <a:pt x="491" y="506"/>
                    </a:lnTo>
                    <a:lnTo>
                      <a:pt x="499" y="513"/>
                    </a:lnTo>
                    <a:lnTo>
                      <a:pt x="507" y="521"/>
                    </a:lnTo>
                    <a:lnTo>
                      <a:pt x="514" y="529"/>
                    </a:lnTo>
                    <a:lnTo>
                      <a:pt x="521" y="537"/>
                    </a:lnTo>
                    <a:lnTo>
                      <a:pt x="527" y="545"/>
                    </a:lnTo>
                    <a:lnTo>
                      <a:pt x="532" y="554"/>
                    </a:lnTo>
                    <a:lnTo>
                      <a:pt x="537" y="563"/>
                    </a:lnTo>
                    <a:lnTo>
                      <a:pt x="542" y="572"/>
                    </a:lnTo>
                    <a:lnTo>
                      <a:pt x="546" y="581"/>
                    </a:lnTo>
                    <a:lnTo>
                      <a:pt x="548" y="592"/>
                    </a:lnTo>
                    <a:lnTo>
                      <a:pt x="552" y="601"/>
                    </a:lnTo>
                    <a:lnTo>
                      <a:pt x="554" y="612"/>
                    </a:lnTo>
                    <a:lnTo>
                      <a:pt x="558" y="633"/>
                    </a:lnTo>
                    <a:lnTo>
                      <a:pt x="558" y="656"/>
                    </a:lnTo>
                    <a:lnTo>
                      <a:pt x="558" y="679"/>
                    </a:lnTo>
                    <a:lnTo>
                      <a:pt x="554" y="700"/>
                    </a:lnTo>
                    <a:lnTo>
                      <a:pt x="552" y="711"/>
                    </a:lnTo>
                    <a:lnTo>
                      <a:pt x="550" y="720"/>
                    </a:lnTo>
                    <a:lnTo>
                      <a:pt x="546" y="730"/>
                    </a:lnTo>
                    <a:lnTo>
                      <a:pt x="543" y="739"/>
                    </a:lnTo>
                    <a:lnTo>
                      <a:pt x="538" y="747"/>
                    </a:lnTo>
                    <a:lnTo>
                      <a:pt x="533" y="756"/>
                    </a:lnTo>
                    <a:lnTo>
                      <a:pt x="528" y="763"/>
                    </a:lnTo>
                    <a:lnTo>
                      <a:pt x="522" y="772"/>
                    </a:lnTo>
                    <a:lnTo>
                      <a:pt x="516" y="779"/>
                    </a:lnTo>
                    <a:lnTo>
                      <a:pt x="509" y="785"/>
                    </a:lnTo>
                    <a:lnTo>
                      <a:pt x="501" y="792"/>
                    </a:lnTo>
                    <a:lnTo>
                      <a:pt x="493" y="798"/>
                    </a:lnTo>
                    <a:lnTo>
                      <a:pt x="485" y="803"/>
                    </a:lnTo>
                    <a:lnTo>
                      <a:pt x="476" y="808"/>
                    </a:lnTo>
                    <a:lnTo>
                      <a:pt x="466" y="814"/>
                    </a:lnTo>
                    <a:lnTo>
                      <a:pt x="455" y="818"/>
                    </a:lnTo>
                    <a:lnTo>
                      <a:pt x="444" y="822"/>
                    </a:lnTo>
                    <a:lnTo>
                      <a:pt x="432" y="826"/>
                    </a:lnTo>
                    <a:lnTo>
                      <a:pt x="421" y="829"/>
                    </a:lnTo>
                    <a:lnTo>
                      <a:pt x="408" y="833"/>
                    </a:lnTo>
                    <a:lnTo>
                      <a:pt x="379" y="838"/>
                    </a:lnTo>
                    <a:lnTo>
                      <a:pt x="349" y="842"/>
                    </a:lnTo>
                    <a:lnTo>
                      <a:pt x="317" y="844"/>
                    </a:lnTo>
                    <a:lnTo>
                      <a:pt x="281" y="844"/>
                    </a:lnTo>
                    <a:lnTo>
                      <a:pt x="108" y="844"/>
                    </a:lnTo>
                    <a:lnTo>
                      <a:pt x="108" y="448"/>
                    </a:lnTo>
                    <a:close/>
                    <a:moveTo>
                      <a:pt x="0" y="888"/>
                    </a:moveTo>
                    <a:lnTo>
                      <a:pt x="360" y="888"/>
                    </a:lnTo>
                    <a:lnTo>
                      <a:pt x="393" y="887"/>
                    </a:lnTo>
                    <a:lnTo>
                      <a:pt x="425" y="884"/>
                    </a:lnTo>
                    <a:lnTo>
                      <a:pt x="441" y="882"/>
                    </a:lnTo>
                    <a:lnTo>
                      <a:pt x="456" y="880"/>
                    </a:lnTo>
                    <a:lnTo>
                      <a:pt x="471" y="877"/>
                    </a:lnTo>
                    <a:lnTo>
                      <a:pt x="485" y="873"/>
                    </a:lnTo>
                    <a:lnTo>
                      <a:pt x="500" y="868"/>
                    </a:lnTo>
                    <a:lnTo>
                      <a:pt x="513" y="864"/>
                    </a:lnTo>
                    <a:lnTo>
                      <a:pt x="527" y="859"/>
                    </a:lnTo>
                    <a:lnTo>
                      <a:pt x="539" y="854"/>
                    </a:lnTo>
                    <a:lnTo>
                      <a:pt x="551" y="848"/>
                    </a:lnTo>
                    <a:lnTo>
                      <a:pt x="562" y="841"/>
                    </a:lnTo>
                    <a:lnTo>
                      <a:pt x="574" y="835"/>
                    </a:lnTo>
                    <a:lnTo>
                      <a:pt x="584" y="827"/>
                    </a:lnTo>
                    <a:lnTo>
                      <a:pt x="595" y="820"/>
                    </a:lnTo>
                    <a:lnTo>
                      <a:pt x="604" y="812"/>
                    </a:lnTo>
                    <a:lnTo>
                      <a:pt x="613" y="803"/>
                    </a:lnTo>
                    <a:lnTo>
                      <a:pt x="622" y="794"/>
                    </a:lnTo>
                    <a:lnTo>
                      <a:pt x="629" y="784"/>
                    </a:lnTo>
                    <a:lnTo>
                      <a:pt x="637" y="775"/>
                    </a:lnTo>
                    <a:lnTo>
                      <a:pt x="643" y="764"/>
                    </a:lnTo>
                    <a:lnTo>
                      <a:pt x="649" y="753"/>
                    </a:lnTo>
                    <a:lnTo>
                      <a:pt x="654" y="742"/>
                    </a:lnTo>
                    <a:lnTo>
                      <a:pt x="659" y="731"/>
                    </a:lnTo>
                    <a:lnTo>
                      <a:pt x="664" y="718"/>
                    </a:lnTo>
                    <a:lnTo>
                      <a:pt x="666" y="705"/>
                    </a:lnTo>
                    <a:lnTo>
                      <a:pt x="669" y="693"/>
                    </a:lnTo>
                    <a:lnTo>
                      <a:pt x="671" y="679"/>
                    </a:lnTo>
                    <a:lnTo>
                      <a:pt x="672" y="665"/>
                    </a:lnTo>
                    <a:lnTo>
                      <a:pt x="673" y="652"/>
                    </a:lnTo>
                    <a:lnTo>
                      <a:pt x="672" y="640"/>
                    </a:lnTo>
                    <a:lnTo>
                      <a:pt x="671" y="629"/>
                    </a:lnTo>
                    <a:lnTo>
                      <a:pt x="669" y="618"/>
                    </a:lnTo>
                    <a:lnTo>
                      <a:pt x="667" y="607"/>
                    </a:lnTo>
                    <a:lnTo>
                      <a:pt x="665" y="598"/>
                    </a:lnTo>
                    <a:lnTo>
                      <a:pt x="661" y="587"/>
                    </a:lnTo>
                    <a:lnTo>
                      <a:pt x="658" y="578"/>
                    </a:lnTo>
                    <a:lnTo>
                      <a:pt x="654" y="569"/>
                    </a:lnTo>
                    <a:lnTo>
                      <a:pt x="644" y="551"/>
                    </a:lnTo>
                    <a:lnTo>
                      <a:pt x="633" y="534"/>
                    </a:lnTo>
                    <a:lnTo>
                      <a:pt x="619" y="517"/>
                    </a:lnTo>
                    <a:lnTo>
                      <a:pt x="604" y="502"/>
                    </a:lnTo>
                    <a:lnTo>
                      <a:pt x="588" y="489"/>
                    </a:lnTo>
                    <a:lnTo>
                      <a:pt x="570" y="476"/>
                    </a:lnTo>
                    <a:lnTo>
                      <a:pt x="551" y="464"/>
                    </a:lnTo>
                    <a:lnTo>
                      <a:pt x="531" y="455"/>
                    </a:lnTo>
                    <a:lnTo>
                      <a:pt x="510" y="445"/>
                    </a:lnTo>
                    <a:lnTo>
                      <a:pt x="489" y="437"/>
                    </a:lnTo>
                    <a:lnTo>
                      <a:pt x="466" y="430"/>
                    </a:lnTo>
                    <a:lnTo>
                      <a:pt x="442" y="424"/>
                    </a:lnTo>
                    <a:lnTo>
                      <a:pt x="442" y="421"/>
                    </a:lnTo>
                    <a:lnTo>
                      <a:pt x="461" y="416"/>
                    </a:lnTo>
                    <a:lnTo>
                      <a:pt x="479" y="411"/>
                    </a:lnTo>
                    <a:lnTo>
                      <a:pt x="495" y="404"/>
                    </a:lnTo>
                    <a:lnTo>
                      <a:pt x="512" y="397"/>
                    </a:lnTo>
                    <a:lnTo>
                      <a:pt x="525" y="389"/>
                    </a:lnTo>
                    <a:lnTo>
                      <a:pt x="539" y="379"/>
                    </a:lnTo>
                    <a:lnTo>
                      <a:pt x="552" y="369"/>
                    </a:lnTo>
                    <a:lnTo>
                      <a:pt x="563" y="358"/>
                    </a:lnTo>
                    <a:lnTo>
                      <a:pt x="574" y="346"/>
                    </a:lnTo>
                    <a:lnTo>
                      <a:pt x="582" y="333"/>
                    </a:lnTo>
                    <a:lnTo>
                      <a:pt x="590" y="318"/>
                    </a:lnTo>
                    <a:lnTo>
                      <a:pt x="596" y="303"/>
                    </a:lnTo>
                    <a:lnTo>
                      <a:pt x="601" y="288"/>
                    </a:lnTo>
                    <a:lnTo>
                      <a:pt x="605" y="271"/>
                    </a:lnTo>
                    <a:lnTo>
                      <a:pt x="607" y="253"/>
                    </a:lnTo>
                    <a:lnTo>
                      <a:pt x="607" y="234"/>
                    </a:lnTo>
                    <a:lnTo>
                      <a:pt x="607" y="218"/>
                    </a:lnTo>
                    <a:lnTo>
                      <a:pt x="606" y="205"/>
                    </a:lnTo>
                    <a:lnTo>
                      <a:pt x="604" y="191"/>
                    </a:lnTo>
                    <a:lnTo>
                      <a:pt x="601" y="177"/>
                    </a:lnTo>
                    <a:lnTo>
                      <a:pt x="597" y="165"/>
                    </a:lnTo>
                    <a:lnTo>
                      <a:pt x="592" y="152"/>
                    </a:lnTo>
                    <a:lnTo>
                      <a:pt x="588" y="140"/>
                    </a:lnTo>
                    <a:lnTo>
                      <a:pt x="581" y="129"/>
                    </a:lnTo>
                    <a:lnTo>
                      <a:pt x="574" y="118"/>
                    </a:lnTo>
                    <a:lnTo>
                      <a:pt x="567" y="108"/>
                    </a:lnTo>
                    <a:lnTo>
                      <a:pt x="558" y="98"/>
                    </a:lnTo>
                    <a:lnTo>
                      <a:pt x="548" y="89"/>
                    </a:lnTo>
                    <a:lnTo>
                      <a:pt x="538" y="80"/>
                    </a:lnTo>
                    <a:lnTo>
                      <a:pt x="528" y="72"/>
                    </a:lnTo>
                    <a:lnTo>
                      <a:pt x="516" y="64"/>
                    </a:lnTo>
                    <a:lnTo>
                      <a:pt x="504" y="56"/>
                    </a:lnTo>
                    <a:lnTo>
                      <a:pt x="490" y="50"/>
                    </a:lnTo>
                    <a:lnTo>
                      <a:pt x="476" y="44"/>
                    </a:lnTo>
                    <a:lnTo>
                      <a:pt x="461" y="37"/>
                    </a:lnTo>
                    <a:lnTo>
                      <a:pt x="446" y="32"/>
                    </a:lnTo>
                    <a:lnTo>
                      <a:pt x="430" y="27"/>
                    </a:lnTo>
                    <a:lnTo>
                      <a:pt x="413" y="23"/>
                    </a:lnTo>
                    <a:lnTo>
                      <a:pt x="395" y="18"/>
                    </a:lnTo>
                    <a:lnTo>
                      <a:pt x="377" y="14"/>
                    </a:lnTo>
                    <a:lnTo>
                      <a:pt x="338" y="8"/>
                    </a:lnTo>
                    <a:lnTo>
                      <a:pt x="296" y="4"/>
                    </a:lnTo>
                    <a:lnTo>
                      <a:pt x="251" y="1"/>
                    </a:lnTo>
                    <a:lnTo>
                      <a:pt x="204" y="0"/>
                    </a:lnTo>
                    <a:lnTo>
                      <a:pt x="0" y="0"/>
                    </a:lnTo>
                    <a:lnTo>
                      <a:pt x="0" y="888"/>
                    </a:lnTo>
                    <a:close/>
                    <a:moveTo>
                      <a:pt x="108" y="45"/>
                    </a:moveTo>
                    <a:lnTo>
                      <a:pt x="199" y="45"/>
                    </a:lnTo>
                    <a:lnTo>
                      <a:pt x="235" y="45"/>
                    </a:lnTo>
                    <a:lnTo>
                      <a:pt x="269" y="47"/>
                    </a:lnTo>
                    <a:lnTo>
                      <a:pt x="300" y="50"/>
                    </a:lnTo>
                    <a:lnTo>
                      <a:pt x="328" y="55"/>
                    </a:lnTo>
                    <a:lnTo>
                      <a:pt x="356" y="60"/>
                    </a:lnTo>
                    <a:lnTo>
                      <a:pt x="380" y="68"/>
                    </a:lnTo>
                    <a:lnTo>
                      <a:pt x="392" y="72"/>
                    </a:lnTo>
                    <a:lnTo>
                      <a:pt x="402" y="77"/>
                    </a:lnTo>
                    <a:lnTo>
                      <a:pt x="413" y="81"/>
                    </a:lnTo>
                    <a:lnTo>
                      <a:pt x="423" y="88"/>
                    </a:lnTo>
                    <a:lnTo>
                      <a:pt x="432" y="93"/>
                    </a:lnTo>
                    <a:lnTo>
                      <a:pt x="440" y="99"/>
                    </a:lnTo>
                    <a:lnTo>
                      <a:pt x="448" y="106"/>
                    </a:lnTo>
                    <a:lnTo>
                      <a:pt x="456" y="113"/>
                    </a:lnTo>
                    <a:lnTo>
                      <a:pt x="463" y="120"/>
                    </a:lnTo>
                    <a:lnTo>
                      <a:pt x="469" y="128"/>
                    </a:lnTo>
                    <a:lnTo>
                      <a:pt x="475" y="136"/>
                    </a:lnTo>
                    <a:lnTo>
                      <a:pt x="480" y="145"/>
                    </a:lnTo>
                    <a:lnTo>
                      <a:pt x="485" y="154"/>
                    </a:lnTo>
                    <a:lnTo>
                      <a:pt x="489" y="164"/>
                    </a:lnTo>
                    <a:lnTo>
                      <a:pt x="492" y="174"/>
                    </a:lnTo>
                    <a:lnTo>
                      <a:pt x="494" y="185"/>
                    </a:lnTo>
                    <a:lnTo>
                      <a:pt x="497" y="195"/>
                    </a:lnTo>
                    <a:lnTo>
                      <a:pt x="499" y="207"/>
                    </a:lnTo>
                    <a:lnTo>
                      <a:pt x="499" y="218"/>
                    </a:lnTo>
                    <a:lnTo>
                      <a:pt x="500" y="231"/>
                    </a:lnTo>
                    <a:lnTo>
                      <a:pt x="499" y="251"/>
                    </a:lnTo>
                    <a:lnTo>
                      <a:pt x="497" y="270"/>
                    </a:lnTo>
                    <a:lnTo>
                      <a:pt x="492" y="288"/>
                    </a:lnTo>
                    <a:lnTo>
                      <a:pt x="485" y="304"/>
                    </a:lnTo>
                    <a:lnTo>
                      <a:pt x="482" y="312"/>
                    </a:lnTo>
                    <a:lnTo>
                      <a:pt x="477" y="319"/>
                    </a:lnTo>
                    <a:lnTo>
                      <a:pt x="472" y="327"/>
                    </a:lnTo>
                    <a:lnTo>
                      <a:pt x="467" y="334"/>
                    </a:lnTo>
                    <a:lnTo>
                      <a:pt x="461" y="340"/>
                    </a:lnTo>
                    <a:lnTo>
                      <a:pt x="454" y="347"/>
                    </a:lnTo>
                    <a:lnTo>
                      <a:pt x="447" y="353"/>
                    </a:lnTo>
                    <a:lnTo>
                      <a:pt x="440" y="358"/>
                    </a:lnTo>
                    <a:lnTo>
                      <a:pt x="432" y="363"/>
                    </a:lnTo>
                    <a:lnTo>
                      <a:pt x="424" y="369"/>
                    </a:lnTo>
                    <a:lnTo>
                      <a:pt x="415" y="373"/>
                    </a:lnTo>
                    <a:lnTo>
                      <a:pt x="406" y="378"/>
                    </a:lnTo>
                    <a:lnTo>
                      <a:pt x="385" y="385"/>
                    </a:lnTo>
                    <a:lnTo>
                      <a:pt x="363" y="392"/>
                    </a:lnTo>
                    <a:lnTo>
                      <a:pt x="338" y="397"/>
                    </a:lnTo>
                    <a:lnTo>
                      <a:pt x="311" y="400"/>
                    </a:lnTo>
                    <a:lnTo>
                      <a:pt x="281" y="402"/>
                    </a:lnTo>
                    <a:lnTo>
                      <a:pt x="250" y="403"/>
                    </a:lnTo>
                    <a:lnTo>
                      <a:pt x="108" y="403"/>
                    </a:lnTo>
                    <a:lnTo>
                      <a:pt x="108" y="45"/>
                    </a:lnTo>
                    <a:close/>
                  </a:path>
                </a:pathLst>
              </a:custGeom>
              <a:solidFill>
                <a:schemeClr val="tx1"/>
              </a:solidFill>
              <a:ln w="9525">
                <a:solidFill>
                  <a:schemeClr val="tx1"/>
                </a:solidFill>
                <a:round/>
                <a:headEnd/>
                <a:tailEnd/>
              </a:ln>
            </p:spPr>
            <p:txBody>
              <a:bodyPr/>
              <a:lstStyle/>
              <a:p>
                <a:endParaRPr lang="pt-BR"/>
              </a:p>
            </p:txBody>
          </p:sp>
          <p:sp>
            <p:nvSpPr>
              <p:cNvPr id="27" name="Rectangle 1048">
                <a:extLst>
                  <a:ext uri="{FF2B5EF4-FFF2-40B4-BE49-F238E27FC236}">
                    <a16:creationId xmlns:a16="http://schemas.microsoft.com/office/drawing/2014/main" id="{9E8A9D64-2296-446E-A95A-47BC770C4997}"/>
                  </a:ext>
                </a:extLst>
              </p:cNvPr>
              <p:cNvSpPr>
                <a:spLocks noChangeArrowheads="1"/>
              </p:cNvSpPr>
              <p:nvPr/>
            </p:nvSpPr>
            <p:spPr bwMode="auto">
              <a:xfrm>
                <a:off x="3550" y="2059"/>
                <a:ext cx="27" cy="222"/>
              </a:xfrm>
              <a:prstGeom prst="rect">
                <a:avLst/>
              </a:prstGeom>
              <a:solidFill>
                <a:schemeClr val="tx1"/>
              </a:solidFill>
              <a:ln w="9525">
                <a:solidFill>
                  <a:schemeClr val="tx1"/>
                </a:solidFill>
                <a:miter lim="800000"/>
                <a:headEnd/>
                <a:tailEnd/>
              </a:ln>
            </p:spPr>
            <p:txBody>
              <a:bodyPr/>
              <a:lstStyle/>
              <a:p>
                <a:endParaRPr lang="pt-BR" altLang="pt-BR" sz="2400">
                  <a:latin typeface="Times New Roman" pitchFamily="18" charset="0"/>
                </a:endParaRPr>
              </a:p>
            </p:txBody>
          </p:sp>
          <p:sp>
            <p:nvSpPr>
              <p:cNvPr id="28" name="Freeform 1049">
                <a:extLst>
                  <a:ext uri="{FF2B5EF4-FFF2-40B4-BE49-F238E27FC236}">
                    <a16:creationId xmlns:a16="http://schemas.microsoft.com/office/drawing/2014/main" id="{5D16EBE8-4BF1-42F0-837C-3A12CAC281E0}"/>
                  </a:ext>
                </a:extLst>
              </p:cNvPr>
              <p:cNvSpPr>
                <a:spLocks/>
              </p:cNvSpPr>
              <p:nvPr/>
            </p:nvSpPr>
            <p:spPr bwMode="auto">
              <a:xfrm>
                <a:off x="3634" y="2059"/>
                <a:ext cx="120" cy="222"/>
              </a:xfrm>
              <a:custGeom>
                <a:avLst/>
                <a:gdLst>
                  <a:gd name="T0" fmla="*/ 0 w 477"/>
                  <a:gd name="T1" fmla="*/ 0 h 888"/>
                  <a:gd name="T2" fmla="*/ 0 w 477"/>
                  <a:gd name="T3" fmla="*/ 0 h 888"/>
                  <a:gd name="T4" fmla="*/ 0 w 477"/>
                  <a:gd name="T5" fmla="*/ 0 h 888"/>
                  <a:gd name="T6" fmla="*/ 0 w 477"/>
                  <a:gd name="T7" fmla="*/ 0 h 888"/>
                  <a:gd name="T8" fmla="*/ 0 w 477"/>
                  <a:gd name="T9" fmla="*/ 0 h 888"/>
                  <a:gd name="T10" fmla="*/ 0 w 477"/>
                  <a:gd name="T11" fmla="*/ 0 h 888"/>
                  <a:gd name="T12" fmla="*/ 0 w 477"/>
                  <a:gd name="T13" fmla="*/ 0 h 888"/>
                  <a:gd name="T14" fmla="*/ 0 60000 65536"/>
                  <a:gd name="T15" fmla="*/ 0 60000 65536"/>
                  <a:gd name="T16" fmla="*/ 0 60000 65536"/>
                  <a:gd name="T17" fmla="*/ 0 60000 65536"/>
                  <a:gd name="T18" fmla="*/ 0 60000 65536"/>
                  <a:gd name="T19" fmla="*/ 0 60000 65536"/>
                  <a:gd name="T20" fmla="*/ 0 60000 65536"/>
                  <a:gd name="T21" fmla="*/ 0 w 477"/>
                  <a:gd name="T22" fmla="*/ 0 h 888"/>
                  <a:gd name="T23" fmla="*/ 477 w 477"/>
                  <a:gd name="T24" fmla="*/ 888 h 8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7" h="888">
                    <a:moveTo>
                      <a:pt x="0" y="888"/>
                    </a:moveTo>
                    <a:lnTo>
                      <a:pt x="0" y="0"/>
                    </a:lnTo>
                    <a:lnTo>
                      <a:pt x="108" y="0"/>
                    </a:lnTo>
                    <a:lnTo>
                      <a:pt x="108" y="844"/>
                    </a:lnTo>
                    <a:lnTo>
                      <a:pt x="477" y="844"/>
                    </a:lnTo>
                    <a:lnTo>
                      <a:pt x="477" y="888"/>
                    </a:lnTo>
                    <a:lnTo>
                      <a:pt x="0" y="888"/>
                    </a:lnTo>
                    <a:close/>
                  </a:path>
                </a:pathLst>
              </a:custGeom>
              <a:solidFill>
                <a:schemeClr val="tx1"/>
              </a:solidFill>
              <a:ln w="9525">
                <a:solidFill>
                  <a:schemeClr val="tx1"/>
                </a:solidFill>
                <a:round/>
                <a:headEnd/>
                <a:tailEnd/>
              </a:ln>
            </p:spPr>
            <p:txBody>
              <a:bodyPr/>
              <a:lstStyle/>
              <a:p>
                <a:endParaRPr lang="pt-BR"/>
              </a:p>
            </p:txBody>
          </p:sp>
          <p:sp>
            <p:nvSpPr>
              <p:cNvPr id="29" name="Rectangle 1050">
                <a:extLst>
                  <a:ext uri="{FF2B5EF4-FFF2-40B4-BE49-F238E27FC236}">
                    <a16:creationId xmlns:a16="http://schemas.microsoft.com/office/drawing/2014/main" id="{62ADE951-A4B4-4AAE-9558-B948EEAF27E2}"/>
                  </a:ext>
                </a:extLst>
              </p:cNvPr>
              <p:cNvSpPr>
                <a:spLocks noChangeArrowheads="1"/>
              </p:cNvSpPr>
              <p:nvPr/>
            </p:nvSpPr>
            <p:spPr bwMode="auto">
              <a:xfrm>
                <a:off x="3778" y="2059"/>
                <a:ext cx="27" cy="222"/>
              </a:xfrm>
              <a:prstGeom prst="rect">
                <a:avLst/>
              </a:prstGeom>
              <a:solidFill>
                <a:schemeClr val="tx1"/>
              </a:solidFill>
              <a:ln w="9525">
                <a:solidFill>
                  <a:schemeClr val="tx1"/>
                </a:solidFill>
                <a:miter lim="800000"/>
                <a:headEnd/>
                <a:tailEnd/>
              </a:ln>
            </p:spPr>
            <p:txBody>
              <a:bodyPr/>
              <a:lstStyle/>
              <a:p>
                <a:endParaRPr lang="pt-BR" altLang="pt-BR" sz="2400">
                  <a:latin typeface="Times New Roman" pitchFamily="18" charset="0"/>
                </a:endParaRPr>
              </a:p>
            </p:txBody>
          </p:sp>
          <p:sp>
            <p:nvSpPr>
              <p:cNvPr id="30" name="Freeform 1051">
                <a:extLst>
                  <a:ext uri="{FF2B5EF4-FFF2-40B4-BE49-F238E27FC236}">
                    <a16:creationId xmlns:a16="http://schemas.microsoft.com/office/drawing/2014/main" id="{78F9898D-F9B3-4407-9361-CFE778909E59}"/>
                  </a:ext>
                </a:extLst>
              </p:cNvPr>
              <p:cNvSpPr>
                <a:spLocks/>
              </p:cNvSpPr>
              <p:nvPr/>
            </p:nvSpPr>
            <p:spPr bwMode="auto">
              <a:xfrm>
                <a:off x="3832" y="2059"/>
                <a:ext cx="141" cy="222"/>
              </a:xfrm>
              <a:custGeom>
                <a:avLst/>
                <a:gdLst>
                  <a:gd name="T0" fmla="*/ 0 w 566"/>
                  <a:gd name="T1" fmla="*/ 0 h 888"/>
                  <a:gd name="T2" fmla="*/ 0 w 566"/>
                  <a:gd name="T3" fmla="*/ 0 h 888"/>
                  <a:gd name="T4" fmla="*/ 0 w 566"/>
                  <a:gd name="T5" fmla="*/ 0 h 888"/>
                  <a:gd name="T6" fmla="*/ 0 w 566"/>
                  <a:gd name="T7" fmla="*/ 0 h 888"/>
                  <a:gd name="T8" fmla="*/ 0 w 566"/>
                  <a:gd name="T9" fmla="*/ 0 h 888"/>
                  <a:gd name="T10" fmla="*/ 0 w 566"/>
                  <a:gd name="T11" fmla="*/ 0 h 888"/>
                  <a:gd name="T12" fmla="*/ 0 w 566"/>
                  <a:gd name="T13" fmla="*/ 0 h 888"/>
                  <a:gd name="T14" fmla="*/ 0 w 566"/>
                  <a:gd name="T15" fmla="*/ 0 h 888"/>
                  <a:gd name="T16" fmla="*/ 0 w 566"/>
                  <a:gd name="T17" fmla="*/ 0 h 8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6"/>
                  <a:gd name="T28" fmla="*/ 0 h 888"/>
                  <a:gd name="T29" fmla="*/ 566 w 566"/>
                  <a:gd name="T30" fmla="*/ 888 h 8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6" h="888">
                    <a:moveTo>
                      <a:pt x="229" y="45"/>
                    </a:moveTo>
                    <a:lnTo>
                      <a:pt x="0" y="45"/>
                    </a:lnTo>
                    <a:lnTo>
                      <a:pt x="0" y="0"/>
                    </a:lnTo>
                    <a:lnTo>
                      <a:pt x="566" y="0"/>
                    </a:lnTo>
                    <a:lnTo>
                      <a:pt x="566" y="45"/>
                    </a:lnTo>
                    <a:lnTo>
                      <a:pt x="337" y="45"/>
                    </a:lnTo>
                    <a:lnTo>
                      <a:pt x="337" y="888"/>
                    </a:lnTo>
                    <a:lnTo>
                      <a:pt x="229" y="888"/>
                    </a:lnTo>
                    <a:lnTo>
                      <a:pt x="229" y="45"/>
                    </a:lnTo>
                    <a:close/>
                  </a:path>
                </a:pathLst>
              </a:custGeom>
              <a:solidFill>
                <a:schemeClr val="tx1"/>
              </a:solidFill>
              <a:ln w="9525">
                <a:solidFill>
                  <a:schemeClr val="tx1"/>
                </a:solidFill>
                <a:round/>
                <a:headEnd/>
                <a:tailEnd/>
              </a:ln>
            </p:spPr>
            <p:txBody>
              <a:bodyPr/>
              <a:lstStyle/>
              <a:p>
                <a:endParaRPr lang="pt-BR"/>
              </a:p>
            </p:txBody>
          </p:sp>
          <p:sp>
            <p:nvSpPr>
              <p:cNvPr id="31" name="Freeform 1052">
                <a:extLst>
                  <a:ext uri="{FF2B5EF4-FFF2-40B4-BE49-F238E27FC236}">
                    <a16:creationId xmlns:a16="http://schemas.microsoft.com/office/drawing/2014/main" id="{CA058ACA-0F2B-4D03-9D18-B92AE7FFB752}"/>
                  </a:ext>
                </a:extLst>
              </p:cNvPr>
              <p:cNvSpPr>
                <a:spLocks noEditPoints="1"/>
              </p:cNvSpPr>
              <p:nvPr/>
            </p:nvSpPr>
            <p:spPr bwMode="auto">
              <a:xfrm>
                <a:off x="3952" y="2053"/>
                <a:ext cx="206" cy="228"/>
              </a:xfrm>
              <a:custGeom>
                <a:avLst/>
                <a:gdLst>
                  <a:gd name="T0" fmla="*/ 0 w 825"/>
                  <a:gd name="T1" fmla="*/ 0 h 912"/>
                  <a:gd name="T2" fmla="*/ 0 w 825"/>
                  <a:gd name="T3" fmla="*/ 0 h 912"/>
                  <a:gd name="T4" fmla="*/ 0 w 825"/>
                  <a:gd name="T5" fmla="*/ 0 h 912"/>
                  <a:gd name="T6" fmla="*/ 0 w 825"/>
                  <a:gd name="T7" fmla="*/ 0 h 912"/>
                  <a:gd name="T8" fmla="*/ 0 w 825"/>
                  <a:gd name="T9" fmla="*/ 0 h 912"/>
                  <a:gd name="T10" fmla="*/ 0 w 825"/>
                  <a:gd name="T11" fmla="*/ 0 h 912"/>
                  <a:gd name="T12" fmla="*/ 0 w 825"/>
                  <a:gd name="T13" fmla="*/ 0 h 912"/>
                  <a:gd name="T14" fmla="*/ 0 w 825"/>
                  <a:gd name="T15" fmla="*/ 0 h 912"/>
                  <a:gd name="T16" fmla="*/ 0 w 825"/>
                  <a:gd name="T17" fmla="*/ 0 h 912"/>
                  <a:gd name="T18" fmla="*/ 0 w 825"/>
                  <a:gd name="T19" fmla="*/ 0 h 912"/>
                  <a:gd name="T20" fmla="*/ 0 w 825"/>
                  <a:gd name="T21" fmla="*/ 0 h 912"/>
                  <a:gd name="T22" fmla="*/ 0 w 825"/>
                  <a:gd name="T23" fmla="*/ 0 h 912"/>
                  <a:gd name="T24" fmla="*/ 0 w 825"/>
                  <a:gd name="T25" fmla="*/ 0 h 9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25"/>
                  <a:gd name="T40" fmla="*/ 0 h 912"/>
                  <a:gd name="T41" fmla="*/ 825 w 825"/>
                  <a:gd name="T42" fmla="*/ 912 h 9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25" h="912">
                    <a:moveTo>
                      <a:pt x="392" y="181"/>
                    </a:moveTo>
                    <a:lnTo>
                      <a:pt x="569" y="591"/>
                    </a:lnTo>
                    <a:lnTo>
                      <a:pt x="210" y="591"/>
                    </a:lnTo>
                    <a:lnTo>
                      <a:pt x="392" y="181"/>
                    </a:lnTo>
                    <a:close/>
                    <a:moveTo>
                      <a:pt x="0" y="912"/>
                    </a:moveTo>
                    <a:lnTo>
                      <a:pt x="67" y="912"/>
                    </a:lnTo>
                    <a:lnTo>
                      <a:pt x="191" y="636"/>
                    </a:lnTo>
                    <a:lnTo>
                      <a:pt x="592" y="636"/>
                    </a:lnTo>
                    <a:lnTo>
                      <a:pt x="713" y="912"/>
                    </a:lnTo>
                    <a:lnTo>
                      <a:pt x="825" y="912"/>
                    </a:lnTo>
                    <a:lnTo>
                      <a:pt x="416" y="0"/>
                    </a:lnTo>
                    <a:lnTo>
                      <a:pt x="414" y="0"/>
                    </a:lnTo>
                    <a:lnTo>
                      <a:pt x="0" y="912"/>
                    </a:lnTo>
                    <a:close/>
                  </a:path>
                </a:pathLst>
              </a:custGeom>
              <a:solidFill>
                <a:schemeClr val="tx1"/>
              </a:solidFill>
              <a:ln w="9525">
                <a:solidFill>
                  <a:schemeClr val="tx1"/>
                </a:solidFill>
                <a:round/>
                <a:headEnd/>
                <a:tailEnd/>
              </a:ln>
            </p:spPr>
            <p:txBody>
              <a:bodyPr/>
              <a:lstStyle/>
              <a:p>
                <a:endParaRPr lang="pt-BR"/>
              </a:p>
            </p:txBody>
          </p:sp>
          <p:sp>
            <p:nvSpPr>
              <p:cNvPr id="32" name="Freeform 1053">
                <a:extLst>
                  <a:ext uri="{FF2B5EF4-FFF2-40B4-BE49-F238E27FC236}">
                    <a16:creationId xmlns:a16="http://schemas.microsoft.com/office/drawing/2014/main" id="{ABFBD8AD-CAE1-454A-91CE-650088B4C9EC}"/>
                  </a:ext>
                </a:extLst>
              </p:cNvPr>
              <p:cNvSpPr>
                <a:spLocks/>
              </p:cNvSpPr>
              <p:nvPr/>
            </p:nvSpPr>
            <p:spPr bwMode="auto">
              <a:xfrm>
                <a:off x="4157" y="2053"/>
                <a:ext cx="214" cy="293"/>
              </a:xfrm>
              <a:custGeom>
                <a:avLst/>
                <a:gdLst>
                  <a:gd name="T0" fmla="*/ 0 w 858"/>
                  <a:gd name="T1" fmla="*/ 0 h 1175"/>
                  <a:gd name="T2" fmla="*/ 0 w 858"/>
                  <a:gd name="T3" fmla="*/ 0 h 1175"/>
                  <a:gd name="T4" fmla="*/ 0 w 858"/>
                  <a:gd name="T5" fmla="*/ 0 h 1175"/>
                  <a:gd name="T6" fmla="*/ 0 w 858"/>
                  <a:gd name="T7" fmla="*/ 0 h 1175"/>
                  <a:gd name="T8" fmla="*/ 0 w 858"/>
                  <a:gd name="T9" fmla="*/ 0 h 1175"/>
                  <a:gd name="T10" fmla="*/ 0 w 858"/>
                  <a:gd name="T11" fmla="*/ 0 h 1175"/>
                  <a:gd name="T12" fmla="*/ 0 w 858"/>
                  <a:gd name="T13" fmla="*/ 0 h 1175"/>
                  <a:gd name="T14" fmla="*/ 0 w 858"/>
                  <a:gd name="T15" fmla="*/ 0 h 1175"/>
                  <a:gd name="T16" fmla="*/ 0 w 858"/>
                  <a:gd name="T17" fmla="*/ 0 h 1175"/>
                  <a:gd name="T18" fmla="*/ 0 w 858"/>
                  <a:gd name="T19" fmla="*/ 0 h 1175"/>
                  <a:gd name="T20" fmla="*/ 0 w 858"/>
                  <a:gd name="T21" fmla="*/ 0 h 1175"/>
                  <a:gd name="T22" fmla="*/ 0 w 858"/>
                  <a:gd name="T23" fmla="*/ 0 h 1175"/>
                  <a:gd name="T24" fmla="*/ 0 w 858"/>
                  <a:gd name="T25" fmla="*/ 0 h 1175"/>
                  <a:gd name="T26" fmla="*/ 0 w 858"/>
                  <a:gd name="T27" fmla="*/ 0 h 1175"/>
                  <a:gd name="T28" fmla="*/ 0 w 858"/>
                  <a:gd name="T29" fmla="*/ 0 h 1175"/>
                  <a:gd name="T30" fmla="*/ 0 w 858"/>
                  <a:gd name="T31" fmla="*/ 0 h 1175"/>
                  <a:gd name="T32" fmla="*/ 0 w 858"/>
                  <a:gd name="T33" fmla="*/ 0 h 1175"/>
                  <a:gd name="T34" fmla="*/ 0 w 858"/>
                  <a:gd name="T35" fmla="*/ 0 h 1175"/>
                  <a:gd name="T36" fmla="*/ 0 w 858"/>
                  <a:gd name="T37" fmla="*/ 0 h 1175"/>
                  <a:gd name="T38" fmla="*/ 0 w 858"/>
                  <a:gd name="T39" fmla="*/ 0 h 1175"/>
                  <a:gd name="T40" fmla="*/ 0 w 858"/>
                  <a:gd name="T41" fmla="*/ 0 h 1175"/>
                  <a:gd name="T42" fmla="*/ 0 w 858"/>
                  <a:gd name="T43" fmla="*/ 0 h 1175"/>
                  <a:gd name="T44" fmla="*/ 0 w 858"/>
                  <a:gd name="T45" fmla="*/ 0 h 1175"/>
                  <a:gd name="T46" fmla="*/ 0 w 858"/>
                  <a:gd name="T47" fmla="*/ 0 h 1175"/>
                  <a:gd name="T48" fmla="*/ 0 w 858"/>
                  <a:gd name="T49" fmla="*/ 0 h 1175"/>
                  <a:gd name="T50" fmla="*/ 0 w 858"/>
                  <a:gd name="T51" fmla="*/ 0 h 1175"/>
                  <a:gd name="T52" fmla="*/ 0 w 858"/>
                  <a:gd name="T53" fmla="*/ 0 h 1175"/>
                  <a:gd name="T54" fmla="*/ 0 w 858"/>
                  <a:gd name="T55" fmla="*/ 0 h 1175"/>
                  <a:gd name="T56" fmla="*/ 0 w 858"/>
                  <a:gd name="T57" fmla="*/ 0 h 1175"/>
                  <a:gd name="T58" fmla="*/ 0 w 858"/>
                  <a:gd name="T59" fmla="*/ 0 h 1175"/>
                  <a:gd name="T60" fmla="*/ 0 w 858"/>
                  <a:gd name="T61" fmla="*/ 0 h 1175"/>
                  <a:gd name="T62" fmla="*/ 0 w 858"/>
                  <a:gd name="T63" fmla="*/ 0 h 1175"/>
                  <a:gd name="T64" fmla="*/ 0 w 858"/>
                  <a:gd name="T65" fmla="*/ 0 h 1175"/>
                  <a:gd name="T66" fmla="*/ 0 w 858"/>
                  <a:gd name="T67" fmla="*/ 0 h 1175"/>
                  <a:gd name="T68" fmla="*/ 0 w 858"/>
                  <a:gd name="T69" fmla="*/ 0 h 1175"/>
                  <a:gd name="T70" fmla="*/ 0 w 858"/>
                  <a:gd name="T71" fmla="*/ 0 h 1175"/>
                  <a:gd name="T72" fmla="*/ 0 w 858"/>
                  <a:gd name="T73" fmla="*/ 0 h 1175"/>
                  <a:gd name="T74" fmla="*/ 0 w 858"/>
                  <a:gd name="T75" fmla="*/ 0 h 1175"/>
                  <a:gd name="T76" fmla="*/ 0 w 858"/>
                  <a:gd name="T77" fmla="*/ 0 h 1175"/>
                  <a:gd name="T78" fmla="*/ 0 w 858"/>
                  <a:gd name="T79" fmla="*/ 0 h 1175"/>
                  <a:gd name="T80" fmla="*/ 0 w 858"/>
                  <a:gd name="T81" fmla="*/ 0 h 1175"/>
                  <a:gd name="T82" fmla="*/ 0 w 858"/>
                  <a:gd name="T83" fmla="*/ 0 h 1175"/>
                  <a:gd name="T84" fmla="*/ 0 w 858"/>
                  <a:gd name="T85" fmla="*/ 0 h 1175"/>
                  <a:gd name="T86" fmla="*/ 0 w 858"/>
                  <a:gd name="T87" fmla="*/ 0 h 1175"/>
                  <a:gd name="T88" fmla="*/ 0 w 858"/>
                  <a:gd name="T89" fmla="*/ 0 h 1175"/>
                  <a:gd name="T90" fmla="*/ 0 w 858"/>
                  <a:gd name="T91" fmla="*/ 0 h 1175"/>
                  <a:gd name="T92" fmla="*/ 0 w 858"/>
                  <a:gd name="T93" fmla="*/ 0 h 1175"/>
                  <a:gd name="T94" fmla="*/ 0 w 858"/>
                  <a:gd name="T95" fmla="*/ 0 h 1175"/>
                  <a:gd name="T96" fmla="*/ 0 w 858"/>
                  <a:gd name="T97" fmla="*/ 0 h 1175"/>
                  <a:gd name="T98" fmla="*/ 0 w 858"/>
                  <a:gd name="T99" fmla="*/ 0 h 1175"/>
                  <a:gd name="T100" fmla="*/ 0 w 858"/>
                  <a:gd name="T101" fmla="*/ 0 h 1175"/>
                  <a:gd name="T102" fmla="*/ 0 w 858"/>
                  <a:gd name="T103" fmla="*/ 0 h 1175"/>
                  <a:gd name="T104" fmla="*/ 0 w 858"/>
                  <a:gd name="T105" fmla="*/ 0 h 1175"/>
                  <a:gd name="T106" fmla="*/ 0 w 858"/>
                  <a:gd name="T107" fmla="*/ 0 h 1175"/>
                  <a:gd name="T108" fmla="*/ 0 w 858"/>
                  <a:gd name="T109" fmla="*/ 0 h 11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58"/>
                  <a:gd name="T166" fmla="*/ 0 h 1175"/>
                  <a:gd name="T167" fmla="*/ 858 w 858"/>
                  <a:gd name="T168" fmla="*/ 1175 h 117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58" h="1175">
                    <a:moveTo>
                      <a:pt x="341" y="1112"/>
                    </a:moveTo>
                    <a:lnTo>
                      <a:pt x="372" y="1124"/>
                    </a:lnTo>
                    <a:lnTo>
                      <a:pt x="406" y="1134"/>
                    </a:lnTo>
                    <a:lnTo>
                      <a:pt x="423" y="1139"/>
                    </a:lnTo>
                    <a:lnTo>
                      <a:pt x="440" y="1143"/>
                    </a:lnTo>
                    <a:lnTo>
                      <a:pt x="460" y="1145"/>
                    </a:lnTo>
                    <a:lnTo>
                      <a:pt x="479" y="1145"/>
                    </a:lnTo>
                    <a:lnTo>
                      <a:pt x="498" y="1145"/>
                    </a:lnTo>
                    <a:lnTo>
                      <a:pt x="516" y="1143"/>
                    </a:lnTo>
                    <a:lnTo>
                      <a:pt x="525" y="1141"/>
                    </a:lnTo>
                    <a:lnTo>
                      <a:pt x="535" y="1139"/>
                    </a:lnTo>
                    <a:lnTo>
                      <a:pt x="543" y="1136"/>
                    </a:lnTo>
                    <a:lnTo>
                      <a:pt x="551" y="1133"/>
                    </a:lnTo>
                    <a:lnTo>
                      <a:pt x="558" y="1129"/>
                    </a:lnTo>
                    <a:lnTo>
                      <a:pt x="563" y="1125"/>
                    </a:lnTo>
                    <a:lnTo>
                      <a:pt x="569" y="1121"/>
                    </a:lnTo>
                    <a:lnTo>
                      <a:pt x="575" y="1114"/>
                    </a:lnTo>
                    <a:lnTo>
                      <a:pt x="578" y="1108"/>
                    </a:lnTo>
                    <a:lnTo>
                      <a:pt x="582" y="1102"/>
                    </a:lnTo>
                    <a:lnTo>
                      <a:pt x="583" y="1093"/>
                    </a:lnTo>
                    <a:lnTo>
                      <a:pt x="584" y="1085"/>
                    </a:lnTo>
                    <a:lnTo>
                      <a:pt x="583" y="1075"/>
                    </a:lnTo>
                    <a:lnTo>
                      <a:pt x="581" y="1067"/>
                    </a:lnTo>
                    <a:lnTo>
                      <a:pt x="577" y="1059"/>
                    </a:lnTo>
                    <a:lnTo>
                      <a:pt x="571" y="1052"/>
                    </a:lnTo>
                    <a:lnTo>
                      <a:pt x="565" y="1046"/>
                    </a:lnTo>
                    <a:lnTo>
                      <a:pt x="556" y="1041"/>
                    </a:lnTo>
                    <a:lnTo>
                      <a:pt x="547" y="1037"/>
                    </a:lnTo>
                    <a:lnTo>
                      <a:pt x="538" y="1033"/>
                    </a:lnTo>
                    <a:lnTo>
                      <a:pt x="527" y="1030"/>
                    </a:lnTo>
                    <a:lnTo>
                      <a:pt x="515" y="1028"/>
                    </a:lnTo>
                    <a:lnTo>
                      <a:pt x="503" y="1027"/>
                    </a:lnTo>
                    <a:lnTo>
                      <a:pt x="491" y="1026"/>
                    </a:lnTo>
                    <a:lnTo>
                      <a:pt x="478" y="1026"/>
                    </a:lnTo>
                    <a:lnTo>
                      <a:pt x="465" y="1027"/>
                    </a:lnTo>
                    <a:lnTo>
                      <a:pt x="453" y="1028"/>
                    </a:lnTo>
                    <a:lnTo>
                      <a:pt x="439" y="1030"/>
                    </a:lnTo>
                    <a:lnTo>
                      <a:pt x="471" y="937"/>
                    </a:lnTo>
                    <a:lnTo>
                      <a:pt x="446" y="936"/>
                    </a:lnTo>
                    <a:lnTo>
                      <a:pt x="421" y="932"/>
                    </a:lnTo>
                    <a:lnTo>
                      <a:pt x="396" y="929"/>
                    </a:lnTo>
                    <a:lnTo>
                      <a:pt x="372" y="925"/>
                    </a:lnTo>
                    <a:lnTo>
                      <a:pt x="349" y="919"/>
                    </a:lnTo>
                    <a:lnTo>
                      <a:pt x="326" y="912"/>
                    </a:lnTo>
                    <a:lnTo>
                      <a:pt x="304" y="904"/>
                    </a:lnTo>
                    <a:lnTo>
                      <a:pt x="282" y="896"/>
                    </a:lnTo>
                    <a:lnTo>
                      <a:pt x="260" y="886"/>
                    </a:lnTo>
                    <a:lnTo>
                      <a:pt x="241" y="876"/>
                    </a:lnTo>
                    <a:lnTo>
                      <a:pt x="221" y="864"/>
                    </a:lnTo>
                    <a:lnTo>
                      <a:pt x="202" y="852"/>
                    </a:lnTo>
                    <a:lnTo>
                      <a:pt x="183" y="839"/>
                    </a:lnTo>
                    <a:lnTo>
                      <a:pt x="166" y="825"/>
                    </a:lnTo>
                    <a:lnTo>
                      <a:pt x="149" y="810"/>
                    </a:lnTo>
                    <a:lnTo>
                      <a:pt x="133" y="796"/>
                    </a:lnTo>
                    <a:lnTo>
                      <a:pt x="118" y="779"/>
                    </a:lnTo>
                    <a:lnTo>
                      <a:pt x="103" y="762"/>
                    </a:lnTo>
                    <a:lnTo>
                      <a:pt x="90" y="745"/>
                    </a:lnTo>
                    <a:lnTo>
                      <a:pt x="77" y="727"/>
                    </a:lnTo>
                    <a:lnTo>
                      <a:pt x="65" y="708"/>
                    </a:lnTo>
                    <a:lnTo>
                      <a:pt x="54" y="688"/>
                    </a:lnTo>
                    <a:lnTo>
                      <a:pt x="44" y="668"/>
                    </a:lnTo>
                    <a:lnTo>
                      <a:pt x="35" y="648"/>
                    </a:lnTo>
                    <a:lnTo>
                      <a:pt x="27" y="627"/>
                    </a:lnTo>
                    <a:lnTo>
                      <a:pt x="20" y="606"/>
                    </a:lnTo>
                    <a:lnTo>
                      <a:pt x="14" y="584"/>
                    </a:lnTo>
                    <a:lnTo>
                      <a:pt x="9" y="562"/>
                    </a:lnTo>
                    <a:lnTo>
                      <a:pt x="5" y="539"/>
                    </a:lnTo>
                    <a:lnTo>
                      <a:pt x="2" y="516"/>
                    </a:lnTo>
                    <a:lnTo>
                      <a:pt x="0" y="493"/>
                    </a:lnTo>
                    <a:lnTo>
                      <a:pt x="0" y="468"/>
                    </a:lnTo>
                    <a:lnTo>
                      <a:pt x="0" y="444"/>
                    </a:lnTo>
                    <a:lnTo>
                      <a:pt x="2" y="420"/>
                    </a:lnTo>
                    <a:lnTo>
                      <a:pt x="5" y="397"/>
                    </a:lnTo>
                    <a:lnTo>
                      <a:pt x="9" y="374"/>
                    </a:lnTo>
                    <a:lnTo>
                      <a:pt x="15" y="351"/>
                    </a:lnTo>
                    <a:lnTo>
                      <a:pt x="21" y="328"/>
                    </a:lnTo>
                    <a:lnTo>
                      <a:pt x="28" y="306"/>
                    </a:lnTo>
                    <a:lnTo>
                      <a:pt x="37" y="285"/>
                    </a:lnTo>
                    <a:lnTo>
                      <a:pt x="46" y="264"/>
                    </a:lnTo>
                    <a:lnTo>
                      <a:pt x="56" y="244"/>
                    </a:lnTo>
                    <a:lnTo>
                      <a:pt x="68" y="224"/>
                    </a:lnTo>
                    <a:lnTo>
                      <a:pt x="81" y="205"/>
                    </a:lnTo>
                    <a:lnTo>
                      <a:pt x="93" y="186"/>
                    </a:lnTo>
                    <a:lnTo>
                      <a:pt x="107" y="170"/>
                    </a:lnTo>
                    <a:lnTo>
                      <a:pt x="122" y="153"/>
                    </a:lnTo>
                    <a:lnTo>
                      <a:pt x="138" y="136"/>
                    </a:lnTo>
                    <a:lnTo>
                      <a:pt x="156" y="121"/>
                    </a:lnTo>
                    <a:lnTo>
                      <a:pt x="173" y="107"/>
                    </a:lnTo>
                    <a:lnTo>
                      <a:pt x="191" y="92"/>
                    </a:lnTo>
                    <a:lnTo>
                      <a:pt x="211" y="79"/>
                    </a:lnTo>
                    <a:lnTo>
                      <a:pt x="230" y="68"/>
                    </a:lnTo>
                    <a:lnTo>
                      <a:pt x="251" y="56"/>
                    </a:lnTo>
                    <a:lnTo>
                      <a:pt x="272" y="45"/>
                    </a:lnTo>
                    <a:lnTo>
                      <a:pt x="294" y="36"/>
                    </a:lnTo>
                    <a:lnTo>
                      <a:pt x="317" y="29"/>
                    </a:lnTo>
                    <a:lnTo>
                      <a:pt x="340" y="21"/>
                    </a:lnTo>
                    <a:lnTo>
                      <a:pt x="363" y="15"/>
                    </a:lnTo>
                    <a:lnTo>
                      <a:pt x="387" y="10"/>
                    </a:lnTo>
                    <a:lnTo>
                      <a:pt x="412" y="6"/>
                    </a:lnTo>
                    <a:lnTo>
                      <a:pt x="438" y="2"/>
                    </a:lnTo>
                    <a:lnTo>
                      <a:pt x="463" y="0"/>
                    </a:lnTo>
                    <a:lnTo>
                      <a:pt x="490" y="0"/>
                    </a:lnTo>
                    <a:lnTo>
                      <a:pt x="520" y="0"/>
                    </a:lnTo>
                    <a:lnTo>
                      <a:pt x="548" y="3"/>
                    </a:lnTo>
                    <a:lnTo>
                      <a:pt x="576" y="7"/>
                    </a:lnTo>
                    <a:lnTo>
                      <a:pt x="604" y="12"/>
                    </a:lnTo>
                    <a:lnTo>
                      <a:pt x="630" y="19"/>
                    </a:lnTo>
                    <a:lnTo>
                      <a:pt x="656" y="28"/>
                    </a:lnTo>
                    <a:lnTo>
                      <a:pt x="680" y="37"/>
                    </a:lnTo>
                    <a:lnTo>
                      <a:pt x="703" y="49"/>
                    </a:lnTo>
                    <a:lnTo>
                      <a:pt x="726" y="61"/>
                    </a:lnTo>
                    <a:lnTo>
                      <a:pt x="747" y="76"/>
                    </a:lnTo>
                    <a:lnTo>
                      <a:pt x="766" y="92"/>
                    </a:lnTo>
                    <a:lnTo>
                      <a:pt x="786" y="110"/>
                    </a:lnTo>
                    <a:lnTo>
                      <a:pt x="803" y="129"/>
                    </a:lnTo>
                    <a:lnTo>
                      <a:pt x="819" y="149"/>
                    </a:lnTo>
                    <a:lnTo>
                      <a:pt x="834" y="171"/>
                    </a:lnTo>
                    <a:lnTo>
                      <a:pt x="848" y="195"/>
                    </a:lnTo>
                    <a:lnTo>
                      <a:pt x="794" y="222"/>
                    </a:lnTo>
                    <a:lnTo>
                      <a:pt x="785" y="201"/>
                    </a:lnTo>
                    <a:lnTo>
                      <a:pt x="775" y="182"/>
                    </a:lnTo>
                    <a:lnTo>
                      <a:pt x="763" y="163"/>
                    </a:lnTo>
                    <a:lnTo>
                      <a:pt x="750" y="146"/>
                    </a:lnTo>
                    <a:lnTo>
                      <a:pt x="735" y="130"/>
                    </a:lnTo>
                    <a:lnTo>
                      <a:pt x="719" y="115"/>
                    </a:lnTo>
                    <a:lnTo>
                      <a:pt x="702" y="100"/>
                    </a:lnTo>
                    <a:lnTo>
                      <a:pt x="682" y="88"/>
                    </a:lnTo>
                    <a:lnTo>
                      <a:pt x="662" y="76"/>
                    </a:lnTo>
                    <a:lnTo>
                      <a:pt x="641" y="67"/>
                    </a:lnTo>
                    <a:lnTo>
                      <a:pt x="619" y="57"/>
                    </a:lnTo>
                    <a:lnTo>
                      <a:pt x="594" y="51"/>
                    </a:lnTo>
                    <a:lnTo>
                      <a:pt x="570" y="44"/>
                    </a:lnTo>
                    <a:lnTo>
                      <a:pt x="544" y="40"/>
                    </a:lnTo>
                    <a:lnTo>
                      <a:pt x="517" y="38"/>
                    </a:lnTo>
                    <a:lnTo>
                      <a:pt x="490" y="37"/>
                    </a:lnTo>
                    <a:lnTo>
                      <a:pt x="472" y="37"/>
                    </a:lnTo>
                    <a:lnTo>
                      <a:pt x="455" y="38"/>
                    </a:lnTo>
                    <a:lnTo>
                      <a:pt x="438" y="40"/>
                    </a:lnTo>
                    <a:lnTo>
                      <a:pt x="421" y="43"/>
                    </a:lnTo>
                    <a:lnTo>
                      <a:pt x="403" y="47"/>
                    </a:lnTo>
                    <a:lnTo>
                      <a:pt x="387" y="51"/>
                    </a:lnTo>
                    <a:lnTo>
                      <a:pt x="370" y="56"/>
                    </a:lnTo>
                    <a:lnTo>
                      <a:pt x="354" y="62"/>
                    </a:lnTo>
                    <a:lnTo>
                      <a:pt x="338" y="69"/>
                    </a:lnTo>
                    <a:lnTo>
                      <a:pt x="323" y="76"/>
                    </a:lnTo>
                    <a:lnTo>
                      <a:pt x="306" y="84"/>
                    </a:lnTo>
                    <a:lnTo>
                      <a:pt x="292" y="94"/>
                    </a:lnTo>
                    <a:lnTo>
                      <a:pt x="278" y="104"/>
                    </a:lnTo>
                    <a:lnTo>
                      <a:pt x="264" y="115"/>
                    </a:lnTo>
                    <a:lnTo>
                      <a:pt x="250" y="128"/>
                    </a:lnTo>
                    <a:lnTo>
                      <a:pt x="236" y="140"/>
                    </a:lnTo>
                    <a:lnTo>
                      <a:pt x="225" y="154"/>
                    </a:lnTo>
                    <a:lnTo>
                      <a:pt x="212" y="168"/>
                    </a:lnTo>
                    <a:lnTo>
                      <a:pt x="200" y="183"/>
                    </a:lnTo>
                    <a:lnTo>
                      <a:pt x="190" y="199"/>
                    </a:lnTo>
                    <a:lnTo>
                      <a:pt x="180" y="217"/>
                    </a:lnTo>
                    <a:lnTo>
                      <a:pt x="171" y="235"/>
                    </a:lnTo>
                    <a:lnTo>
                      <a:pt x="162" y="254"/>
                    </a:lnTo>
                    <a:lnTo>
                      <a:pt x="154" y="274"/>
                    </a:lnTo>
                    <a:lnTo>
                      <a:pt x="148" y="295"/>
                    </a:lnTo>
                    <a:lnTo>
                      <a:pt x="141" y="317"/>
                    </a:lnTo>
                    <a:lnTo>
                      <a:pt x="136" y="340"/>
                    </a:lnTo>
                    <a:lnTo>
                      <a:pt x="131" y="363"/>
                    </a:lnTo>
                    <a:lnTo>
                      <a:pt x="128" y="388"/>
                    </a:lnTo>
                    <a:lnTo>
                      <a:pt x="126" y="414"/>
                    </a:lnTo>
                    <a:lnTo>
                      <a:pt x="123" y="441"/>
                    </a:lnTo>
                    <a:lnTo>
                      <a:pt x="123" y="468"/>
                    </a:lnTo>
                    <a:lnTo>
                      <a:pt x="123" y="497"/>
                    </a:lnTo>
                    <a:lnTo>
                      <a:pt x="126" y="523"/>
                    </a:lnTo>
                    <a:lnTo>
                      <a:pt x="128" y="549"/>
                    </a:lnTo>
                    <a:lnTo>
                      <a:pt x="133" y="574"/>
                    </a:lnTo>
                    <a:lnTo>
                      <a:pt x="137" y="598"/>
                    </a:lnTo>
                    <a:lnTo>
                      <a:pt x="143" y="620"/>
                    </a:lnTo>
                    <a:lnTo>
                      <a:pt x="150" y="642"/>
                    </a:lnTo>
                    <a:lnTo>
                      <a:pt x="157" y="663"/>
                    </a:lnTo>
                    <a:lnTo>
                      <a:pt x="166" y="682"/>
                    </a:lnTo>
                    <a:lnTo>
                      <a:pt x="175" y="701"/>
                    </a:lnTo>
                    <a:lnTo>
                      <a:pt x="186" y="719"/>
                    </a:lnTo>
                    <a:lnTo>
                      <a:pt x="196" y="736"/>
                    </a:lnTo>
                    <a:lnTo>
                      <a:pt x="207" y="752"/>
                    </a:lnTo>
                    <a:lnTo>
                      <a:pt x="219" y="767"/>
                    </a:lnTo>
                    <a:lnTo>
                      <a:pt x="232" y="781"/>
                    </a:lnTo>
                    <a:lnTo>
                      <a:pt x="244" y="795"/>
                    </a:lnTo>
                    <a:lnTo>
                      <a:pt x="258" y="807"/>
                    </a:lnTo>
                    <a:lnTo>
                      <a:pt x="272" y="819"/>
                    </a:lnTo>
                    <a:lnTo>
                      <a:pt x="287" y="829"/>
                    </a:lnTo>
                    <a:lnTo>
                      <a:pt x="302" y="839"/>
                    </a:lnTo>
                    <a:lnTo>
                      <a:pt x="317" y="847"/>
                    </a:lnTo>
                    <a:lnTo>
                      <a:pt x="332" y="856"/>
                    </a:lnTo>
                    <a:lnTo>
                      <a:pt x="348" y="863"/>
                    </a:lnTo>
                    <a:lnTo>
                      <a:pt x="363" y="869"/>
                    </a:lnTo>
                    <a:lnTo>
                      <a:pt x="379" y="876"/>
                    </a:lnTo>
                    <a:lnTo>
                      <a:pt x="395" y="880"/>
                    </a:lnTo>
                    <a:lnTo>
                      <a:pt x="411" y="884"/>
                    </a:lnTo>
                    <a:lnTo>
                      <a:pt x="427" y="887"/>
                    </a:lnTo>
                    <a:lnTo>
                      <a:pt x="442" y="890"/>
                    </a:lnTo>
                    <a:lnTo>
                      <a:pt x="459" y="891"/>
                    </a:lnTo>
                    <a:lnTo>
                      <a:pt x="475" y="892"/>
                    </a:lnTo>
                    <a:lnTo>
                      <a:pt x="490" y="893"/>
                    </a:lnTo>
                    <a:lnTo>
                      <a:pt x="517" y="892"/>
                    </a:lnTo>
                    <a:lnTo>
                      <a:pt x="543" y="890"/>
                    </a:lnTo>
                    <a:lnTo>
                      <a:pt x="568" y="887"/>
                    </a:lnTo>
                    <a:lnTo>
                      <a:pt x="591" y="883"/>
                    </a:lnTo>
                    <a:lnTo>
                      <a:pt x="615" y="877"/>
                    </a:lnTo>
                    <a:lnTo>
                      <a:pt x="637" y="868"/>
                    </a:lnTo>
                    <a:lnTo>
                      <a:pt x="658" y="860"/>
                    </a:lnTo>
                    <a:lnTo>
                      <a:pt x="679" y="849"/>
                    </a:lnTo>
                    <a:lnTo>
                      <a:pt x="697" y="837"/>
                    </a:lnTo>
                    <a:lnTo>
                      <a:pt x="715" y="823"/>
                    </a:lnTo>
                    <a:lnTo>
                      <a:pt x="733" y="808"/>
                    </a:lnTo>
                    <a:lnTo>
                      <a:pt x="749" y="791"/>
                    </a:lnTo>
                    <a:lnTo>
                      <a:pt x="764" y="772"/>
                    </a:lnTo>
                    <a:lnTo>
                      <a:pt x="778" y="752"/>
                    </a:lnTo>
                    <a:lnTo>
                      <a:pt x="790" y="730"/>
                    </a:lnTo>
                    <a:lnTo>
                      <a:pt x="802" y="707"/>
                    </a:lnTo>
                    <a:lnTo>
                      <a:pt x="858" y="740"/>
                    </a:lnTo>
                    <a:lnTo>
                      <a:pt x="846" y="762"/>
                    </a:lnTo>
                    <a:lnTo>
                      <a:pt x="832" y="784"/>
                    </a:lnTo>
                    <a:lnTo>
                      <a:pt x="817" y="803"/>
                    </a:lnTo>
                    <a:lnTo>
                      <a:pt x="800" y="822"/>
                    </a:lnTo>
                    <a:lnTo>
                      <a:pt x="781" y="839"/>
                    </a:lnTo>
                    <a:lnTo>
                      <a:pt x="762" y="855"/>
                    </a:lnTo>
                    <a:lnTo>
                      <a:pt x="741" y="869"/>
                    </a:lnTo>
                    <a:lnTo>
                      <a:pt x="719" y="883"/>
                    </a:lnTo>
                    <a:lnTo>
                      <a:pt x="695" y="894"/>
                    </a:lnTo>
                    <a:lnTo>
                      <a:pt x="671" y="905"/>
                    </a:lnTo>
                    <a:lnTo>
                      <a:pt x="645" y="913"/>
                    </a:lnTo>
                    <a:lnTo>
                      <a:pt x="620" y="921"/>
                    </a:lnTo>
                    <a:lnTo>
                      <a:pt x="593" y="927"/>
                    </a:lnTo>
                    <a:lnTo>
                      <a:pt x="566" y="931"/>
                    </a:lnTo>
                    <a:lnTo>
                      <a:pt x="538" y="934"/>
                    </a:lnTo>
                    <a:lnTo>
                      <a:pt x="509" y="937"/>
                    </a:lnTo>
                    <a:lnTo>
                      <a:pt x="488" y="994"/>
                    </a:lnTo>
                    <a:lnTo>
                      <a:pt x="500" y="993"/>
                    </a:lnTo>
                    <a:lnTo>
                      <a:pt x="510" y="993"/>
                    </a:lnTo>
                    <a:lnTo>
                      <a:pt x="521" y="993"/>
                    </a:lnTo>
                    <a:lnTo>
                      <a:pt x="533" y="993"/>
                    </a:lnTo>
                    <a:lnTo>
                      <a:pt x="543" y="993"/>
                    </a:lnTo>
                    <a:lnTo>
                      <a:pt x="552" y="994"/>
                    </a:lnTo>
                    <a:lnTo>
                      <a:pt x="561" y="998"/>
                    </a:lnTo>
                    <a:lnTo>
                      <a:pt x="571" y="1000"/>
                    </a:lnTo>
                    <a:lnTo>
                      <a:pt x="581" y="1004"/>
                    </a:lnTo>
                    <a:lnTo>
                      <a:pt x="591" y="1008"/>
                    </a:lnTo>
                    <a:lnTo>
                      <a:pt x="600" y="1013"/>
                    </a:lnTo>
                    <a:lnTo>
                      <a:pt x="609" y="1019"/>
                    </a:lnTo>
                    <a:lnTo>
                      <a:pt x="618" y="1025"/>
                    </a:lnTo>
                    <a:lnTo>
                      <a:pt x="624" y="1031"/>
                    </a:lnTo>
                    <a:lnTo>
                      <a:pt x="631" y="1039"/>
                    </a:lnTo>
                    <a:lnTo>
                      <a:pt x="637" y="1046"/>
                    </a:lnTo>
                    <a:lnTo>
                      <a:pt x="642" y="1054"/>
                    </a:lnTo>
                    <a:lnTo>
                      <a:pt x="646" y="1063"/>
                    </a:lnTo>
                    <a:lnTo>
                      <a:pt x="647" y="1072"/>
                    </a:lnTo>
                    <a:lnTo>
                      <a:pt x="649" y="1081"/>
                    </a:lnTo>
                    <a:lnTo>
                      <a:pt x="647" y="1093"/>
                    </a:lnTo>
                    <a:lnTo>
                      <a:pt x="645" y="1105"/>
                    </a:lnTo>
                    <a:lnTo>
                      <a:pt x="641" y="1115"/>
                    </a:lnTo>
                    <a:lnTo>
                      <a:pt x="635" y="1125"/>
                    </a:lnTo>
                    <a:lnTo>
                      <a:pt x="628" y="1133"/>
                    </a:lnTo>
                    <a:lnTo>
                      <a:pt x="619" y="1141"/>
                    </a:lnTo>
                    <a:lnTo>
                      <a:pt x="609" y="1148"/>
                    </a:lnTo>
                    <a:lnTo>
                      <a:pt x="599" y="1154"/>
                    </a:lnTo>
                    <a:lnTo>
                      <a:pt x="588" y="1160"/>
                    </a:lnTo>
                    <a:lnTo>
                      <a:pt x="576" y="1164"/>
                    </a:lnTo>
                    <a:lnTo>
                      <a:pt x="563" y="1167"/>
                    </a:lnTo>
                    <a:lnTo>
                      <a:pt x="550" y="1170"/>
                    </a:lnTo>
                    <a:lnTo>
                      <a:pt x="537" y="1172"/>
                    </a:lnTo>
                    <a:lnTo>
                      <a:pt x="523" y="1174"/>
                    </a:lnTo>
                    <a:lnTo>
                      <a:pt x="509" y="1175"/>
                    </a:lnTo>
                    <a:lnTo>
                      <a:pt x="497" y="1175"/>
                    </a:lnTo>
                    <a:lnTo>
                      <a:pt x="472" y="1175"/>
                    </a:lnTo>
                    <a:lnTo>
                      <a:pt x="450" y="1173"/>
                    </a:lnTo>
                    <a:lnTo>
                      <a:pt x="430" y="1171"/>
                    </a:lnTo>
                    <a:lnTo>
                      <a:pt x="410" y="1168"/>
                    </a:lnTo>
                    <a:lnTo>
                      <a:pt x="391" y="1164"/>
                    </a:lnTo>
                    <a:lnTo>
                      <a:pt x="371" y="1160"/>
                    </a:lnTo>
                    <a:lnTo>
                      <a:pt x="351" y="1153"/>
                    </a:lnTo>
                    <a:lnTo>
                      <a:pt x="332" y="1147"/>
                    </a:lnTo>
                    <a:lnTo>
                      <a:pt x="341" y="1112"/>
                    </a:lnTo>
                    <a:close/>
                  </a:path>
                </a:pathLst>
              </a:custGeom>
              <a:solidFill>
                <a:schemeClr val="tx1"/>
              </a:solidFill>
              <a:ln w="9525">
                <a:solidFill>
                  <a:schemeClr val="tx1"/>
                </a:solidFill>
                <a:round/>
                <a:headEnd/>
                <a:tailEnd/>
              </a:ln>
            </p:spPr>
            <p:txBody>
              <a:bodyPr/>
              <a:lstStyle/>
              <a:p>
                <a:endParaRPr lang="pt-BR"/>
              </a:p>
            </p:txBody>
          </p:sp>
          <p:sp>
            <p:nvSpPr>
              <p:cNvPr id="33" name="Freeform 1054">
                <a:extLst>
                  <a:ext uri="{FF2B5EF4-FFF2-40B4-BE49-F238E27FC236}">
                    <a16:creationId xmlns:a16="http://schemas.microsoft.com/office/drawing/2014/main" id="{96EEF4CB-9E1F-476B-A46A-400E967990D4}"/>
                  </a:ext>
                </a:extLst>
              </p:cNvPr>
              <p:cNvSpPr>
                <a:spLocks noEditPoints="1"/>
              </p:cNvSpPr>
              <p:nvPr/>
            </p:nvSpPr>
            <p:spPr bwMode="auto">
              <a:xfrm>
                <a:off x="4370" y="2007"/>
                <a:ext cx="206" cy="274"/>
              </a:xfrm>
              <a:custGeom>
                <a:avLst/>
                <a:gdLst>
                  <a:gd name="T0" fmla="*/ 0 w 825"/>
                  <a:gd name="T1" fmla="*/ 0 h 1096"/>
                  <a:gd name="T2" fmla="*/ 0 w 825"/>
                  <a:gd name="T3" fmla="*/ 0 h 1096"/>
                  <a:gd name="T4" fmla="*/ 0 w 825"/>
                  <a:gd name="T5" fmla="*/ 0 h 1096"/>
                  <a:gd name="T6" fmla="*/ 0 w 825"/>
                  <a:gd name="T7" fmla="*/ 0 h 1096"/>
                  <a:gd name="T8" fmla="*/ 0 w 825"/>
                  <a:gd name="T9" fmla="*/ 0 h 1096"/>
                  <a:gd name="T10" fmla="*/ 0 w 825"/>
                  <a:gd name="T11" fmla="*/ 0 h 1096"/>
                  <a:gd name="T12" fmla="*/ 0 w 825"/>
                  <a:gd name="T13" fmla="*/ 0 h 1096"/>
                  <a:gd name="T14" fmla="*/ 0 w 825"/>
                  <a:gd name="T15" fmla="*/ 0 h 1096"/>
                  <a:gd name="T16" fmla="*/ 0 w 825"/>
                  <a:gd name="T17" fmla="*/ 0 h 1096"/>
                  <a:gd name="T18" fmla="*/ 0 w 825"/>
                  <a:gd name="T19" fmla="*/ 0 h 1096"/>
                  <a:gd name="T20" fmla="*/ 0 w 825"/>
                  <a:gd name="T21" fmla="*/ 0 h 1096"/>
                  <a:gd name="T22" fmla="*/ 0 w 825"/>
                  <a:gd name="T23" fmla="*/ 0 h 1096"/>
                  <a:gd name="T24" fmla="*/ 0 w 825"/>
                  <a:gd name="T25" fmla="*/ 0 h 1096"/>
                  <a:gd name="T26" fmla="*/ 0 w 825"/>
                  <a:gd name="T27" fmla="*/ 0 h 1096"/>
                  <a:gd name="T28" fmla="*/ 0 w 825"/>
                  <a:gd name="T29" fmla="*/ 0 h 1096"/>
                  <a:gd name="T30" fmla="*/ 0 w 825"/>
                  <a:gd name="T31" fmla="*/ 0 h 1096"/>
                  <a:gd name="T32" fmla="*/ 0 w 825"/>
                  <a:gd name="T33" fmla="*/ 0 h 1096"/>
                  <a:gd name="T34" fmla="*/ 0 w 825"/>
                  <a:gd name="T35" fmla="*/ 0 h 1096"/>
                  <a:gd name="T36" fmla="*/ 0 w 825"/>
                  <a:gd name="T37" fmla="*/ 0 h 1096"/>
                  <a:gd name="T38" fmla="*/ 0 w 825"/>
                  <a:gd name="T39" fmla="*/ 0 h 1096"/>
                  <a:gd name="T40" fmla="*/ 0 w 825"/>
                  <a:gd name="T41" fmla="*/ 0 h 1096"/>
                  <a:gd name="T42" fmla="*/ 0 w 825"/>
                  <a:gd name="T43" fmla="*/ 0 h 1096"/>
                  <a:gd name="T44" fmla="*/ 0 w 825"/>
                  <a:gd name="T45" fmla="*/ 0 h 1096"/>
                  <a:gd name="T46" fmla="*/ 0 w 825"/>
                  <a:gd name="T47" fmla="*/ 0 h 1096"/>
                  <a:gd name="T48" fmla="*/ 0 w 825"/>
                  <a:gd name="T49" fmla="*/ 0 h 1096"/>
                  <a:gd name="T50" fmla="*/ 0 w 825"/>
                  <a:gd name="T51" fmla="*/ 0 h 1096"/>
                  <a:gd name="T52" fmla="*/ 0 w 825"/>
                  <a:gd name="T53" fmla="*/ 0 h 1096"/>
                  <a:gd name="T54" fmla="*/ 0 w 825"/>
                  <a:gd name="T55" fmla="*/ 0 h 1096"/>
                  <a:gd name="T56" fmla="*/ 0 w 825"/>
                  <a:gd name="T57" fmla="*/ 0 h 1096"/>
                  <a:gd name="T58" fmla="*/ 0 w 825"/>
                  <a:gd name="T59" fmla="*/ 0 h 1096"/>
                  <a:gd name="T60" fmla="*/ 0 w 825"/>
                  <a:gd name="T61" fmla="*/ 0 h 1096"/>
                  <a:gd name="T62" fmla="*/ 0 w 825"/>
                  <a:gd name="T63" fmla="*/ 0 h 1096"/>
                  <a:gd name="T64" fmla="*/ 0 w 825"/>
                  <a:gd name="T65" fmla="*/ 0 h 1096"/>
                  <a:gd name="T66" fmla="*/ 0 w 825"/>
                  <a:gd name="T67" fmla="*/ 0 h 1096"/>
                  <a:gd name="T68" fmla="*/ 0 w 825"/>
                  <a:gd name="T69" fmla="*/ 0 h 1096"/>
                  <a:gd name="T70" fmla="*/ 0 w 825"/>
                  <a:gd name="T71" fmla="*/ 0 h 1096"/>
                  <a:gd name="T72" fmla="*/ 0 w 825"/>
                  <a:gd name="T73" fmla="*/ 0 h 1096"/>
                  <a:gd name="T74" fmla="*/ 0 w 825"/>
                  <a:gd name="T75" fmla="*/ 0 h 1096"/>
                  <a:gd name="T76" fmla="*/ 0 w 825"/>
                  <a:gd name="T77" fmla="*/ 0 h 1096"/>
                  <a:gd name="T78" fmla="*/ 0 w 825"/>
                  <a:gd name="T79" fmla="*/ 0 h 1096"/>
                  <a:gd name="T80" fmla="*/ 0 w 825"/>
                  <a:gd name="T81" fmla="*/ 0 h 109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25"/>
                  <a:gd name="T124" fmla="*/ 0 h 1096"/>
                  <a:gd name="T125" fmla="*/ 825 w 825"/>
                  <a:gd name="T126" fmla="*/ 1096 h 109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25" h="1096">
                    <a:moveTo>
                      <a:pt x="391" y="365"/>
                    </a:moveTo>
                    <a:lnTo>
                      <a:pt x="569" y="775"/>
                    </a:lnTo>
                    <a:lnTo>
                      <a:pt x="209" y="775"/>
                    </a:lnTo>
                    <a:lnTo>
                      <a:pt x="391" y="365"/>
                    </a:lnTo>
                    <a:close/>
                    <a:moveTo>
                      <a:pt x="257" y="117"/>
                    </a:moveTo>
                    <a:lnTo>
                      <a:pt x="259" y="112"/>
                    </a:lnTo>
                    <a:lnTo>
                      <a:pt x="261" y="106"/>
                    </a:lnTo>
                    <a:lnTo>
                      <a:pt x="263" y="101"/>
                    </a:lnTo>
                    <a:lnTo>
                      <a:pt x="267" y="97"/>
                    </a:lnTo>
                    <a:lnTo>
                      <a:pt x="274" y="90"/>
                    </a:lnTo>
                    <a:lnTo>
                      <a:pt x="283" y="83"/>
                    </a:lnTo>
                    <a:lnTo>
                      <a:pt x="293" y="78"/>
                    </a:lnTo>
                    <a:lnTo>
                      <a:pt x="304" y="75"/>
                    </a:lnTo>
                    <a:lnTo>
                      <a:pt x="316" y="73"/>
                    </a:lnTo>
                    <a:lnTo>
                      <a:pt x="328" y="72"/>
                    </a:lnTo>
                    <a:lnTo>
                      <a:pt x="349" y="73"/>
                    </a:lnTo>
                    <a:lnTo>
                      <a:pt x="371" y="76"/>
                    </a:lnTo>
                    <a:lnTo>
                      <a:pt x="391" y="80"/>
                    </a:lnTo>
                    <a:lnTo>
                      <a:pt x="413" y="85"/>
                    </a:lnTo>
                    <a:lnTo>
                      <a:pt x="433" y="91"/>
                    </a:lnTo>
                    <a:lnTo>
                      <a:pt x="454" y="95"/>
                    </a:lnTo>
                    <a:lnTo>
                      <a:pt x="472" y="98"/>
                    </a:lnTo>
                    <a:lnTo>
                      <a:pt x="490" y="99"/>
                    </a:lnTo>
                    <a:lnTo>
                      <a:pt x="504" y="99"/>
                    </a:lnTo>
                    <a:lnTo>
                      <a:pt x="517" y="97"/>
                    </a:lnTo>
                    <a:lnTo>
                      <a:pt x="530" y="96"/>
                    </a:lnTo>
                    <a:lnTo>
                      <a:pt x="540" y="93"/>
                    </a:lnTo>
                    <a:lnTo>
                      <a:pt x="550" y="90"/>
                    </a:lnTo>
                    <a:lnTo>
                      <a:pt x="561" y="84"/>
                    </a:lnTo>
                    <a:lnTo>
                      <a:pt x="569" y="80"/>
                    </a:lnTo>
                    <a:lnTo>
                      <a:pt x="577" y="74"/>
                    </a:lnTo>
                    <a:lnTo>
                      <a:pt x="585" y="67"/>
                    </a:lnTo>
                    <a:lnTo>
                      <a:pt x="591" y="60"/>
                    </a:lnTo>
                    <a:lnTo>
                      <a:pt x="596" y="52"/>
                    </a:lnTo>
                    <a:lnTo>
                      <a:pt x="602" y="43"/>
                    </a:lnTo>
                    <a:lnTo>
                      <a:pt x="607" y="34"/>
                    </a:lnTo>
                    <a:lnTo>
                      <a:pt x="610" y="23"/>
                    </a:lnTo>
                    <a:lnTo>
                      <a:pt x="614" y="12"/>
                    </a:lnTo>
                    <a:lnTo>
                      <a:pt x="616" y="0"/>
                    </a:lnTo>
                    <a:lnTo>
                      <a:pt x="575" y="0"/>
                    </a:lnTo>
                    <a:lnTo>
                      <a:pt x="569" y="12"/>
                    </a:lnTo>
                    <a:lnTo>
                      <a:pt x="561" y="22"/>
                    </a:lnTo>
                    <a:lnTo>
                      <a:pt x="553" y="31"/>
                    </a:lnTo>
                    <a:lnTo>
                      <a:pt x="543" y="37"/>
                    </a:lnTo>
                    <a:lnTo>
                      <a:pt x="533" y="43"/>
                    </a:lnTo>
                    <a:lnTo>
                      <a:pt x="522" y="46"/>
                    </a:lnTo>
                    <a:lnTo>
                      <a:pt x="508" y="49"/>
                    </a:lnTo>
                    <a:lnTo>
                      <a:pt x="493" y="50"/>
                    </a:lnTo>
                    <a:lnTo>
                      <a:pt x="479" y="49"/>
                    </a:lnTo>
                    <a:lnTo>
                      <a:pt x="462" y="44"/>
                    </a:lnTo>
                    <a:lnTo>
                      <a:pt x="441" y="40"/>
                    </a:lnTo>
                    <a:lnTo>
                      <a:pt x="419" y="35"/>
                    </a:lnTo>
                    <a:lnTo>
                      <a:pt x="396" y="29"/>
                    </a:lnTo>
                    <a:lnTo>
                      <a:pt x="373" y="24"/>
                    </a:lnTo>
                    <a:lnTo>
                      <a:pt x="350" y="21"/>
                    </a:lnTo>
                    <a:lnTo>
                      <a:pt x="327" y="19"/>
                    </a:lnTo>
                    <a:lnTo>
                      <a:pt x="314" y="20"/>
                    </a:lnTo>
                    <a:lnTo>
                      <a:pt x="303" y="21"/>
                    </a:lnTo>
                    <a:lnTo>
                      <a:pt x="291" y="23"/>
                    </a:lnTo>
                    <a:lnTo>
                      <a:pt x="282" y="26"/>
                    </a:lnTo>
                    <a:lnTo>
                      <a:pt x="273" y="31"/>
                    </a:lnTo>
                    <a:lnTo>
                      <a:pt x="263" y="35"/>
                    </a:lnTo>
                    <a:lnTo>
                      <a:pt x="257" y="40"/>
                    </a:lnTo>
                    <a:lnTo>
                      <a:pt x="250" y="46"/>
                    </a:lnTo>
                    <a:lnTo>
                      <a:pt x="244" y="53"/>
                    </a:lnTo>
                    <a:lnTo>
                      <a:pt x="238" y="60"/>
                    </a:lnTo>
                    <a:lnTo>
                      <a:pt x="234" y="69"/>
                    </a:lnTo>
                    <a:lnTo>
                      <a:pt x="230" y="77"/>
                    </a:lnTo>
                    <a:lnTo>
                      <a:pt x="227" y="86"/>
                    </a:lnTo>
                    <a:lnTo>
                      <a:pt x="223" y="96"/>
                    </a:lnTo>
                    <a:lnTo>
                      <a:pt x="222" y="106"/>
                    </a:lnTo>
                    <a:lnTo>
                      <a:pt x="220" y="117"/>
                    </a:lnTo>
                    <a:lnTo>
                      <a:pt x="257" y="117"/>
                    </a:lnTo>
                    <a:close/>
                    <a:moveTo>
                      <a:pt x="0" y="1096"/>
                    </a:moveTo>
                    <a:lnTo>
                      <a:pt x="66" y="1096"/>
                    </a:lnTo>
                    <a:lnTo>
                      <a:pt x="191" y="820"/>
                    </a:lnTo>
                    <a:lnTo>
                      <a:pt x="592" y="820"/>
                    </a:lnTo>
                    <a:lnTo>
                      <a:pt x="714" y="1096"/>
                    </a:lnTo>
                    <a:lnTo>
                      <a:pt x="825" y="1096"/>
                    </a:lnTo>
                    <a:lnTo>
                      <a:pt x="416" y="184"/>
                    </a:lnTo>
                    <a:lnTo>
                      <a:pt x="413" y="184"/>
                    </a:lnTo>
                    <a:lnTo>
                      <a:pt x="0" y="1096"/>
                    </a:lnTo>
                    <a:close/>
                  </a:path>
                </a:pathLst>
              </a:custGeom>
              <a:solidFill>
                <a:schemeClr val="tx1"/>
              </a:solidFill>
              <a:ln w="9525">
                <a:solidFill>
                  <a:schemeClr val="tx1"/>
                </a:solidFill>
                <a:round/>
                <a:headEnd/>
                <a:tailEnd/>
              </a:ln>
            </p:spPr>
            <p:txBody>
              <a:bodyPr/>
              <a:lstStyle/>
              <a:p>
                <a:endParaRPr lang="pt-BR"/>
              </a:p>
            </p:txBody>
          </p:sp>
          <p:sp>
            <p:nvSpPr>
              <p:cNvPr id="34" name="Freeform 1055">
                <a:extLst>
                  <a:ext uri="{FF2B5EF4-FFF2-40B4-BE49-F238E27FC236}">
                    <a16:creationId xmlns:a16="http://schemas.microsoft.com/office/drawing/2014/main" id="{6FA67AC4-5358-44C9-954B-68D4F8B92E5B}"/>
                  </a:ext>
                </a:extLst>
              </p:cNvPr>
              <p:cNvSpPr>
                <a:spLocks noEditPoints="1"/>
              </p:cNvSpPr>
              <p:nvPr/>
            </p:nvSpPr>
            <p:spPr bwMode="auto">
              <a:xfrm>
                <a:off x="1367" y="2384"/>
                <a:ext cx="257" cy="235"/>
              </a:xfrm>
              <a:custGeom>
                <a:avLst/>
                <a:gdLst>
                  <a:gd name="T0" fmla="*/ 0 w 1025"/>
                  <a:gd name="T1" fmla="*/ 0 h 937"/>
                  <a:gd name="T2" fmla="*/ 0 w 1025"/>
                  <a:gd name="T3" fmla="*/ 0 h 937"/>
                  <a:gd name="T4" fmla="*/ 0 w 1025"/>
                  <a:gd name="T5" fmla="*/ 0 h 937"/>
                  <a:gd name="T6" fmla="*/ 0 w 1025"/>
                  <a:gd name="T7" fmla="*/ 0 h 937"/>
                  <a:gd name="T8" fmla="*/ 0 w 1025"/>
                  <a:gd name="T9" fmla="*/ 0 h 937"/>
                  <a:gd name="T10" fmla="*/ 0 w 1025"/>
                  <a:gd name="T11" fmla="*/ 0 h 937"/>
                  <a:gd name="T12" fmla="*/ 0 w 1025"/>
                  <a:gd name="T13" fmla="*/ 0 h 937"/>
                  <a:gd name="T14" fmla="*/ 0 w 1025"/>
                  <a:gd name="T15" fmla="*/ 0 h 937"/>
                  <a:gd name="T16" fmla="*/ 0 w 1025"/>
                  <a:gd name="T17" fmla="*/ 0 h 937"/>
                  <a:gd name="T18" fmla="*/ 0 w 1025"/>
                  <a:gd name="T19" fmla="*/ 0 h 937"/>
                  <a:gd name="T20" fmla="*/ 0 w 1025"/>
                  <a:gd name="T21" fmla="*/ 0 h 937"/>
                  <a:gd name="T22" fmla="*/ 0 w 1025"/>
                  <a:gd name="T23" fmla="*/ 0 h 937"/>
                  <a:gd name="T24" fmla="*/ 0 w 1025"/>
                  <a:gd name="T25" fmla="*/ 0 h 937"/>
                  <a:gd name="T26" fmla="*/ 0 w 1025"/>
                  <a:gd name="T27" fmla="*/ 0 h 937"/>
                  <a:gd name="T28" fmla="*/ 0 w 1025"/>
                  <a:gd name="T29" fmla="*/ 0 h 937"/>
                  <a:gd name="T30" fmla="*/ 0 w 1025"/>
                  <a:gd name="T31" fmla="*/ 0 h 937"/>
                  <a:gd name="T32" fmla="*/ 0 w 1025"/>
                  <a:gd name="T33" fmla="*/ 0 h 937"/>
                  <a:gd name="T34" fmla="*/ 0 w 1025"/>
                  <a:gd name="T35" fmla="*/ 0 h 937"/>
                  <a:gd name="T36" fmla="*/ 0 w 1025"/>
                  <a:gd name="T37" fmla="*/ 0 h 937"/>
                  <a:gd name="T38" fmla="*/ 0 w 1025"/>
                  <a:gd name="T39" fmla="*/ 0 h 937"/>
                  <a:gd name="T40" fmla="*/ 0 w 1025"/>
                  <a:gd name="T41" fmla="*/ 0 h 937"/>
                  <a:gd name="T42" fmla="*/ 0 w 1025"/>
                  <a:gd name="T43" fmla="*/ 0 h 937"/>
                  <a:gd name="T44" fmla="*/ 0 w 1025"/>
                  <a:gd name="T45" fmla="*/ 0 h 937"/>
                  <a:gd name="T46" fmla="*/ 0 w 1025"/>
                  <a:gd name="T47" fmla="*/ 0 h 937"/>
                  <a:gd name="T48" fmla="*/ 0 w 1025"/>
                  <a:gd name="T49" fmla="*/ 0 h 937"/>
                  <a:gd name="T50" fmla="*/ 0 w 1025"/>
                  <a:gd name="T51" fmla="*/ 0 h 937"/>
                  <a:gd name="T52" fmla="*/ 0 w 1025"/>
                  <a:gd name="T53" fmla="*/ 0 h 937"/>
                  <a:gd name="T54" fmla="*/ 0 w 1025"/>
                  <a:gd name="T55" fmla="*/ 0 h 937"/>
                  <a:gd name="T56" fmla="*/ 0 w 1025"/>
                  <a:gd name="T57" fmla="*/ 0 h 937"/>
                  <a:gd name="T58" fmla="*/ 0 w 1025"/>
                  <a:gd name="T59" fmla="*/ 0 h 937"/>
                  <a:gd name="T60" fmla="*/ 0 w 1025"/>
                  <a:gd name="T61" fmla="*/ 0 h 937"/>
                  <a:gd name="T62" fmla="*/ 0 w 1025"/>
                  <a:gd name="T63" fmla="*/ 0 h 937"/>
                  <a:gd name="T64" fmla="*/ 0 w 1025"/>
                  <a:gd name="T65" fmla="*/ 0 h 937"/>
                  <a:gd name="T66" fmla="*/ 0 w 1025"/>
                  <a:gd name="T67" fmla="*/ 0 h 937"/>
                  <a:gd name="T68" fmla="*/ 0 w 1025"/>
                  <a:gd name="T69" fmla="*/ 0 h 937"/>
                  <a:gd name="T70" fmla="*/ 0 w 1025"/>
                  <a:gd name="T71" fmla="*/ 0 h 937"/>
                  <a:gd name="T72" fmla="*/ 0 w 1025"/>
                  <a:gd name="T73" fmla="*/ 0 h 937"/>
                  <a:gd name="T74" fmla="*/ 0 w 1025"/>
                  <a:gd name="T75" fmla="*/ 0 h 937"/>
                  <a:gd name="T76" fmla="*/ 0 w 1025"/>
                  <a:gd name="T77" fmla="*/ 0 h 937"/>
                  <a:gd name="T78" fmla="*/ 0 w 1025"/>
                  <a:gd name="T79" fmla="*/ 0 h 937"/>
                  <a:gd name="T80" fmla="*/ 0 w 1025"/>
                  <a:gd name="T81" fmla="*/ 0 h 937"/>
                  <a:gd name="T82" fmla="*/ 0 w 1025"/>
                  <a:gd name="T83" fmla="*/ 0 h 937"/>
                  <a:gd name="T84" fmla="*/ 0 w 1025"/>
                  <a:gd name="T85" fmla="*/ 0 h 937"/>
                  <a:gd name="T86" fmla="*/ 0 w 1025"/>
                  <a:gd name="T87" fmla="*/ 0 h 937"/>
                  <a:gd name="T88" fmla="*/ 0 w 1025"/>
                  <a:gd name="T89" fmla="*/ 0 h 937"/>
                  <a:gd name="T90" fmla="*/ 0 w 1025"/>
                  <a:gd name="T91" fmla="*/ 0 h 937"/>
                  <a:gd name="T92" fmla="*/ 0 w 1025"/>
                  <a:gd name="T93" fmla="*/ 0 h 937"/>
                  <a:gd name="T94" fmla="*/ 0 w 1025"/>
                  <a:gd name="T95" fmla="*/ 0 h 937"/>
                  <a:gd name="T96" fmla="*/ 0 w 1025"/>
                  <a:gd name="T97" fmla="*/ 0 h 937"/>
                  <a:gd name="T98" fmla="*/ 0 w 1025"/>
                  <a:gd name="T99" fmla="*/ 0 h 937"/>
                  <a:gd name="T100" fmla="*/ 0 w 1025"/>
                  <a:gd name="T101" fmla="*/ 0 h 93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25"/>
                  <a:gd name="T154" fmla="*/ 0 h 937"/>
                  <a:gd name="T155" fmla="*/ 1025 w 1025"/>
                  <a:gd name="T156" fmla="*/ 937 h 93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25" h="937">
                    <a:moveTo>
                      <a:pt x="513" y="37"/>
                    </a:moveTo>
                    <a:lnTo>
                      <a:pt x="530" y="38"/>
                    </a:lnTo>
                    <a:lnTo>
                      <a:pt x="546" y="39"/>
                    </a:lnTo>
                    <a:lnTo>
                      <a:pt x="563" y="41"/>
                    </a:lnTo>
                    <a:lnTo>
                      <a:pt x="581" y="44"/>
                    </a:lnTo>
                    <a:lnTo>
                      <a:pt x="598" y="47"/>
                    </a:lnTo>
                    <a:lnTo>
                      <a:pt x="615" y="53"/>
                    </a:lnTo>
                    <a:lnTo>
                      <a:pt x="631" y="58"/>
                    </a:lnTo>
                    <a:lnTo>
                      <a:pt x="649" y="64"/>
                    </a:lnTo>
                    <a:lnTo>
                      <a:pt x="665" y="71"/>
                    </a:lnTo>
                    <a:lnTo>
                      <a:pt x="681" y="79"/>
                    </a:lnTo>
                    <a:lnTo>
                      <a:pt x="697" y="88"/>
                    </a:lnTo>
                    <a:lnTo>
                      <a:pt x="712" y="98"/>
                    </a:lnTo>
                    <a:lnTo>
                      <a:pt x="727" y="108"/>
                    </a:lnTo>
                    <a:lnTo>
                      <a:pt x="742" y="120"/>
                    </a:lnTo>
                    <a:lnTo>
                      <a:pt x="756" y="132"/>
                    </a:lnTo>
                    <a:lnTo>
                      <a:pt x="769" y="145"/>
                    </a:lnTo>
                    <a:lnTo>
                      <a:pt x="783" y="159"/>
                    </a:lnTo>
                    <a:lnTo>
                      <a:pt x="796" y="174"/>
                    </a:lnTo>
                    <a:lnTo>
                      <a:pt x="809" y="189"/>
                    </a:lnTo>
                    <a:lnTo>
                      <a:pt x="820" y="206"/>
                    </a:lnTo>
                    <a:lnTo>
                      <a:pt x="831" y="223"/>
                    </a:lnTo>
                    <a:lnTo>
                      <a:pt x="841" y="241"/>
                    </a:lnTo>
                    <a:lnTo>
                      <a:pt x="850" y="260"/>
                    </a:lnTo>
                    <a:lnTo>
                      <a:pt x="858" y="280"/>
                    </a:lnTo>
                    <a:lnTo>
                      <a:pt x="866" y="301"/>
                    </a:lnTo>
                    <a:lnTo>
                      <a:pt x="872" y="322"/>
                    </a:lnTo>
                    <a:lnTo>
                      <a:pt x="879" y="344"/>
                    </a:lnTo>
                    <a:lnTo>
                      <a:pt x="884" y="367"/>
                    </a:lnTo>
                    <a:lnTo>
                      <a:pt x="887" y="391"/>
                    </a:lnTo>
                    <a:lnTo>
                      <a:pt x="889" y="417"/>
                    </a:lnTo>
                    <a:lnTo>
                      <a:pt x="892" y="442"/>
                    </a:lnTo>
                    <a:lnTo>
                      <a:pt x="892" y="469"/>
                    </a:lnTo>
                    <a:lnTo>
                      <a:pt x="892" y="495"/>
                    </a:lnTo>
                    <a:lnTo>
                      <a:pt x="889" y="521"/>
                    </a:lnTo>
                    <a:lnTo>
                      <a:pt x="887" y="546"/>
                    </a:lnTo>
                    <a:lnTo>
                      <a:pt x="884" y="570"/>
                    </a:lnTo>
                    <a:lnTo>
                      <a:pt x="879" y="593"/>
                    </a:lnTo>
                    <a:lnTo>
                      <a:pt x="872" y="615"/>
                    </a:lnTo>
                    <a:lnTo>
                      <a:pt x="866" y="636"/>
                    </a:lnTo>
                    <a:lnTo>
                      <a:pt x="858" y="657"/>
                    </a:lnTo>
                    <a:lnTo>
                      <a:pt x="850" y="677"/>
                    </a:lnTo>
                    <a:lnTo>
                      <a:pt x="841" y="696"/>
                    </a:lnTo>
                    <a:lnTo>
                      <a:pt x="831" y="714"/>
                    </a:lnTo>
                    <a:lnTo>
                      <a:pt x="820" y="732"/>
                    </a:lnTo>
                    <a:lnTo>
                      <a:pt x="809" y="748"/>
                    </a:lnTo>
                    <a:lnTo>
                      <a:pt x="796" y="764"/>
                    </a:lnTo>
                    <a:lnTo>
                      <a:pt x="783" y="778"/>
                    </a:lnTo>
                    <a:lnTo>
                      <a:pt x="769" y="792"/>
                    </a:lnTo>
                    <a:lnTo>
                      <a:pt x="756" y="806"/>
                    </a:lnTo>
                    <a:lnTo>
                      <a:pt x="742" y="817"/>
                    </a:lnTo>
                    <a:lnTo>
                      <a:pt x="727" y="829"/>
                    </a:lnTo>
                    <a:lnTo>
                      <a:pt x="712" y="839"/>
                    </a:lnTo>
                    <a:lnTo>
                      <a:pt x="697" y="849"/>
                    </a:lnTo>
                    <a:lnTo>
                      <a:pt x="681" y="858"/>
                    </a:lnTo>
                    <a:lnTo>
                      <a:pt x="665" y="866"/>
                    </a:lnTo>
                    <a:lnTo>
                      <a:pt x="649" y="873"/>
                    </a:lnTo>
                    <a:lnTo>
                      <a:pt x="631" y="879"/>
                    </a:lnTo>
                    <a:lnTo>
                      <a:pt x="615" y="885"/>
                    </a:lnTo>
                    <a:lnTo>
                      <a:pt x="598" y="890"/>
                    </a:lnTo>
                    <a:lnTo>
                      <a:pt x="581" y="893"/>
                    </a:lnTo>
                    <a:lnTo>
                      <a:pt x="563" y="896"/>
                    </a:lnTo>
                    <a:lnTo>
                      <a:pt x="546" y="898"/>
                    </a:lnTo>
                    <a:lnTo>
                      <a:pt x="530" y="899"/>
                    </a:lnTo>
                    <a:lnTo>
                      <a:pt x="513" y="900"/>
                    </a:lnTo>
                    <a:lnTo>
                      <a:pt x="495" y="899"/>
                    </a:lnTo>
                    <a:lnTo>
                      <a:pt x="478" y="898"/>
                    </a:lnTo>
                    <a:lnTo>
                      <a:pt x="462" y="896"/>
                    </a:lnTo>
                    <a:lnTo>
                      <a:pt x="445" y="893"/>
                    </a:lnTo>
                    <a:lnTo>
                      <a:pt x="427" y="890"/>
                    </a:lnTo>
                    <a:lnTo>
                      <a:pt x="410" y="885"/>
                    </a:lnTo>
                    <a:lnTo>
                      <a:pt x="394" y="879"/>
                    </a:lnTo>
                    <a:lnTo>
                      <a:pt x="377" y="873"/>
                    </a:lnTo>
                    <a:lnTo>
                      <a:pt x="361" y="866"/>
                    </a:lnTo>
                    <a:lnTo>
                      <a:pt x="344" y="858"/>
                    </a:lnTo>
                    <a:lnTo>
                      <a:pt x="328" y="849"/>
                    </a:lnTo>
                    <a:lnTo>
                      <a:pt x="313" y="839"/>
                    </a:lnTo>
                    <a:lnTo>
                      <a:pt x="298" y="829"/>
                    </a:lnTo>
                    <a:lnTo>
                      <a:pt x="283" y="817"/>
                    </a:lnTo>
                    <a:lnTo>
                      <a:pt x="268" y="806"/>
                    </a:lnTo>
                    <a:lnTo>
                      <a:pt x="255" y="792"/>
                    </a:lnTo>
                    <a:lnTo>
                      <a:pt x="242" y="778"/>
                    </a:lnTo>
                    <a:lnTo>
                      <a:pt x="229" y="764"/>
                    </a:lnTo>
                    <a:lnTo>
                      <a:pt x="217" y="748"/>
                    </a:lnTo>
                    <a:lnTo>
                      <a:pt x="205" y="732"/>
                    </a:lnTo>
                    <a:lnTo>
                      <a:pt x="195" y="714"/>
                    </a:lnTo>
                    <a:lnTo>
                      <a:pt x="184" y="696"/>
                    </a:lnTo>
                    <a:lnTo>
                      <a:pt x="175" y="677"/>
                    </a:lnTo>
                    <a:lnTo>
                      <a:pt x="167" y="657"/>
                    </a:lnTo>
                    <a:lnTo>
                      <a:pt x="159" y="636"/>
                    </a:lnTo>
                    <a:lnTo>
                      <a:pt x="152" y="615"/>
                    </a:lnTo>
                    <a:lnTo>
                      <a:pt x="146" y="593"/>
                    </a:lnTo>
                    <a:lnTo>
                      <a:pt x="142" y="570"/>
                    </a:lnTo>
                    <a:lnTo>
                      <a:pt x="138" y="546"/>
                    </a:lnTo>
                    <a:lnTo>
                      <a:pt x="135" y="521"/>
                    </a:lnTo>
                    <a:lnTo>
                      <a:pt x="134" y="495"/>
                    </a:lnTo>
                    <a:lnTo>
                      <a:pt x="132" y="469"/>
                    </a:lnTo>
                    <a:lnTo>
                      <a:pt x="134" y="442"/>
                    </a:lnTo>
                    <a:lnTo>
                      <a:pt x="135" y="417"/>
                    </a:lnTo>
                    <a:lnTo>
                      <a:pt x="138" y="391"/>
                    </a:lnTo>
                    <a:lnTo>
                      <a:pt x="142" y="367"/>
                    </a:lnTo>
                    <a:lnTo>
                      <a:pt x="146" y="344"/>
                    </a:lnTo>
                    <a:lnTo>
                      <a:pt x="152" y="322"/>
                    </a:lnTo>
                    <a:lnTo>
                      <a:pt x="159" y="301"/>
                    </a:lnTo>
                    <a:lnTo>
                      <a:pt x="167" y="280"/>
                    </a:lnTo>
                    <a:lnTo>
                      <a:pt x="175" y="260"/>
                    </a:lnTo>
                    <a:lnTo>
                      <a:pt x="184" y="241"/>
                    </a:lnTo>
                    <a:lnTo>
                      <a:pt x="195" y="223"/>
                    </a:lnTo>
                    <a:lnTo>
                      <a:pt x="205" y="206"/>
                    </a:lnTo>
                    <a:lnTo>
                      <a:pt x="217" y="189"/>
                    </a:lnTo>
                    <a:lnTo>
                      <a:pt x="229" y="174"/>
                    </a:lnTo>
                    <a:lnTo>
                      <a:pt x="242" y="159"/>
                    </a:lnTo>
                    <a:lnTo>
                      <a:pt x="255" y="145"/>
                    </a:lnTo>
                    <a:lnTo>
                      <a:pt x="268" y="132"/>
                    </a:lnTo>
                    <a:lnTo>
                      <a:pt x="283" y="120"/>
                    </a:lnTo>
                    <a:lnTo>
                      <a:pt x="298" y="108"/>
                    </a:lnTo>
                    <a:lnTo>
                      <a:pt x="313" y="98"/>
                    </a:lnTo>
                    <a:lnTo>
                      <a:pt x="328" y="88"/>
                    </a:lnTo>
                    <a:lnTo>
                      <a:pt x="344" y="79"/>
                    </a:lnTo>
                    <a:lnTo>
                      <a:pt x="361" y="71"/>
                    </a:lnTo>
                    <a:lnTo>
                      <a:pt x="377" y="64"/>
                    </a:lnTo>
                    <a:lnTo>
                      <a:pt x="394" y="58"/>
                    </a:lnTo>
                    <a:lnTo>
                      <a:pt x="410" y="53"/>
                    </a:lnTo>
                    <a:lnTo>
                      <a:pt x="427" y="47"/>
                    </a:lnTo>
                    <a:lnTo>
                      <a:pt x="445" y="44"/>
                    </a:lnTo>
                    <a:lnTo>
                      <a:pt x="462" y="41"/>
                    </a:lnTo>
                    <a:lnTo>
                      <a:pt x="478" y="39"/>
                    </a:lnTo>
                    <a:lnTo>
                      <a:pt x="495" y="38"/>
                    </a:lnTo>
                    <a:lnTo>
                      <a:pt x="513" y="37"/>
                    </a:lnTo>
                    <a:close/>
                    <a:moveTo>
                      <a:pt x="513" y="0"/>
                    </a:moveTo>
                    <a:lnTo>
                      <a:pt x="486" y="1"/>
                    </a:lnTo>
                    <a:lnTo>
                      <a:pt x="460" y="2"/>
                    </a:lnTo>
                    <a:lnTo>
                      <a:pt x="433" y="5"/>
                    </a:lnTo>
                    <a:lnTo>
                      <a:pt x="408" y="9"/>
                    </a:lnTo>
                    <a:lnTo>
                      <a:pt x="382" y="15"/>
                    </a:lnTo>
                    <a:lnTo>
                      <a:pt x="358" y="21"/>
                    </a:lnTo>
                    <a:lnTo>
                      <a:pt x="334" y="28"/>
                    </a:lnTo>
                    <a:lnTo>
                      <a:pt x="311" y="37"/>
                    </a:lnTo>
                    <a:lnTo>
                      <a:pt x="288" y="45"/>
                    </a:lnTo>
                    <a:lnTo>
                      <a:pt x="266" y="56"/>
                    </a:lnTo>
                    <a:lnTo>
                      <a:pt x="244" y="67"/>
                    </a:lnTo>
                    <a:lnTo>
                      <a:pt x="223" y="79"/>
                    </a:lnTo>
                    <a:lnTo>
                      <a:pt x="204" y="91"/>
                    </a:lnTo>
                    <a:lnTo>
                      <a:pt x="184" y="105"/>
                    </a:lnTo>
                    <a:lnTo>
                      <a:pt x="166" y="120"/>
                    </a:lnTo>
                    <a:lnTo>
                      <a:pt x="149" y="136"/>
                    </a:lnTo>
                    <a:lnTo>
                      <a:pt x="131" y="151"/>
                    </a:lnTo>
                    <a:lnTo>
                      <a:pt x="115" y="168"/>
                    </a:lnTo>
                    <a:lnTo>
                      <a:pt x="100" y="186"/>
                    </a:lnTo>
                    <a:lnTo>
                      <a:pt x="86" y="204"/>
                    </a:lnTo>
                    <a:lnTo>
                      <a:pt x="73" y="223"/>
                    </a:lnTo>
                    <a:lnTo>
                      <a:pt x="61" y="243"/>
                    </a:lnTo>
                    <a:lnTo>
                      <a:pt x="49" y="263"/>
                    </a:lnTo>
                    <a:lnTo>
                      <a:pt x="39" y="284"/>
                    </a:lnTo>
                    <a:lnTo>
                      <a:pt x="31" y="305"/>
                    </a:lnTo>
                    <a:lnTo>
                      <a:pt x="23" y="327"/>
                    </a:lnTo>
                    <a:lnTo>
                      <a:pt x="16" y="350"/>
                    </a:lnTo>
                    <a:lnTo>
                      <a:pt x="10" y="372"/>
                    </a:lnTo>
                    <a:lnTo>
                      <a:pt x="6" y="397"/>
                    </a:lnTo>
                    <a:lnTo>
                      <a:pt x="2" y="420"/>
                    </a:lnTo>
                    <a:lnTo>
                      <a:pt x="1" y="444"/>
                    </a:lnTo>
                    <a:lnTo>
                      <a:pt x="0" y="469"/>
                    </a:lnTo>
                    <a:lnTo>
                      <a:pt x="1" y="493"/>
                    </a:lnTo>
                    <a:lnTo>
                      <a:pt x="2" y="518"/>
                    </a:lnTo>
                    <a:lnTo>
                      <a:pt x="6" y="542"/>
                    </a:lnTo>
                    <a:lnTo>
                      <a:pt x="10" y="565"/>
                    </a:lnTo>
                    <a:lnTo>
                      <a:pt x="16" y="588"/>
                    </a:lnTo>
                    <a:lnTo>
                      <a:pt x="23" y="610"/>
                    </a:lnTo>
                    <a:lnTo>
                      <a:pt x="31" y="632"/>
                    </a:lnTo>
                    <a:lnTo>
                      <a:pt x="39" y="653"/>
                    </a:lnTo>
                    <a:lnTo>
                      <a:pt x="49" y="674"/>
                    </a:lnTo>
                    <a:lnTo>
                      <a:pt x="61" y="694"/>
                    </a:lnTo>
                    <a:lnTo>
                      <a:pt x="73" y="714"/>
                    </a:lnTo>
                    <a:lnTo>
                      <a:pt x="86" y="733"/>
                    </a:lnTo>
                    <a:lnTo>
                      <a:pt x="100" y="751"/>
                    </a:lnTo>
                    <a:lnTo>
                      <a:pt x="115" y="769"/>
                    </a:lnTo>
                    <a:lnTo>
                      <a:pt x="131" y="786"/>
                    </a:lnTo>
                    <a:lnTo>
                      <a:pt x="149" y="803"/>
                    </a:lnTo>
                    <a:lnTo>
                      <a:pt x="166" y="817"/>
                    </a:lnTo>
                    <a:lnTo>
                      <a:pt x="184" y="832"/>
                    </a:lnTo>
                    <a:lnTo>
                      <a:pt x="204" y="846"/>
                    </a:lnTo>
                    <a:lnTo>
                      <a:pt x="223" y="858"/>
                    </a:lnTo>
                    <a:lnTo>
                      <a:pt x="244" y="871"/>
                    </a:lnTo>
                    <a:lnTo>
                      <a:pt x="266" y="882"/>
                    </a:lnTo>
                    <a:lnTo>
                      <a:pt x="288" y="892"/>
                    </a:lnTo>
                    <a:lnTo>
                      <a:pt x="311" y="902"/>
                    </a:lnTo>
                    <a:lnTo>
                      <a:pt x="334" y="910"/>
                    </a:lnTo>
                    <a:lnTo>
                      <a:pt x="358" y="916"/>
                    </a:lnTo>
                    <a:lnTo>
                      <a:pt x="382" y="923"/>
                    </a:lnTo>
                    <a:lnTo>
                      <a:pt x="408" y="928"/>
                    </a:lnTo>
                    <a:lnTo>
                      <a:pt x="433" y="932"/>
                    </a:lnTo>
                    <a:lnTo>
                      <a:pt x="460" y="935"/>
                    </a:lnTo>
                    <a:lnTo>
                      <a:pt x="486" y="936"/>
                    </a:lnTo>
                    <a:lnTo>
                      <a:pt x="513" y="937"/>
                    </a:lnTo>
                    <a:lnTo>
                      <a:pt x="539" y="936"/>
                    </a:lnTo>
                    <a:lnTo>
                      <a:pt x="566" y="935"/>
                    </a:lnTo>
                    <a:lnTo>
                      <a:pt x="592" y="932"/>
                    </a:lnTo>
                    <a:lnTo>
                      <a:pt x="617" y="928"/>
                    </a:lnTo>
                    <a:lnTo>
                      <a:pt x="643" y="923"/>
                    </a:lnTo>
                    <a:lnTo>
                      <a:pt x="667" y="916"/>
                    </a:lnTo>
                    <a:lnTo>
                      <a:pt x="691" y="910"/>
                    </a:lnTo>
                    <a:lnTo>
                      <a:pt x="714" y="902"/>
                    </a:lnTo>
                    <a:lnTo>
                      <a:pt x="737" y="892"/>
                    </a:lnTo>
                    <a:lnTo>
                      <a:pt x="759" y="882"/>
                    </a:lnTo>
                    <a:lnTo>
                      <a:pt x="781" y="871"/>
                    </a:lnTo>
                    <a:lnTo>
                      <a:pt x="802" y="858"/>
                    </a:lnTo>
                    <a:lnTo>
                      <a:pt x="821" y="846"/>
                    </a:lnTo>
                    <a:lnTo>
                      <a:pt x="841" y="832"/>
                    </a:lnTo>
                    <a:lnTo>
                      <a:pt x="859" y="817"/>
                    </a:lnTo>
                    <a:lnTo>
                      <a:pt x="877" y="803"/>
                    </a:lnTo>
                    <a:lnTo>
                      <a:pt x="894" y="786"/>
                    </a:lnTo>
                    <a:lnTo>
                      <a:pt x="910" y="769"/>
                    </a:lnTo>
                    <a:lnTo>
                      <a:pt x="925" y="751"/>
                    </a:lnTo>
                    <a:lnTo>
                      <a:pt x="939" y="733"/>
                    </a:lnTo>
                    <a:lnTo>
                      <a:pt x="951" y="714"/>
                    </a:lnTo>
                    <a:lnTo>
                      <a:pt x="964" y="694"/>
                    </a:lnTo>
                    <a:lnTo>
                      <a:pt x="976" y="674"/>
                    </a:lnTo>
                    <a:lnTo>
                      <a:pt x="985" y="653"/>
                    </a:lnTo>
                    <a:lnTo>
                      <a:pt x="994" y="632"/>
                    </a:lnTo>
                    <a:lnTo>
                      <a:pt x="1002" y="610"/>
                    </a:lnTo>
                    <a:lnTo>
                      <a:pt x="1009" y="588"/>
                    </a:lnTo>
                    <a:lnTo>
                      <a:pt x="1015" y="565"/>
                    </a:lnTo>
                    <a:lnTo>
                      <a:pt x="1019" y="542"/>
                    </a:lnTo>
                    <a:lnTo>
                      <a:pt x="1022" y="518"/>
                    </a:lnTo>
                    <a:lnTo>
                      <a:pt x="1024" y="493"/>
                    </a:lnTo>
                    <a:lnTo>
                      <a:pt x="1025" y="469"/>
                    </a:lnTo>
                    <a:lnTo>
                      <a:pt x="1024" y="444"/>
                    </a:lnTo>
                    <a:lnTo>
                      <a:pt x="1022" y="420"/>
                    </a:lnTo>
                    <a:lnTo>
                      <a:pt x="1019" y="397"/>
                    </a:lnTo>
                    <a:lnTo>
                      <a:pt x="1015" y="372"/>
                    </a:lnTo>
                    <a:lnTo>
                      <a:pt x="1009" y="350"/>
                    </a:lnTo>
                    <a:lnTo>
                      <a:pt x="1002" y="327"/>
                    </a:lnTo>
                    <a:lnTo>
                      <a:pt x="994" y="305"/>
                    </a:lnTo>
                    <a:lnTo>
                      <a:pt x="985" y="284"/>
                    </a:lnTo>
                    <a:lnTo>
                      <a:pt x="976" y="263"/>
                    </a:lnTo>
                    <a:lnTo>
                      <a:pt x="964" y="243"/>
                    </a:lnTo>
                    <a:lnTo>
                      <a:pt x="951" y="223"/>
                    </a:lnTo>
                    <a:lnTo>
                      <a:pt x="939" y="204"/>
                    </a:lnTo>
                    <a:lnTo>
                      <a:pt x="925" y="186"/>
                    </a:lnTo>
                    <a:lnTo>
                      <a:pt x="910" y="168"/>
                    </a:lnTo>
                    <a:lnTo>
                      <a:pt x="894" y="151"/>
                    </a:lnTo>
                    <a:lnTo>
                      <a:pt x="877" y="136"/>
                    </a:lnTo>
                    <a:lnTo>
                      <a:pt x="859" y="120"/>
                    </a:lnTo>
                    <a:lnTo>
                      <a:pt x="841" y="105"/>
                    </a:lnTo>
                    <a:lnTo>
                      <a:pt x="821" y="91"/>
                    </a:lnTo>
                    <a:lnTo>
                      <a:pt x="802" y="79"/>
                    </a:lnTo>
                    <a:lnTo>
                      <a:pt x="781" y="67"/>
                    </a:lnTo>
                    <a:lnTo>
                      <a:pt x="759" y="56"/>
                    </a:lnTo>
                    <a:lnTo>
                      <a:pt x="737" y="45"/>
                    </a:lnTo>
                    <a:lnTo>
                      <a:pt x="714" y="37"/>
                    </a:lnTo>
                    <a:lnTo>
                      <a:pt x="691" y="28"/>
                    </a:lnTo>
                    <a:lnTo>
                      <a:pt x="667" y="21"/>
                    </a:lnTo>
                    <a:lnTo>
                      <a:pt x="643" y="15"/>
                    </a:lnTo>
                    <a:lnTo>
                      <a:pt x="617" y="9"/>
                    </a:lnTo>
                    <a:lnTo>
                      <a:pt x="592" y="5"/>
                    </a:lnTo>
                    <a:lnTo>
                      <a:pt x="566" y="2"/>
                    </a:lnTo>
                    <a:lnTo>
                      <a:pt x="539" y="1"/>
                    </a:lnTo>
                    <a:lnTo>
                      <a:pt x="513" y="0"/>
                    </a:lnTo>
                    <a:close/>
                  </a:path>
                </a:pathLst>
              </a:custGeom>
              <a:solidFill>
                <a:schemeClr val="tx1"/>
              </a:solidFill>
              <a:ln w="9525">
                <a:solidFill>
                  <a:schemeClr val="tx1"/>
                </a:solidFill>
                <a:round/>
                <a:headEnd/>
                <a:tailEnd/>
              </a:ln>
            </p:spPr>
            <p:txBody>
              <a:bodyPr/>
              <a:lstStyle/>
              <a:p>
                <a:endParaRPr lang="pt-BR"/>
              </a:p>
            </p:txBody>
          </p:sp>
          <p:sp>
            <p:nvSpPr>
              <p:cNvPr id="35" name="Freeform 1056">
                <a:extLst>
                  <a:ext uri="{FF2B5EF4-FFF2-40B4-BE49-F238E27FC236}">
                    <a16:creationId xmlns:a16="http://schemas.microsoft.com/office/drawing/2014/main" id="{168ED441-3815-430E-B973-8318B2AAED49}"/>
                  </a:ext>
                </a:extLst>
              </p:cNvPr>
              <p:cNvSpPr>
                <a:spLocks noEditPoints="1"/>
              </p:cNvSpPr>
              <p:nvPr/>
            </p:nvSpPr>
            <p:spPr bwMode="auto">
              <a:xfrm>
                <a:off x="528" y="2447"/>
                <a:ext cx="152" cy="166"/>
              </a:xfrm>
              <a:custGeom>
                <a:avLst/>
                <a:gdLst>
                  <a:gd name="T0" fmla="*/ 0 w 607"/>
                  <a:gd name="T1" fmla="*/ 0 h 666"/>
                  <a:gd name="T2" fmla="*/ 0 w 607"/>
                  <a:gd name="T3" fmla="*/ 0 h 666"/>
                  <a:gd name="T4" fmla="*/ 0 w 607"/>
                  <a:gd name="T5" fmla="*/ 0 h 666"/>
                  <a:gd name="T6" fmla="*/ 0 w 607"/>
                  <a:gd name="T7" fmla="*/ 0 h 666"/>
                  <a:gd name="T8" fmla="*/ 0 w 607"/>
                  <a:gd name="T9" fmla="*/ 0 h 666"/>
                  <a:gd name="T10" fmla="*/ 0 w 607"/>
                  <a:gd name="T11" fmla="*/ 0 h 666"/>
                  <a:gd name="T12" fmla="*/ 0 w 607"/>
                  <a:gd name="T13" fmla="*/ 0 h 666"/>
                  <a:gd name="T14" fmla="*/ 0 w 607"/>
                  <a:gd name="T15" fmla="*/ 0 h 666"/>
                  <a:gd name="T16" fmla="*/ 0 w 607"/>
                  <a:gd name="T17" fmla="*/ 0 h 666"/>
                  <a:gd name="T18" fmla="*/ 0 w 607"/>
                  <a:gd name="T19" fmla="*/ 0 h 666"/>
                  <a:gd name="T20" fmla="*/ 0 w 607"/>
                  <a:gd name="T21" fmla="*/ 0 h 666"/>
                  <a:gd name="T22" fmla="*/ 0 w 607"/>
                  <a:gd name="T23" fmla="*/ 0 h 666"/>
                  <a:gd name="T24" fmla="*/ 0 w 607"/>
                  <a:gd name="T25" fmla="*/ 0 h 666"/>
                  <a:gd name="T26" fmla="*/ 0 w 607"/>
                  <a:gd name="T27" fmla="*/ 0 h 666"/>
                  <a:gd name="T28" fmla="*/ 0 w 607"/>
                  <a:gd name="T29" fmla="*/ 0 h 666"/>
                  <a:gd name="T30" fmla="*/ 0 w 607"/>
                  <a:gd name="T31" fmla="*/ 0 h 666"/>
                  <a:gd name="T32" fmla="*/ 0 w 607"/>
                  <a:gd name="T33" fmla="*/ 0 h 666"/>
                  <a:gd name="T34" fmla="*/ 0 w 607"/>
                  <a:gd name="T35" fmla="*/ 0 h 666"/>
                  <a:gd name="T36" fmla="*/ 0 w 607"/>
                  <a:gd name="T37" fmla="*/ 0 h 666"/>
                  <a:gd name="T38" fmla="*/ 0 w 607"/>
                  <a:gd name="T39" fmla="*/ 0 h 666"/>
                  <a:gd name="T40" fmla="*/ 0 w 607"/>
                  <a:gd name="T41" fmla="*/ 0 h 666"/>
                  <a:gd name="T42" fmla="*/ 0 w 607"/>
                  <a:gd name="T43" fmla="*/ 0 h 666"/>
                  <a:gd name="T44" fmla="*/ 0 w 607"/>
                  <a:gd name="T45" fmla="*/ 0 h 666"/>
                  <a:gd name="T46" fmla="*/ 0 w 607"/>
                  <a:gd name="T47" fmla="*/ 0 h 666"/>
                  <a:gd name="T48" fmla="*/ 0 w 607"/>
                  <a:gd name="T49" fmla="*/ 0 h 666"/>
                  <a:gd name="T50" fmla="*/ 0 w 607"/>
                  <a:gd name="T51" fmla="*/ 0 h 666"/>
                  <a:gd name="T52" fmla="*/ 0 w 607"/>
                  <a:gd name="T53" fmla="*/ 0 h 666"/>
                  <a:gd name="T54" fmla="*/ 0 w 607"/>
                  <a:gd name="T55" fmla="*/ 0 h 666"/>
                  <a:gd name="T56" fmla="*/ 0 w 607"/>
                  <a:gd name="T57" fmla="*/ 0 h 666"/>
                  <a:gd name="T58" fmla="*/ 0 w 607"/>
                  <a:gd name="T59" fmla="*/ 0 h 666"/>
                  <a:gd name="T60" fmla="*/ 0 w 607"/>
                  <a:gd name="T61" fmla="*/ 0 h 666"/>
                  <a:gd name="T62" fmla="*/ 0 w 607"/>
                  <a:gd name="T63" fmla="*/ 0 h 666"/>
                  <a:gd name="T64" fmla="*/ 0 w 607"/>
                  <a:gd name="T65" fmla="*/ 0 h 666"/>
                  <a:gd name="T66" fmla="*/ 0 w 607"/>
                  <a:gd name="T67" fmla="*/ 0 h 666"/>
                  <a:gd name="T68" fmla="*/ 0 w 607"/>
                  <a:gd name="T69" fmla="*/ 0 h 666"/>
                  <a:gd name="T70" fmla="*/ 0 w 607"/>
                  <a:gd name="T71" fmla="*/ 0 h 666"/>
                  <a:gd name="T72" fmla="*/ 0 w 607"/>
                  <a:gd name="T73" fmla="*/ 0 h 666"/>
                  <a:gd name="T74" fmla="*/ 0 w 607"/>
                  <a:gd name="T75" fmla="*/ 0 h 666"/>
                  <a:gd name="T76" fmla="*/ 0 w 607"/>
                  <a:gd name="T77" fmla="*/ 0 h 666"/>
                  <a:gd name="T78" fmla="*/ 0 w 607"/>
                  <a:gd name="T79" fmla="*/ 0 h 666"/>
                  <a:gd name="T80" fmla="*/ 0 w 607"/>
                  <a:gd name="T81" fmla="*/ 0 h 666"/>
                  <a:gd name="T82" fmla="*/ 0 w 607"/>
                  <a:gd name="T83" fmla="*/ 0 h 666"/>
                  <a:gd name="T84" fmla="*/ 0 w 607"/>
                  <a:gd name="T85" fmla="*/ 0 h 666"/>
                  <a:gd name="T86" fmla="*/ 0 w 607"/>
                  <a:gd name="T87" fmla="*/ 0 h 666"/>
                  <a:gd name="T88" fmla="*/ 0 w 607"/>
                  <a:gd name="T89" fmla="*/ 0 h 6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07"/>
                  <a:gd name="T136" fmla="*/ 0 h 666"/>
                  <a:gd name="T137" fmla="*/ 607 w 607"/>
                  <a:gd name="T138" fmla="*/ 666 h 6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07" h="666">
                    <a:moveTo>
                      <a:pt x="81" y="34"/>
                    </a:moveTo>
                    <a:lnTo>
                      <a:pt x="162" y="34"/>
                    </a:lnTo>
                    <a:lnTo>
                      <a:pt x="182" y="34"/>
                    </a:lnTo>
                    <a:lnTo>
                      <a:pt x="202" y="35"/>
                    </a:lnTo>
                    <a:lnTo>
                      <a:pt x="220" y="36"/>
                    </a:lnTo>
                    <a:lnTo>
                      <a:pt x="237" y="38"/>
                    </a:lnTo>
                    <a:lnTo>
                      <a:pt x="256" y="41"/>
                    </a:lnTo>
                    <a:lnTo>
                      <a:pt x="273" y="44"/>
                    </a:lnTo>
                    <a:lnTo>
                      <a:pt x="289" y="48"/>
                    </a:lnTo>
                    <a:lnTo>
                      <a:pt x="305" y="52"/>
                    </a:lnTo>
                    <a:lnTo>
                      <a:pt x="321" y="57"/>
                    </a:lnTo>
                    <a:lnTo>
                      <a:pt x="336" y="62"/>
                    </a:lnTo>
                    <a:lnTo>
                      <a:pt x="351" y="69"/>
                    </a:lnTo>
                    <a:lnTo>
                      <a:pt x="365" y="76"/>
                    </a:lnTo>
                    <a:lnTo>
                      <a:pt x="379" y="83"/>
                    </a:lnTo>
                    <a:lnTo>
                      <a:pt x="393" y="91"/>
                    </a:lnTo>
                    <a:lnTo>
                      <a:pt x="404" y="99"/>
                    </a:lnTo>
                    <a:lnTo>
                      <a:pt x="417" y="109"/>
                    </a:lnTo>
                    <a:lnTo>
                      <a:pt x="429" y="119"/>
                    </a:lnTo>
                    <a:lnTo>
                      <a:pt x="439" y="130"/>
                    </a:lnTo>
                    <a:lnTo>
                      <a:pt x="448" y="141"/>
                    </a:lnTo>
                    <a:lnTo>
                      <a:pt x="458" y="153"/>
                    </a:lnTo>
                    <a:lnTo>
                      <a:pt x="467" y="165"/>
                    </a:lnTo>
                    <a:lnTo>
                      <a:pt x="475" y="178"/>
                    </a:lnTo>
                    <a:lnTo>
                      <a:pt x="483" y="193"/>
                    </a:lnTo>
                    <a:lnTo>
                      <a:pt x="488" y="208"/>
                    </a:lnTo>
                    <a:lnTo>
                      <a:pt x="494" y="222"/>
                    </a:lnTo>
                    <a:lnTo>
                      <a:pt x="500" y="238"/>
                    </a:lnTo>
                    <a:lnTo>
                      <a:pt x="505" y="255"/>
                    </a:lnTo>
                    <a:lnTo>
                      <a:pt x="508" y="273"/>
                    </a:lnTo>
                    <a:lnTo>
                      <a:pt x="510" y="291"/>
                    </a:lnTo>
                    <a:lnTo>
                      <a:pt x="513" y="310"/>
                    </a:lnTo>
                    <a:lnTo>
                      <a:pt x="514" y="329"/>
                    </a:lnTo>
                    <a:lnTo>
                      <a:pt x="515" y="350"/>
                    </a:lnTo>
                    <a:lnTo>
                      <a:pt x="514" y="366"/>
                    </a:lnTo>
                    <a:lnTo>
                      <a:pt x="513" y="382"/>
                    </a:lnTo>
                    <a:lnTo>
                      <a:pt x="511" y="398"/>
                    </a:lnTo>
                    <a:lnTo>
                      <a:pt x="508" y="414"/>
                    </a:lnTo>
                    <a:lnTo>
                      <a:pt x="506" y="428"/>
                    </a:lnTo>
                    <a:lnTo>
                      <a:pt x="501" y="443"/>
                    </a:lnTo>
                    <a:lnTo>
                      <a:pt x="497" y="457"/>
                    </a:lnTo>
                    <a:lnTo>
                      <a:pt x="492" y="471"/>
                    </a:lnTo>
                    <a:lnTo>
                      <a:pt x="485" y="483"/>
                    </a:lnTo>
                    <a:lnTo>
                      <a:pt x="479" y="496"/>
                    </a:lnTo>
                    <a:lnTo>
                      <a:pt x="472" y="507"/>
                    </a:lnTo>
                    <a:lnTo>
                      <a:pt x="464" y="519"/>
                    </a:lnTo>
                    <a:lnTo>
                      <a:pt x="456" y="531"/>
                    </a:lnTo>
                    <a:lnTo>
                      <a:pt x="447" y="540"/>
                    </a:lnTo>
                    <a:lnTo>
                      <a:pt x="438" y="551"/>
                    </a:lnTo>
                    <a:lnTo>
                      <a:pt x="427" y="560"/>
                    </a:lnTo>
                    <a:lnTo>
                      <a:pt x="417" y="568"/>
                    </a:lnTo>
                    <a:lnTo>
                      <a:pt x="406" y="577"/>
                    </a:lnTo>
                    <a:lnTo>
                      <a:pt x="394" y="584"/>
                    </a:lnTo>
                    <a:lnTo>
                      <a:pt x="382" y="592"/>
                    </a:lnTo>
                    <a:lnTo>
                      <a:pt x="370" y="598"/>
                    </a:lnTo>
                    <a:lnTo>
                      <a:pt x="357" y="604"/>
                    </a:lnTo>
                    <a:lnTo>
                      <a:pt x="343" y="609"/>
                    </a:lnTo>
                    <a:lnTo>
                      <a:pt x="331" y="615"/>
                    </a:lnTo>
                    <a:lnTo>
                      <a:pt x="316" y="619"/>
                    </a:lnTo>
                    <a:lnTo>
                      <a:pt x="302" y="623"/>
                    </a:lnTo>
                    <a:lnTo>
                      <a:pt x="287" y="626"/>
                    </a:lnTo>
                    <a:lnTo>
                      <a:pt x="271" y="629"/>
                    </a:lnTo>
                    <a:lnTo>
                      <a:pt x="256" y="632"/>
                    </a:lnTo>
                    <a:lnTo>
                      <a:pt x="240" y="633"/>
                    </a:lnTo>
                    <a:lnTo>
                      <a:pt x="223" y="634"/>
                    </a:lnTo>
                    <a:lnTo>
                      <a:pt x="207" y="634"/>
                    </a:lnTo>
                    <a:lnTo>
                      <a:pt x="81" y="634"/>
                    </a:lnTo>
                    <a:lnTo>
                      <a:pt x="81" y="34"/>
                    </a:lnTo>
                    <a:close/>
                    <a:moveTo>
                      <a:pt x="0" y="666"/>
                    </a:moveTo>
                    <a:lnTo>
                      <a:pt x="257" y="666"/>
                    </a:lnTo>
                    <a:lnTo>
                      <a:pt x="276" y="666"/>
                    </a:lnTo>
                    <a:lnTo>
                      <a:pt x="296" y="665"/>
                    </a:lnTo>
                    <a:lnTo>
                      <a:pt x="314" y="663"/>
                    </a:lnTo>
                    <a:lnTo>
                      <a:pt x="333" y="660"/>
                    </a:lnTo>
                    <a:lnTo>
                      <a:pt x="351" y="656"/>
                    </a:lnTo>
                    <a:lnTo>
                      <a:pt x="369" y="651"/>
                    </a:lnTo>
                    <a:lnTo>
                      <a:pt x="386" y="646"/>
                    </a:lnTo>
                    <a:lnTo>
                      <a:pt x="402" y="640"/>
                    </a:lnTo>
                    <a:lnTo>
                      <a:pt x="418" y="633"/>
                    </a:lnTo>
                    <a:lnTo>
                      <a:pt x="433" y="625"/>
                    </a:lnTo>
                    <a:lnTo>
                      <a:pt x="448" y="618"/>
                    </a:lnTo>
                    <a:lnTo>
                      <a:pt x="462" y="608"/>
                    </a:lnTo>
                    <a:lnTo>
                      <a:pt x="476" y="600"/>
                    </a:lnTo>
                    <a:lnTo>
                      <a:pt x="488" y="589"/>
                    </a:lnTo>
                    <a:lnTo>
                      <a:pt x="501" y="580"/>
                    </a:lnTo>
                    <a:lnTo>
                      <a:pt x="513" y="568"/>
                    </a:lnTo>
                    <a:lnTo>
                      <a:pt x="523" y="558"/>
                    </a:lnTo>
                    <a:lnTo>
                      <a:pt x="533" y="546"/>
                    </a:lnTo>
                    <a:lnTo>
                      <a:pt x="544" y="534"/>
                    </a:lnTo>
                    <a:lnTo>
                      <a:pt x="553" y="521"/>
                    </a:lnTo>
                    <a:lnTo>
                      <a:pt x="561" y="508"/>
                    </a:lnTo>
                    <a:lnTo>
                      <a:pt x="569" y="496"/>
                    </a:lnTo>
                    <a:lnTo>
                      <a:pt x="576" y="482"/>
                    </a:lnTo>
                    <a:lnTo>
                      <a:pt x="583" y="468"/>
                    </a:lnTo>
                    <a:lnTo>
                      <a:pt x="588" y="455"/>
                    </a:lnTo>
                    <a:lnTo>
                      <a:pt x="593" y="440"/>
                    </a:lnTo>
                    <a:lnTo>
                      <a:pt x="597" y="426"/>
                    </a:lnTo>
                    <a:lnTo>
                      <a:pt x="600" y="412"/>
                    </a:lnTo>
                    <a:lnTo>
                      <a:pt x="604" y="397"/>
                    </a:lnTo>
                    <a:lnTo>
                      <a:pt x="605" y="382"/>
                    </a:lnTo>
                    <a:lnTo>
                      <a:pt x="606" y="367"/>
                    </a:lnTo>
                    <a:lnTo>
                      <a:pt x="607" y="353"/>
                    </a:lnTo>
                    <a:lnTo>
                      <a:pt x="606" y="332"/>
                    </a:lnTo>
                    <a:lnTo>
                      <a:pt x="605" y="310"/>
                    </a:lnTo>
                    <a:lnTo>
                      <a:pt x="602" y="290"/>
                    </a:lnTo>
                    <a:lnTo>
                      <a:pt x="599" y="270"/>
                    </a:lnTo>
                    <a:lnTo>
                      <a:pt x="594" y="251"/>
                    </a:lnTo>
                    <a:lnTo>
                      <a:pt x="589" y="232"/>
                    </a:lnTo>
                    <a:lnTo>
                      <a:pt x="582" y="215"/>
                    </a:lnTo>
                    <a:lnTo>
                      <a:pt x="575" y="198"/>
                    </a:lnTo>
                    <a:lnTo>
                      <a:pt x="567" y="181"/>
                    </a:lnTo>
                    <a:lnTo>
                      <a:pt x="558" y="165"/>
                    </a:lnTo>
                    <a:lnTo>
                      <a:pt x="547" y="151"/>
                    </a:lnTo>
                    <a:lnTo>
                      <a:pt x="537" y="137"/>
                    </a:lnTo>
                    <a:lnTo>
                      <a:pt x="524" y="123"/>
                    </a:lnTo>
                    <a:lnTo>
                      <a:pt x="511" y="111"/>
                    </a:lnTo>
                    <a:lnTo>
                      <a:pt x="499" y="99"/>
                    </a:lnTo>
                    <a:lnTo>
                      <a:pt x="484" y="88"/>
                    </a:lnTo>
                    <a:lnTo>
                      <a:pt x="469" y="77"/>
                    </a:lnTo>
                    <a:lnTo>
                      <a:pt x="453" y="68"/>
                    </a:lnTo>
                    <a:lnTo>
                      <a:pt x="437" y="58"/>
                    </a:lnTo>
                    <a:lnTo>
                      <a:pt x="419" y="50"/>
                    </a:lnTo>
                    <a:lnTo>
                      <a:pt x="401" y="41"/>
                    </a:lnTo>
                    <a:lnTo>
                      <a:pt x="382" y="35"/>
                    </a:lnTo>
                    <a:lnTo>
                      <a:pt x="363" y="28"/>
                    </a:lnTo>
                    <a:lnTo>
                      <a:pt x="342" y="22"/>
                    </a:lnTo>
                    <a:lnTo>
                      <a:pt x="321" y="17"/>
                    </a:lnTo>
                    <a:lnTo>
                      <a:pt x="301" y="13"/>
                    </a:lnTo>
                    <a:lnTo>
                      <a:pt x="278" y="9"/>
                    </a:lnTo>
                    <a:lnTo>
                      <a:pt x="256" y="7"/>
                    </a:lnTo>
                    <a:lnTo>
                      <a:pt x="232" y="3"/>
                    </a:lnTo>
                    <a:lnTo>
                      <a:pt x="209" y="2"/>
                    </a:lnTo>
                    <a:lnTo>
                      <a:pt x="183" y="1"/>
                    </a:lnTo>
                    <a:lnTo>
                      <a:pt x="158" y="0"/>
                    </a:lnTo>
                    <a:lnTo>
                      <a:pt x="0" y="0"/>
                    </a:lnTo>
                    <a:lnTo>
                      <a:pt x="0" y="666"/>
                    </a:lnTo>
                    <a:close/>
                  </a:path>
                </a:pathLst>
              </a:custGeom>
              <a:solidFill>
                <a:schemeClr val="tx1"/>
              </a:solidFill>
              <a:ln w="9525">
                <a:solidFill>
                  <a:schemeClr val="tx1"/>
                </a:solidFill>
                <a:round/>
                <a:headEnd/>
                <a:tailEnd/>
              </a:ln>
            </p:spPr>
            <p:txBody>
              <a:bodyPr/>
              <a:lstStyle/>
              <a:p>
                <a:endParaRPr lang="pt-BR"/>
              </a:p>
            </p:txBody>
          </p:sp>
          <p:sp>
            <p:nvSpPr>
              <p:cNvPr id="36" name="Freeform 1057">
                <a:extLst>
                  <a:ext uri="{FF2B5EF4-FFF2-40B4-BE49-F238E27FC236}">
                    <a16:creationId xmlns:a16="http://schemas.microsoft.com/office/drawing/2014/main" id="{88DEBFF1-F37E-4B09-AC94-1F637471A284}"/>
                  </a:ext>
                </a:extLst>
              </p:cNvPr>
              <p:cNvSpPr>
                <a:spLocks/>
              </p:cNvSpPr>
              <p:nvPr/>
            </p:nvSpPr>
            <p:spPr bwMode="auto">
              <a:xfrm>
                <a:off x="697" y="2447"/>
                <a:ext cx="110" cy="166"/>
              </a:xfrm>
              <a:custGeom>
                <a:avLst/>
                <a:gdLst>
                  <a:gd name="T0" fmla="*/ 0 w 439"/>
                  <a:gd name="T1" fmla="*/ 0 h 666"/>
                  <a:gd name="T2" fmla="*/ 0 w 439"/>
                  <a:gd name="T3" fmla="*/ 0 h 666"/>
                  <a:gd name="T4" fmla="*/ 0 w 439"/>
                  <a:gd name="T5" fmla="*/ 0 h 666"/>
                  <a:gd name="T6" fmla="*/ 0 w 439"/>
                  <a:gd name="T7" fmla="*/ 0 h 666"/>
                  <a:gd name="T8" fmla="*/ 0 w 439"/>
                  <a:gd name="T9" fmla="*/ 0 h 666"/>
                  <a:gd name="T10" fmla="*/ 0 w 439"/>
                  <a:gd name="T11" fmla="*/ 0 h 666"/>
                  <a:gd name="T12" fmla="*/ 0 w 439"/>
                  <a:gd name="T13" fmla="*/ 0 h 666"/>
                  <a:gd name="T14" fmla="*/ 0 w 439"/>
                  <a:gd name="T15" fmla="*/ 0 h 666"/>
                  <a:gd name="T16" fmla="*/ 0 w 439"/>
                  <a:gd name="T17" fmla="*/ 0 h 666"/>
                  <a:gd name="T18" fmla="*/ 0 w 439"/>
                  <a:gd name="T19" fmla="*/ 0 h 666"/>
                  <a:gd name="T20" fmla="*/ 0 w 439"/>
                  <a:gd name="T21" fmla="*/ 0 h 666"/>
                  <a:gd name="T22" fmla="*/ 0 w 439"/>
                  <a:gd name="T23" fmla="*/ 0 h 666"/>
                  <a:gd name="T24" fmla="*/ 0 w 439"/>
                  <a:gd name="T25" fmla="*/ 0 h 6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9"/>
                  <a:gd name="T40" fmla="*/ 0 h 666"/>
                  <a:gd name="T41" fmla="*/ 439 w 439"/>
                  <a:gd name="T42" fmla="*/ 666 h 66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9" h="666">
                    <a:moveTo>
                      <a:pt x="0" y="666"/>
                    </a:moveTo>
                    <a:lnTo>
                      <a:pt x="0" y="0"/>
                    </a:lnTo>
                    <a:lnTo>
                      <a:pt x="425" y="0"/>
                    </a:lnTo>
                    <a:lnTo>
                      <a:pt x="425" y="34"/>
                    </a:lnTo>
                    <a:lnTo>
                      <a:pt x="81" y="34"/>
                    </a:lnTo>
                    <a:lnTo>
                      <a:pt x="81" y="311"/>
                    </a:lnTo>
                    <a:lnTo>
                      <a:pt x="407" y="311"/>
                    </a:lnTo>
                    <a:lnTo>
                      <a:pt x="407" y="344"/>
                    </a:lnTo>
                    <a:lnTo>
                      <a:pt x="81" y="344"/>
                    </a:lnTo>
                    <a:lnTo>
                      <a:pt x="81" y="634"/>
                    </a:lnTo>
                    <a:lnTo>
                      <a:pt x="439" y="634"/>
                    </a:lnTo>
                    <a:lnTo>
                      <a:pt x="439" y="666"/>
                    </a:lnTo>
                    <a:lnTo>
                      <a:pt x="0" y="666"/>
                    </a:lnTo>
                    <a:close/>
                  </a:path>
                </a:pathLst>
              </a:custGeom>
              <a:solidFill>
                <a:schemeClr val="tx1"/>
              </a:solidFill>
              <a:ln w="9525">
                <a:solidFill>
                  <a:schemeClr val="tx1"/>
                </a:solidFill>
                <a:round/>
                <a:headEnd/>
                <a:tailEnd/>
              </a:ln>
            </p:spPr>
            <p:txBody>
              <a:bodyPr/>
              <a:lstStyle/>
              <a:p>
                <a:endParaRPr lang="pt-BR"/>
              </a:p>
            </p:txBody>
          </p:sp>
          <p:sp>
            <p:nvSpPr>
              <p:cNvPr id="37" name="Freeform 1058">
                <a:extLst>
                  <a:ext uri="{FF2B5EF4-FFF2-40B4-BE49-F238E27FC236}">
                    <a16:creationId xmlns:a16="http://schemas.microsoft.com/office/drawing/2014/main" id="{84E61CBA-454E-4CC8-AE37-055E666E8272}"/>
                  </a:ext>
                </a:extLst>
              </p:cNvPr>
              <p:cNvSpPr>
                <a:spLocks noEditPoints="1"/>
              </p:cNvSpPr>
              <p:nvPr/>
            </p:nvSpPr>
            <p:spPr bwMode="auto">
              <a:xfrm>
                <a:off x="889" y="2328"/>
                <a:ext cx="257" cy="285"/>
              </a:xfrm>
              <a:custGeom>
                <a:avLst/>
                <a:gdLst>
                  <a:gd name="T0" fmla="*/ 0 w 1031"/>
                  <a:gd name="T1" fmla="*/ 0 h 1140"/>
                  <a:gd name="T2" fmla="*/ 0 w 1031"/>
                  <a:gd name="T3" fmla="*/ 0 h 1140"/>
                  <a:gd name="T4" fmla="*/ 0 w 1031"/>
                  <a:gd name="T5" fmla="*/ 0 h 1140"/>
                  <a:gd name="T6" fmla="*/ 0 w 1031"/>
                  <a:gd name="T7" fmla="*/ 0 h 1140"/>
                  <a:gd name="T8" fmla="*/ 0 w 1031"/>
                  <a:gd name="T9" fmla="*/ 0 h 1140"/>
                  <a:gd name="T10" fmla="*/ 0 w 1031"/>
                  <a:gd name="T11" fmla="*/ 0 h 1140"/>
                  <a:gd name="T12" fmla="*/ 0 w 1031"/>
                  <a:gd name="T13" fmla="*/ 0 h 1140"/>
                  <a:gd name="T14" fmla="*/ 0 w 1031"/>
                  <a:gd name="T15" fmla="*/ 0 h 1140"/>
                  <a:gd name="T16" fmla="*/ 0 w 1031"/>
                  <a:gd name="T17" fmla="*/ 0 h 1140"/>
                  <a:gd name="T18" fmla="*/ 0 w 1031"/>
                  <a:gd name="T19" fmla="*/ 0 h 1140"/>
                  <a:gd name="T20" fmla="*/ 0 w 1031"/>
                  <a:gd name="T21" fmla="*/ 0 h 1140"/>
                  <a:gd name="T22" fmla="*/ 0 w 1031"/>
                  <a:gd name="T23" fmla="*/ 0 h 1140"/>
                  <a:gd name="T24" fmla="*/ 0 w 1031"/>
                  <a:gd name="T25" fmla="*/ 0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31"/>
                  <a:gd name="T40" fmla="*/ 0 h 1140"/>
                  <a:gd name="T41" fmla="*/ 1031 w 1031"/>
                  <a:gd name="T42" fmla="*/ 1140 h 11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31" h="1140">
                    <a:moveTo>
                      <a:pt x="490" y="226"/>
                    </a:moveTo>
                    <a:lnTo>
                      <a:pt x="711" y="739"/>
                    </a:lnTo>
                    <a:lnTo>
                      <a:pt x="262" y="739"/>
                    </a:lnTo>
                    <a:lnTo>
                      <a:pt x="490" y="226"/>
                    </a:lnTo>
                    <a:close/>
                    <a:moveTo>
                      <a:pt x="0" y="1140"/>
                    </a:moveTo>
                    <a:lnTo>
                      <a:pt x="83" y="1140"/>
                    </a:lnTo>
                    <a:lnTo>
                      <a:pt x="239" y="795"/>
                    </a:lnTo>
                    <a:lnTo>
                      <a:pt x="740" y="795"/>
                    </a:lnTo>
                    <a:lnTo>
                      <a:pt x="892" y="1140"/>
                    </a:lnTo>
                    <a:lnTo>
                      <a:pt x="1031" y="1140"/>
                    </a:lnTo>
                    <a:lnTo>
                      <a:pt x="520" y="0"/>
                    </a:lnTo>
                    <a:lnTo>
                      <a:pt x="516" y="0"/>
                    </a:lnTo>
                    <a:lnTo>
                      <a:pt x="0" y="1140"/>
                    </a:lnTo>
                    <a:close/>
                  </a:path>
                </a:pathLst>
              </a:custGeom>
              <a:solidFill>
                <a:schemeClr val="tx1"/>
              </a:solidFill>
              <a:ln w="9525">
                <a:solidFill>
                  <a:schemeClr val="tx1"/>
                </a:solidFill>
                <a:round/>
                <a:headEnd/>
                <a:tailEnd/>
              </a:ln>
            </p:spPr>
            <p:txBody>
              <a:bodyPr/>
              <a:lstStyle/>
              <a:p>
                <a:endParaRPr lang="pt-BR"/>
              </a:p>
            </p:txBody>
          </p:sp>
          <p:sp>
            <p:nvSpPr>
              <p:cNvPr id="38" name="Freeform 1059">
                <a:extLst>
                  <a:ext uri="{FF2B5EF4-FFF2-40B4-BE49-F238E27FC236}">
                    <a16:creationId xmlns:a16="http://schemas.microsoft.com/office/drawing/2014/main" id="{65088E0D-CB4C-444E-8BDE-FFB39A05673F}"/>
                  </a:ext>
                </a:extLst>
              </p:cNvPr>
              <p:cNvSpPr>
                <a:spLocks/>
              </p:cNvSpPr>
              <p:nvPr/>
            </p:nvSpPr>
            <p:spPr bwMode="auto">
              <a:xfrm>
                <a:off x="1159" y="2384"/>
                <a:ext cx="186" cy="236"/>
              </a:xfrm>
              <a:custGeom>
                <a:avLst/>
                <a:gdLst>
                  <a:gd name="T0" fmla="*/ 0 w 744"/>
                  <a:gd name="T1" fmla="*/ 0 h 940"/>
                  <a:gd name="T2" fmla="*/ 0 w 744"/>
                  <a:gd name="T3" fmla="*/ 0 h 940"/>
                  <a:gd name="T4" fmla="*/ 0 w 744"/>
                  <a:gd name="T5" fmla="*/ 0 h 940"/>
                  <a:gd name="T6" fmla="*/ 0 w 744"/>
                  <a:gd name="T7" fmla="*/ 0 h 940"/>
                  <a:gd name="T8" fmla="*/ 0 w 744"/>
                  <a:gd name="T9" fmla="*/ 0 h 940"/>
                  <a:gd name="T10" fmla="*/ 0 w 744"/>
                  <a:gd name="T11" fmla="*/ 0 h 940"/>
                  <a:gd name="T12" fmla="*/ 0 w 744"/>
                  <a:gd name="T13" fmla="*/ 0 h 940"/>
                  <a:gd name="T14" fmla="*/ 0 w 744"/>
                  <a:gd name="T15" fmla="*/ 0 h 940"/>
                  <a:gd name="T16" fmla="*/ 0 w 744"/>
                  <a:gd name="T17" fmla="*/ 0 h 940"/>
                  <a:gd name="T18" fmla="*/ 0 w 744"/>
                  <a:gd name="T19" fmla="*/ 0 h 940"/>
                  <a:gd name="T20" fmla="*/ 0 w 744"/>
                  <a:gd name="T21" fmla="*/ 0 h 940"/>
                  <a:gd name="T22" fmla="*/ 0 w 744"/>
                  <a:gd name="T23" fmla="*/ 0 h 9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44"/>
                  <a:gd name="T37" fmla="*/ 0 h 940"/>
                  <a:gd name="T38" fmla="*/ 744 w 744"/>
                  <a:gd name="T39" fmla="*/ 940 h 9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44" h="940">
                    <a:moveTo>
                      <a:pt x="0" y="915"/>
                    </a:moveTo>
                    <a:lnTo>
                      <a:pt x="0" y="0"/>
                    </a:lnTo>
                    <a:lnTo>
                      <a:pt x="2" y="0"/>
                    </a:lnTo>
                    <a:lnTo>
                      <a:pt x="680" y="710"/>
                    </a:lnTo>
                    <a:lnTo>
                      <a:pt x="682" y="710"/>
                    </a:lnTo>
                    <a:lnTo>
                      <a:pt x="682" y="28"/>
                    </a:lnTo>
                    <a:lnTo>
                      <a:pt x="744" y="28"/>
                    </a:lnTo>
                    <a:lnTo>
                      <a:pt x="744" y="940"/>
                    </a:lnTo>
                    <a:lnTo>
                      <a:pt x="741" y="940"/>
                    </a:lnTo>
                    <a:lnTo>
                      <a:pt x="61" y="228"/>
                    </a:lnTo>
                    <a:lnTo>
                      <a:pt x="61" y="915"/>
                    </a:lnTo>
                    <a:lnTo>
                      <a:pt x="0" y="915"/>
                    </a:lnTo>
                    <a:close/>
                  </a:path>
                </a:pathLst>
              </a:custGeom>
              <a:solidFill>
                <a:schemeClr val="tx1"/>
              </a:solidFill>
              <a:ln w="9525">
                <a:solidFill>
                  <a:schemeClr val="tx1"/>
                </a:solidFill>
                <a:round/>
                <a:headEnd/>
                <a:tailEnd/>
              </a:ln>
            </p:spPr>
            <p:txBody>
              <a:bodyPr/>
              <a:lstStyle/>
              <a:p>
                <a:endParaRPr lang="pt-BR"/>
              </a:p>
            </p:txBody>
          </p:sp>
          <p:sp>
            <p:nvSpPr>
              <p:cNvPr id="39" name="Freeform 1060">
                <a:extLst>
                  <a:ext uri="{FF2B5EF4-FFF2-40B4-BE49-F238E27FC236}">
                    <a16:creationId xmlns:a16="http://schemas.microsoft.com/office/drawing/2014/main" id="{82035880-AF3F-476C-83EA-82F49C2EADF4}"/>
                  </a:ext>
                </a:extLst>
              </p:cNvPr>
              <p:cNvSpPr>
                <a:spLocks/>
              </p:cNvSpPr>
              <p:nvPr/>
            </p:nvSpPr>
            <p:spPr bwMode="auto">
              <a:xfrm>
                <a:off x="1638" y="2384"/>
                <a:ext cx="267" cy="236"/>
              </a:xfrm>
              <a:custGeom>
                <a:avLst/>
                <a:gdLst>
                  <a:gd name="T0" fmla="*/ 0 w 1067"/>
                  <a:gd name="T1" fmla="*/ 0 h 940"/>
                  <a:gd name="T2" fmla="*/ 0 w 1067"/>
                  <a:gd name="T3" fmla="*/ 0 h 940"/>
                  <a:gd name="T4" fmla="*/ 0 w 1067"/>
                  <a:gd name="T5" fmla="*/ 0 h 940"/>
                  <a:gd name="T6" fmla="*/ 0 w 1067"/>
                  <a:gd name="T7" fmla="*/ 0 h 940"/>
                  <a:gd name="T8" fmla="*/ 0 w 1067"/>
                  <a:gd name="T9" fmla="*/ 0 h 940"/>
                  <a:gd name="T10" fmla="*/ 0 w 1067"/>
                  <a:gd name="T11" fmla="*/ 0 h 940"/>
                  <a:gd name="T12" fmla="*/ 0 w 1067"/>
                  <a:gd name="T13" fmla="*/ 0 h 940"/>
                  <a:gd name="T14" fmla="*/ 0 w 1067"/>
                  <a:gd name="T15" fmla="*/ 0 h 940"/>
                  <a:gd name="T16" fmla="*/ 0 w 1067"/>
                  <a:gd name="T17" fmla="*/ 0 h 940"/>
                  <a:gd name="T18" fmla="*/ 0 w 1067"/>
                  <a:gd name="T19" fmla="*/ 0 h 940"/>
                  <a:gd name="T20" fmla="*/ 0 w 1067"/>
                  <a:gd name="T21" fmla="*/ 0 h 940"/>
                  <a:gd name="T22" fmla="*/ 0 w 1067"/>
                  <a:gd name="T23" fmla="*/ 0 h 940"/>
                  <a:gd name="T24" fmla="*/ 0 w 1067"/>
                  <a:gd name="T25" fmla="*/ 0 h 940"/>
                  <a:gd name="T26" fmla="*/ 0 w 1067"/>
                  <a:gd name="T27" fmla="*/ 0 h 940"/>
                  <a:gd name="T28" fmla="*/ 0 w 1067"/>
                  <a:gd name="T29" fmla="*/ 0 h 940"/>
                  <a:gd name="T30" fmla="*/ 0 w 1067"/>
                  <a:gd name="T31" fmla="*/ 0 h 9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67"/>
                  <a:gd name="T49" fmla="*/ 0 h 940"/>
                  <a:gd name="T50" fmla="*/ 1067 w 1067"/>
                  <a:gd name="T51" fmla="*/ 940 h 9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67" h="940">
                    <a:moveTo>
                      <a:pt x="0" y="915"/>
                    </a:moveTo>
                    <a:lnTo>
                      <a:pt x="90" y="0"/>
                    </a:lnTo>
                    <a:lnTo>
                      <a:pt x="93" y="0"/>
                    </a:lnTo>
                    <a:lnTo>
                      <a:pt x="538" y="782"/>
                    </a:lnTo>
                    <a:lnTo>
                      <a:pt x="976" y="0"/>
                    </a:lnTo>
                    <a:lnTo>
                      <a:pt x="978" y="0"/>
                    </a:lnTo>
                    <a:lnTo>
                      <a:pt x="1067" y="915"/>
                    </a:lnTo>
                    <a:lnTo>
                      <a:pt x="960" y="915"/>
                    </a:lnTo>
                    <a:lnTo>
                      <a:pt x="896" y="251"/>
                    </a:lnTo>
                    <a:lnTo>
                      <a:pt x="511" y="940"/>
                    </a:lnTo>
                    <a:lnTo>
                      <a:pt x="508" y="940"/>
                    </a:lnTo>
                    <a:lnTo>
                      <a:pt x="126" y="275"/>
                    </a:lnTo>
                    <a:lnTo>
                      <a:pt x="62" y="915"/>
                    </a:lnTo>
                    <a:lnTo>
                      <a:pt x="0" y="915"/>
                    </a:lnTo>
                    <a:close/>
                  </a:path>
                </a:pathLst>
              </a:custGeom>
              <a:solidFill>
                <a:schemeClr val="tx1"/>
              </a:solidFill>
              <a:ln w="9525">
                <a:solidFill>
                  <a:schemeClr val="tx1"/>
                </a:solidFill>
                <a:round/>
                <a:headEnd/>
                <a:tailEnd/>
              </a:ln>
            </p:spPr>
            <p:txBody>
              <a:bodyPr/>
              <a:lstStyle/>
              <a:p>
                <a:endParaRPr lang="pt-BR"/>
              </a:p>
            </p:txBody>
          </p:sp>
          <p:sp>
            <p:nvSpPr>
              <p:cNvPr id="40" name="Freeform 1061">
                <a:extLst>
                  <a:ext uri="{FF2B5EF4-FFF2-40B4-BE49-F238E27FC236}">
                    <a16:creationId xmlns:a16="http://schemas.microsoft.com/office/drawing/2014/main" id="{AE280C3B-9331-476C-9728-85FCE93F47E2}"/>
                  </a:ext>
                </a:extLst>
              </p:cNvPr>
              <p:cNvSpPr>
                <a:spLocks noEditPoints="1"/>
              </p:cNvSpPr>
              <p:nvPr/>
            </p:nvSpPr>
            <p:spPr bwMode="auto">
              <a:xfrm>
                <a:off x="1918" y="2385"/>
                <a:ext cx="206" cy="228"/>
              </a:xfrm>
              <a:custGeom>
                <a:avLst/>
                <a:gdLst>
                  <a:gd name="T0" fmla="*/ 0 w 825"/>
                  <a:gd name="T1" fmla="*/ 0 h 912"/>
                  <a:gd name="T2" fmla="*/ 0 w 825"/>
                  <a:gd name="T3" fmla="*/ 0 h 912"/>
                  <a:gd name="T4" fmla="*/ 0 w 825"/>
                  <a:gd name="T5" fmla="*/ 0 h 912"/>
                  <a:gd name="T6" fmla="*/ 0 w 825"/>
                  <a:gd name="T7" fmla="*/ 0 h 912"/>
                  <a:gd name="T8" fmla="*/ 0 w 825"/>
                  <a:gd name="T9" fmla="*/ 0 h 912"/>
                  <a:gd name="T10" fmla="*/ 0 w 825"/>
                  <a:gd name="T11" fmla="*/ 0 h 912"/>
                  <a:gd name="T12" fmla="*/ 0 w 825"/>
                  <a:gd name="T13" fmla="*/ 0 h 912"/>
                  <a:gd name="T14" fmla="*/ 0 w 825"/>
                  <a:gd name="T15" fmla="*/ 0 h 912"/>
                  <a:gd name="T16" fmla="*/ 0 w 825"/>
                  <a:gd name="T17" fmla="*/ 0 h 912"/>
                  <a:gd name="T18" fmla="*/ 0 w 825"/>
                  <a:gd name="T19" fmla="*/ 0 h 912"/>
                  <a:gd name="T20" fmla="*/ 0 w 825"/>
                  <a:gd name="T21" fmla="*/ 0 h 912"/>
                  <a:gd name="T22" fmla="*/ 0 w 825"/>
                  <a:gd name="T23" fmla="*/ 0 h 912"/>
                  <a:gd name="T24" fmla="*/ 0 w 825"/>
                  <a:gd name="T25" fmla="*/ 0 h 9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25"/>
                  <a:gd name="T40" fmla="*/ 0 h 912"/>
                  <a:gd name="T41" fmla="*/ 825 w 825"/>
                  <a:gd name="T42" fmla="*/ 912 h 9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25" h="912">
                    <a:moveTo>
                      <a:pt x="391" y="181"/>
                    </a:moveTo>
                    <a:lnTo>
                      <a:pt x="569" y="592"/>
                    </a:lnTo>
                    <a:lnTo>
                      <a:pt x="209" y="592"/>
                    </a:lnTo>
                    <a:lnTo>
                      <a:pt x="391" y="181"/>
                    </a:lnTo>
                    <a:close/>
                    <a:moveTo>
                      <a:pt x="0" y="912"/>
                    </a:moveTo>
                    <a:lnTo>
                      <a:pt x="67" y="912"/>
                    </a:lnTo>
                    <a:lnTo>
                      <a:pt x="191" y="636"/>
                    </a:lnTo>
                    <a:lnTo>
                      <a:pt x="592" y="636"/>
                    </a:lnTo>
                    <a:lnTo>
                      <a:pt x="714" y="912"/>
                    </a:lnTo>
                    <a:lnTo>
                      <a:pt x="825" y="912"/>
                    </a:lnTo>
                    <a:lnTo>
                      <a:pt x="416" y="0"/>
                    </a:lnTo>
                    <a:lnTo>
                      <a:pt x="413" y="0"/>
                    </a:lnTo>
                    <a:lnTo>
                      <a:pt x="0" y="912"/>
                    </a:lnTo>
                    <a:close/>
                  </a:path>
                </a:pathLst>
              </a:custGeom>
              <a:solidFill>
                <a:schemeClr val="tx1"/>
              </a:solidFill>
              <a:ln w="9525">
                <a:solidFill>
                  <a:schemeClr val="tx1"/>
                </a:solidFill>
                <a:round/>
                <a:headEnd/>
                <a:tailEnd/>
              </a:ln>
            </p:spPr>
            <p:txBody>
              <a:bodyPr/>
              <a:lstStyle/>
              <a:p>
                <a:endParaRPr lang="pt-BR"/>
              </a:p>
            </p:txBody>
          </p:sp>
          <p:sp>
            <p:nvSpPr>
              <p:cNvPr id="41" name="Freeform 1062">
                <a:extLst>
                  <a:ext uri="{FF2B5EF4-FFF2-40B4-BE49-F238E27FC236}">
                    <a16:creationId xmlns:a16="http://schemas.microsoft.com/office/drawing/2014/main" id="{1215D4F4-61FD-4856-A334-EA3E81D9ECEE}"/>
                  </a:ext>
                </a:extLst>
              </p:cNvPr>
              <p:cNvSpPr>
                <a:spLocks/>
              </p:cNvSpPr>
              <p:nvPr/>
            </p:nvSpPr>
            <p:spPr bwMode="auto">
              <a:xfrm>
                <a:off x="2143" y="2392"/>
                <a:ext cx="119" cy="221"/>
              </a:xfrm>
              <a:custGeom>
                <a:avLst/>
                <a:gdLst>
                  <a:gd name="T0" fmla="*/ 0 w 477"/>
                  <a:gd name="T1" fmla="*/ 0 h 887"/>
                  <a:gd name="T2" fmla="*/ 0 w 477"/>
                  <a:gd name="T3" fmla="*/ 0 h 887"/>
                  <a:gd name="T4" fmla="*/ 0 w 477"/>
                  <a:gd name="T5" fmla="*/ 0 h 887"/>
                  <a:gd name="T6" fmla="*/ 0 w 477"/>
                  <a:gd name="T7" fmla="*/ 0 h 887"/>
                  <a:gd name="T8" fmla="*/ 0 w 477"/>
                  <a:gd name="T9" fmla="*/ 0 h 887"/>
                  <a:gd name="T10" fmla="*/ 0 w 477"/>
                  <a:gd name="T11" fmla="*/ 0 h 887"/>
                  <a:gd name="T12" fmla="*/ 0 w 477"/>
                  <a:gd name="T13" fmla="*/ 0 h 887"/>
                  <a:gd name="T14" fmla="*/ 0 60000 65536"/>
                  <a:gd name="T15" fmla="*/ 0 60000 65536"/>
                  <a:gd name="T16" fmla="*/ 0 60000 65536"/>
                  <a:gd name="T17" fmla="*/ 0 60000 65536"/>
                  <a:gd name="T18" fmla="*/ 0 60000 65536"/>
                  <a:gd name="T19" fmla="*/ 0 60000 65536"/>
                  <a:gd name="T20" fmla="*/ 0 60000 65536"/>
                  <a:gd name="T21" fmla="*/ 0 w 477"/>
                  <a:gd name="T22" fmla="*/ 0 h 887"/>
                  <a:gd name="T23" fmla="*/ 477 w 477"/>
                  <a:gd name="T24" fmla="*/ 887 h 8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7" h="887">
                    <a:moveTo>
                      <a:pt x="0" y="887"/>
                    </a:moveTo>
                    <a:lnTo>
                      <a:pt x="0" y="0"/>
                    </a:lnTo>
                    <a:lnTo>
                      <a:pt x="108" y="0"/>
                    </a:lnTo>
                    <a:lnTo>
                      <a:pt x="108" y="844"/>
                    </a:lnTo>
                    <a:lnTo>
                      <a:pt x="477" y="844"/>
                    </a:lnTo>
                    <a:lnTo>
                      <a:pt x="477" y="887"/>
                    </a:lnTo>
                    <a:lnTo>
                      <a:pt x="0" y="887"/>
                    </a:lnTo>
                    <a:close/>
                  </a:path>
                </a:pathLst>
              </a:custGeom>
              <a:solidFill>
                <a:schemeClr val="tx1"/>
              </a:solidFill>
              <a:ln w="9525">
                <a:solidFill>
                  <a:schemeClr val="tx1"/>
                </a:solidFill>
                <a:round/>
                <a:headEnd/>
                <a:tailEnd/>
              </a:ln>
            </p:spPr>
            <p:txBody>
              <a:bodyPr/>
              <a:lstStyle/>
              <a:p>
                <a:endParaRPr lang="pt-BR"/>
              </a:p>
            </p:txBody>
          </p:sp>
          <p:sp>
            <p:nvSpPr>
              <p:cNvPr id="42" name="Rectangle 1063">
                <a:extLst>
                  <a:ext uri="{FF2B5EF4-FFF2-40B4-BE49-F238E27FC236}">
                    <a16:creationId xmlns:a16="http://schemas.microsoft.com/office/drawing/2014/main" id="{B798A251-D3E5-4AF3-BE8F-67E0E2FA1774}"/>
                  </a:ext>
                </a:extLst>
              </p:cNvPr>
              <p:cNvSpPr>
                <a:spLocks noChangeArrowheads="1"/>
              </p:cNvSpPr>
              <p:nvPr/>
            </p:nvSpPr>
            <p:spPr bwMode="auto">
              <a:xfrm>
                <a:off x="2289" y="2392"/>
                <a:ext cx="27" cy="221"/>
              </a:xfrm>
              <a:prstGeom prst="rect">
                <a:avLst/>
              </a:prstGeom>
              <a:solidFill>
                <a:schemeClr val="tx1"/>
              </a:solidFill>
              <a:ln w="9525">
                <a:solidFill>
                  <a:schemeClr val="tx1"/>
                </a:solidFill>
                <a:miter lim="800000"/>
                <a:headEnd/>
                <a:tailEnd/>
              </a:ln>
            </p:spPr>
            <p:txBody>
              <a:bodyPr/>
              <a:lstStyle/>
              <a:p>
                <a:endParaRPr lang="pt-BR" altLang="pt-BR" sz="2400">
                  <a:latin typeface="Times New Roman" pitchFamily="18" charset="0"/>
                </a:endParaRPr>
              </a:p>
            </p:txBody>
          </p:sp>
          <p:sp>
            <p:nvSpPr>
              <p:cNvPr id="43" name="Freeform 1064">
                <a:extLst>
                  <a:ext uri="{FF2B5EF4-FFF2-40B4-BE49-F238E27FC236}">
                    <a16:creationId xmlns:a16="http://schemas.microsoft.com/office/drawing/2014/main" id="{1BD551A3-F193-45A4-95F1-21D8989E4EB9}"/>
                  </a:ext>
                </a:extLst>
              </p:cNvPr>
              <p:cNvSpPr>
                <a:spLocks noEditPoints="1"/>
              </p:cNvSpPr>
              <p:nvPr/>
            </p:nvSpPr>
            <p:spPr bwMode="auto">
              <a:xfrm>
                <a:off x="2342" y="2385"/>
                <a:ext cx="206" cy="228"/>
              </a:xfrm>
              <a:custGeom>
                <a:avLst/>
                <a:gdLst>
                  <a:gd name="T0" fmla="*/ 0 w 825"/>
                  <a:gd name="T1" fmla="*/ 0 h 912"/>
                  <a:gd name="T2" fmla="*/ 0 w 825"/>
                  <a:gd name="T3" fmla="*/ 0 h 912"/>
                  <a:gd name="T4" fmla="*/ 0 w 825"/>
                  <a:gd name="T5" fmla="*/ 0 h 912"/>
                  <a:gd name="T6" fmla="*/ 0 w 825"/>
                  <a:gd name="T7" fmla="*/ 0 h 912"/>
                  <a:gd name="T8" fmla="*/ 0 w 825"/>
                  <a:gd name="T9" fmla="*/ 0 h 912"/>
                  <a:gd name="T10" fmla="*/ 0 w 825"/>
                  <a:gd name="T11" fmla="*/ 0 h 912"/>
                  <a:gd name="T12" fmla="*/ 0 w 825"/>
                  <a:gd name="T13" fmla="*/ 0 h 912"/>
                  <a:gd name="T14" fmla="*/ 0 w 825"/>
                  <a:gd name="T15" fmla="*/ 0 h 912"/>
                  <a:gd name="T16" fmla="*/ 0 w 825"/>
                  <a:gd name="T17" fmla="*/ 0 h 912"/>
                  <a:gd name="T18" fmla="*/ 0 w 825"/>
                  <a:gd name="T19" fmla="*/ 0 h 912"/>
                  <a:gd name="T20" fmla="*/ 0 w 825"/>
                  <a:gd name="T21" fmla="*/ 0 h 912"/>
                  <a:gd name="T22" fmla="*/ 0 w 825"/>
                  <a:gd name="T23" fmla="*/ 0 h 912"/>
                  <a:gd name="T24" fmla="*/ 0 w 825"/>
                  <a:gd name="T25" fmla="*/ 0 h 9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25"/>
                  <a:gd name="T40" fmla="*/ 0 h 912"/>
                  <a:gd name="T41" fmla="*/ 825 w 825"/>
                  <a:gd name="T42" fmla="*/ 912 h 9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25" h="912">
                    <a:moveTo>
                      <a:pt x="392" y="181"/>
                    </a:moveTo>
                    <a:lnTo>
                      <a:pt x="569" y="592"/>
                    </a:lnTo>
                    <a:lnTo>
                      <a:pt x="210" y="592"/>
                    </a:lnTo>
                    <a:lnTo>
                      <a:pt x="392" y="181"/>
                    </a:lnTo>
                    <a:close/>
                    <a:moveTo>
                      <a:pt x="0" y="912"/>
                    </a:moveTo>
                    <a:lnTo>
                      <a:pt x="66" y="912"/>
                    </a:lnTo>
                    <a:lnTo>
                      <a:pt x="192" y="636"/>
                    </a:lnTo>
                    <a:lnTo>
                      <a:pt x="592" y="636"/>
                    </a:lnTo>
                    <a:lnTo>
                      <a:pt x="713" y="912"/>
                    </a:lnTo>
                    <a:lnTo>
                      <a:pt x="825" y="912"/>
                    </a:lnTo>
                    <a:lnTo>
                      <a:pt x="416" y="0"/>
                    </a:lnTo>
                    <a:lnTo>
                      <a:pt x="413" y="0"/>
                    </a:lnTo>
                    <a:lnTo>
                      <a:pt x="0" y="912"/>
                    </a:lnTo>
                    <a:close/>
                  </a:path>
                </a:pathLst>
              </a:custGeom>
              <a:solidFill>
                <a:schemeClr val="tx1"/>
              </a:solidFill>
              <a:ln w="9525">
                <a:solidFill>
                  <a:schemeClr val="tx1"/>
                </a:solidFill>
                <a:round/>
                <a:headEnd/>
                <a:tailEnd/>
              </a:ln>
            </p:spPr>
            <p:txBody>
              <a:bodyPr/>
              <a:lstStyle/>
              <a:p>
                <a:endParaRPr lang="pt-BR"/>
              </a:p>
            </p:txBody>
          </p:sp>
          <p:sp>
            <p:nvSpPr>
              <p:cNvPr id="44" name="Freeform 1065">
                <a:extLst>
                  <a:ext uri="{FF2B5EF4-FFF2-40B4-BE49-F238E27FC236}">
                    <a16:creationId xmlns:a16="http://schemas.microsoft.com/office/drawing/2014/main" id="{2EEF6B8F-A5E3-421E-AC9A-CD9CA708CF59}"/>
                  </a:ext>
                </a:extLst>
              </p:cNvPr>
              <p:cNvSpPr>
                <a:spLocks/>
              </p:cNvSpPr>
              <p:nvPr/>
            </p:nvSpPr>
            <p:spPr bwMode="auto">
              <a:xfrm>
                <a:off x="2549" y="2385"/>
                <a:ext cx="140" cy="235"/>
              </a:xfrm>
              <a:custGeom>
                <a:avLst/>
                <a:gdLst>
                  <a:gd name="T0" fmla="*/ 0 w 558"/>
                  <a:gd name="T1" fmla="*/ 0 h 937"/>
                  <a:gd name="T2" fmla="*/ 0 w 558"/>
                  <a:gd name="T3" fmla="*/ 0 h 937"/>
                  <a:gd name="T4" fmla="*/ 0 w 558"/>
                  <a:gd name="T5" fmla="*/ 0 h 937"/>
                  <a:gd name="T6" fmla="*/ 0 w 558"/>
                  <a:gd name="T7" fmla="*/ 0 h 937"/>
                  <a:gd name="T8" fmla="*/ 0 w 558"/>
                  <a:gd name="T9" fmla="*/ 0 h 937"/>
                  <a:gd name="T10" fmla="*/ 0 w 558"/>
                  <a:gd name="T11" fmla="*/ 0 h 937"/>
                  <a:gd name="T12" fmla="*/ 0 w 558"/>
                  <a:gd name="T13" fmla="*/ 0 h 937"/>
                  <a:gd name="T14" fmla="*/ 0 w 558"/>
                  <a:gd name="T15" fmla="*/ 0 h 937"/>
                  <a:gd name="T16" fmla="*/ 0 w 558"/>
                  <a:gd name="T17" fmla="*/ 0 h 937"/>
                  <a:gd name="T18" fmla="*/ 0 w 558"/>
                  <a:gd name="T19" fmla="*/ 0 h 937"/>
                  <a:gd name="T20" fmla="*/ 0 w 558"/>
                  <a:gd name="T21" fmla="*/ 0 h 937"/>
                  <a:gd name="T22" fmla="*/ 0 w 558"/>
                  <a:gd name="T23" fmla="*/ 0 h 937"/>
                  <a:gd name="T24" fmla="*/ 0 w 558"/>
                  <a:gd name="T25" fmla="*/ 0 h 937"/>
                  <a:gd name="T26" fmla="*/ 0 w 558"/>
                  <a:gd name="T27" fmla="*/ 0 h 937"/>
                  <a:gd name="T28" fmla="*/ 0 w 558"/>
                  <a:gd name="T29" fmla="*/ 0 h 937"/>
                  <a:gd name="T30" fmla="*/ 0 w 558"/>
                  <a:gd name="T31" fmla="*/ 0 h 937"/>
                  <a:gd name="T32" fmla="*/ 0 w 558"/>
                  <a:gd name="T33" fmla="*/ 0 h 937"/>
                  <a:gd name="T34" fmla="*/ 0 w 558"/>
                  <a:gd name="T35" fmla="*/ 0 h 937"/>
                  <a:gd name="T36" fmla="*/ 0 w 558"/>
                  <a:gd name="T37" fmla="*/ 0 h 937"/>
                  <a:gd name="T38" fmla="*/ 0 w 558"/>
                  <a:gd name="T39" fmla="*/ 0 h 937"/>
                  <a:gd name="T40" fmla="*/ 0 w 558"/>
                  <a:gd name="T41" fmla="*/ 0 h 937"/>
                  <a:gd name="T42" fmla="*/ 0 w 558"/>
                  <a:gd name="T43" fmla="*/ 0 h 937"/>
                  <a:gd name="T44" fmla="*/ 0 w 558"/>
                  <a:gd name="T45" fmla="*/ 0 h 937"/>
                  <a:gd name="T46" fmla="*/ 0 w 558"/>
                  <a:gd name="T47" fmla="*/ 0 h 937"/>
                  <a:gd name="T48" fmla="*/ 0 w 558"/>
                  <a:gd name="T49" fmla="*/ 0 h 937"/>
                  <a:gd name="T50" fmla="*/ 0 w 558"/>
                  <a:gd name="T51" fmla="*/ 0 h 937"/>
                  <a:gd name="T52" fmla="*/ 0 w 558"/>
                  <a:gd name="T53" fmla="*/ 0 h 937"/>
                  <a:gd name="T54" fmla="*/ 0 w 558"/>
                  <a:gd name="T55" fmla="*/ 0 h 937"/>
                  <a:gd name="T56" fmla="*/ 0 w 558"/>
                  <a:gd name="T57" fmla="*/ 0 h 937"/>
                  <a:gd name="T58" fmla="*/ 0 w 558"/>
                  <a:gd name="T59" fmla="*/ 0 h 937"/>
                  <a:gd name="T60" fmla="*/ 0 w 558"/>
                  <a:gd name="T61" fmla="*/ 0 h 937"/>
                  <a:gd name="T62" fmla="*/ 0 w 558"/>
                  <a:gd name="T63" fmla="*/ 0 h 937"/>
                  <a:gd name="T64" fmla="*/ 0 w 558"/>
                  <a:gd name="T65" fmla="*/ 0 h 937"/>
                  <a:gd name="T66" fmla="*/ 0 w 558"/>
                  <a:gd name="T67" fmla="*/ 0 h 937"/>
                  <a:gd name="T68" fmla="*/ 0 w 558"/>
                  <a:gd name="T69" fmla="*/ 0 h 937"/>
                  <a:gd name="T70" fmla="*/ 0 w 558"/>
                  <a:gd name="T71" fmla="*/ 0 h 937"/>
                  <a:gd name="T72" fmla="*/ 0 w 558"/>
                  <a:gd name="T73" fmla="*/ 0 h 937"/>
                  <a:gd name="T74" fmla="*/ 0 w 558"/>
                  <a:gd name="T75" fmla="*/ 0 h 937"/>
                  <a:gd name="T76" fmla="*/ 0 w 558"/>
                  <a:gd name="T77" fmla="*/ 0 h 937"/>
                  <a:gd name="T78" fmla="*/ 0 w 558"/>
                  <a:gd name="T79" fmla="*/ 0 h 937"/>
                  <a:gd name="T80" fmla="*/ 0 w 558"/>
                  <a:gd name="T81" fmla="*/ 0 h 937"/>
                  <a:gd name="T82" fmla="*/ 0 w 558"/>
                  <a:gd name="T83" fmla="*/ 0 h 937"/>
                  <a:gd name="T84" fmla="*/ 0 w 558"/>
                  <a:gd name="T85" fmla="*/ 0 h 937"/>
                  <a:gd name="T86" fmla="*/ 0 w 558"/>
                  <a:gd name="T87" fmla="*/ 0 h 937"/>
                  <a:gd name="T88" fmla="*/ 0 w 558"/>
                  <a:gd name="T89" fmla="*/ 0 h 937"/>
                  <a:gd name="T90" fmla="*/ 0 w 558"/>
                  <a:gd name="T91" fmla="*/ 0 h 937"/>
                  <a:gd name="T92" fmla="*/ 0 w 558"/>
                  <a:gd name="T93" fmla="*/ 0 h 937"/>
                  <a:gd name="T94" fmla="*/ 0 w 558"/>
                  <a:gd name="T95" fmla="*/ 0 h 937"/>
                  <a:gd name="T96" fmla="*/ 0 w 558"/>
                  <a:gd name="T97" fmla="*/ 0 h 937"/>
                  <a:gd name="T98" fmla="*/ 0 w 558"/>
                  <a:gd name="T99" fmla="*/ 0 h 937"/>
                  <a:gd name="T100" fmla="*/ 0 w 558"/>
                  <a:gd name="T101" fmla="*/ 0 h 937"/>
                  <a:gd name="T102" fmla="*/ 0 w 558"/>
                  <a:gd name="T103" fmla="*/ 0 h 937"/>
                  <a:gd name="T104" fmla="*/ 0 w 558"/>
                  <a:gd name="T105" fmla="*/ 0 h 937"/>
                  <a:gd name="T106" fmla="*/ 0 w 558"/>
                  <a:gd name="T107" fmla="*/ 0 h 93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58"/>
                  <a:gd name="T163" fmla="*/ 0 h 937"/>
                  <a:gd name="T164" fmla="*/ 558 w 558"/>
                  <a:gd name="T165" fmla="*/ 937 h 93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58" h="937">
                    <a:moveTo>
                      <a:pt x="50" y="773"/>
                    </a:moveTo>
                    <a:lnTo>
                      <a:pt x="57" y="785"/>
                    </a:lnTo>
                    <a:lnTo>
                      <a:pt x="65" y="798"/>
                    </a:lnTo>
                    <a:lnTo>
                      <a:pt x="73" y="809"/>
                    </a:lnTo>
                    <a:lnTo>
                      <a:pt x="83" y="820"/>
                    </a:lnTo>
                    <a:lnTo>
                      <a:pt x="93" y="830"/>
                    </a:lnTo>
                    <a:lnTo>
                      <a:pt x="103" y="841"/>
                    </a:lnTo>
                    <a:lnTo>
                      <a:pt x="114" y="850"/>
                    </a:lnTo>
                    <a:lnTo>
                      <a:pt x="125" y="859"/>
                    </a:lnTo>
                    <a:lnTo>
                      <a:pt x="138" y="866"/>
                    </a:lnTo>
                    <a:lnTo>
                      <a:pt x="151" y="873"/>
                    </a:lnTo>
                    <a:lnTo>
                      <a:pt x="163" y="879"/>
                    </a:lnTo>
                    <a:lnTo>
                      <a:pt x="177" y="884"/>
                    </a:lnTo>
                    <a:lnTo>
                      <a:pt x="192" y="888"/>
                    </a:lnTo>
                    <a:lnTo>
                      <a:pt x="207" y="891"/>
                    </a:lnTo>
                    <a:lnTo>
                      <a:pt x="222" y="893"/>
                    </a:lnTo>
                    <a:lnTo>
                      <a:pt x="238" y="893"/>
                    </a:lnTo>
                    <a:lnTo>
                      <a:pt x="261" y="892"/>
                    </a:lnTo>
                    <a:lnTo>
                      <a:pt x="283" y="890"/>
                    </a:lnTo>
                    <a:lnTo>
                      <a:pt x="304" y="886"/>
                    </a:lnTo>
                    <a:lnTo>
                      <a:pt x="323" y="880"/>
                    </a:lnTo>
                    <a:lnTo>
                      <a:pt x="342" y="872"/>
                    </a:lnTo>
                    <a:lnTo>
                      <a:pt x="359" y="864"/>
                    </a:lnTo>
                    <a:lnTo>
                      <a:pt x="374" y="853"/>
                    </a:lnTo>
                    <a:lnTo>
                      <a:pt x="389" y="841"/>
                    </a:lnTo>
                    <a:lnTo>
                      <a:pt x="402" y="828"/>
                    </a:lnTo>
                    <a:lnTo>
                      <a:pt x="412" y="814"/>
                    </a:lnTo>
                    <a:lnTo>
                      <a:pt x="423" y="799"/>
                    </a:lnTo>
                    <a:lnTo>
                      <a:pt x="431" y="782"/>
                    </a:lnTo>
                    <a:lnTo>
                      <a:pt x="436" y="764"/>
                    </a:lnTo>
                    <a:lnTo>
                      <a:pt x="441" y="746"/>
                    </a:lnTo>
                    <a:lnTo>
                      <a:pt x="443" y="726"/>
                    </a:lnTo>
                    <a:lnTo>
                      <a:pt x="444" y="706"/>
                    </a:lnTo>
                    <a:lnTo>
                      <a:pt x="443" y="681"/>
                    </a:lnTo>
                    <a:lnTo>
                      <a:pt x="440" y="659"/>
                    </a:lnTo>
                    <a:lnTo>
                      <a:pt x="434" y="638"/>
                    </a:lnTo>
                    <a:lnTo>
                      <a:pt x="426" y="620"/>
                    </a:lnTo>
                    <a:lnTo>
                      <a:pt x="416" y="603"/>
                    </a:lnTo>
                    <a:lnTo>
                      <a:pt x="404" y="587"/>
                    </a:lnTo>
                    <a:lnTo>
                      <a:pt x="390" y="573"/>
                    </a:lnTo>
                    <a:lnTo>
                      <a:pt x="375" y="561"/>
                    </a:lnTo>
                    <a:lnTo>
                      <a:pt x="359" y="549"/>
                    </a:lnTo>
                    <a:lnTo>
                      <a:pt x="342" y="539"/>
                    </a:lnTo>
                    <a:lnTo>
                      <a:pt x="323" y="529"/>
                    </a:lnTo>
                    <a:lnTo>
                      <a:pt x="304" y="520"/>
                    </a:lnTo>
                    <a:lnTo>
                      <a:pt x="265" y="503"/>
                    </a:lnTo>
                    <a:lnTo>
                      <a:pt x="223" y="488"/>
                    </a:lnTo>
                    <a:lnTo>
                      <a:pt x="182" y="472"/>
                    </a:lnTo>
                    <a:lnTo>
                      <a:pt x="141" y="456"/>
                    </a:lnTo>
                    <a:lnTo>
                      <a:pt x="122" y="446"/>
                    </a:lnTo>
                    <a:lnTo>
                      <a:pt x="103" y="436"/>
                    </a:lnTo>
                    <a:lnTo>
                      <a:pt x="86" y="424"/>
                    </a:lnTo>
                    <a:lnTo>
                      <a:pt x="70" y="412"/>
                    </a:lnTo>
                    <a:lnTo>
                      <a:pt x="55" y="399"/>
                    </a:lnTo>
                    <a:lnTo>
                      <a:pt x="41" y="384"/>
                    </a:lnTo>
                    <a:lnTo>
                      <a:pt x="30" y="367"/>
                    </a:lnTo>
                    <a:lnTo>
                      <a:pt x="19" y="349"/>
                    </a:lnTo>
                    <a:lnTo>
                      <a:pt x="11" y="329"/>
                    </a:lnTo>
                    <a:lnTo>
                      <a:pt x="5" y="308"/>
                    </a:lnTo>
                    <a:lnTo>
                      <a:pt x="2" y="284"/>
                    </a:lnTo>
                    <a:lnTo>
                      <a:pt x="1" y="258"/>
                    </a:lnTo>
                    <a:lnTo>
                      <a:pt x="1" y="244"/>
                    </a:lnTo>
                    <a:lnTo>
                      <a:pt x="2" y="230"/>
                    </a:lnTo>
                    <a:lnTo>
                      <a:pt x="4" y="217"/>
                    </a:lnTo>
                    <a:lnTo>
                      <a:pt x="7" y="204"/>
                    </a:lnTo>
                    <a:lnTo>
                      <a:pt x="9" y="192"/>
                    </a:lnTo>
                    <a:lnTo>
                      <a:pt x="12" y="179"/>
                    </a:lnTo>
                    <a:lnTo>
                      <a:pt x="17" y="167"/>
                    </a:lnTo>
                    <a:lnTo>
                      <a:pt x="22" y="155"/>
                    </a:lnTo>
                    <a:lnTo>
                      <a:pt x="27" y="143"/>
                    </a:lnTo>
                    <a:lnTo>
                      <a:pt x="33" y="133"/>
                    </a:lnTo>
                    <a:lnTo>
                      <a:pt x="39" y="122"/>
                    </a:lnTo>
                    <a:lnTo>
                      <a:pt x="46" y="112"/>
                    </a:lnTo>
                    <a:lnTo>
                      <a:pt x="54" y="101"/>
                    </a:lnTo>
                    <a:lnTo>
                      <a:pt x="62" y="92"/>
                    </a:lnTo>
                    <a:lnTo>
                      <a:pt x="71" y="82"/>
                    </a:lnTo>
                    <a:lnTo>
                      <a:pt x="79" y="74"/>
                    </a:lnTo>
                    <a:lnTo>
                      <a:pt x="90" y="65"/>
                    </a:lnTo>
                    <a:lnTo>
                      <a:pt x="100" y="57"/>
                    </a:lnTo>
                    <a:lnTo>
                      <a:pt x="110" y="50"/>
                    </a:lnTo>
                    <a:lnTo>
                      <a:pt x="121" y="42"/>
                    </a:lnTo>
                    <a:lnTo>
                      <a:pt x="132" y="36"/>
                    </a:lnTo>
                    <a:lnTo>
                      <a:pt x="145" y="31"/>
                    </a:lnTo>
                    <a:lnTo>
                      <a:pt x="158" y="24"/>
                    </a:lnTo>
                    <a:lnTo>
                      <a:pt x="170" y="20"/>
                    </a:lnTo>
                    <a:lnTo>
                      <a:pt x="183" y="15"/>
                    </a:lnTo>
                    <a:lnTo>
                      <a:pt x="197" y="12"/>
                    </a:lnTo>
                    <a:lnTo>
                      <a:pt x="211" y="7"/>
                    </a:lnTo>
                    <a:lnTo>
                      <a:pt x="226" y="5"/>
                    </a:lnTo>
                    <a:lnTo>
                      <a:pt x="239" y="3"/>
                    </a:lnTo>
                    <a:lnTo>
                      <a:pt x="254" y="1"/>
                    </a:lnTo>
                    <a:lnTo>
                      <a:pt x="270" y="0"/>
                    </a:lnTo>
                    <a:lnTo>
                      <a:pt x="285" y="0"/>
                    </a:lnTo>
                    <a:lnTo>
                      <a:pt x="311" y="1"/>
                    </a:lnTo>
                    <a:lnTo>
                      <a:pt x="335" y="3"/>
                    </a:lnTo>
                    <a:lnTo>
                      <a:pt x="357" y="6"/>
                    </a:lnTo>
                    <a:lnTo>
                      <a:pt x="378" y="11"/>
                    </a:lnTo>
                    <a:lnTo>
                      <a:pt x="396" y="16"/>
                    </a:lnTo>
                    <a:lnTo>
                      <a:pt x="413" y="23"/>
                    </a:lnTo>
                    <a:lnTo>
                      <a:pt x="429" y="31"/>
                    </a:lnTo>
                    <a:lnTo>
                      <a:pt x="444" y="38"/>
                    </a:lnTo>
                    <a:lnTo>
                      <a:pt x="457" y="47"/>
                    </a:lnTo>
                    <a:lnTo>
                      <a:pt x="470" y="57"/>
                    </a:lnTo>
                    <a:lnTo>
                      <a:pt x="481" y="66"/>
                    </a:lnTo>
                    <a:lnTo>
                      <a:pt x="490" y="77"/>
                    </a:lnTo>
                    <a:lnTo>
                      <a:pt x="500" y="87"/>
                    </a:lnTo>
                    <a:lnTo>
                      <a:pt x="509" y="98"/>
                    </a:lnTo>
                    <a:lnTo>
                      <a:pt x="516" y="108"/>
                    </a:lnTo>
                    <a:lnTo>
                      <a:pt x="524" y="119"/>
                    </a:lnTo>
                    <a:lnTo>
                      <a:pt x="480" y="145"/>
                    </a:lnTo>
                    <a:lnTo>
                      <a:pt x="472" y="133"/>
                    </a:lnTo>
                    <a:lnTo>
                      <a:pt x="463" y="120"/>
                    </a:lnTo>
                    <a:lnTo>
                      <a:pt x="455" y="110"/>
                    </a:lnTo>
                    <a:lnTo>
                      <a:pt x="446" y="99"/>
                    </a:lnTo>
                    <a:lnTo>
                      <a:pt x="436" y="88"/>
                    </a:lnTo>
                    <a:lnTo>
                      <a:pt x="427" y="80"/>
                    </a:lnTo>
                    <a:lnTo>
                      <a:pt x="417" y="72"/>
                    </a:lnTo>
                    <a:lnTo>
                      <a:pt x="406" y="64"/>
                    </a:lnTo>
                    <a:lnTo>
                      <a:pt x="395" y="58"/>
                    </a:lnTo>
                    <a:lnTo>
                      <a:pt x="382" y="53"/>
                    </a:lnTo>
                    <a:lnTo>
                      <a:pt x="370" y="47"/>
                    </a:lnTo>
                    <a:lnTo>
                      <a:pt x="356" y="44"/>
                    </a:lnTo>
                    <a:lnTo>
                      <a:pt x="341" y="41"/>
                    </a:lnTo>
                    <a:lnTo>
                      <a:pt x="325" y="39"/>
                    </a:lnTo>
                    <a:lnTo>
                      <a:pt x="307" y="38"/>
                    </a:lnTo>
                    <a:lnTo>
                      <a:pt x="289" y="37"/>
                    </a:lnTo>
                    <a:lnTo>
                      <a:pt x="269" y="38"/>
                    </a:lnTo>
                    <a:lnTo>
                      <a:pt x="251" y="41"/>
                    </a:lnTo>
                    <a:lnTo>
                      <a:pt x="234" y="46"/>
                    </a:lnTo>
                    <a:lnTo>
                      <a:pt x="216" y="53"/>
                    </a:lnTo>
                    <a:lnTo>
                      <a:pt x="200" y="61"/>
                    </a:lnTo>
                    <a:lnTo>
                      <a:pt x="186" y="71"/>
                    </a:lnTo>
                    <a:lnTo>
                      <a:pt x="173" y="81"/>
                    </a:lnTo>
                    <a:lnTo>
                      <a:pt x="160" y="94"/>
                    </a:lnTo>
                    <a:lnTo>
                      <a:pt x="148" y="106"/>
                    </a:lnTo>
                    <a:lnTo>
                      <a:pt x="138" y="121"/>
                    </a:lnTo>
                    <a:lnTo>
                      <a:pt x="130" y="136"/>
                    </a:lnTo>
                    <a:lnTo>
                      <a:pt x="122" y="151"/>
                    </a:lnTo>
                    <a:lnTo>
                      <a:pt x="116" y="167"/>
                    </a:lnTo>
                    <a:lnTo>
                      <a:pt x="113" y="183"/>
                    </a:lnTo>
                    <a:lnTo>
                      <a:pt x="109" y="200"/>
                    </a:lnTo>
                    <a:lnTo>
                      <a:pt x="109" y="217"/>
                    </a:lnTo>
                    <a:lnTo>
                      <a:pt x="110" y="241"/>
                    </a:lnTo>
                    <a:lnTo>
                      <a:pt x="114" y="263"/>
                    </a:lnTo>
                    <a:lnTo>
                      <a:pt x="120" y="284"/>
                    </a:lnTo>
                    <a:lnTo>
                      <a:pt x="128" y="302"/>
                    </a:lnTo>
                    <a:lnTo>
                      <a:pt x="138" y="319"/>
                    </a:lnTo>
                    <a:lnTo>
                      <a:pt x="151" y="334"/>
                    </a:lnTo>
                    <a:lnTo>
                      <a:pt x="163" y="347"/>
                    </a:lnTo>
                    <a:lnTo>
                      <a:pt x="179" y="360"/>
                    </a:lnTo>
                    <a:lnTo>
                      <a:pt x="196" y="371"/>
                    </a:lnTo>
                    <a:lnTo>
                      <a:pt x="213" y="382"/>
                    </a:lnTo>
                    <a:lnTo>
                      <a:pt x="231" y="391"/>
                    </a:lnTo>
                    <a:lnTo>
                      <a:pt x="251" y="400"/>
                    </a:lnTo>
                    <a:lnTo>
                      <a:pt x="291" y="417"/>
                    </a:lnTo>
                    <a:lnTo>
                      <a:pt x="334" y="432"/>
                    </a:lnTo>
                    <a:lnTo>
                      <a:pt x="375" y="448"/>
                    </a:lnTo>
                    <a:lnTo>
                      <a:pt x="417" y="465"/>
                    </a:lnTo>
                    <a:lnTo>
                      <a:pt x="436" y="475"/>
                    </a:lnTo>
                    <a:lnTo>
                      <a:pt x="455" y="485"/>
                    </a:lnTo>
                    <a:lnTo>
                      <a:pt x="472" y="497"/>
                    </a:lnTo>
                    <a:lnTo>
                      <a:pt x="488" y="509"/>
                    </a:lnTo>
                    <a:lnTo>
                      <a:pt x="503" y="523"/>
                    </a:lnTo>
                    <a:lnTo>
                      <a:pt x="517" y="539"/>
                    </a:lnTo>
                    <a:lnTo>
                      <a:pt x="530" y="555"/>
                    </a:lnTo>
                    <a:lnTo>
                      <a:pt x="539" y="573"/>
                    </a:lnTo>
                    <a:lnTo>
                      <a:pt x="548" y="593"/>
                    </a:lnTo>
                    <a:lnTo>
                      <a:pt x="554" y="617"/>
                    </a:lnTo>
                    <a:lnTo>
                      <a:pt x="557" y="641"/>
                    </a:lnTo>
                    <a:lnTo>
                      <a:pt x="558" y="667"/>
                    </a:lnTo>
                    <a:lnTo>
                      <a:pt x="558" y="681"/>
                    </a:lnTo>
                    <a:lnTo>
                      <a:pt x="557" y="694"/>
                    </a:lnTo>
                    <a:lnTo>
                      <a:pt x="555" y="708"/>
                    </a:lnTo>
                    <a:lnTo>
                      <a:pt x="553" y="722"/>
                    </a:lnTo>
                    <a:lnTo>
                      <a:pt x="549" y="734"/>
                    </a:lnTo>
                    <a:lnTo>
                      <a:pt x="546" y="747"/>
                    </a:lnTo>
                    <a:lnTo>
                      <a:pt x="541" y="760"/>
                    </a:lnTo>
                    <a:lnTo>
                      <a:pt x="537" y="772"/>
                    </a:lnTo>
                    <a:lnTo>
                      <a:pt x="531" y="784"/>
                    </a:lnTo>
                    <a:lnTo>
                      <a:pt x="524" y="795"/>
                    </a:lnTo>
                    <a:lnTo>
                      <a:pt x="517" y="807"/>
                    </a:lnTo>
                    <a:lnTo>
                      <a:pt x="509" y="818"/>
                    </a:lnTo>
                    <a:lnTo>
                      <a:pt x="501" y="828"/>
                    </a:lnTo>
                    <a:lnTo>
                      <a:pt x="493" y="839"/>
                    </a:lnTo>
                    <a:lnTo>
                      <a:pt x="484" y="848"/>
                    </a:lnTo>
                    <a:lnTo>
                      <a:pt x="473" y="858"/>
                    </a:lnTo>
                    <a:lnTo>
                      <a:pt x="463" y="867"/>
                    </a:lnTo>
                    <a:lnTo>
                      <a:pt x="452" y="875"/>
                    </a:lnTo>
                    <a:lnTo>
                      <a:pt x="441" y="884"/>
                    </a:lnTo>
                    <a:lnTo>
                      <a:pt x="429" y="891"/>
                    </a:lnTo>
                    <a:lnTo>
                      <a:pt x="417" y="897"/>
                    </a:lnTo>
                    <a:lnTo>
                      <a:pt x="404" y="905"/>
                    </a:lnTo>
                    <a:lnTo>
                      <a:pt x="391" y="910"/>
                    </a:lnTo>
                    <a:lnTo>
                      <a:pt x="378" y="915"/>
                    </a:lnTo>
                    <a:lnTo>
                      <a:pt x="364" y="921"/>
                    </a:lnTo>
                    <a:lnTo>
                      <a:pt x="350" y="925"/>
                    </a:lnTo>
                    <a:lnTo>
                      <a:pt x="335" y="929"/>
                    </a:lnTo>
                    <a:lnTo>
                      <a:pt x="321" y="932"/>
                    </a:lnTo>
                    <a:lnTo>
                      <a:pt x="305" y="934"/>
                    </a:lnTo>
                    <a:lnTo>
                      <a:pt x="290" y="935"/>
                    </a:lnTo>
                    <a:lnTo>
                      <a:pt x="274" y="936"/>
                    </a:lnTo>
                    <a:lnTo>
                      <a:pt x="258" y="937"/>
                    </a:lnTo>
                    <a:lnTo>
                      <a:pt x="235" y="936"/>
                    </a:lnTo>
                    <a:lnTo>
                      <a:pt x="213" y="935"/>
                    </a:lnTo>
                    <a:lnTo>
                      <a:pt x="191" y="932"/>
                    </a:lnTo>
                    <a:lnTo>
                      <a:pt x="170" y="928"/>
                    </a:lnTo>
                    <a:lnTo>
                      <a:pt x="151" y="923"/>
                    </a:lnTo>
                    <a:lnTo>
                      <a:pt x="132" y="916"/>
                    </a:lnTo>
                    <a:lnTo>
                      <a:pt x="115" y="909"/>
                    </a:lnTo>
                    <a:lnTo>
                      <a:pt x="99" y="901"/>
                    </a:lnTo>
                    <a:lnTo>
                      <a:pt x="83" y="892"/>
                    </a:lnTo>
                    <a:lnTo>
                      <a:pt x="69" y="882"/>
                    </a:lnTo>
                    <a:lnTo>
                      <a:pt x="55" y="871"/>
                    </a:lnTo>
                    <a:lnTo>
                      <a:pt x="42" y="860"/>
                    </a:lnTo>
                    <a:lnTo>
                      <a:pt x="30" y="847"/>
                    </a:lnTo>
                    <a:lnTo>
                      <a:pt x="19" y="833"/>
                    </a:lnTo>
                    <a:lnTo>
                      <a:pt x="9" y="820"/>
                    </a:lnTo>
                    <a:lnTo>
                      <a:pt x="0" y="804"/>
                    </a:lnTo>
                    <a:lnTo>
                      <a:pt x="50" y="773"/>
                    </a:lnTo>
                    <a:close/>
                  </a:path>
                </a:pathLst>
              </a:custGeom>
              <a:solidFill>
                <a:schemeClr val="tx1"/>
              </a:solidFill>
              <a:ln w="9525">
                <a:solidFill>
                  <a:schemeClr val="tx1"/>
                </a:solidFill>
                <a:round/>
                <a:headEnd/>
                <a:tailEnd/>
              </a:ln>
            </p:spPr>
            <p:txBody>
              <a:bodyPr/>
              <a:lstStyle/>
              <a:p>
                <a:endParaRPr lang="pt-BR"/>
              </a:p>
            </p:txBody>
          </p:sp>
          <p:sp>
            <p:nvSpPr>
              <p:cNvPr id="45" name="Freeform 1066">
                <a:extLst>
                  <a:ext uri="{FF2B5EF4-FFF2-40B4-BE49-F238E27FC236}">
                    <a16:creationId xmlns:a16="http://schemas.microsoft.com/office/drawing/2014/main" id="{38BC518B-EA59-46B1-B076-23F5B666FEB3}"/>
                  </a:ext>
                </a:extLst>
              </p:cNvPr>
              <p:cNvSpPr>
                <a:spLocks noEditPoints="1"/>
              </p:cNvSpPr>
              <p:nvPr/>
            </p:nvSpPr>
            <p:spPr bwMode="auto">
              <a:xfrm>
                <a:off x="3785" y="2385"/>
                <a:ext cx="257" cy="234"/>
              </a:xfrm>
              <a:custGeom>
                <a:avLst/>
                <a:gdLst>
                  <a:gd name="T0" fmla="*/ 0 w 1025"/>
                  <a:gd name="T1" fmla="*/ 0 h 936"/>
                  <a:gd name="T2" fmla="*/ 0 w 1025"/>
                  <a:gd name="T3" fmla="*/ 0 h 936"/>
                  <a:gd name="T4" fmla="*/ 0 w 1025"/>
                  <a:gd name="T5" fmla="*/ 0 h 936"/>
                  <a:gd name="T6" fmla="*/ 0 w 1025"/>
                  <a:gd name="T7" fmla="*/ 0 h 936"/>
                  <a:gd name="T8" fmla="*/ 0 w 1025"/>
                  <a:gd name="T9" fmla="*/ 0 h 936"/>
                  <a:gd name="T10" fmla="*/ 0 w 1025"/>
                  <a:gd name="T11" fmla="*/ 0 h 936"/>
                  <a:gd name="T12" fmla="*/ 0 w 1025"/>
                  <a:gd name="T13" fmla="*/ 0 h 936"/>
                  <a:gd name="T14" fmla="*/ 0 w 1025"/>
                  <a:gd name="T15" fmla="*/ 0 h 936"/>
                  <a:gd name="T16" fmla="*/ 0 w 1025"/>
                  <a:gd name="T17" fmla="*/ 0 h 936"/>
                  <a:gd name="T18" fmla="*/ 0 w 1025"/>
                  <a:gd name="T19" fmla="*/ 0 h 936"/>
                  <a:gd name="T20" fmla="*/ 0 w 1025"/>
                  <a:gd name="T21" fmla="*/ 0 h 936"/>
                  <a:gd name="T22" fmla="*/ 0 w 1025"/>
                  <a:gd name="T23" fmla="*/ 0 h 936"/>
                  <a:gd name="T24" fmla="*/ 0 w 1025"/>
                  <a:gd name="T25" fmla="*/ 0 h 936"/>
                  <a:gd name="T26" fmla="*/ 0 w 1025"/>
                  <a:gd name="T27" fmla="*/ 0 h 936"/>
                  <a:gd name="T28" fmla="*/ 0 w 1025"/>
                  <a:gd name="T29" fmla="*/ 0 h 936"/>
                  <a:gd name="T30" fmla="*/ 0 w 1025"/>
                  <a:gd name="T31" fmla="*/ 0 h 936"/>
                  <a:gd name="T32" fmla="*/ 0 w 1025"/>
                  <a:gd name="T33" fmla="*/ 0 h 936"/>
                  <a:gd name="T34" fmla="*/ 0 w 1025"/>
                  <a:gd name="T35" fmla="*/ 0 h 936"/>
                  <a:gd name="T36" fmla="*/ 0 w 1025"/>
                  <a:gd name="T37" fmla="*/ 0 h 936"/>
                  <a:gd name="T38" fmla="*/ 0 w 1025"/>
                  <a:gd name="T39" fmla="*/ 0 h 936"/>
                  <a:gd name="T40" fmla="*/ 0 w 1025"/>
                  <a:gd name="T41" fmla="*/ 0 h 936"/>
                  <a:gd name="T42" fmla="*/ 0 w 1025"/>
                  <a:gd name="T43" fmla="*/ 0 h 936"/>
                  <a:gd name="T44" fmla="*/ 0 w 1025"/>
                  <a:gd name="T45" fmla="*/ 0 h 936"/>
                  <a:gd name="T46" fmla="*/ 0 w 1025"/>
                  <a:gd name="T47" fmla="*/ 0 h 936"/>
                  <a:gd name="T48" fmla="*/ 0 w 1025"/>
                  <a:gd name="T49" fmla="*/ 0 h 936"/>
                  <a:gd name="T50" fmla="*/ 0 w 1025"/>
                  <a:gd name="T51" fmla="*/ 0 h 936"/>
                  <a:gd name="T52" fmla="*/ 0 w 1025"/>
                  <a:gd name="T53" fmla="*/ 0 h 936"/>
                  <a:gd name="T54" fmla="*/ 0 w 1025"/>
                  <a:gd name="T55" fmla="*/ 0 h 936"/>
                  <a:gd name="T56" fmla="*/ 0 w 1025"/>
                  <a:gd name="T57" fmla="*/ 0 h 936"/>
                  <a:gd name="T58" fmla="*/ 0 w 1025"/>
                  <a:gd name="T59" fmla="*/ 0 h 936"/>
                  <a:gd name="T60" fmla="*/ 0 w 1025"/>
                  <a:gd name="T61" fmla="*/ 0 h 936"/>
                  <a:gd name="T62" fmla="*/ 0 w 1025"/>
                  <a:gd name="T63" fmla="*/ 0 h 936"/>
                  <a:gd name="T64" fmla="*/ 0 w 1025"/>
                  <a:gd name="T65" fmla="*/ 0 h 936"/>
                  <a:gd name="T66" fmla="*/ 0 w 1025"/>
                  <a:gd name="T67" fmla="*/ 0 h 936"/>
                  <a:gd name="T68" fmla="*/ 0 w 1025"/>
                  <a:gd name="T69" fmla="*/ 0 h 936"/>
                  <a:gd name="T70" fmla="*/ 0 w 1025"/>
                  <a:gd name="T71" fmla="*/ 0 h 936"/>
                  <a:gd name="T72" fmla="*/ 0 w 1025"/>
                  <a:gd name="T73" fmla="*/ 0 h 936"/>
                  <a:gd name="T74" fmla="*/ 0 w 1025"/>
                  <a:gd name="T75" fmla="*/ 0 h 936"/>
                  <a:gd name="T76" fmla="*/ 0 w 1025"/>
                  <a:gd name="T77" fmla="*/ 0 h 936"/>
                  <a:gd name="T78" fmla="*/ 0 w 1025"/>
                  <a:gd name="T79" fmla="*/ 0 h 936"/>
                  <a:gd name="T80" fmla="*/ 0 w 1025"/>
                  <a:gd name="T81" fmla="*/ 0 h 936"/>
                  <a:gd name="T82" fmla="*/ 0 w 1025"/>
                  <a:gd name="T83" fmla="*/ 0 h 936"/>
                  <a:gd name="T84" fmla="*/ 0 w 1025"/>
                  <a:gd name="T85" fmla="*/ 0 h 936"/>
                  <a:gd name="T86" fmla="*/ 0 w 1025"/>
                  <a:gd name="T87" fmla="*/ 0 h 936"/>
                  <a:gd name="T88" fmla="*/ 0 w 1025"/>
                  <a:gd name="T89" fmla="*/ 0 h 936"/>
                  <a:gd name="T90" fmla="*/ 0 w 1025"/>
                  <a:gd name="T91" fmla="*/ 0 h 936"/>
                  <a:gd name="T92" fmla="*/ 0 w 1025"/>
                  <a:gd name="T93" fmla="*/ 0 h 936"/>
                  <a:gd name="T94" fmla="*/ 0 w 1025"/>
                  <a:gd name="T95" fmla="*/ 0 h 936"/>
                  <a:gd name="T96" fmla="*/ 0 w 1025"/>
                  <a:gd name="T97" fmla="*/ 0 h 936"/>
                  <a:gd name="T98" fmla="*/ 0 w 1025"/>
                  <a:gd name="T99" fmla="*/ 0 h 936"/>
                  <a:gd name="T100" fmla="*/ 0 w 1025"/>
                  <a:gd name="T101" fmla="*/ 0 h 9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25"/>
                  <a:gd name="T154" fmla="*/ 0 h 936"/>
                  <a:gd name="T155" fmla="*/ 1025 w 1025"/>
                  <a:gd name="T156" fmla="*/ 936 h 9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25" h="936">
                    <a:moveTo>
                      <a:pt x="513" y="37"/>
                    </a:moveTo>
                    <a:lnTo>
                      <a:pt x="530" y="37"/>
                    </a:lnTo>
                    <a:lnTo>
                      <a:pt x="547" y="38"/>
                    </a:lnTo>
                    <a:lnTo>
                      <a:pt x="563" y="40"/>
                    </a:lnTo>
                    <a:lnTo>
                      <a:pt x="581" y="43"/>
                    </a:lnTo>
                    <a:lnTo>
                      <a:pt x="598" y="47"/>
                    </a:lnTo>
                    <a:lnTo>
                      <a:pt x="615" y="52"/>
                    </a:lnTo>
                    <a:lnTo>
                      <a:pt x="631" y="58"/>
                    </a:lnTo>
                    <a:lnTo>
                      <a:pt x="649" y="64"/>
                    </a:lnTo>
                    <a:lnTo>
                      <a:pt x="665" y="70"/>
                    </a:lnTo>
                    <a:lnTo>
                      <a:pt x="681" y="79"/>
                    </a:lnTo>
                    <a:lnTo>
                      <a:pt x="697" y="87"/>
                    </a:lnTo>
                    <a:lnTo>
                      <a:pt x="712" y="98"/>
                    </a:lnTo>
                    <a:lnTo>
                      <a:pt x="727" y="108"/>
                    </a:lnTo>
                    <a:lnTo>
                      <a:pt x="742" y="119"/>
                    </a:lnTo>
                    <a:lnTo>
                      <a:pt x="757" y="131"/>
                    </a:lnTo>
                    <a:lnTo>
                      <a:pt x="771" y="144"/>
                    </a:lnTo>
                    <a:lnTo>
                      <a:pt x="783" y="159"/>
                    </a:lnTo>
                    <a:lnTo>
                      <a:pt x="796" y="174"/>
                    </a:lnTo>
                    <a:lnTo>
                      <a:pt x="809" y="188"/>
                    </a:lnTo>
                    <a:lnTo>
                      <a:pt x="820" y="205"/>
                    </a:lnTo>
                    <a:lnTo>
                      <a:pt x="831" y="223"/>
                    </a:lnTo>
                    <a:lnTo>
                      <a:pt x="841" y="241"/>
                    </a:lnTo>
                    <a:lnTo>
                      <a:pt x="850" y="260"/>
                    </a:lnTo>
                    <a:lnTo>
                      <a:pt x="858" y="280"/>
                    </a:lnTo>
                    <a:lnTo>
                      <a:pt x="866" y="300"/>
                    </a:lnTo>
                    <a:lnTo>
                      <a:pt x="873" y="322"/>
                    </a:lnTo>
                    <a:lnTo>
                      <a:pt x="879" y="344"/>
                    </a:lnTo>
                    <a:lnTo>
                      <a:pt x="884" y="367"/>
                    </a:lnTo>
                    <a:lnTo>
                      <a:pt x="887" y="391"/>
                    </a:lnTo>
                    <a:lnTo>
                      <a:pt x="891" y="416"/>
                    </a:lnTo>
                    <a:lnTo>
                      <a:pt x="892" y="442"/>
                    </a:lnTo>
                    <a:lnTo>
                      <a:pt x="893" y="468"/>
                    </a:lnTo>
                    <a:lnTo>
                      <a:pt x="892" y="494"/>
                    </a:lnTo>
                    <a:lnTo>
                      <a:pt x="891" y="521"/>
                    </a:lnTo>
                    <a:lnTo>
                      <a:pt x="887" y="545"/>
                    </a:lnTo>
                    <a:lnTo>
                      <a:pt x="884" y="569"/>
                    </a:lnTo>
                    <a:lnTo>
                      <a:pt x="879" y="592"/>
                    </a:lnTo>
                    <a:lnTo>
                      <a:pt x="873" y="614"/>
                    </a:lnTo>
                    <a:lnTo>
                      <a:pt x="866" y="636"/>
                    </a:lnTo>
                    <a:lnTo>
                      <a:pt x="858" y="658"/>
                    </a:lnTo>
                    <a:lnTo>
                      <a:pt x="850" y="676"/>
                    </a:lnTo>
                    <a:lnTo>
                      <a:pt x="841" y="695"/>
                    </a:lnTo>
                    <a:lnTo>
                      <a:pt x="831" y="714"/>
                    </a:lnTo>
                    <a:lnTo>
                      <a:pt x="820" y="731"/>
                    </a:lnTo>
                    <a:lnTo>
                      <a:pt x="809" y="748"/>
                    </a:lnTo>
                    <a:lnTo>
                      <a:pt x="796" y="763"/>
                    </a:lnTo>
                    <a:lnTo>
                      <a:pt x="783" y="777"/>
                    </a:lnTo>
                    <a:lnTo>
                      <a:pt x="771" y="792"/>
                    </a:lnTo>
                    <a:lnTo>
                      <a:pt x="757" y="805"/>
                    </a:lnTo>
                    <a:lnTo>
                      <a:pt x="742" y="817"/>
                    </a:lnTo>
                    <a:lnTo>
                      <a:pt x="727" y="829"/>
                    </a:lnTo>
                    <a:lnTo>
                      <a:pt x="712" y="840"/>
                    </a:lnTo>
                    <a:lnTo>
                      <a:pt x="697" y="849"/>
                    </a:lnTo>
                    <a:lnTo>
                      <a:pt x="681" y="857"/>
                    </a:lnTo>
                    <a:lnTo>
                      <a:pt x="665" y="866"/>
                    </a:lnTo>
                    <a:lnTo>
                      <a:pt x="649" y="873"/>
                    </a:lnTo>
                    <a:lnTo>
                      <a:pt x="631" y="880"/>
                    </a:lnTo>
                    <a:lnTo>
                      <a:pt x="615" y="885"/>
                    </a:lnTo>
                    <a:lnTo>
                      <a:pt x="598" y="889"/>
                    </a:lnTo>
                    <a:lnTo>
                      <a:pt x="581" y="893"/>
                    </a:lnTo>
                    <a:lnTo>
                      <a:pt x="563" y="896"/>
                    </a:lnTo>
                    <a:lnTo>
                      <a:pt x="547" y="898"/>
                    </a:lnTo>
                    <a:lnTo>
                      <a:pt x="530" y="899"/>
                    </a:lnTo>
                    <a:lnTo>
                      <a:pt x="513" y="899"/>
                    </a:lnTo>
                    <a:lnTo>
                      <a:pt x="495" y="899"/>
                    </a:lnTo>
                    <a:lnTo>
                      <a:pt x="478" y="898"/>
                    </a:lnTo>
                    <a:lnTo>
                      <a:pt x="462" y="896"/>
                    </a:lnTo>
                    <a:lnTo>
                      <a:pt x="445" y="893"/>
                    </a:lnTo>
                    <a:lnTo>
                      <a:pt x="428" y="889"/>
                    </a:lnTo>
                    <a:lnTo>
                      <a:pt x="410" y="885"/>
                    </a:lnTo>
                    <a:lnTo>
                      <a:pt x="394" y="880"/>
                    </a:lnTo>
                    <a:lnTo>
                      <a:pt x="377" y="873"/>
                    </a:lnTo>
                    <a:lnTo>
                      <a:pt x="361" y="866"/>
                    </a:lnTo>
                    <a:lnTo>
                      <a:pt x="345" y="857"/>
                    </a:lnTo>
                    <a:lnTo>
                      <a:pt x="328" y="849"/>
                    </a:lnTo>
                    <a:lnTo>
                      <a:pt x="313" y="840"/>
                    </a:lnTo>
                    <a:lnTo>
                      <a:pt x="298" y="829"/>
                    </a:lnTo>
                    <a:lnTo>
                      <a:pt x="284" y="817"/>
                    </a:lnTo>
                    <a:lnTo>
                      <a:pt x="269" y="805"/>
                    </a:lnTo>
                    <a:lnTo>
                      <a:pt x="255" y="792"/>
                    </a:lnTo>
                    <a:lnTo>
                      <a:pt x="242" y="777"/>
                    </a:lnTo>
                    <a:lnTo>
                      <a:pt x="229" y="763"/>
                    </a:lnTo>
                    <a:lnTo>
                      <a:pt x="217" y="748"/>
                    </a:lnTo>
                    <a:lnTo>
                      <a:pt x="205" y="731"/>
                    </a:lnTo>
                    <a:lnTo>
                      <a:pt x="195" y="714"/>
                    </a:lnTo>
                    <a:lnTo>
                      <a:pt x="184" y="695"/>
                    </a:lnTo>
                    <a:lnTo>
                      <a:pt x="175" y="676"/>
                    </a:lnTo>
                    <a:lnTo>
                      <a:pt x="167" y="658"/>
                    </a:lnTo>
                    <a:lnTo>
                      <a:pt x="159" y="636"/>
                    </a:lnTo>
                    <a:lnTo>
                      <a:pt x="152" y="614"/>
                    </a:lnTo>
                    <a:lnTo>
                      <a:pt x="146" y="592"/>
                    </a:lnTo>
                    <a:lnTo>
                      <a:pt x="142" y="569"/>
                    </a:lnTo>
                    <a:lnTo>
                      <a:pt x="138" y="545"/>
                    </a:lnTo>
                    <a:lnTo>
                      <a:pt x="135" y="521"/>
                    </a:lnTo>
                    <a:lnTo>
                      <a:pt x="134" y="494"/>
                    </a:lnTo>
                    <a:lnTo>
                      <a:pt x="133" y="468"/>
                    </a:lnTo>
                    <a:lnTo>
                      <a:pt x="134" y="442"/>
                    </a:lnTo>
                    <a:lnTo>
                      <a:pt x="135" y="416"/>
                    </a:lnTo>
                    <a:lnTo>
                      <a:pt x="138" y="391"/>
                    </a:lnTo>
                    <a:lnTo>
                      <a:pt x="142" y="367"/>
                    </a:lnTo>
                    <a:lnTo>
                      <a:pt x="146" y="344"/>
                    </a:lnTo>
                    <a:lnTo>
                      <a:pt x="152" y="322"/>
                    </a:lnTo>
                    <a:lnTo>
                      <a:pt x="159" y="300"/>
                    </a:lnTo>
                    <a:lnTo>
                      <a:pt x="167" y="280"/>
                    </a:lnTo>
                    <a:lnTo>
                      <a:pt x="175" y="260"/>
                    </a:lnTo>
                    <a:lnTo>
                      <a:pt x="184" y="241"/>
                    </a:lnTo>
                    <a:lnTo>
                      <a:pt x="195" y="223"/>
                    </a:lnTo>
                    <a:lnTo>
                      <a:pt x="205" y="205"/>
                    </a:lnTo>
                    <a:lnTo>
                      <a:pt x="217" y="188"/>
                    </a:lnTo>
                    <a:lnTo>
                      <a:pt x="229" y="174"/>
                    </a:lnTo>
                    <a:lnTo>
                      <a:pt x="242" y="159"/>
                    </a:lnTo>
                    <a:lnTo>
                      <a:pt x="255" y="144"/>
                    </a:lnTo>
                    <a:lnTo>
                      <a:pt x="269" y="131"/>
                    </a:lnTo>
                    <a:lnTo>
                      <a:pt x="284" y="119"/>
                    </a:lnTo>
                    <a:lnTo>
                      <a:pt x="298" y="108"/>
                    </a:lnTo>
                    <a:lnTo>
                      <a:pt x="313" y="98"/>
                    </a:lnTo>
                    <a:lnTo>
                      <a:pt x="328" y="87"/>
                    </a:lnTo>
                    <a:lnTo>
                      <a:pt x="345" y="79"/>
                    </a:lnTo>
                    <a:lnTo>
                      <a:pt x="361" y="70"/>
                    </a:lnTo>
                    <a:lnTo>
                      <a:pt x="377" y="64"/>
                    </a:lnTo>
                    <a:lnTo>
                      <a:pt x="394" y="58"/>
                    </a:lnTo>
                    <a:lnTo>
                      <a:pt x="410" y="52"/>
                    </a:lnTo>
                    <a:lnTo>
                      <a:pt x="428" y="47"/>
                    </a:lnTo>
                    <a:lnTo>
                      <a:pt x="445" y="43"/>
                    </a:lnTo>
                    <a:lnTo>
                      <a:pt x="462" y="40"/>
                    </a:lnTo>
                    <a:lnTo>
                      <a:pt x="478" y="38"/>
                    </a:lnTo>
                    <a:lnTo>
                      <a:pt x="495" y="37"/>
                    </a:lnTo>
                    <a:lnTo>
                      <a:pt x="513" y="37"/>
                    </a:lnTo>
                    <a:close/>
                    <a:moveTo>
                      <a:pt x="513" y="0"/>
                    </a:moveTo>
                    <a:lnTo>
                      <a:pt x="486" y="0"/>
                    </a:lnTo>
                    <a:lnTo>
                      <a:pt x="460" y="2"/>
                    </a:lnTo>
                    <a:lnTo>
                      <a:pt x="433" y="5"/>
                    </a:lnTo>
                    <a:lnTo>
                      <a:pt x="408" y="9"/>
                    </a:lnTo>
                    <a:lnTo>
                      <a:pt x="383" y="14"/>
                    </a:lnTo>
                    <a:lnTo>
                      <a:pt x="358" y="20"/>
                    </a:lnTo>
                    <a:lnTo>
                      <a:pt x="334" y="27"/>
                    </a:lnTo>
                    <a:lnTo>
                      <a:pt x="311" y="36"/>
                    </a:lnTo>
                    <a:lnTo>
                      <a:pt x="288" y="45"/>
                    </a:lnTo>
                    <a:lnTo>
                      <a:pt x="266" y="55"/>
                    </a:lnTo>
                    <a:lnTo>
                      <a:pt x="244" y="66"/>
                    </a:lnTo>
                    <a:lnTo>
                      <a:pt x="224" y="78"/>
                    </a:lnTo>
                    <a:lnTo>
                      <a:pt x="204" y="92"/>
                    </a:lnTo>
                    <a:lnTo>
                      <a:pt x="184" y="105"/>
                    </a:lnTo>
                    <a:lnTo>
                      <a:pt x="166" y="120"/>
                    </a:lnTo>
                    <a:lnTo>
                      <a:pt x="149" y="135"/>
                    </a:lnTo>
                    <a:lnTo>
                      <a:pt x="131" y="151"/>
                    </a:lnTo>
                    <a:lnTo>
                      <a:pt x="115" y="168"/>
                    </a:lnTo>
                    <a:lnTo>
                      <a:pt x="100" y="185"/>
                    </a:lnTo>
                    <a:lnTo>
                      <a:pt x="87" y="204"/>
                    </a:lnTo>
                    <a:lnTo>
                      <a:pt x="74" y="223"/>
                    </a:lnTo>
                    <a:lnTo>
                      <a:pt x="61" y="242"/>
                    </a:lnTo>
                    <a:lnTo>
                      <a:pt x="50" y="263"/>
                    </a:lnTo>
                    <a:lnTo>
                      <a:pt x="40" y="283"/>
                    </a:lnTo>
                    <a:lnTo>
                      <a:pt x="31" y="305"/>
                    </a:lnTo>
                    <a:lnTo>
                      <a:pt x="23" y="327"/>
                    </a:lnTo>
                    <a:lnTo>
                      <a:pt x="16" y="349"/>
                    </a:lnTo>
                    <a:lnTo>
                      <a:pt x="10" y="372"/>
                    </a:lnTo>
                    <a:lnTo>
                      <a:pt x="6" y="396"/>
                    </a:lnTo>
                    <a:lnTo>
                      <a:pt x="4" y="420"/>
                    </a:lnTo>
                    <a:lnTo>
                      <a:pt x="1" y="444"/>
                    </a:lnTo>
                    <a:lnTo>
                      <a:pt x="0" y="468"/>
                    </a:lnTo>
                    <a:lnTo>
                      <a:pt x="1" y="492"/>
                    </a:lnTo>
                    <a:lnTo>
                      <a:pt x="4" y="517"/>
                    </a:lnTo>
                    <a:lnTo>
                      <a:pt x="6" y="541"/>
                    </a:lnTo>
                    <a:lnTo>
                      <a:pt x="10" y="564"/>
                    </a:lnTo>
                    <a:lnTo>
                      <a:pt x="16" y="587"/>
                    </a:lnTo>
                    <a:lnTo>
                      <a:pt x="23" y="609"/>
                    </a:lnTo>
                    <a:lnTo>
                      <a:pt x="31" y="631"/>
                    </a:lnTo>
                    <a:lnTo>
                      <a:pt x="40" y="653"/>
                    </a:lnTo>
                    <a:lnTo>
                      <a:pt x="50" y="673"/>
                    </a:lnTo>
                    <a:lnTo>
                      <a:pt x="61" y="694"/>
                    </a:lnTo>
                    <a:lnTo>
                      <a:pt x="74" y="713"/>
                    </a:lnTo>
                    <a:lnTo>
                      <a:pt x="87" y="732"/>
                    </a:lnTo>
                    <a:lnTo>
                      <a:pt x="100" y="751"/>
                    </a:lnTo>
                    <a:lnTo>
                      <a:pt x="115" y="769"/>
                    </a:lnTo>
                    <a:lnTo>
                      <a:pt x="131" y="786"/>
                    </a:lnTo>
                    <a:lnTo>
                      <a:pt x="149" y="802"/>
                    </a:lnTo>
                    <a:lnTo>
                      <a:pt x="166" y="817"/>
                    </a:lnTo>
                    <a:lnTo>
                      <a:pt x="184" y="831"/>
                    </a:lnTo>
                    <a:lnTo>
                      <a:pt x="204" y="846"/>
                    </a:lnTo>
                    <a:lnTo>
                      <a:pt x="224" y="858"/>
                    </a:lnTo>
                    <a:lnTo>
                      <a:pt x="244" y="870"/>
                    </a:lnTo>
                    <a:lnTo>
                      <a:pt x="266" y="882"/>
                    </a:lnTo>
                    <a:lnTo>
                      <a:pt x="288" y="891"/>
                    </a:lnTo>
                    <a:lnTo>
                      <a:pt x="311" y="901"/>
                    </a:lnTo>
                    <a:lnTo>
                      <a:pt x="334" y="909"/>
                    </a:lnTo>
                    <a:lnTo>
                      <a:pt x="358" y="916"/>
                    </a:lnTo>
                    <a:lnTo>
                      <a:pt x="383" y="923"/>
                    </a:lnTo>
                    <a:lnTo>
                      <a:pt x="408" y="928"/>
                    </a:lnTo>
                    <a:lnTo>
                      <a:pt x="433" y="931"/>
                    </a:lnTo>
                    <a:lnTo>
                      <a:pt x="460" y="934"/>
                    </a:lnTo>
                    <a:lnTo>
                      <a:pt x="486" y="936"/>
                    </a:lnTo>
                    <a:lnTo>
                      <a:pt x="513" y="936"/>
                    </a:lnTo>
                    <a:lnTo>
                      <a:pt x="539" y="936"/>
                    </a:lnTo>
                    <a:lnTo>
                      <a:pt x="566" y="934"/>
                    </a:lnTo>
                    <a:lnTo>
                      <a:pt x="592" y="931"/>
                    </a:lnTo>
                    <a:lnTo>
                      <a:pt x="618" y="928"/>
                    </a:lnTo>
                    <a:lnTo>
                      <a:pt x="643" y="923"/>
                    </a:lnTo>
                    <a:lnTo>
                      <a:pt x="667" y="916"/>
                    </a:lnTo>
                    <a:lnTo>
                      <a:pt x="691" y="909"/>
                    </a:lnTo>
                    <a:lnTo>
                      <a:pt x="714" y="901"/>
                    </a:lnTo>
                    <a:lnTo>
                      <a:pt x="737" y="891"/>
                    </a:lnTo>
                    <a:lnTo>
                      <a:pt x="759" y="882"/>
                    </a:lnTo>
                    <a:lnTo>
                      <a:pt x="781" y="870"/>
                    </a:lnTo>
                    <a:lnTo>
                      <a:pt x="802" y="858"/>
                    </a:lnTo>
                    <a:lnTo>
                      <a:pt x="821" y="846"/>
                    </a:lnTo>
                    <a:lnTo>
                      <a:pt x="841" y="831"/>
                    </a:lnTo>
                    <a:lnTo>
                      <a:pt x="860" y="817"/>
                    </a:lnTo>
                    <a:lnTo>
                      <a:pt x="877" y="802"/>
                    </a:lnTo>
                    <a:lnTo>
                      <a:pt x="894" y="786"/>
                    </a:lnTo>
                    <a:lnTo>
                      <a:pt x="910" y="769"/>
                    </a:lnTo>
                    <a:lnTo>
                      <a:pt x="925" y="751"/>
                    </a:lnTo>
                    <a:lnTo>
                      <a:pt x="939" y="732"/>
                    </a:lnTo>
                    <a:lnTo>
                      <a:pt x="952" y="713"/>
                    </a:lnTo>
                    <a:lnTo>
                      <a:pt x="964" y="694"/>
                    </a:lnTo>
                    <a:lnTo>
                      <a:pt x="976" y="673"/>
                    </a:lnTo>
                    <a:lnTo>
                      <a:pt x="985" y="653"/>
                    </a:lnTo>
                    <a:lnTo>
                      <a:pt x="994" y="631"/>
                    </a:lnTo>
                    <a:lnTo>
                      <a:pt x="1002" y="609"/>
                    </a:lnTo>
                    <a:lnTo>
                      <a:pt x="1009" y="587"/>
                    </a:lnTo>
                    <a:lnTo>
                      <a:pt x="1015" y="564"/>
                    </a:lnTo>
                    <a:lnTo>
                      <a:pt x="1020" y="541"/>
                    </a:lnTo>
                    <a:lnTo>
                      <a:pt x="1022" y="517"/>
                    </a:lnTo>
                    <a:lnTo>
                      <a:pt x="1024" y="492"/>
                    </a:lnTo>
                    <a:lnTo>
                      <a:pt x="1025" y="468"/>
                    </a:lnTo>
                    <a:lnTo>
                      <a:pt x="1024" y="444"/>
                    </a:lnTo>
                    <a:lnTo>
                      <a:pt x="1022" y="420"/>
                    </a:lnTo>
                    <a:lnTo>
                      <a:pt x="1020" y="396"/>
                    </a:lnTo>
                    <a:lnTo>
                      <a:pt x="1015" y="372"/>
                    </a:lnTo>
                    <a:lnTo>
                      <a:pt x="1009" y="349"/>
                    </a:lnTo>
                    <a:lnTo>
                      <a:pt x="1002" y="327"/>
                    </a:lnTo>
                    <a:lnTo>
                      <a:pt x="994" y="305"/>
                    </a:lnTo>
                    <a:lnTo>
                      <a:pt x="985" y="283"/>
                    </a:lnTo>
                    <a:lnTo>
                      <a:pt x="976" y="263"/>
                    </a:lnTo>
                    <a:lnTo>
                      <a:pt x="964" y="242"/>
                    </a:lnTo>
                    <a:lnTo>
                      <a:pt x="952" y="223"/>
                    </a:lnTo>
                    <a:lnTo>
                      <a:pt x="939" y="204"/>
                    </a:lnTo>
                    <a:lnTo>
                      <a:pt x="925" y="185"/>
                    </a:lnTo>
                    <a:lnTo>
                      <a:pt x="910" y="168"/>
                    </a:lnTo>
                    <a:lnTo>
                      <a:pt x="894" y="151"/>
                    </a:lnTo>
                    <a:lnTo>
                      <a:pt x="877" y="135"/>
                    </a:lnTo>
                    <a:lnTo>
                      <a:pt x="860" y="120"/>
                    </a:lnTo>
                    <a:lnTo>
                      <a:pt x="841" y="105"/>
                    </a:lnTo>
                    <a:lnTo>
                      <a:pt x="821" y="92"/>
                    </a:lnTo>
                    <a:lnTo>
                      <a:pt x="802" y="78"/>
                    </a:lnTo>
                    <a:lnTo>
                      <a:pt x="781" y="66"/>
                    </a:lnTo>
                    <a:lnTo>
                      <a:pt x="759" y="55"/>
                    </a:lnTo>
                    <a:lnTo>
                      <a:pt x="737" y="45"/>
                    </a:lnTo>
                    <a:lnTo>
                      <a:pt x="714" y="36"/>
                    </a:lnTo>
                    <a:lnTo>
                      <a:pt x="691" y="27"/>
                    </a:lnTo>
                    <a:lnTo>
                      <a:pt x="667" y="20"/>
                    </a:lnTo>
                    <a:lnTo>
                      <a:pt x="643" y="14"/>
                    </a:lnTo>
                    <a:lnTo>
                      <a:pt x="618" y="9"/>
                    </a:lnTo>
                    <a:lnTo>
                      <a:pt x="592" y="5"/>
                    </a:lnTo>
                    <a:lnTo>
                      <a:pt x="566" y="2"/>
                    </a:lnTo>
                    <a:lnTo>
                      <a:pt x="539" y="0"/>
                    </a:lnTo>
                    <a:lnTo>
                      <a:pt x="513" y="0"/>
                    </a:lnTo>
                    <a:close/>
                  </a:path>
                </a:pathLst>
              </a:custGeom>
              <a:solidFill>
                <a:schemeClr val="tx1"/>
              </a:solidFill>
              <a:ln w="9525">
                <a:solidFill>
                  <a:schemeClr val="tx1"/>
                </a:solidFill>
                <a:round/>
                <a:headEnd/>
                <a:tailEnd/>
              </a:ln>
            </p:spPr>
            <p:txBody>
              <a:bodyPr/>
              <a:lstStyle/>
              <a:p>
                <a:endParaRPr lang="pt-BR"/>
              </a:p>
            </p:txBody>
          </p:sp>
          <p:sp>
            <p:nvSpPr>
              <p:cNvPr id="46" name="Freeform 1067">
                <a:extLst>
                  <a:ext uri="{FF2B5EF4-FFF2-40B4-BE49-F238E27FC236}">
                    <a16:creationId xmlns:a16="http://schemas.microsoft.com/office/drawing/2014/main" id="{42936811-B54F-41F0-8604-D56480AFA2D0}"/>
                  </a:ext>
                </a:extLst>
              </p:cNvPr>
              <p:cNvSpPr>
                <a:spLocks noEditPoints="1"/>
              </p:cNvSpPr>
              <p:nvPr/>
            </p:nvSpPr>
            <p:spPr bwMode="auto">
              <a:xfrm>
                <a:off x="3090" y="2392"/>
                <a:ext cx="166" cy="222"/>
              </a:xfrm>
              <a:custGeom>
                <a:avLst/>
                <a:gdLst>
                  <a:gd name="T0" fmla="*/ 0 w 662"/>
                  <a:gd name="T1" fmla="*/ 0 h 888"/>
                  <a:gd name="T2" fmla="*/ 0 w 662"/>
                  <a:gd name="T3" fmla="*/ 0 h 888"/>
                  <a:gd name="T4" fmla="*/ 0 w 662"/>
                  <a:gd name="T5" fmla="*/ 0 h 888"/>
                  <a:gd name="T6" fmla="*/ 0 w 662"/>
                  <a:gd name="T7" fmla="*/ 0 h 888"/>
                  <a:gd name="T8" fmla="*/ 0 w 662"/>
                  <a:gd name="T9" fmla="*/ 0 h 888"/>
                  <a:gd name="T10" fmla="*/ 0 w 662"/>
                  <a:gd name="T11" fmla="*/ 0 h 888"/>
                  <a:gd name="T12" fmla="*/ 0 w 662"/>
                  <a:gd name="T13" fmla="*/ 0 h 888"/>
                  <a:gd name="T14" fmla="*/ 0 w 662"/>
                  <a:gd name="T15" fmla="*/ 0 h 888"/>
                  <a:gd name="T16" fmla="*/ 0 w 662"/>
                  <a:gd name="T17" fmla="*/ 0 h 888"/>
                  <a:gd name="T18" fmla="*/ 0 w 662"/>
                  <a:gd name="T19" fmla="*/ 0 h 888"/>
                  <a:gd name="T20" fmla="*/ 0 w 662"/>
                  <a:gd name="T21" fmla="*/ 0 h 888"/>
                  <a:gd name="T22" fmla="*/ 0 w 662"/>
                  <a:gd name="T23" fmla="*/ 0 h 888"/>
                  <a:gd name="T24" fmla="*/ 0 w 662"/>
                  <a:gd name="T25" fmla="*/ 0 h 888"/>
                  <a:gd name="T26" fmla="*/ 0 w 662"/>
                  <a:gd name="T27" fmla="*/ 0 h 888"/>
                  <a:gd name="T28" fmla="*/ 0 w 662"/>
                  <a:gd name="T29" fmla="*/ 0 h 888"/>
                  <a:gd name="T30" fmla="*/ 0 w 662"/>
                  <a:gd name="T31" fmla="*/ 0 h 888"/>
                  <a:gd name="T32" fmla="*/ 0 w 662"/>
                  <a:gd name="T33" fmla="*/ 0 h 888"/>
                  <a:gd name="T34" fmla="*/ 0 w 662"/>
                  <a:gd name="T35" fmla="*/ 0 h 888"/>
                  <a:gd name="T36" fmla="*/ 0 w 662"/>
                  <a:gd name="T37" fmla="*/ 0 h 888"/>
                  <a:gd name="T38" fmla="*/ 0 w 662"/>
                  <a:gd name="T39" fmla="*/ 0 h 888"/>
                  <a:gd name="T40" fmla="*/ 0 w 662"/>
                  <a:gd name="T41" fmla="*/ 0 h 888"/>
                  <a:gd name="T42" fmla="*/ 0 w 662"/>
                  <a:gd name="T43" fmla="*/ 0 h 888"/>
                  <a:gd name="T44" fmla="*/ 0 w 662"/>
                  <a:gd name="T45" fmla="*/ 0 h 888"/>
                  <a:gd name="T46" fmla="*/ 0 w 662"/>
                  <a:gd name="T47" fmla="*/ 0 h 888"/>
                  <a:gd name="T48" fmla="*/ 0 w 662"/>
                  <a:gd name="T49" fmla="*/ 0 h 888"/>
                  <a:gd name="T50" fmla="*/ 0 w 662"/>
                  <a:gd name="T51" fmla="*/ 0 h 888"/>
                  <a:gd name="T52" fmla="*/ 0 w 662"/>
                  <a:gd name="T53" fmla="*/ 0 h 888"/>
                  <a:gd name="T54" fmla="*/ 0 w 662"/>
                  <a:gd name="T55" fmla="*/ 0 h 888"/>
                  <a:gd name="T56" fmla="*/ 0 w 662"/>
                  <a:gd name="T57" fmla="*/ 0 h 888"/>
                  <a:gd name="T58" fmla="*/ 0 w 662"/>
                  <a:gd name="T59" fmla="*/ 0 h 888"/>
                  <a:gd name="T60" fmla="*/ 0 w 662"/>
                  <a:gd name="T61" fmla="*/ 0 h 888"/>
                  <a:gd name="T62" fmla="*/ 0 w 662"/>
                  <a:gd name="T63" fmla="*/ 0 h 888"/>
                  <a:gd name="T64" fmla="*/ 0 w 662"/>
                  <a:gd name="T65" fmla="*/ 0 h 888"/>
                  <a:gd name="T66" fmla="*/ 0 w 662"/>
                  <a:gd name="T67" fmla="*/ 0 h 888"/>
                  <a:gd name="T68" fmla="*/ 0 w 662"/>
                  <a:gd name="T69" fmla="*/ 0 h 888"/>
                  <a:gd name="T70" fmla="*/ 0 w 662"/>
                  <a:gd name="T71" fmla="*/ 0 h 888"/>
                  <a:gd name="T72" fmla="*/ 0 w 662"/>
                  <a:gd name="T73" fmla="*/ 0 h 888"/>
                  <a:gd name="T74" fmla="*/ 0 w 662"/>
                  <a:gd name="T75" fmla="*/ 0 h 888"/>
                  <a:gd name="T76" fmla="*/ 0 w 662"/>
                  <a:gd name="T77" fmla="*/ 0 h 888"/>
                  <a:gd name="T78" fmla="*/ 0 w 662"/>
                  <a:gd name="T79" fmla="*/ 0 h 888"/>
                  <a:gd name="T80" fmla="*/ 0 w 662"/>
                  <a:gd name="T81" fmla="*/ 0 h 888"/>
                  <a:gd name="T82" fmla="*/ 0 w 662"/>
                  <a:gd name="T83" fmla="*/ 0 h 88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62"/>
                  <a:gd name="T127" fmla="*/ 0 h 888"/>
                  <a:gd name="T128" fmla="*/ 662 w 662"/>
                  <a:gd name="T129" fmla="*/ 888 h 88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62" h="888">
                    <a:moveTo>
                      <a:pt x="0" y="888"/>
                    </a:moveTo>
                    <a:lnTo>
                      <a:pt x="0" y="0"/>
                    </a:lnTo>
                    <a:lnTo>
                      <a:pt x="289" y="0"/>
                    </a:lnTo>
                    <a:lnTo>
                      <a:pt x="313" y="0"/>
                    </a:lnTo>
                    <a:lnTo>
                      <a:pt x="334" y="1"/>
                    </a:lnTo>
                    <a:lnTo>
                      <a:pt x="355" y="2"/>
                    </a:lnTo>
                    <a:lnTo>
                      <a:pt x="376" y="6"/>
                    </a:lnTo>
                    <a:lnTo>
                      <a:pt x="395" y="8"/>
                    </a:lnTo>
                    <a:lnTo>
                      <a:pt x="415" y="12"/>
                    </a:lnTo>
                    <a:lnTo>
                      <a:pt x="433" y="16"/>
                    </a:lnTo>
                    <a:lnTo>
                      <a:pt x="451" y="20"/>
                    </a:lnTo>
                    <a:lnTo>
                      <a:pt x="468" y="26"/>
                    </a:lnTo>
                    <a:lnTo>
                      <a:pt x="484" y="32"/>
                    </a:lnTo>
                    <a:lnTo>
                      <a:pt x="500" y="38"/>
                    </a:lnTo>
                    <a:lnTo>
                      <a:pt x="515" y="45"/>
                    </a:lnTo>
                    <a:lnTo>
                      <a:pt x="529" y="52"/>
                    </a:lnTo>
                    <a:lnTo>
                      <a:pt x="543" y="60"/>
                    </a:lnTo>
                    <a:lnTo>
                      <a:pt x="556" y="69"/>
                    </a:lnTo>
                    <a:lnTo>
                      <a:pt x="567" y="77"/>
                    </a:lnTo>
                    <a:lnTo>
                      <a:pt x="579" y="87"/>
                    </a:lnTo>
                    <a:lnTo>
                      <a:pt x="589" y="96"/>
                    </a:lnTo>
                    <a:lnTo>
                      <a:pt x="599" y="106"/>
                    </a:lnTo>
                    <a:lnTo>
                      <a:pt x="609" y="116"/>
                    </a:lnTo>
                    <a:lnTo>
                      <a:pt x="617" y="127"/>
                    </a:lnTo>
                    <a:lnTo>
                      <a:pt x="625" y="138"/>
                    </a:lnTo>
                    <a:lnTo>
                      <a:pt x="632" y="150"/>
                    </a:lnTo>
                    <a:lnTo>
                      <a:pt x="637" y="161"/>
                    </a:lnTo>
                    <a:lnTo>
                      <a:pt x="643" y="173"/>
                    </a:lnTo>
                    <a:lnTo>
                      <a:pt x="648" y="186"/>
                    </a:lnTo>
                    <a:lnTo>
                      <a:pt x="652" y="198"/>
                    </a:lnTo>
                    <a:lnTo>
                      <a:pt x="656" y="211"/>
                    </a:lnTo>
                    <a:lnTo>
                      <a:pt x="658" y="224"/>
                    </a:lnTo>
                    <a:lnTo>
                      <a:pt x="660" y="238"/>
                    </a:lnTo>
                    <a:lnTo>
                      <a:pt x="662" y="251"/>
                    </a:lnTo>
                    <a:lnTo>
                      <a:pt x="662" y="265"/>
                    </a:lnTo>
                    <a:lnTo>
                      <a:pt x="660" y="288"/>
                    </a:lnTo>
                    <a:lnTo>
                      <a:pt x="657" y="309"/>
                    </a:lnTo>
                    <a:lnTo>
                      <a:pt x="655" y="320"/>
                    </a:lnTo>
                    <a:lnTo>
                      <a:pt x="651" y="331"/>
                    </a:lnTo>
                    <a:lnTo>
                      <a:pt x="648" y="341"/>
                    </a:lnTo>
                    <a:lnTo>
                      <a:pt x="643" y="352"/>
                    </a:lnTo>
                    <a:lnTo>
                      <a:pt x="639" y="361"/>
                    </a:lnTo>
                    <a:lnTo>
                      <a:pt x="633" y="372"/>
                    </a:lnTo>
                    <a:lnTo>
                      <a:pt x="627" y="381"/>
                    </a:lnTo>
                    <a:lnTo>
                      <a:pt x="620" y="391"/>
                    </a:lnTo>
                    <a:lnTo>
                      <a:pt x="613" y="400"/>
                    </a:lnTo>
                    <a:lnTo>
                      <a:pt x="605" y="410"/>
                    </a:lnTo>
                    <a:lnTo>
                      <a:pt x="596" y="418"/>
                    </a:lnTo>
                    <a:lnTo>
                      <a:pt x="587" y="426"/>
                    </a:lnTo>
                    <a:lnTo>
                      <a:pt x="577" y="434"/>
                    </a:lnTo>
                    <a:lnTo>
                      <a:pt x="566" y="442"/>
                    </a:lnTo>
                    <a:lnTo>
                      <a:pt x="556" y="450"/>
                    </a:lnTo>
                    <a:lnTo>
                      <a:pt x="543" y="456"/>
                    </a:lnTo>
                    <a:lnTo>
                      <a:pt x="530" y="462"/>
                    </a:lnTo>
                    <a:lnTo>
                      <a:pt x="518" y="469"/>
                    </a:lnTo>
                    <a:lnTo>
                      <a:pt x="504" y="474"/>
                    </a:lnTo>
                    <a:lnTo>
                      <a:pt x="489" y="479"/>
                    </a:lnTo>
                    <a:lnTo>
                      <a:pt x="474" y="483"/>
                    </a:lnTo>
                    <a:lnTo>
                      <a:pt x="458" y="487"/>
                    </a:lnTo>
                    <a:lnTo>
                      <a:pt x="442" y="491"/>
                    </a:lnTo>
                    <a:lnTo>
                      <a:pt x="423" y="494"/>
                    </a:lnTo>
                    <a:lnTo>
                      <a:pt x="406" y="496"/>
                    </a:lnTo>
                    <a:lnTo>
                      <a:pt x="386" y="498"/>
                    </a:lnTo>
                    <a:lnTo>
                      <a:pt x="367" y="499"/>
                    </a:lnTo>
                    <a:lnTo>
                      <a:pt x="347" y="499"/>
                    </a:lnTo>
                    <a:lnTo>
                      <a:pt x="325" y="499"/>
                    </a:lnTo>
                    <a:lnTo>
                      <a:pt x="660" y="888"/>
                    </a:lnTo>
                    <a:lnTo>
                      <a:pt x="526" y="888"/>
                    </a:lnTo>
                    <a:lnTo>
                      <a:pt x="193" y="499"/>
                    </a:lnTo>
                    <a:lnTo>
                      <a:pt x="107" y="499"/>
                    </a:lnTo>
                    <a:lnTo>
                      <a:pt x="107" y="888"/>
                    </a:lnTo>
                    <a:lnTo>
                      <a:pt x="0" y="888"/>
                    </a:lnTo>
                    <a:close/>
                    <a:moveTo>
                      <a:pt x="239" y="462"/>
                    </a:moveTo>
                    <a:lnTo>
                      <a:pt x="269" y="461"/>
                    </a:lnTo>
                    <a:lnTo>
                      <a:pt x="299" y="459"/>
                    </a:lnTo>
                    <a:lnTo>
                      <a:pt x="328" y="456"/>
                    </a:lnTo>
                    <a:lnTo>
                      <a:pt x="356" y="451"/>
                    </a:lnTo>
                    <a:lnTo>
                      <a:pt x="383" y="444"/>
                    </a:lnTo>
                    <a:lnTo>
                      <a:pt x="408" y="437"/>
                    </a:lnTo>
                    <a:lnTo>
                      <a:pt x="421" y="432"/>
                    </a:lnTo>
                    <a:lnTo>
                      <a:pt x="432" y="427"/>
                    </a:lnTo>
                    <a:lnTo>
                      <a:pt x="444" y="422"/>
                    </a:lnTo>
                    <a:lnTo>
                      <a:pt x="454" y="416"/>
                    </a:lnTo>
                    <a:lnTo>
                      <a:pt x="465" y="410"/>
                    </a:lnTo>
                    <a:lnTo>
                      <a:pt x="475" y="403"/>
                    </a:lnTo>
                    <a:lnTo>
                      <a:pt x="484" y="396"/>
                    </a:lnTo>
                    <a:lnTo>
                      <a:pt x="493" y="389"/>
                    </a:lnTo>
                    <a:lnTo>
                      <a:pt x="501" y="381"/>
                    </a:lnTo>
                    <a:lnTo>
                      <a:pt x="508" y="373"/>
                    </a:lnTo>
                    <a:lnTo>
                      <a:pt x="515" y="364"/>
                    </a:lnTo>
                    <a:lnTo>
                      <a:pt x="522" y="355"/>
                    </a:lnTo>
                    <a:lnTo>
                      <a:pt x="528" y="345"/>
                    </a:lnTo>
                    <a:lnTo>
                      <a:pt x="533" y="336"/>
                    </a:lnTo>
                    <a:lnTo>
                      <a:pt x="537" y="325"/>
                    </a:lnTo>
                    <a:lnTo>
                      <a:pt x="541" y="315"/>
                    </a:lnTo>
                    <a:lnTo>
                      <a:pt x="544" y="303"/>
                    </a:lnTo>
                    <a:lnTo>
                      <a:pt x="545" y="292"/>
                    </a:lnTo>
                    <a:lnTo>
                      <a:pt x="546" y="279"/>
                    </a:lnTo>
                    <a:lnTo>
                      <a:pt x="548" y="267"/>
                    </a:lnTo>
                    <a:lnTo>
                      <a:pt x="546" y="251"/>
                    </a:lnTo>
                    <a:lnTo>
                      <a:pt x="545" y="236"/>
                    </a:lnTo>
                    <a:lnTo>
                      <a:pt x="544" y="222"/>
                    </a:lnTo>
                    <a:lnTo>
                      <a:pt x="541" y="209"/>
                    </a:lnTo>
                    <a:lnTo>
                      <a:pt x="537" y="196"/>
                    </a:lnTo>
                    <a:lnTo>
                      <a:pt x="533" y="183"/>
                    </a:lnTo>
                    <a:lnTo>
                      <a:pt x="528" y="172"/>
                    </a:lnTo>
                    <a:lnTo>
                      <a:pt x="522" y="160"/>
                    </a:lnTo>
                    <a:lnTo>
                      <a:pt x="516" y="150"/>
                    </a:lnTo>
                    <a:lnTo>
                      <a:pt x="510" y="139"/>
                    </a:lnTo>
                    <a:lnTo>
                      <a:pt x="503" y="130"/>
                    </a:lnTo>
                    <a:lnTo>
                      <a:pt x="495" y="121"/>
                    </a:lnTo>
                    <a:lnTo>
                      <a:pt x="486" y="112"/>
                    </a:lnTo>
                    <a:lnTo>
                      <a:pt x="477" y="104"/>
                    </a:lnTo>
                    <a:lnTo>
                      <a:pt x="469" y="96"/>
                    </a:lnTo>
                    <a:lnTo>
                      <a:pt x="459" y="90"/>
                    </a:lnTo>
                    <a:lnTo>
                      <a:pt x="450" y="82"/>
                    </a:lnTo>
                    <a:lnTo>
                      <a:pt x="439" y="77"/>
                    </a:lnTo>
                    <a:lnTo>
                      <a:pt x="429" y="71"/>
                    </a:lnTo>
                    <a:lnTo>
                      <a:pt x="419" y="66"/>
                    </a:lnTo>
                    <a:lnTo>
                      <a:pt x="397" y="57"/>
                    </a:lnTo>
                    <a:lnTo>
                      <a:pt x="374" y="50"/>
                    </a:lnTo>
                    <a:lnTo>
                      <a:pt x="351" y="43"/>
                    </a:lnTo>
                    <a:lnTo>
                      <a:pt x="328" y="40"/>
                    </a:lnTo>
                    <a:lnTo>
                      <a:pt x="304" y="38"/>
                    </a:lnTo>
                    <a:lnTo>
                      <a:pt x="283" y="37"/>
                    </a:lnTo>
                    <a:lnTo>
                      <a:pt x="107" y="37"/>
                    </a:lnTo>
                    <a:lnTo>
                      <a:pt x="107" y="462"/>
                    </a:lnTo>
                    <a:lnTo>
                      <a:pt x="239" y="462"/>
                    </a:lnTo>
                    <a:close/>
                  </a:path>
                </a:pathLst>
              </a:custGeom>
              <a:solidFill>
                <a:schemeClr val="tx1"/>
              </a:solidFill>
              <a:ln w="9525">
                <a:solidFill>
                  <a:schemeClr val="tx1"/>
                </a:solidFill>
                <a:round/>
                <a:headEnd/>
                <a:tailEnd/>
              </a:ln>
            </p:spPr>
            <p:txBody>
              <a:bodyPr/>
              <a:lstStyle/>
              <a:p>
                <a:endParaRPr lang="pt-BR"/>
              </a:p>
            </p:txBody>
          </p:sp>
          <p:sp>
            <p:nvSpPr>
              <p:cNvPr id="47" name="Freeform 1068">
                <a:extLst>
                  <a:ext uri="{FF2B5EF4-FFF2-40B4-BE49-F238E27FC236}">
                    <a16:creationId xmlns:a16="http://schemas.microsoft.com/office/drawing/2014/main" id="{F07DD577-D192-4071-9B83-37BC6D0E7A68}"/>
                  </a:ext>
                </a:extLst>
              </p:cNvPr>
              <p:cNvSpPr>
                <a:spLocks/>
              </p:cNvSpPr>
              <p:nvPr/>
            </p:nvSpPr>
            <p:spPr bwMode="auto">
              <a:xfrm>
                <a:off x="3484" y="2385"/>
                <a:ext cx="186" cy="235"/>
              </a:xfrm>
              <a:custGeom>
                <a:avLst/>
                <a:gdLst>
                  <a:gd name="T0" fmla="*/ 0 w 744"/>
                  <a:gd name="T1" fmla="*/ 0 h 939"/>
                  <a:gd name="T2" fmla="*/ 0 w 744"/>
                  <a:gd name="T3" fmla="*/ 0 h 939"/>
                  <a:gd name="T4" fmla="*/ 0 w 744"/>
                  <a:gd name="T5" fmla="*/ 0 h 939"/>
                  <a:gd name="T6" fmla="*/ 0 w 744"/>
                  <a:gd name="T7" fmla="*/ 0 h 939"/>
                  <a:gd name="T8" fmla="*/ 0 w 744"/>
                  <a:gd name="T9" fmla="*/ 0 h 939"/>
                  <a:gd name="T10" fmla="*/ 0 w 744"/>
                  <a:gd name="T11" fmla="*/ 0 h 939"/>
                  <a:gd name="T12" fmla="*/ 0 w 744"/>
                  <a:gd name="T13" fmla="*/ 0 h 939"/>
                  <a:gd name="T14" fmla="*/ 0 w 744"/>
                  <a:gd name="T15" fmla="*/ 0 h 939"/>
                  <a:gd name="T16" fmla="*/ 0 w 744"/>
                  <a:gd name="T17" fmla="*/ 0 h 939"/>
                  <a:gd name="T18" fmla="*/ 0 w 744"/>
                  <a:gd name="T19" fmla="*/ 0 h 939"/>
                  <a:gd name="T20" fmla="*/ 0 w 744"/>
                  <a:gd name="T21" fmla="*/ 0 h 939"/>
                  <a:gd name="T22" fmla="*/ 0 w 744"/>
                  <a:gd name="T23" fmla="*/ 0 h 9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44"/>
                  <a:gd name="T37" fmla="*/ 0 h 939"/>
                  <a:gd name="T38" fmla="*/ 744 w 744"/>
                  <a:gd name="T39" fmla="*/ 939 h 9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44" h="939">
                    <a:moveTo>
                      <a:pt x="0" y="915"/>
                    </a:moveTo>
                    <a:lnTo>
                      <a:pt x="0" y="0"/>
                    </a:lnTo>
                    <a:lnTo>
                      <a:pt x="3" y="0"/>
                    </a:lnTo>
                    <a:lnTo>
                      <a:pt x="680" y="709"/>
                    </a:lnTo>
                    <a:lnTo>
                      <a:pt x="682" y="709"/>
                    </a:lnTo>
                    <a:lnTo>
                      <a:pt x="682" y="27"/>
                    </a:lnTo>
                    <a:lnTo>
                      <a:pt x="744" y="27"/>
                    </a:lnTo>
                    <a:lnTo>
                      <a:pt x="744" y="939"/>
                    </a:lnTo>
                    <a:lnTo>
                      <a:pt x="741" y="939"/>
                    </a:lnTo>
                    <a:lnTo>
                      <a:pt x="61" y="228"/>
                    </a:lnTo>
                    <a:lnTo>
                      <a:pt x="61" y="915"/>
                    </a:lnTo>
                    <a:lnTo>
                      <a:pt x="0" y="915"/>
                    </a:lnTo>
                    <a:close/>
                  </a:path>
                </a:pathLst>
              </a:custGeom>
              <a:solidFill>
                <a:schemeClr val="tx1"/>
              </a:solidFill>
              <a:ln w="9525">
                <a:solidFill>
                  <a:schemeClr val="tx1"/>
                </a:solidFill>
                <a:round/>
                <a:headEnd/>
                <a:tailEnd/>
              </a:ln>
            </p:spPr>
            <p:txBody>
              <a:bodyPr/>
              <a:lstStyle/>
              <a:p>
                <a:endParaRPr lang="pt-BR"/>
              </a:p>
            </p:txBody>
          </p:sp>
          <p:sp>
            <p:nvSpPr>
              <p:cNvPr id="48" name="Freeform 1069">
                <a:extLst>
                  <a:ext uri="{FF2B5EF4-FFF2-40B4-BE49-F238E27FC236}">
                    <a16:creationId xmlns:a16="http://schemas.microsoft.com/office/drawing/2014/main" id="{A202FB7D-20F6-4CB7-8AC1-9FB351387B92}"/>
                  </a:ext>
                </a:extLst>
              </p:cNvPr>
              <p:cNvSpPr>
                <a:spLocks/>
              </p:cNvSpPr>
              <p:nvPr/>
            </p:nvSpPr>
            <p:spPr bwMode="auto">
              <a:xfrm>
                <a:off x="2795" y="2328"/>
                <a:ext cx="268" cy="293"/>
              </a:xfrm>
              <a:custGeom>
                <a:avLst/>
                <a:gdLst>
                  <a:gd name="T0" fmla="*/ 0 w 1074"/>
                  <a:gd name="T1" fmla="*/ 0 h 1171"/>
                  <a:gd name="T2" fmla="*/ 0 w 1074"/>
                  <a:gd name="T3" fmla="*/ 0 h 1171"/>
                  <a:gd name="T4" fmla="*/ 0 w 1074"/>
                  <a:gd name="T5" fmla="*/ 0 h 1171"/>
                  <a:gd name="T6" fmla="*/ 0 w 1074"/>
                  <a:gd name="T7" fmla="*/ 0 h 1171"/>
                  <a:gd name="T8" fmla="*/ 0 w 1074"/>
                  <a:gd name="T9" fmla="*/ 0 h 1171"/>
                  <a:gd name="T10" fmla="*/ 0 w 1074"/>
                  <a:gd name="T11" fmla="*/ 0 h 1171"/>
                  <a:gd name="T12" fmla="*/ 0 w 1074"/>
                  <a:gd name="T13" fmla="*/ 0 h 1171"/>
                  <a:gd name="T14" fmla="*/ 0 w 1074"/>
                  <a:gd name="T15" fmla="*/ 0 h 1171"/>
                  <a:gd name="T16" fmla="*/ 0 w 1074"/>
                  <a:gd name="T17" fmla="*/ 0 h 1171"/>
                  <a:gd name="T18" fmla="*/ 0 w 1074"/>
                  <a:gd name="T19" fmla="*/ 0 h 1171"/>
                  <a:gd name="T20" fmla="*/ 0 w 1074"/>
                  <a:gd name="T21" fmla="*/ 0 h 1171"/>
                  <a:gd name="T22" fmla="*/ 0 w 1074"/>
                  <a:gd name="T23" fmla="*/ 0 h 1171"/>
                  <a:gd name="T24" fmla="*/ 0 w 1074"/>
                  <a:gd name="T25" fmla="*/ 0 h 1171"/>
                  <a:gd name="T26" fmla="*/ 0 w 1074"/>
                  <a:gd name="T27" fmla="*/ 0 h 1171"/>
                  <a:gd name="T28" fmla="*/ 0 w 1074"/>
                  <a:gd name="T29" fmla="*/ 0 h 1171"/>
                  <a:gd name="T30" fmla="*/ 0 w 1074"/>
                  <a:gd name="T31" fmla="*/ 0 h 1171"/>
                  <a:gd name="T32" fmla="*/ 0 w 1074"/>
                  <a:gd name="T33" fmla="*/ 0 h 1171"/>
                  <a:gd name="T34" fmla="*/ 0 w 1074"/>
                  <a:gd name="T35" fmla="*/ 0 h 1171"/>
                  <a:gd name="T36" fmla="*/ 0 w 1074"/>
                  <a:gd name="T37" fmla="*/ 0 h 1171"/>
                  <a:gd name="T38" fmla="*/ 0 w 1074"/>
                  <a:gd name="T39" fmla="*/ 0 h 1171"/>
                  <a:gd name="T40" fmla="*/ 0 w 1074"/>
                  <a:gd name="T41" fmla="*/ 0 h 1171"/>
                  <a:gd name="T42" fmla="*/ 0 w 1074"/>
                  <a:gd name="T43" fmla="*/ 0 h 1171"/>
                  <a:gd name="T44" fmla="*/ 0 w 1074"/>
                  <a:gd name="T45" fmla="*/ 0 h 1171"/>
                  <a:gd name="T46" fmla="*/ 0 w 1074"/>
                  <a:gd name="T47" fmla="*/ 0 h 1171"/>
                  <a:gd name="T48" fmla="*/ 0 w 1074"/>
                  <a:gd name="T49" fmla="*/ 0 h 1171"/>
                  <a:gd name="T50" fmla="*/ 0 w 1074"/>
                  <a:gd name="T51" fmla="*/ 0 h 1171"/>
                  <a:gd name="T52" fmla="*/ 0 w 1074"/>
                  <a:gd name="T53" fmla="*/ 0 h 1171"/>
                  <a:gd name="T54" fmla="*/ 0 w 1074"/>
                  <a:gd name="T55" fmla="*/ 0 h 1171"/>
                  <a:gd name="T56" fmla="*/ 0 w 1074"/>
                  <a:gd name="T57" fmla="*/ 0 h 1171"/>
                  <a:gd name="T58" fmla="*/ 0 w 1074"/>
                  <a:gd name="T59" fmla="*/ 0 h 1171"/>
                  <a:gd name="T60" fmla="*/ 0 w 1074"/>
                  <a:gd name="T61" fmla="*/ 0 h 1171"/>
                  <a:gd name="T62" fmla="*/ 0 w 1074"/>
                  <a:gd name="T63" fmla="*/ 0 h 1171"/>
                  <a:gd name="T64" fmla="*/ 0 w 1074"/>
                  <a:gd name="T65" fmla="*/ 0 h 1171"/>
                  <a:gd name="T66" fmla="*/ 0 w 1074"/>
                  <a:gd name="T67" fmla="*/ 0 h 1171"/>
                  <a:gd name="T68" fmla="*/ 0 w 1074"/>
                  <a:gd name="T69" fmla="*/ 0 h 1171"/>
                  <a:gd name="T70" fmla="*/ 0 w 1074"/>
                  <a:gd name="T71" fmla="*/ 0 h 1171"/>
                  <a:gd name="T72" fmla="*/ 0 w 1074"/>
                  <a:gd name="T73" fmla="*/ 0 h 1171"/>
                  <a:gd name="T74" fmla="*/ 0 w 1074"/>
                  <a:gd name="T75" fmla="*/ 0 h 1171"/>
                  <a:gd name="T76" fmla="*/ 0 w 1074"/>
                  <a:gd name="T77" fmla="*/ 0 h 1171"/>
                  <a:gd name="T78" fmla="*/ 0 w 1074"/>
                  <a:gd name="T79" fmla="*/ 0 h 1171"/>
                  <a:gd name="T80" fmla="*/ 0 w 1074"/>
                  <a:gd name="T81" fmla="*/ 0 h 1171"/>
                  <a:gd name="T82" fmla="*/ 0 w 1074"/>
                  <a:gd name="T83" fmla="*/ 0 h 1171"/>
                  <a:gd name="T84" fmla="*/ 0 w 1074"/>
                  <a:gd name="T85" fmla="*/ 0 h 1171"/>
                  <a:gd name="T86" fmla="*/ 0 w 1074"/>
                  <a:gd name="T87" fmla="*/ 0 h 1171"/>
                  <a:gd name="T88" fmla="*/ 0 w 1074"/>
                  <a:gd name="T89" fmla="*/ 0 h 1171"/>
                  <a:gd name="T90" fmla="*/ 0 w 1074"/>
                  <a:gd name="T91" fmla="*/ 0 h 1171"/>
                  <a:gd name="T92" fmla="*/ 0 w 1074"/>
                  <a:gd name="T93" fmla="*/ 0 h 1171"/>
                  <a:gd name="T94" fmla="*/ 0 w 1074"/>
                  <a:gd name="T95" fmla="*/ 0 h 1171"/>
                  <a:gd name="T96" fmla="*/ 0 w 1074"/>
                  <a:gd name="T97" fmla="*/ 0 h 1171"/>
                  <a:gd name="T98" fmla="*/ 0 w 1074"/>
                  <a:gd name="T99" fmla="*/ 0 h 1171"/>
                  <a:gd name="T100" fmla="*/ 0 w 1074"/>
                  <a:gd name="T101" fmla="*/ 0 h 1171"/>
                  <a:gd name="T102" fmla="*/ 0 w 1074"/>
                  <a:gd name="T103" fmla="*/ 0 h 1171"/>
                  <a:gd name="T104" fmla="*/ 0 w 1074"/>
                  <a:gd name="T105" fmla="*/ 0 h 1171"/>
                  <a:gd name="T106" fmla="*/ 0 w 1074"/>
                  <a:gd name="T107" fmla="*/ 0 h 1171"/>
                  <a:gd name="T108" fmla="*/ 0 w 1074"/>
                  <a:gd name="T109" fmla="*/ 0 h 1171"/>
                  <a:gd name="T110" fmla="*/ 0 w 1074"/>
                  <a:gd name="T111" fmla="*/ 0 h 1171"/>
                  <a:gd name="T112" fmla="*/ 0 w 1074"/>
                  <a:gd name="T113" fmla="*/ 0 h 1171"/>
                  <a:gd name="T114" fmla="*/ 0 w 1074"/>
                  <a:gd name="T115" fmla="*/ 0 h 1171"/>
                  <a:gd name="T116" fmla="*/ 0 w 1074"/>
                  <a:gd name="T117" fmla="*/ 0 h 1171"/>
                  <a:gd name="T118" fmla="*/ 0 w 1074"/>
                  <a:gd name="T119" fmla="*/ 0 h 11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74"/>
                  <a:gd name="T181" fmla="*/ 0 h 1171"/>
                  <a:gd name="T182" fmla="*/ 1074 w 1074"/>
                  <a:gd name="T183" fmla="*/ 1171 h 117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74" h="1171">
                    <a:moveTo>
                      <a:pt x="993" y="277"/>
                    </a:moveTo>
                    <a:lnTo>
                      <a:pt x="988" y="264"/>
                    </a:lnTo>
                    <a:lnTo>
                      <a:pt x="982" y="251"/>
                    </a:lnTo>
                    <a:lnTo>
                      <a:pt x="976" y="240"/>
                    </a:lnTo>
                    <a:lnTo>
                      <a:pt x="969" y="227"/>
                    </a:lnTo>
                    <a:lnTo>
                      <a:pt x="962" y="216"/>
                    </a:lnTo>
                    <a:lnTo>
                      <a:pt x="954" y="204"/>
                    </a:lnTo>
                    <a:lnTo>
                      <a:pt x="946" y="193"/>
                    </a:lnTo>
                    <a:lnTo>
                      <a:pt x="938" y="183"/>
                    </a:lnTo>
                    <a:lnTo>
                      <a:pt x="929" y="172"/>
                    </a:lnTo>
                    <a:lnTo>
                      <a:pt x="920" y="162"/>
                    </a:lnTo>
                    <a:lnTo>
                      <a:pt x="909" y="152"/>
                    </a:lnTo>
                    <a:lnTo>
                      <a:pt x="899" y="143"/>
                    </a:lnTo>
                    <a:lnTo>
                      <a:pt x="889" y="133"/>
                    </a:lnTo>
                    <a:lnTo>
                      <a:pt x="877" y="125"/>
                    </a:lnTo>
                    <a:lnTo>
                      <a:pt x="866" y="118"/>
                    </a:lnTo>
                    <a:lnTo>
                      <a:pt x="854" y="109"/>
                    </a:lnTo>
                    <a:lnTo>
                      <a:pt x="841" y="102"/>
                    </a:lnTo>
                    <a:lnTo>
                      <a:pt x="829" y="96"/>
                    </a:lnTo>
                    <a:lnTo>
                      <a:pt x="815" y="88"/>
                    </a:lnTo>
                    <a:lnTo>
                      <a:pt x="802" y="82"/>
                    </a:lnTo>
                    <a:lnTo>
                      <a:pt x="788" y="77"/>
                    </a:lnTo>
                    <a:lnTo>
                      <a:pt x="773" y="71"/>
                    </a:lnTo>
                    <a:lnTo>
                      <a:pt x="760" y="67"/>
                    </a:lnTo>
                    <a:lnTo>
                      <a:pt x="745" y="63"/>
                    </a:lnTo>
                    <a:lnTo>
                      <a:pt x="728" y="59"/>
                    </a:lnTo>
                    <a:lnTo>
                      <a:pt x="713" y="56"/>
                    </a:lnTo>
                    <a:lnTo>
                      <a:pt x="697" y="52"/>
                    </a:lnTo>
                    <a:lnTo>
                      <a:pt x="681" y="50"/>
                    </a:lnTo>
                    <a:lnTo>
                      <a:pt x="665" y="48"/>
                    </a:lnTo>
                    <a:lnTo>
                      <a:pt x="648" y="47"/>
                    </a:lnTo>
                    <a:lnTo>
                      <a:pt x="631" y="46"/>
                    </a:lnTo>
                    <a:lnTo>
                      <a:pt x="613" y="46"/>
                    </a:lnTo>
                    <a:lnTo>
                      <a:pt x="591" y="46"/>
                    </a:lnTo>
                    <a:lnTo>
                      <a:pt x="569" y="48"/>
                    </a:lnTo>
                    <a:lnTo>
                      <a:pt x="548" y="50"/>
                    </a:lnTo>
                    <a:lnTo>
                      <a:pt x="527" y="54"/>
                    </a:lnTo>
                    <a:lnTo>
                      <a:pt x="505" y="58"/>
                    </a:lnTo>
                    <a:lnTo>
                      <a:pt x="484" y="63"/>
                    </a:lnTo>
                    <a:lnTo>
                      <a:pt x="463" y="69"/>
                    </a:lnTo>
                    <a:lnTo>
                      <a:pt x="443" y="77"/>
                    </a:lnTo>
                    <a:lnTo>
                      <a:pt x="423" y="86"/>
                    </a:lnTo>
                    <a:lnTo>
                      <a:pt x="404" y="96"/>
                    </a:lnTo>
                    <a:lnTo>
                      <a:pt x="384" y="106"/>
                    </a:lnTo>
                    <a:lnTo>
                      <a:pt x="366" y="118"/>
                    </a:lnTo>
                    <a:lnTo>
                      <a:pt x="347" y="130"/>
                    </a:lnTo>
                    <a:lnTo>
                      <a:pt x="330" y="144"/>
                    </a:lnTo>
                    <a:lnTo>
                      <a:pt x="313" y="159"/>
                    </a:lnTo>
                    <a:lnTo>
                      <a:pt x="296" y="174"/>
                    </a:lnTo>
                    <a:lnTo>
                      <a:pt x="281" y="191"/>
                    </a:lnTo>
                    <a:lnTo>
                      <a:pt x="267" y="209"/>
                    </a:lnTo>
                    <a:lnTo>
                      <a:pt x="252" y="228"/>
                    </a:lnTo>
                    <a:lnTo>
                      <a:pt x="239" y="249"/>
                    </a:lnTo>
                    <a:lnTo>
                      <a:pt x="226" y="270"/>
                    </a:lnTo>
                    <a:lnTo>
                      <a:pt x="215" y="293"/>
                    </a:lnTo>
                    <a:lnTo>
                      <a:pt x="203" y="317"/>
                    </a:lnTo>
                    <a:lnTo>
                      <a:pt x="194" y="342"/>
                    </a:lnTo>
                    <a:lnTo>
                      <a:pt x="185" y="368"/>
                    </a:lnTo>
                    <a:lnTo>
                      <a:pt x="177" y="395"/>
                    </a:lnTo>
                    <a:lnTo>
                      <a:pt x="171" y="424"/>
                    </a:lnTo>
                    <a:lnTo>
                      <a:pt x="165" y="454"/>
                    </a:lnTo>
                    <a:lnTo>
                      <a:pt x="161" y="485"/>
                    </a:lnTo>
                    <a:lnTo>
                      <a:pt x="157" y="517"/>
                    </a:lnTo>
                    <a:lnTo>
                      <a:pt x="156" y="550"/>
                    </a:lnTo>
                    <a:lnTo>
                      <a:pt x="155" y="585"/>
                    </a:lnTo>
                    <a:lnTo>
                      <a:pt x="156" y="621"/>
                    </a:lnTo>
                    <a:lnTo>
                      <a:pt x="158" y="653"/>
                    </a:lnTo>
                    <a:lnTo>
                      <a:pt x="162" y="686"/>
                    </a:lnTo>
                    <a:lnTo>
                      <a:pt x="166" y="716"/>
                    </a:lnTo>
                    <a:lnTo>
                      <a:pt x="172" y="747"/>
                    </a:lnTo>
                    <a:lnTo>
                      <a:pt x="179" y="775"/>
                    </a:lnTo>
                    <a:lnTo>
                      <a:pt x="188" y="802"/>
                    </a:lnTo>
                    <a:lnTo>
                      <a:pt x="197" y="828"/>
                    </a:lnTo>
                    <a:lnTo>
                      <a:pt x="208" y="853"/>
                    </a:lnTo>
                    <a:lnTo>
                      <a:pt x="219" y="876"/>
                    </a:lnTo>
                    <a:lnTo>
                      <a:pt x="232" y="898"/>
                    </a:lnTo>
                    <a:lnTo>
                      <a:pt x="246" y="919"/>
                    </a:lnTo>
                    <a:lnTo>
                      <a:pt x="260" y="939"/>
                    </a:lnTo>
                    <a:lnTo>
                      <a:pt x="275" y="958"/>
                    </a:lnTo>
                    <a:lnTo>
                      <a:pt x="291" y="976"/>
                    </a:lnTo>
                    <a:lnTo>
                      <a:pt x="307" y="993"/>
                    </a:lnTo>
                    <a:lnTo>
                      <a:pt x="324" y="1008"/>
                    </a:lnTo>
                    <a:lnTo>
                      <a:pt x="341" y="1022"/>
                    </a:lnTo>
                    <a:lnTo>
                      <a:pt x="359" y="1036"/>
                    </a:lnTo>
                    <a:lnTo>
                      <a:pt x="377" y="1048"/>
                    </a:lnTo>
                    <a:lnTo>
                      <a:pt x="397" y="1059"/>
                    </a:lnTo>
                    <a:lnTo>
                      <a:pt x="415" y="1069"/>
                    </a:lnTo>
                    <a:lnTo>
                      <a:pt x="435" y="1078"/>
                    </a:lnTo>
                    <a:lnTo>
                      <a:pt x="454" y="1087"/>
                    </a:lnTo>
                    <a:lnTo>
                      <a:pt x="475" y="1093"/>
                    </a:lnTo>
                    <a:lnTo>
                      <a:pt x="495" y="1099"/>
                    </a:lnTo>
                    <a:lnTo>
                      <a:pt x="514" y="1105"/>
                    </a:lnTo>
                    <a:lnTo>
                      <a:pt x="535" y="1109"/>
                    </a:lnTo>
                    <a:lnTo>
                      <a:pt x="555" y="1112"/>
                    </a:lnTo>
                    <a:lnTo>
                      <a:pt x="574" y="1114"/>
                    </a:lnTo>
                    <a:lnTo>
                      <a:pt x="594" y="1116"/>
                    </a:lnTo>
                    <a:lnTo>
                      <a:pt x="613" y="1116"/>
                    </a:lnTo>
                    <a:lnTo>
                      <a:pt x="647" y="1115"/>
                    </a:lnTo>
                    <a:lnTo>
                      <a:pt x="679" y="1113"/>
                    </a:lnTo>
                    <a:lnTo>
                      <a:pt x="710" y="1109"/>
                    </a:lnTo>
                    <a:lnTo>
                      <a:pt x="740" y="1102"/>
                    </a:lnTo>
                    <a:lnTo>
                      <a:pt x="769" y="1095"/>
                    </a:lnTo>
                    <a:lnTo>
                      <a:pt x="796" y="1086"/>
                    </a:lnTo>
                    <a:lnTo>
                      <a:pt x="810" y="1080"/>
                    </a:lnTo>
                    <a:lnTo>
                      <a:pt x="823" y="1074"/>
                    </a:lnTo>
                    <a:lnTo>
                      <a:pt x="836" y="1068"/>
                    </a:lnTo>
                    <a:lnTo>
                      <a:pt x="848" y="1060"/>
                    </a:lnTo>
                    <a:lnTo>
                      <a:pt x="861" y="1053"/>
                    </a:lnTo>
                    <a:lnTo>
                      <a:pt x="872" y="1046"/>
                    </a:lnTo>
                    <a:lnTo>
                      <a:pt x="884" y="1037"/>
                    </a:lnTo>
                    <a:lnTo>
                      <a:pt x="895" y="1029"/>
                    </a:lnTo>
                    <a:lnTo>
                      <a:pt x="906" y="1019"/>
                    </a:lnTo>
                    <a:lnTo>
                      <a:pt x="916" y="1010"/>
                    </a:lnTo>
                    <a:lnTo>
                      <a:pt x="927" y="999"/>
                    </a:lnTo>
                    <a:lnTo>
                      <a:pt x="936" y="988"/>
                    </a:lnTo>
                    <a:lnTo>
                      <a:pt x="946" y="977"/>
                    </a:lnTo>
                    <a:lnTo>
                      <a:pt x="955" y="966"/>
                    </a:lnTo>
                    <a:lnTo>
                      <a:pt x="963" y="953"/>
                    </a:lnTo>
                    <a:lnTo>
                      <a:pt x="973" y="940"/>
                    </a:lnTo>
                    <a:lnTo>
                      <a:pt x="988" y="913"/>
                    </a:lnTo>
                    <a:lnTo>
                      <a:pt x="1003" y="884"/>
                    </a:lnTo>
                    <a:lnTo>
                      <a:pt x="1074" y="925"/>
                    </a:lnTo>
                    <a:lnTo>
                      <a:pt x="1066" y="939"/>
                    </a:lnTo>
                    <a:lnTo>
                      <a:pt x="1058" y="954"/>
                    </a:lnTo>
                    <a:lnTo>
                      <a:pt x="1049" y="968"/>
                    </a:lnTo>
                    <a:lnTo>
                      <a:pt x="1039" y="981"/>
                    </a:lnTo>
                    <a:lnTo>
                      <a:pt x="1029" y="994"/>
                    </a:lnTo>
                    <a:lnTo>
                      <a:pt x="1019" y="1007"/>
                    </a:lnTo>
                    <a:lnTo>
                      <a:pt x="1008" y="1019"/>
                    </a:lnTo>
                    <a:lnTo>
                      <a:pt x="997" y="1031"/>
                    </a:lnTo>
                    <a:lnTo>
                      <a:pt x="984" y="1042"/>
                    </a:lnTo>
                    <a:lnTo>
                      <a:pt x="973" y="1053"/>
                    </a:lnTo>
                    <a:lnTo>
                      <a:pt x="960" y="1063"/>
                    </a:lnTo>
                    <a:lnTo>
                      <a:pt x="946" y="1073"/>
                    </a:lnTo>
                    <a:lnTo>
                      <a:pt x="932" y="1082"/>
                    </a:lnTo>
                    <a:lnTo>
                      <a:pt x="919" y="1092"/>
                    </a:lnTo>
                    <a:lnTo>
                      <a:pt x="904" y="1100"/>
                    </a:lnTo>
                    <a:lnTo>
                      <a:pt x="889" y="1108"/>
                    </a:lnTo>
                    <a:lnTo>
                      <a:pt x="874" y="1115"/>
                    </a:lnTo>
                    <a:lnTo>
                      <a:pt x="859" y="1122"/>
                    </a:lnTo>
                    <a:lnTo>
                      <a:pt x="843" y="1129"/>
                    </a:lnTo>
                    <a:lnTo>
                      <a:pt x="826" y="1135"/>
                    </a:lnTo>
                    <a:lnTo>
                      <a:pt x="810" y="1141"/>
                    </a:lnTo>
                    <a:lnTo>
                      <a:pt x="793" y="1147"/>
                    </a:lnTo>
                    <a:lnTo>
                      <a:pt x="776" y="1151"/>
                    </a:lnTo>
                    <a:lnTo>
                      <a:pt x="758" y="1155"/>
                    </a:lnTo>
                    <a:lnTo>
                      <a:pt x="724" y="1162"/>
                    </a:lnTo>
                    <a:lnTo>
                      <a:pt x="687" y="1167"/>
                    </a:lnTo>
                    <a:lnTo>
                      <a:pt x="650" y="1170"/>
                    </a:lnTo>
                    <a:lnTo>
                      <a:pt x="613" y="1171"/>
                    </a:lnTo>
                    <a:lnTo>
                      <a:pt x="580" y="1170"/>
                    </a:lnTo>
                    <a:lnTo>
                      <a:pt x="548" y="1168"/>
                    </a:lnTo>
                    <a:lnTo>
                      <a:pt x="516" y="1164"/>
                    </a:lnTo>
                    <a:lnTo>
                      <a:pt x="485" y="1159"/>
                    </a:lnTo>
                    <a:lnTo>
                      <a:pt x="454" y="1153"/>
                    </a:lnTo>
                    <a:lnTo>
                      <a:pt x="425" y="1144"/>
                    </a:lnTo>
                    <a:lnTo>
                      <a:pt x="397" y="1136"/>
                    </a:lnTo>
                    <a:lnTo>
                      <a:pt x="368" y="1126"/>
                    </a:lnTo>
                    <a:lnTo>
                      <a:pt x="340" y="1114"/>
                    </a:lnTo>
                    <a:lnTo>
                      <a:pt x="314" y="1101"/>
                    </a:lnTo>
                    <a:lnTo>
                      <a:pt x="288" y="1087"/>
                    </a:lnTo>
                    <a:lnTo>
                      <a:pt x="264" y="1072"/>
                    </a:lnTo>
                    <a:lnTo>
                      <a:pt x="240" y="1056"/>
                    </a:lnTo>
                    <a:lnTo>
                      <a:pt x="217" y="1038"/>
                    </a:lnTo>
                    <a:lnTo>
                      <a:pt x="195" y="1020"/>
                    </a:lnTo>
                    <a:lnTo>
                      <a:pt x="174" y="1000"/>
                    </a:lnTo>
                    <a:lnTo>
                      <a:pt x="154" y="980"/>
                    </a:lnTo>
                    <a:lnTo>
                      <a:pt x="135" y="959"/>
                    </a:lnTo>
                    <a:lnTo>
                      <a:pt x="118" y="937"/>
                    </a:lnTo>
                    <a:lnTo>
                      <a:pt x="101" y="914"/>
                    </a:lnTo>
                    <a:lnTo>
                      <a:pt x="86" y="891"/>
                    </a:lnTo>
                    <a:lnTo>
                      <a:pt x="72" y="866"/>
                    </a:lnTo>
                    <a:lnTo>
                      <a:pt x="58" y="840"/>
                    </a:lnTo>
                    <a:lnTo>
                      <a:pt x="46" y="815"/>
                    </a:lnTo>
                    <a:lnTo>
                      <a:pt x="36" y="788"/>
                    </a:lnTo>
                    <a:lnTo>
                      <a:pt x="27" y="760"/>
                    </a:lnTo>
                    <a:lnTo>
                      <a:pt x="19" y="733"/>
                    </a:lnTo>
                    <a:lnTo>
                      <a:pt x="12" y="705"/>
                    </a:lnTo>
                    <a:lnTo>
                      <a:pt x="7" y="675"/>
                    </a:lnTo>
                    <a:lnTo>
                      <a:pt x="4" y="646"/>
                    </a:lnTo>
                    <a:lnTo>
                      <a:pt x="2" y="615"/>
                    </a:lnTo>
                    <a:lnTo>
                      <a:pt x="0" y="585"/>
                    </a:lnTo>
                    <a:lnTo>
                      <a:pt x="2" y="554"/>
                    </a:lnTo>
                    <a:lnTo>
                      <a:pt x="4" y="525"/>
                    </a:lnTo>
                    <a:lnTo>
                      <a:pt x="7" y="495"/>
                    </a:lnTo>
                    <a:lnTo>
                      <a:pt x="12" y="466"/>
                    </a:lnTo>
                    <a:lnTo>
                      <a:pt x="19" y="438"/>
                    </a:lnTo>
                    <a:lnTo>
                      <a:pt x="27" y="410"/>
                    </a:lnTo>
                    <a:lnTo>
                      <a:pt x="36" y="383"/>
                    </a:lnTo>
                    <a:lnTo>
                      <a:pt x="46" y="355"/>
                    </a:lnTo>
                    <a:lnTo>
                      <a:pt x="58" y="330"/>
                    </a:lnTo>
                    <a:lnTo>
                      <a:pt x="72" y="305"/>
                    </a:lnTo>
                    <a:lnTo>
                      <a:pt x="86" y="280"/>
                    </a:lnTo>
                    <a:lnTo>
                      <a:pt x="101" y="257"/>
                    </a:lnTo>
                    <a:lnTo>
                      <a:pt x="118" y="233"/>
                    </a:lnTo>
                    <a:lnTo>
                      <a:pt x="135" y="211"/>
                    </a:lnTo>
                    <a:lnTo>
                      <a:pt x="154" y="190"/>
                    </a:lnTo>
                    <a:lnTo>
                      <a:pt x="174" y="170"/>
                    </a:lnTo>
                    <a:lnTo>
                      <a:pt x="195" y="150"/>
                    </a:lnTo>
                    <a:lnTo>
                      <a:pt x="217" y="132"/>
                    </a:lnTo>
                    <a:lnTo>
                      <a:pt x="240" y="115"/>
                    </a:lnTo>
                    <a:lnTo>
                      <a:pt x="264" y="99"/>
                    </a:lnTo>
                    <a:lnTo>
                      <a:pt x="288" y="84"/>
                    </a:lnTo>
                    <a:lnTo>
                      <a:pt x="314" y="69"/>
                    </a:lnTo>
                    <a:lnTo>
                      <a:pt x="340" y="57"/>
                    </a:lnTo>
                    <a:lnTo>
                      <a:pt x="368" y="45"/>
                    </a:lnTo>
                    <a:lnTo>
                      <a:pt x="397" y="35"/>
                    </a:lnTo>
                    <a:lnTo>
                      <a:pt x="425" y="25"/>
                    </a:lnTo>
                    <a:lnTo>
                      <a:pt x="454" y="18"/>
                    </a:lnTo>
                    <a:lnTo>
                      <a:pt x="485" y="11"/>
                    </a:lnTo>
                    <a:lnTo>
                      <a:pt x="516" y="6"/>
                    </a:lnTo>
                    <a:lnTo>
                      <a:pt x="548" y="3"/>
                    </a:lnTo>
                    <a:lnTo>
                      <a:pt x="580" y="0"/>
                    </a:lnTo>
                    <a:lnTo>
                      <a:pt x="613" y="0"/>
                    </a:lnTo>
                    <a:lnTo>
                      <a:pt x="650" y="1"/>
                    </a:lnTo>
                    <a:lnTo>
                      <a:pt x="686" y="3"/>
                    </a:lnTo>
                    <a:lnTo>
                      <a:pt x="722" y="8"/>
                    </a:lnTo>
                    <a:lnTo>
                      <a:pt x="755" y="15"/>
                    </a:lnTo>
                    <a:lnTo>
                      <a:pt x="788" y="23"/>
                    </a:lnTo>
                    <a:lnTo>
                      <a:pt x="819" y="34"/>
                    </a:lnTo>
                    <a:lnTo>
                      <a:pt x="836" y="40"/>
                    </a:lnTo>
                    <a:lnTo>
                      <a:pt x="851" y="46"/>
                    </a:lnTo>
                    <a:lnTo>
                      <a:pt x="864" y="52"/>
                    </a:lnTo>
                    <a:lnTo>
                      <a:pt x="879" y="60"/>
                    </a:lnTo>
                    <a:lnTo>
                      <a:pt x="893" y="68"/>
                    </a:lnTo>
                    <a:lnTo>
                      <a:pt x="907" y="77"/>
                    </a:lnTo>
                    <a:lnTo>
                      <a:pt x="921" y="85"/>
                    </a:lnTo>
                    <a:lnTo>
                      <a:pt x="934" y="95"/>
                    </a:lnTo>
                    <a:lnTo>
                      <a:pt x="946" y="104"/>
                    </a:lnTo>
                    <a:lnTo>
                      <a:pt x="959" y="115"/>
                    </a:lnTo>
                    <a:lnTo>
                      <a:pt x="972" y="125"/>
                    </a:lnTo>
                    <a:lnTo>
                      <a:pt x="983" y="137"/>
                    </a:lnTo>
                    <a:lnTo>
                      <a:pt x="993" y="148"/>
                    </a:lnTo>
                    <a:lnTo>
                      <a:pt x="1005" y="160"/>
                    </a:lnTo>
                    <a:lnTo>
                      <a:pt x="1015" y="172"/>
                    </a:lnTo>
                    <a:lnTo>
                      <a:pt x="1025" y="186"/>
                    </a:lnTo>
                    <a:lnTo>
                      <a:pt x="1035" y="199"/>
                    </a:lnTo>
                    <a:lnTo>
                      <a:pt x="1043" y="213"/>
                    </a:lnTo>
                    <a:lnTo>
                      <a:pt x="1052" y="228"/>
                    </a:lnTo>
                    <a:lnTo>
                      <a:pt x="1060" y="243"/>
                    </a:lnTo>
                    <a:lnTo>
                      <a:pt x="993" y="277"/>
                    </a:lnTo>
                    <a:close/>
                  </a:path>
                </a:pathLst>
              </a:custGeom>
              <a:solidFill>
                <a:schemeClr val="tx1"/>
              </a:solidFill>
              <a:ln w="9525">
                <a:solidFill>
                  <a:schemeClr val="tx1"/>
                </a:solidFill>
                <a:round/>
                <a:headEnd/>
                <a:tailEnd/>
              </a:ln>
            </p:spPr>
            <p:txBody>
              <a:bodyPr/>
              <a:lstStyle/>
              <a:p>
                <a:endParaRPr lang="pt-BR"/>
              </a:p>
            </p:txBody>
          </p:sp>
          <p:sp>
            <p:nvSpPr>
              <p:cNvPr id="49" name="Freeform 1070">
                <a:extLst>
                  <a:ext uri="{FF2B5EF4-FFF2-40B4-BE49-F238E27FC236}">
                    <a16:creationId xmlns:a16="http://schemas.microsoft.com/office/drawing/2014/main" id="{C028140D-2020-440F-84D4-6A1A4B9550F1}"/>
                  </a:ext>
                </a:extLst>
              </p:cNvPr>
              <p:cNvSpPr>
                <a:spLocks noEditPoints="1"/>
              </p:cNvSpPr>
              <p:nvPr/>
            </p:nvSpPr>
            <p:spPr bwMode="auto">
              <a:xfrm>
                <a:off x="3262" y="2386"/>
                <a:ext cx="206" cy="228"/>
              </a:xfrm>
              <a:custGeom>
                <a:avLst/>
                <a:gdLst>
                  <a:gd name="T0" fmla="*/ 0 w 825"/>
                  <a:gd name="T1" fmla="*/ 0 h 912"/>
                  <a:gd name="T2" fmla="*/ 0 w 825"/>
                  <a:gd name="T3" fmla="*/ 0 h 912"/>
                  <a:gd name="T4" fmla="*/ 0 w 825"/>
                  <a:gd name="T5" fmla="*/ 0 h 912"/>
                  <a:gd name="T6" fmla="*/ 0 w 825"/>
                  <a:gd name="T7" fmla="*/ 0 h 912"/>
                  <a:gd name="T8" fmla="*/ 0 w 825"/>
                  <a:gd name="T9" fmla="*/ 0 h 912"/>
                  <a:gd name="T10" fmla="*/ 0 w 825"/>
                  <a:gd name="T11" fmla="*/ 0 h 912"/>
                  <a:gd name="T12" fmla="*/ 0 w 825"/>
                  <a:gd name="T13" fmla="*/ 0 h 912"/>
                  <a:gd name="T14" fmla="*/ 0 w 825"/>
                  <a:gd name="T15" fmla="*/ 0 h 912"/>
                  <a:gd name="T16" fmla="*/ 0 w 825"/>
                  <a:gd name="T17" fmla="*/ 0 h 912"/>
                  <a:gd name="T18" fmla="*/ 0 w 825"/>
                  <a:gd name="T19" fmla="*/ 0 h 912"/>
                  <a:gd name="T20" fmla="*/ 0 w 825"/>
                  <a:gd name="T21" fmla="*/ 0 h 912"/>
                  <a:gd name="T22" fmla="*/ 0 w 825"/>
                  <a:gd name="T23" fmla="*/ 0 h 912"/>
                  <a:gd name="T24" fmla="*/ 0 w 825"/>
                  <a:gd name="T25" fmla="*/ 0 h 9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25"/>
                  <a:gd name="T40" fmla="*/ 0 h 912"/>
                  <a:gd name="T41" fmla="*/ 825 w 825"/>
                  <a:gd name="T42" fmla="*/ 912 h 9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25" h="912">
                    <a:moveTo>
                      <a:pt x="392" y="180"/>
                    </a:moveTo>
                    <a:lnTo>
                      <a:pt x="569" y="591"/>
                    </a:lnTo>
                    <a:lnTo>
                      <a:pt x="210" y="591"/>
                    </a:lnTo>
                    <a:lnTo>
                      <a:pt x="392" y="180"/>
                    </a:lnTo>
                    <a:close/>
                    <a:moveTo>
                      <a:pt x="0" y="912"/>
                    </a:moveTo>
                    <a:lnTo>
                      <a:pt x="67" y="912"/>
                    </a:lnTo>
                    <a:lnTo>
                      <a:pt x="191" y="636"/>
                    </a:lnTo>
                    <a:lnTo>
                      <a:pt x="592" y="636"/>
                    </a:lnTo>
                    <a:lnTo>
                      <a:pt x="714" y="912"/>
                    </a:lnTo>
                    <a:lnTo>
                      <a:pt x="825" y="912"/>
                    </a:lnTo>
                    <a:lnTo>
                      <a:pt x="417" y="0"/>
                    </a:lnTo>
                    <a:lnTo>
                      <a:pt x="414" y="0"/>
                    </a:lnTo>
                    <a:lnTo>
                      <a:pt x="0" y="912"/>
                    </a:lnTo>
                    <a:close/>
                  </a:path>
                </a:pathLst>
              </a:custGeom>
              <a:solidFill>
                <a:schemeClr val="tx1"/>
              </a:solidFill>
              <a:ln w="9525">
                <a:solidFill>
                  <a:schemeClr val="tx1"/>
                </a:solidFill>
                <a:round/>
                <a:headEnd/>
                <a:tailEnd/>
              </a:ln>
            </p:spPr>
            <p:txBody>
              <a:bodyPr/>
              <a:lstStyle/>
              <a:p>
                <a:endParaRPr lang="pt-BR"/>
              </a:p>
            </p:txBody>
          </p:sp>
          <p:sp>
            <p:nvSpPr>
              <p:cNvPr id="50" name="Rectangle 1071">
                <a:extLst>
                  <a:ext uri="{FF2B5EF4-FFF2-40B4-BE49-F238E27FC236}">
                    <a16:creationId xmlns:a16="http://schemas.microsoft.com/office/drawing/2014/main" id="{7C86CD96-D9A2-4588-847A-635451B54175}"/>
                  </a:ext>
                </a:extLst>
              </p:cNvPr>
              <p:cNvSpPr>
                <a:spLocks noChangeArrowheads="1"/>
              </p:cNvSpPr>
              <p:nvPr/>
            </p:nvSpPr>
            <p:spPr bwMode="auto">
              <a:xfrm>
                <a:off x="3721" y="2392"/>
                <a:ext cx="27" cy="222"/>
              </a:xfrm>
              <a:prstGeom prst="rect">
                <a:avLst/>
              </a:prstGeom>
              <a:solidFill>
                <a:schemeClr val="tx1"/>
              </a:solidFill>
              <a:ln w="9525">
                <a:solidFill>
                  <a:schemeClr val="tx1"/>
                </a:solidFill>
                <a:miter lim="800000"/>
                <a:headEnd/>
                <a:tailEnd/>
              </a:ln>
            </p:spPr>
            <p:txBody>
              <a:bodyPr/>
              <a:lstStyle/>
              <a:p>
                <a:endParaRPr lang="pt-BR" altLang="pt-BR" sz="2400">
                  <a:latin typeface="Times New Roman" pitchFamily="18" charset="0"/>
                </a:endParaRPr>
              </a:p>
            </p:txBody>
          </p:sp>
          <p:sp>
            <p:nvSpPr>
              <p:cNvPr id="51" name="Freeform 1072">
                <a:extLst>
                  <a:ext uri="{FF2B5EF4-FFF2-40B4-BE49-F238E27FC236}">
                    <a16:creationId xmlns:a16="http://schemas.microsoft.com/office/drawing/2014/main" id="{54D03D22-9A6F-4D70-8ABF-A9928F361F6A}"/>
                  </a:ext>
                </a:extLst>
              </p:cNvPr>
              <p:cNvSpPr>
                <a:spLocks/>
              </p:cNvSpPr>
              <p:nvPr/>
            </p:nvSpPr>
            <p:spPr bwMode="auto">
              <a:xfrm>
                <a:off x="4072" y="2392"/>
                <a:ext cx="137" cy="222"/>
              </a:xfrm>
              <a:custGeom>
                <a:avLst/>
                <a:gdLst>
                  <a:gd name="T0" fmla="*/ 0 w 550"/>
                  <a:gd name="T1" fmla="*/ 0 h 888"/>
                  <a:gd name="T2" fmla="*/ 0 w 550"/>
                  <a:gd name="T3" fmla="*/ 0 h 888"/>
                  <a:gd name="T4" fmla="*/ 0 w 550"/>
                  <a:gd name="T5" fmla="*/ 0 h 888"/>
                  <a:gd name="T6" fmla="*/ 0 w 550"/>
                  <a:gd name="T7" fmla="*/ 0 h 888"/>
                  <a:gd name="T8" fmla="*/ 0 w 550"/>
                  <a:gd name="T9" fmla="*/ 0 h 888"/>
                  <a:gd name="T10" fmla="*/ 0 w 550"/>
                  <a:gd name="T11" fmla="*/ 0 h 888"/>
                  <a:gd name="T12" fmla="*/ 0 w 550"/>
                  <a:gd name="T13" fmla="*/ 0 h 888"/>
                  <a:gd name="T14" fmla="*/ 0 w 550"/>
                  <a:gd name="T15" fmla="*/ 0 h 888"/>
                  <a:gd name="T16" fmla="*/ 0 w 550"/>
                  <a:gd name="T17" fmla="*/ 0 h 888"/>
                  <a:gd name="T18" fmla="*/ 0 w 550"/>
                  <a:gd name="T19" fmla="*/ 0 h 888"/>
                  <a:gd name="T20" fmla="*/ 0 w 550"/>
                  <a:gd name="T21" fmla="*/ 0 h 8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0"/>
                  <a:gd name="T34" fmla="*/ 0 h 888"/>
                  <a:gd name="T35" fmla="*/ 550 w 550"/>
                  <a:gd name="T36" fmla="*/ 888 h 8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0" h="888">
                    <a:moveTo>
                      <a:pt x="0" y="888"/>
                    </a:moveTo>
                    <a:lnTo>
                      <a:pt x="0" y="0"/>
                    </a:lnTo>
                    <a:lnTo>
                      <a:pt x="550" y="0"/>
                    </a:lnTo>
                    <a:lnTo>
                      <a:pt x="550" y="45"/>
                    </a:lnTo>
                    <a:lnTo>
                      <a:pt x="109" y="45"/>
                    </a:lnTo>
                    <a:lnTo>
                      <a:pt x="109" y="422"/>
                    </a:lnTo>
                    <a:lnTo>
                      <a:pt x="536" y="422"/>
                    </a:lnTo>
                    <a:lnTo>
                      <a:pt x="536" y="466"/>
                    </a:lnTo>
                    <a:lnTo>
                      <a:pt x="109" y="466"/>
                    </a:lnTo>
                    <a:lnTo>
                      <a:pt x="109" y="888"/>
                    </a:lnTo>
                    <a:lnTo>
                      <a:pt x="0" y="888"/>
                    </a:lnTo>
                    <a:close/>
                  </a:path>
                </a:pathLst>
              </a:custGeom>
              <a:solidFill>
                <a:schemeClr val="tx1"/>
              </a:solidFill>
              <a:ln w="9525">
                <a:solidFill>
                  <a:schemeClr val="tx1"/>
                </a:solidFill>
                <a:round/>
                <a:headEnd/>
                <a:tailEnd/>
              </a:ln>
            </p:spPr>
            <p:txBody>
              <a:bodyPr/>
              <a:lstStyle/>
              <a:p>
                <a:endParaRPr lang="pt-BR"/>
              </a:p>
            </p:txBody>
          </p:sp>
          <p:sp>
            <p:nvSpPr>
              <p:cNvPr id="52" name="Freeform 1073">
                <a:extLst>
                  <a:ext uri="{FF2B5EF4-FFF2-40B4-BE49-F238E27FC236}">
                    <a16:creationId xmlns:a16="http://schemas.microsoft.com/office/drawing/2014/main" id="{866A7060-1396-4825-842D-C7D2B9D44980}"/>
                  </a:ext>
                </a:extLst>
              </p:cNvPr>
              <p:cNvSpPr>
                <a:spLocks noEditPoints="1"/>
              </p:cNvSpPr>
              <p:nvPr/>
            </p:nvSpPr>
            <p:spPr bwMode="auto">
              <a:xfrm>
                <a:off x="4194" y="2386"/>
                <a:ext cx="206" cy="228"/>
              </a:xfrm>
              <a:custGeom>
                <a:avLst/>
                <a:gdLst>
                  <a:gd name="T0" fmla="*/ 0 w 823"/>
                  <a:gd name="T1" fmla="*/ 0 h 912"/>
                  <a:gd name="T2" fmla="*/ 0 w 823"/>
                  <a:gd name="T3" fmla="*/ 0 h 912"/>
                  <a:gd name="T4" fmla="*/ 0 w 823"/>
                  <a:gd name="T5" fmla="*/ 0 h 912"/>
                  <a:gd name="T6" fmla="*/ 0 w 823"/>
                  <a:gd name="T7" fmla="*/ 0 h 912"/>
                  <a:gd name="T8" fmla="*/ 0 w 823"/>
                  <a:gd name="T9" fmla="*/ 0 h 912"/>
                  <a:gd name="T10" fmla="*/ 0 w 823"/>
                  <a:gd name="T11" fmla="*/ 0 h 912"/>
                  <a:gd name="T12" fmla="*/ 0 w 823"/>
                  <a:gd name="T13" fmla="*/ 0 h 912"/>
                  <a:gd name="T14" fmla="*/ 0 w 823"/>
                  <a:gd name="T15" fmla="*/ 0 h 912"/>
                  <a:gd name="T16" fmla="*/ 0 w 823"/>
                  <a:gd name="T17" fmla="*/ 0 h 912"/>
                  <a:gd name="T18" fmla="*/ 0 w 823"/>
                  <a:gd name="T19" fmla="*/ 0 h 912"/>
                  <a:gd name="T20" fmla="*/ 0 w 823"/>
                  <a:gd name="T21" fmla="*/ 0 h 912"/>
                  <a:gd name="T22" fmla="*/ 0 w 823"/>
                  <a:gd name="T23" fmla="*/ 0 h 912"/>
                  <a:gd name="T24" fmla="*/ 0 w 823"/>
                  <a:gd name="T25" fmla="*/ 0 h 9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23"/>
                  <a:gd name="T40" fmla="*/ 0 h 912"/>
                  <a:gd name="T41" fmla="*/ 823 w 823"/>
                  <a:gd name="T42" fmla="*/ 912 h 9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23" h="912">
                    <a:moveTo>
                      <a:pt x="390" y="180"/>
                    </a:moveTo>
                    <a:lnTo>
                      <a:pt x="568" y="591"/>
                    </a:lnTo>
                    <a:lnTo>
                      <a:pt x="209" y="591"/>
                    </a:lnTo>
                    <a:lnTo>
                      <a:pt x="390" y="180"/>
                    </a:lnTo>
                    <a:close/>
                    <a:moveTo>
                      <a:pt x="0" y="912"/>
                    </a:moveTo>
                    <a:lnTo>
                      <a:pt x="65" y="912"/>
                    </a:lnTo>
                    <a:lnTo>
                      <a:pt x="191" y="636"/>
                    </a:lnTo>
                    <a:lnTo>
                      <a:pt x="591" y="636"/>
                    </a:lnTo>
                    <a:lnTo>
                      <a:pt x="713" y="912"/>
                    </a:lnTo>
                    <a:lnTo>
                      <a:pt x="823" y="912"/>
                    </a:lnTo>
                    <a:lnTo>
                      <a:pt x="416" y="0"/>
                    </a:lnTo>
                    <a:lnTo>
                      <a:pt x="412" y="0"/>
                    </a:lnTo>
                    <a:lnTo>
                      <a:pt x="0" y="912"/>
                    </a:lnTo>
                    <a:close/>
                  </a:path>
                </a:pathLst>
              </a:custGeom>
              <a:solidFill>
                <a:schemeClr val="tx1"/>
              </a:solidFill>
              <a:ln w="9525">
                <a:solidFill>
                  <a:schemeClr val="tx1"/>
                </a:solidFill>
                <a:round/>
                <a:headEnd/>
                <a:tailEnd/>
              </a:ln>
            </p:spPr>
            <p:txBody>
              <a:bodyPr/>
              <a:lstStyle/>
              <a:p>
                <a:endParaRPr lang="pt-BR"/>
              </a:p>
            </p:txBody>
          </p:sp>
          <p:sp>
            <p:nvSpPr>
              <p:cNvPr id="53" name="Freeform 1074">
                <a:extLst>
                  <a:ext uri="{FF2B5EF4-FFF2-40B4-BE49-F238E27FC236}">
                    <a16:creationId xmlns:a16="http://schemas.microsoft.com/office/drawing/2014/main" id="{50ED21AB-CAE8-4A45-8DF6-65CEA8D38217}"/>
                  </a:ext>
                </a:extLst>
              </p:cNvPr>
              <p:cNvSpPr>
                <a:spLocks/>
              </p:cNvSpPr>
              <p:nvPr/>
            </p:nvSpPr>
            <p:spPr bwMode="auto">
              <a:xfrm>
                <a:off x="4400" y="2386"/>
                <a:ext cx="215" cy="234"/>
              </a:xfrm>
              <a:custGeom>
                <a:avLst/>
                <a:gdLst>
                  <a:gd name="T0" fmla="*/ 0 w 858"/>
                  <a:gd name="T1" fmla="*/ 0 h 936"/>
                  <a:gd name="T2" fmla="*/ 0 w 858"/>
                  <a:gd name="T3" fmla="*/ 0 h 936"/>
                  <a:gd name="T4" fmla="*/ 0 w 858"/>
                  <a:gd name="T5" fmla="*/ 0 h 936"/>
                  <a:gd name="T6" fmla="*/ 0 w 858"/>
                  <a:gd name="T7" fmla="*/ 0 h 936"/>
                  <a:gd name="T8" fmla="*/ 0 w 858"/>
                  <a:gd name="T9" fmla="*/ 0 h 936"/>
                  <a:gd name="T10" fmla="*/ 0 w 858"/>
                  <a:gd name="T11" fmla="*/ 0 h 936"/>
                  <a:gd name="T12" fmla="*/ 0 w 858"/>
                  <a:gd name="T13" fmla="*/ 0 h 936"/>
                  <a:gd name="T14" fmla="*/ 0 w 858"/>
                  <a:gd name="T15" fmla="*/ 0 h 936"/>
                  <a:gd name="T16" fmla="*/ 0 w 858"/>
                  <a:gd name="T17" fmla="*/ 0 h 936"/>
                  <a:gd name="T18" fmla="*/ 0 w 858"/>
                  <a:gd name="T19" fmla="*/ 0 h 936"/>
                  <a:gd name="T20" fmla="*/ 0 w 858"/>
                  <a:gd name="T21" fmla="*/ 0 h 936"/>
                  <a:gd name="T22" fmla="*/ 0 w 858"/>
                  <a:gd name="T23" fmla="*/ 0 h 936"/>
                  <a:gd name="T24" fmla="*/ 0 w 858"/>
                  <a:gd name="T25" fmla="*/ 0 h 936"/>
                  <a:gd name="T26" fmla="*/ 0 w 858"/>
                  <a:gd name="T27" fmla="*/ 0 h 936"/>
                  <a:gd name="T28" fmla="*/ 0 w 858"/>
                  <a:gd name="T29" fmla="*/ 0 h 936"/>
                  <a:gd name="T30" fmla="*/ 0 w 858"/>
                  <a:gd name="T31" fmla="*/ 0 h 936"/>
                  <a:gd name="T32" fmla="*/ 0 w 858"/>
                  <a:gd name="T33" fmla="*/ 0 h 936"/>
                  <a:gd name="T34" fmla="*/ 0 w 858"/>
                  <a:gd name="T35" fmla="*/ 0 h 936"/>
                  <a:gd name="T36" fmla="*/ 0 w 858"/>
                  <a:gd name="T37" fmla="*/ 0 h 936"/>
                  <a:gd name="T38" fmla="*/ 0 w 858"/>
                  <a:gd name="T39" fmla="*/ 0 h 936"/>
                  <a:gd name="T40" fmla="*/ 0 w 858"/>
                  <a:gd name="T41" fmla="*/ 0 h 936"/>
                  <a:gd name="T42" fmla="*/ 0 w 858"/>
                  <a:gd name="T43" fmla="*/ 0 h 936"/>
                  <a:gd name="T44" fmla="*/ 0 w 858"/>
                  <a:gd name="T45" fmla="*/ 0 h 936"/>
                  <a:gd name="T46" fmla="*/ 0 w 858"/>
                  <a:gd name="T47" fmla="*/ 0 h 936"/>
                  <a:gd name="T48" fmla="*/ 0 w 858"/>
                  <a:gd name="T49" fmla="*/ 0 h 936"/>
                  <a:gd name="T50" fmla="*/ 0 w 858"/>
                  <a:gd name="T51" fmla="*/ 0 h 936"/>
                  <a:gd name="T52" fmla="*/ 0 w 858"/>
                  <a:gd name="T53" fmla="*/ 0 h 936"/>
                  <a:gd name="T54" fmla="*/ 0 w 858"/>
                  <a:gd name="T55" fmla="*/ 0 h 936"/>
                  <a:gd name="T56" fmla="*/ 0 w 858"/>
                  <a:gd name="T57" fmla="*/ 0 h 936"/>
                  <a:gd name="T58" fmla="*/ 0 w 858"/>
                  <a:gd name="T59" fmla="*/ 0 h 936"/>
                  <a:gd name="T60" fmla="*/ 0 w 858"/>
                  <a:gd name="T61" fmla="*/ 0 h 936"/>
                  <a:gd name="T62" fmla="*/ 0 w 858"/>
                  <a:gd name="T63" fmla="*/ 0 h 936"/>
                  <a:gd name="T64" fmla="*/ 0 w 858"/>
                  <a:gd name="T65" fmla="*/ 0 h 936"/>
                  <a:gd name="T66" fmla="*/ 0 w 858"/>
                  <a:gd name="T67" fmla="*/ 0 h 936"/>
                  <a:gd name="T68" fmla="*/ 0 w 858"/>
                  <a:gd name="T69" fmla="*/ 0 h 936"/>
                  <a:gd name="T70" fmla="*/ 0 w 858"/>
                  <a:gd name="T71" fmla="*/ 0 h 936"/>
                  <a:gd name="T72" fmla="*/ 0 w 858"/>
                  <a:gd name="T73" fmla="*/ 0 h 936"/>
                  <a:gd name="T74" fmla="*/ 0 w 858"/>
                  <a:gd name="T75" fmla="*/ 0 h 936"/>
                  <a:gd name="T76" fmla="*/ 0 w 858"/>
                  <a:gd name="T77" fmla="*/ 0 h 936"/>
                  <a:gd name="T78" fmla="*/ 0 w 858"/>
                  <a:gd name="T79" fmla="*/ 0 h 936"/>
                  <a:gd name="T80" fmla="*/ 0 w 858"/>
                  <a:gd name="T81" fmla="*/ 0 h 936"/>
                  <a:gd name="T82" fmla="*/ 0 w 858"/>
                  <a:gd name="T83" fmla="*/ 0 h 936"/>
                  <a:gd name="T84" fmla="*/ 0 w 858"/>
                  <a:gd name="T85" fmla="*/ 0 h 936"/>
                  <a:gd name="T86" fmla="*/ 0 w 858"/>
                  <a:gd name="T87" fmla="*/ 0 h 936"/>
                  <a:gd name="T88" fmla="*/ 0 w 858"/>
                  <a:gd name="T89" fmla="*/ 0 h 936"/>
                  <a:gd name="T90" fmla="*/ 0 w 858"/>
                  <a:gd name="T91" fmla="*/ 0 h 936"/>
                  <a:gd name="T92" fmla="*/ 0 w 858"/>
                  <a:gd name="T93" fmla="*/ 0 h 936"/>
                  <a:gd name="T94" fmla="*/ 0 w 858"/>
                  <a:gd name="T95" fmla="*/ 0 h 936"/>
                  <a:gd name="T96" fmla="*/ 0 w 858"/>
                  <a:gd name="T97" fmla="*/ 0 h 9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58"/>
                  <a:gd name="T148" fmla="*/ 0 h 936"/>
                  <a:gd name="T149" fmla="*/ 858 w 858"/>
                  <a:gd name="T150" fmla="*/ 936 h 9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58" h="936">
                    <a:moveTo>
                      <a:pt x="793" y="222"/>
                    </a:moveTo>
                    <a:lnTo>
                      <a:pt x="784" y="201"/>
                    </a:lnTo>
                    <a:lnTo>
                      <a:pt x="774" y="182"/>
                    </a:lnTo>
                    <a:lnTo>
                      <a:pt x="762" y="163"/>
                    </a:lnTo>
                    <a:lnTo>
                      <a:pt x="748" y="146"/>
                    </a:lnTo>
                    <a:lnTo>
                      <a:pt x="735" y="130"/>
                    </a:lnTo>
                    <a:lnTo>
                      <a:pt x="718" y="115"/>
                    </a:lnTo>
                    <a:lnTo>
                      <a:pt x="700" y="100"/>
                    </a:lnTo>
                    <a:lnTo>
                      <a:pt x="682" y="87"/>
                    </a:lnTo>
                    <a:lnTo>
                      <a:pt x="661" y="76"/>
                    </a:lnTo>
                    <a:lnTo>
                      <a:pt x="640" y="66"/>
                    </a:lnTo>
                    <a:lnTo>
                      <a:pt x="617" y="57"/>
                    </a:lnTo>
                    <a:lnTo>
                      <a:pt x="594" y="50"/>
                    </a:lnTo>
                    <a:lnTo>
                      <a:pt x="569" y="44"/>
                    </a:lnTo>
                    <a:lnTo>
                      <a:pt x="543" y="40"/>
                    </a:lnTo>
                    <a:lnTo>
                      <a:pt x="517" y="38"/>
                    </a:lnTo>
                    <a:lnTo>
                      <a:pt x="489" y="37"/>
                    </a:lnTo>
                    <a:lnTo>
                      <a:pt x="472" y="37"/>
                    </a:lnTo>
                    <a:lnTo>
                      <a:pt x="455" y="38"/>
                    </a:lnTo>
                    <a:lnTo>
                      <a:pt x="437" y="40"/>
                    </a:lnTo>
                    <a:lnTo>
                      <a:pt x="420" y="43"/>
                    </a:lnTo>
                    <a:lnTo>
                      <a:pt x="403" y="46"/>
                    </a:lnTo>
                    <a:lnTo>
                      <a:pt x="386" y="51"/>
                    </a:lnTo>
                    <a:lnTo>
                      <a:pt x="369" y="56"/>
                    </a:lnTo>
                    <a:lnTo>
                      <a:pt x="353" y="62"/>
                    </a:lnTo>
                    <a:lnTo>
                      <a:pt x="337" y="69"/>
                    </a:lnTo>
                    <a:lnTo>
                      <a:pt x="321" y="76"/>
                    </a:lnTo>
                    <a:lnTo>
                      <a:pt x="306" y="84"/>
                    </a:lnTo>
                    <a:lnTo>
                      <a:pt x="291" y="94"/>
                    </a:lnTo>
                    <a:lnTo>
                      <a:pt x="276" y="104"/>
                    </a:lnTo>
                    <a:lnTo>
                      <a:pt x="262" y="115"/>
                    </a:lnTo>
                    <a:lnTo>
                      <a:pt x="248" y="126"/>
                    </a:lnTo>
                    <a:lnTo>
                      <a:pt x="236" y="139"/>
                    </a:lnTo>
                    <a:lnTo>
                      <a:pt x="223" y="153"/>
                    </a:lnTo>
                    <a:lnTo>
                      <a:pt x="212" y="167"/>
                    </a:lnTo>
                    <a:lnTo>
                      <a:pt x="200" y="183"/>
                    </a:lnTo>
                    <a:lnTo>
                      <a:pt x="190" y="199"/>
                    </a:lnTo>
                    <a:lnTo>
                      <a:pt x="179" y="217"/>
                    </a:lnTo>
                    <a:lnTo>
                      <a:pt x="170" y="235"/>
                    </a:lnTo>
                    <a:lnTo>
                      <a:pt x="161" y="254"/>
                    </a:lnTo>
                    <a:lnTo>
                      <a:pt x="154" y="274"/>
                    </a:lnTo>
                    <a:lnTo>
                      <a:pt x="146" y="295"/>
                    </a:lnTo>
                    <a:lnTo>
                      <a:pt x="140" y="317"/>
                    </a:lnTo>
                    <a:lnTo>
                      <a:pt x="134" y="339"/>
                    </a:lnTo>
                    <a:lnTo>
                      <a:pt x="131" y="363"/>
                    </a:lnTo>
                    <a:lnTo>
                      <a:pt x="128" y="388"/>
                    </a:lnTo>
                    <a:lnTo>
                      <a:pt x="124" y="414"/>
                    </a:lnTo>
                    <a:lnTo>
                      <a:pt x="123" y="441"/>
                    </a:lnTo>
                    <a:lnTo>
                      <a:pt x="123" y="468"/>
                    </a:lnTo>
                    <a:lnTo>
                      <a:pt x="123" y="496"/>
                    </a:lnTo>
                    <a:lnTo>
                      <a:pt x="125" y="523"/>
                    </a:lnTo>
                    <a:lnTo>
                      <a:pt x="128" y="548"/>
                    </a:lnTo>
                    <a:lnTo>
                      <a:pt x="131" y="574"/>
                    </a:lnTo>
                    <a:lnTo>
                      <a:pt x="137" y="597"/>
                    </a:lnTo>
                    <a:lnTo>
                      <a:pt x="142" y="620"/>
                    </a:lnTo>
                    <a:lnTo>
                      <a:pt x="149" y="642"/>
                    </a:lnTo>
                    <a:lnTo>
                      <a:pt x="156" y="662"/>
                    </a:lnTo>
                    <a:lnTo>
                      <a:pt x="164" y="682"/>
                    </a:lnTo>
                    <a:lnTo>
                      <a:pt x="175" y="701"/>
                    </a:lnTo>
                    <a:lnTo>
                      <a:pt x="184" y="719"/>
                    </a:lnTo>
                    <a:lnTo>
                      <a:pt x="195" y="736"/>
                    </a:lnTo>
                    <a:lnTo>
                      <a:pt x="206" y="751"/>
                    </a:lnTo>
                    <a:lnTo>
                      <a:pt x="219" y="767"/>
                    </a:lnTo>
                    <a:lnTo>
                      <a:pt x="231" y="781"/>
                    </a:lnTo>
                    <a:lnTo>
                      <a:pt x="244" y="794"/>
                    </a:lnTo>
                    <a:lnTo>
                      <a:pt x="258" y="806"/>
                    </a:lnTo>
                    <a:lnTo>
                      <a:pt x="272" y="818"/>
                    </a:lnTo>
                    <a:lnTo>
                      <a:pt x="285" y="828"/>
                    </a:lnTo>
                    <a:lnTo>
                      <a:pt x="300" y="839"/>
                    </a:lnTo>
                    <a:lnTo>
                      <a:pt x="315" y="847"/>
                    </a:lnTo>
                    <a:lnTo>
                      <a:pt x="331" y="855"/>
                    </a:lnTo>
                    <a:lnTo>
                      <a:pt x="346" y="863"/>
                    </a:lnTo>
                    <a:lnTo>
                      <a:pt x="363" y="869"/>
                    </a:lnTo>
                    <a:lnTo>
                      <a:pt x="379" y="874"/>
                    </a:lnTo>
                    <a:lnTo>
                      <a:pt x="394" y="880"/>
                    </a:lnTo>
                    <a:lnTo>
                      <a:pt x="410" y="884"/>
                    </a:lnTo>
                    <a:lnTo>
                      <a:pt x="426" y="887"/>
                    </a:lnTo>
                    <a:lnTo>
                      <a:pt x="442" y="890"/>
                    </a:lnTo>
                    <a:lnTo>
                      <a:pt x="458" y="891"/>
                    </a:lnTo>
                    <a:lnTo>
                      <a:pt x="473" y="892"/>
                    </a:lnTo>
                    <a:lnTo>
                      <a:pt x="489" y="893"/>
                    </a:lnTo>
                    <a:lnTo>
                      <a:pt x="516" y="892"/>
                    </a:lnTo>
                    <a:lnTo>
                      <a:pt x="542" y="890"/>
                    </a:lnTo>
                    <a:lnTo>
                      <a:pt x="566" y="887"/>
                    </a:lnTo>
                    <a:lnTo>
                      <a:pt x="591" y="882"/>
                    </a:lnTo>
                    <a:lnTo>
                      <a:pt x="614" y="875"/>
                    </a:lnTo>
                    <a:lnTo>
                      <a:pt x="636" y="868"/>
                    </a:lnTo>
                    <a:lnTo>
                      <a:pt x="657" y="860"/>
                    </a:lnTo>
                    <a:lnTo>
                      <a:pt x="677" y="848"/>
                    </a:lnTo>
                    <a:lnTo>
                      <a:pt x="697" y="837"/>
                    </a:lnTo>
                    <a:lnTo>
                      <a:pt x="715" y="823"/>
                    </a:lnTo>
                    <a:lnTo>
                      <a:pt x="731" y="807"/>
                    </a:lnTo>
                    <a:lnTo>
                      <a:pt x="747" y="790"/>
                    </a:lnTo>
                    <a:lnTo>
                      <a:pt x="762" y="772"/>
                    </a:lnTo>
                    <a:lnTo>
                      <a:pt x="776" y="752"/>
                    </a:lnTo>
                    <a:lnTo>
                      <a:pt x="789" y="730"/>
                    </a:lnTo>
                    <a:lnTo>
                      <a:pt x="800" y="706"/>
                    </a:lnTo>
                    <a:lnTo>
                      <a:pt x="858" y="740"/>
                    </a:lnTo>
                    <a:lnTo>
                      <a:pt x="851" y="751"/>
                    </a:lnTo>
                    <a:lnTo>
                      <a:pt x="845" y="763"/>
                    </a:lnTo>
                    <a:lnTo>
                      <a:pt x="838" y="774"/>
                    </a:lnTo>
                    <a:lnTo>
                      <a:pt x="830" y="785"/>
                    </a:lnTo>
                    <a:lnTo>
                      <a:pt x="814" y="806"/>
                    </a:lnTo>
                    <a:lnTo>
                      <a:pt x="796" y="825"/>
                    </a:lnTo>
                    <a:lnTo>
                      <a:pt x="776" y="842"/>
                    </a:lnTo>
                    <a:lnTo>
                      <a:pt x="755" y="859"/>
                    </a:lnTo>
                    <a:lnTo>
                      <a:pt x="733" y="873"/>
                    </a:lnTo>
                    <a:lnTo>
                      <a:pt x="709" y="886"/>
                    </a:lnTo>
                    <a:lnTo>
                      <a:pt x="685" y="899"/>
                    </a:lnTo>
                    <a:lnTo>
                      <a:pt x="660" y="908"/>
                    </a:lnTo>
                    <a:lnTo>
                      <a:pt x="633" y="916"/>
                    </a:lnTo>
                    <a:lnTo>
                      <a:pt x="606" y="924"/>
                    </a:lnTo>
                    <a:lnTo>
                      <a:pt x="577" y="929"/>
                    </a:lnTo>
                    <a:lnTo>
                      <a:pt x="548" y="933"/>
                    </a:lnTo>
                    <a:lnTo>
                      <a:pt x="519" y="935"/>
                    </a:lnTo>
                    <a:lnTo>
                      <a:pt x="489" y="936"/>
                    </a:lnTo>
                    <a:lnTo>
                      <a:pt x="463" y="936"/>
                    </a:lnTo>
                    <a:lnTo>
                      <a:pt x="437" y="934"/>
                    </a:lnTo>
                    <a:lnTo>
                      <a:pt x="412" y="931"/>
                    </a:lnTo>
                    <a:lnTo>
                      <a:pt x="387" y="927"/>
                    </a:lnTo>
                    <a:lnTo>
                      <a:pt x="363" y="922"/>
                    </a:lnTo>
                    <a:lnTo>
                      <a:pt x="338" y="915"/>
                    </a:lnTo>
                    <a:lnTo>
                      <a:pt x="315" y="909"/>
                    </a:lnTo>
                    <a:lnTo>
                      <a:pt x="293" y="901"/>
                    </a:lnTo>
                    <a:lnTo>
                      <a:pt x="272" y="891"/>
                    </a:lnTo>
                    <a:lnTo>
                      <a:pt x="250" y="881"/>
                    </a:lnTo>
                    <a:lnTo>
                      <a:pt x="229" y="869"/>
                    </a:lnTo>
                    <a:lnTo>
                      <a:pt x="209" y="858"/>
                    </a:lnTo>
                    <a:lnTo>
                      <a:pt x="191" y="845"/>
                    </a:lnTo>
                    <a:lnTo>
                      <a:pt x="172" y="830"/>
                    </a:lnTo>
                    <a:lnTo>
                      <a:pt x="154" y="817"/>
                    </a:lnTo>
                    <a:lnTo>
                      <a:pt x="138" y="801"/>
                    </a:lnTo>
                    <a:lnTo>
                      <a:pt x="122" y="784"/>
                    </a:lnTo>
                    <a:lnTo>
                      <a:pt x="107" y="767"/>
                    </a:lnTo>
                    <a:lnTo>
                      <a:pt x="93" y="750"/>
                    </a:lnTo>
                    <a:lnTo>
                      <a:pt x="79" y="731"/>
                    </a:lnTo>
                    <a:lnTo>
                      <a:pt x="66" y="712"/>
                    </a:lnTo>
                    <a:lnTo>
                      <a:pt x="56" y="692"/>
                    </a:lnTo>
                    <a:lnTo>
                      <a:pt x="46" y="672"/>
                    </a:lnTo>
                    <a:lnTo>
                      <a:pt x="35" y="651"/>
                    </a:lnTo>
                    <a:lnTo>
                      <a:pt x="27" y="630"/>
                    </a:lnTo>
                    <a:lnTo>
                      <a:pt x="20" y="608"/>
                    </a:lnTo>
                    <a:lnTo>
                      <a:pt x="13" y="586"/>
                    </a:lnTo>
                    <a:lnTo>
                      <a:pt x="9" y="563"/>
                    </a:lnTo>
                    <a:lnTo>
                      <a:pt x="4" y="540"/>
                    </a:lnTo>
                    <a:lnTo>
                      <a:pt x="2" y="517"/>
                    </a:lnTo>
                    <a:lnTo>
                      <a:pt x="0" y="493"/>
                    </a:lnTo>
                    <a:lnTo>
                      <a:pt x="0" y="468"/>
                    </a:lnTo>
                    <a:lnTo>
                      <a:pt x="0" y="444"/>
                    </a:lnTo>
                    <a:lnTo>
                      <a:pt x="2" y="420"/>
                    </a:lnTo>
                    <a:lnTo>
                      <a:pt x="4" y="396"/>
                    </a:lnTo>
                    <a:lnTo>
                      <a:pt x="9" y="373"/>
                    </a:lnTo>
                    <a:lnTo>
                      <a:pt x="13" y="350"/>
                    </a:lnTo>
                    <a:lnTo>
                      <a:pt x="20" y="327"/>
                    </a:lnTo>
                    <a:lnTo>
                      <a:pt x="27" y="306"/>
                    </a:lnTo>
                    <a:lnTo>
                      <a:pt x="35" y="284"/>
                    </a:lnTo>
                    <a:lnTo>
                      <a:pt x="46" y="264"/>
                    </a:lnTo>
                    <a:lnTo>
                      <a:pt x="56" y="243"/>
                    </a:lnTo>
                    <a:lnTo>
                      <a:pt x="66" y="224"/>
                    </a:lnTo>
                    <a:lnTo>
                      <a:pt x="79" y="205"/>
                    </a:lnTo>
                    <a:lnTo>
                      <a:pt x="93" y="186"/>
                    </a:lnTo>
                    <a:lnTo>
                      <a:pt x="107" y="170"/>
                    </a:lnTo>
                    <a:lnTo>
                      <a:pt x="122" y="152"/>
                    </a:lnTo>
                    <a:lnTo>
                      <a:pt x="138" y="136"/>
                    </a:lnTo>
                    <a:lnTo>
                      <a:pt x="154" y="120"/>
                    </a:lnTo>
                    <a:lnTo>
                      <a:pt x="172" y="105"/>
                    </a:lnTo>
                    <a:lnTo>
                      <a:pt x="191" y="92"/>
                    </a:lnTo>
                    <a:lnTo>
                      <a:pt x="209" y="79"/>
                    </a:lnTo>
                    <a:lnTo>
                      <a:pt x="229" y="66"/>
                    </a:lnTo>
                    <a:lnTo>
                      <a:pt x="250" y="56"/>
                    </a:lnTo>
                    <a:lnTo>
                      <a:pt x="272" y="45"/>
                    </a:lnTo>
                    <a:lnTo>
                      <a:pt x="293" y="36"/>
                    </a:lnTo>
                    <a:lnTo>
                      <a:pt x="315" y="27"/>
                    </a:lnTo>
                    <a:lnTo>
                      <a:pt x="338" y="20"/>
                    </a:lnTo>
                    <a:lnTo>
                      <a:pt x="363" y="14"/>
                    </a:lnTo>
                    <a:lnTo>
                      <a:pt x="387" y="10"/>
                    </a:lnTo>
                    <a:lnTo>
                      <a:pt x="412" y="5"/>
                    </a:lnTo>
                    <a:lnTo>
                      <a:pt x="437" y="2"/>
                    </a:lnTo>
                    <a:lnTo>
                      <a:pt x="463" y="0"/>
                    </a:lnTo>
                    <a:lnTo>
                      <a:pt x="489" y="0"/>
                    </a:lnTo>
                    <a:lnTo>
                      <a:pt x="519" y="0"/>
                    </a:lnTo>
                    <a:lnTo>
                      <a:pt x="547" y="2"/>
                    </a:lnTo>
                    <a:lnTo>
                      <a:pt x="576" y="6"/>
                    </a:lnTo>
                    <a:lnTo>
                      <a:pt x="602" y="12"/>
                    </a:lnTo>
                    <a:lnTo>
                      <a:pt x="629" y="19"/>
                    </a:lnTo>
                    <a:lnTo>
                      <a:pt x="654" y="26"/>
                    </a:lnTo>
                    <a:lnTo>
                      <a:pt x="678" y="37"/>
                    </a:lnTo>
                    <a:lnTo>
                      <a:pt x="702" y="49"/>
                    </a:lnTo>
                    <a:lnTo>
                      <a:pt x="724" y="61"/>
                    </a:lnTo>
                    <a:lnTo>
                      <a:pt x="746" y="76"/>
                    </a:lnTo>
                    <a:lnTo>
                      <a:pt x="766" y="92"/>
                    </a:lnTo>
                    <a:lnTo>
                      <a:pt x="784" y="109"/>
                    </a:lnTo>
                    <a:lnTo>
                      <a:pt x="803" y="127"/>
                    </a:lnTo>
                    <a:lnTo>
                      <a:pt x="819" y="148"/>
                    </a:lnTo>
                    <a:lnTo>
                      <a:pt x="834" y="171"/>
                    </a:lnTo>
                    <a:lnTo>
                      <a:pt x="846" y="194"/>
                    </a:lnTo>
                    <a:lnTo>
                      <a:pt x="793" y="222"/>
                    </a:lnTo>
                    <a:close/>
                  </a:path>
                </a:pathLst>
              </a:custGeom>
              <a:solidFill>
                <a:schemeClr val="tx1"/>
              </a:solidFill>
              <a:ln w="9525">
                <a:solidFill>
                  <a:schemeClr val="tx1"/>
                </a:solidFill>
                <a:round/>
                <a:headEnd/>
                <a:tailEnd/>
              </a:ln>
            </p:spPr>
            <p:txBody>
              <a:bodyPr/>
              <a:lstStyle/>
              <a:p>
                <a:endParaRPr lang="pt-BR"/>
              </a:p>
            </p:txBody>
          </p:sp>
          <p:sp>
            <p:nvSpPr>
              <p:cNvPr id="54" name="Rectangle 1075">
                <a:extLst>
                  <a:ext uri="{FF2B5EF4-FFF2-40B4-BE49-F238E27FC236}">
                    <a16:creationId xmlns:a16="http://schemas.microsoft.com/office/drawing/2014/main" id="{F2A13EFE-20DB-41C8-AC94-3E2D9461FB3D}"/>
                  </a:ext>
                </a:extLst>
              </p:cNvPr>
              <p:cNvSpPr>
                <a:spLocks noChangeArrowheads="1"/>
              </p:cNvSpPr>
              <p:nvPr/>
            </p:nvSpPr>
            <p:spPr bwMode="auto">
              <a:xfrm>
                <a:off x="4650" y="2392"/>
                <a:ext cx="27" cy="222"/>
              </a:xfrm>
              <a:prstGeom prst="rect">
                <a:avLst/>
              </a:prstGeom>
              <a:solidFill>
                <a:schemeClr val="tx1"/>
              </a:solidFill>
              <a:ln w="9525">
                <a:solidFill>
                  <a:schemeClr val="tx1"/>
                </a:solidFill>
                <a:miter lim="800000"/>
                <a:headEnd/>
                <a:tailEnd/>
              </a:ln>
            </p:spPr>
            <p:txBody>
              <a:bodyPr/>
              <a:lstStyle/>
              <a:p>
                <a:endParaRPr lang="pt-BR" altLang="pt-BR" sz="2400">
                  <a:latin typeface="Times New Roman" pitchFamily="18" charset="0"/>
                </a:endParaRPr>
              </a:p>
            </p:txBody>
          </p:sp>
          <p:sp>
            <p:nvSpPr>
              <p:cNvPr id="55" name="Freeform 1076">
                <a:extLst>
                  <a:ext uri="{FF2B5EF4-FFF2-40B4-BE49-F238E27FC236}">
                    <a16:creationId xmlns:a16="http://schemas.microsoft.com/office/drawing/2014/main" id="{7511FBB8-8872-416B-8E85-C77D0C7C928A}"/>
                  </a:ext>
                </a:extLst>
              </p:cNvPr>
              <p:cNvSpPr>
                <a:spLocks noEditPoints="1"/>
              </p:cNvSpPr>
              <p:nvPr/>
            </p:nvSpPr>
            <p:spPr bwMode="auto">
              <a:xfrm>
                <a:off x="4703" y="2386"/>
                <a:ext cx="207" cy="228"/>
              </a:xfrm>
              <a:custGeom>
                <a:avLst/>
                <a:gdLst>
                  <a:gd name="T0" fmla="*/ 0 w 825"/>
                  <a:gd name="T1" fmla="*/ 0 h 912"/>
                  <a:gd name="T2" fmla="*/ 0 w 825"/>
                  <a:gd name="T3" fmla="*/ 0 h 912"/>
                  <a:gd name="T4" fmla="*/ 0 w 825"/>
                  <a:gd name="T5" fmla="*/ 0 h 912"/>
                  <a:gd name="T6" fmla="*/ 0 w 825"/>
                  <a:gd name="T7" fmla="*/ 0 h 912"/>
                  <a:gd name="T8" fmla="*/ 0 w 825"/>
                  <a:gd name="T9" fmla="*/ 0 h 912"/>
                  <a:gd name="T10" fmla="*/ 0 w 825"/>
                  <a:gd name="T11" fmla="*/ 0 h 912"/>
                  <a:gd name="T12" fmla="*/ 0 w 825"/>
                  <a:gd name="T13" fmla="*/ 0 h 912"/>
                  <a:gd name="T14" fmla="*/ 0 w 825"/>
                  <a:gd name="T15" fmla="*/ 0 h 912"/>
                  <a:gd name="T16" fmla="*/ 0 w 825"/>
                  <a:gd name="T17" fmla="*/ 0 h 912"/>
                  <a:gd name="T18" fmla="*/ 0 w 825"/>
                  <a:gd name="T19" fmla="*/ 0 h 912"/>
                  <a:gd name="T20" fmla="*/ 0 w 825"/>
                  <a:gd name="T21" fmla="*/ 0 h 912"/>
                  <a:gd name="T22" fmla="*/ 0 w 825"/>
                  <a:gd name="T23" fmla="*/ 0 h 912"/>
                  <a:gd name="T24" fmla="*/ 0 w 825"/>
                  <a:gd name="T25" fmla="*/ 0 h 9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25"/>
                  <a:gd name="T40" fmla="*/ 0 h 912"/>
                  <a:gd name="T41" fmla="*/ 825 w 825"/>
                  <a:gd name="T42" fmla="*/ 912 h 9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25" h="912">
                    <a:moveTo>
                      <a:pt x="391" y="180"/>
                    </a:moveTo>
                    <a:lnTo>
                      <a:pt x="568" y="591"/>
                    </a:lnTo>
                    <a:lnTo>
                      <a:pt x="209" y="591"/>
                    </a:lnTo>
                    <a:lnTo>
                      <a:pt x="391" y="180"/>
                    </a:lnTo>
                    <a:close/>
                    <a:moveTo>
                      <a:pt x="0" y="912"/>
                    </a:moveTo>
                    <a:lnTo>
                      <a:pt x="65" y="912"/>
                    </a:lnTo>
                    <a:lnTo>
                      <a:pt x="191" y="636"/>
                    </a:lnTo>
                    <a:lnTo>
                      <a:pt x="591" y="636"/>
                    </a:lnTo>
                    <a:lnTo>
                      <a:pt x="713" y="912"/>
                    </a:lnTo>
                    <a:lnTo>
                      <a:pt x="825" y="912"/>
                    </a:lnTo>
                    <a:lnTo>
                      <a:pt x="416" y="0"/>
                    </a:lnTo>
                    <a:lnTo>
                      <a:pt x="412" y="0"/>
                    </a:lnTo>
                    <a:lnTo>
                      <a:pt x="0" y="912"/>
                    </a:lnTo>
                    <a:close/>
                  </a:path>
                </a:pathLst>
              </a:custGeom>
              <a:solidFill>
                <a:schemeClr val="tx1"/>
              </a:solidFill>
              <a:ln w="9525">
                <a:solidFill>
                  <a:schemeClr val="tx1"/>
                </a:solidFill>
                <a:round/>
                <a:headEnd/>
                <a:tailEnd/>
              </a:ln>
            </p:spPr>
            <p:txBody>
              <a:bodyPr/>
              <a:lstStyle/>
              <a:p>
                <a:endParaRPr lang="pt-BR"/>
              </a:p>
            </p:txBody>
          </p:sp>
          <p:sp>
            <p:nvSpPr>
              <p:cNvPr id="56" name="Rectangle 1077">
                <a:extLst>
                  <a:ext uri="{FF2B5EF4-FFF2-40B4-BE49-F238E27FC236}">
                    <a16:creationId xmlns:a16="http://schemas.microsoft.com/office/drawing/2014/main" id="{CBD15941-5B9D-4A41-A537-3371A3DC8D9C}"/>
                  </a:ext>
                </a:extLst>
              </p:cNvPr>
              <p:cNvSpPr>
                <a:spLocks noChangeArrowheads="1"/>
              </p:cNvSpPr>
              <p:nvPr/>
            </p:nvSpPr>
            <p:spPr bwMode="auto">
              <a:xfrm>
                <a:off x="4935" y="2392"/>
                <a:ext cx="26" cy="222"/>
              </a:xfrm>
              <a:prstGeom prst="rect">
                <a:avLst/>
              </a:prstGeom>
              <a:solidFill>
                <a:schemeClr val="tx1"/>
              </a:solidFill>
              <a:ln w="9525">
                <a:solidFill>
                  <a:schemeClr val="tx1"/>
                </a:solidFill>
                <a:miter lim="800000"/>
                <a:headEnd/>
                <a:tailEnd/>
              </a:ln>
            </p:spPr>
            <p:txBody>
              <a:bodyPr/>
              <a:lstStyle/>
              <a:p>
                <a:endParaRPr lang="pt-BR" altLang="pt-BR" sz="2400">
                  <a:latin typeface="Times New Roman" pitchFamily="18" charset="0"/>
                </a:endParaRPr>
              </a:p>
            </p:txBody>
          </p:sp>
          <p:sp>
            <p:nvSpPr>
              <p:cNvPr id="57" name="Freeform 1078">
                <a:extLst>
                  <a:ext uri="{FF2B5EF4-FFF2-40B4-BE49-F238E27FC236}">
                    <a16:creationId xmlns:a16="http://schemas.microsoft.com/office/drawing/2014/main" id="{B010CEBA-FBDB-4D6F-8A3F-5090915F89CC}"/>
                  </a:ext>
                </a:extLst>
              </p:cNvPr>
              <p:cNvSpPr>
                <a:spLocks/>
              </p:cNvSpPr>
              <p:nvPr/>
            </p:nvSpPr>
            <p:spPr bwMode="auto">
              <a:xfrm>
                <a:off x="4996" y="2386"/>
                <a:ext cx="140" cy="234"/>
              </a:xfrm>
              <a:custGeom>
                <a:avLst/>
                <a:gdLst>
                  <a:gd name="T0" fmla="*/ 0 w 560"/>
                  <a:gd name="T1" fmla="*/ 0 h 936"/>
                  <a:gd name="T2" fmla="*/ 0 w 560"/>
                  <a:gd name="T3" fmla="*/ 0 h 936"/>
                  <a:gd name="T4" fmla="*/ 0 w 560"/>
                  <a:gd name="T5" fmla="*/ 0 h 936"/>
                  <a:gd name="T6" fmla="*/ 0 w 560"/>
                  <a:gd name="T7" fmla="*/ 0 h 936"/>
                  <a:gd name="T8" fmla="*/ 0 w 560"/>
                  <a:gd name="T9" fmla="*/ 0 h 936"/>
                  <a:gd name="T10" fmla="*/ 0 w 560"/>
                  <a:gd name="T11" fmla="*/ 0 h 936"/>
                  <a:gd name="T12" fmla="*/ 0 w 560"/>
                  <a:gd name="T13" fmla="*/ 0 h 936"/>
                  <a:gd name="T14" fmla="*/ 0 w 560"/>
                  <a:gd name="T15" fmla="*/ 0 h 936"/>
                  <a:gd name="T16" fmla="*/ 0 w 560"/>
                  <a:gd name="T17" fmla="*/ 0 h 936"/>
                  <a:gd name="T18" fmla="*/ 0 w 560"/>
                  <a:gd name="T19" fmla="*/ 0 h 936"/>
                  <a:gd name="T20" fmla="*/ 0 w 560"/>
                  <a:gd name="T21" fmla="*/ 0 h 936"/>
                  <a:gd name="T22" fmla="*/ 0 w 560"/>
                  <a:gd name="T23" fmla="*/ 0 h 936"/>
                  <a:gd name="T24" fmla="*/ 0 w 560"/>
                  <a:gd name="T25" fmla="*/ 0 h 936"/>
                  <a:gd name="T26" fmla="*/ 0 w 560"/>
                  <a:gd name="T27" fmla="*/ 0 h 936"/>
                  <a:gd name="T28" fmla="*/ 0 w 560"/>
                  <a:gd name="T29" fmla="*/ 0 h 936"/>
                  <a:gd name="T30" fmla="*/ 0 w 560"/>
                  <a:gd name="T31" fmla="*/ 0 h 936"/>
                  <a:gd name="T32" fmla="*/ 0 w 560"/>
                  <a:gd name="T33" fmla="*/ 0 h 936"/>
                  <a:gd name="T34" fmla="*/ 0 w 560"/>
                  <a:gd name="T35" fmla="*/ 0 h 936"/>
                  <a:gd name="T36" fmla="*/ 0 w 560"/>
                  <a:gd name="T37" fmla="*/ 0 h 936"/>
                  <a:gd name="T38" fmla="*/ 0 w 560"/>
                  <a:gd name="T39" fmla="*/ 0 h 936"/>
                  <a:gd name="T40" fmla="*/ 0 w 560"/>
                  <a:gd name="T41" fmla="*/ 0 h 936"/>
                  <a:gd name="T42" fmla="*/ 0 w 560"/>
                  <a:gd name="T43" fmla="*/ 0 h 936"/>
                  <a:gd name="T44" fmla="*/ 0 w 560"/>
                  <a:gd name="T45" fmla="*/ 0 h 936"/>
                  <a:gd name="T46" fmla="*/ 0 w 560"/>
                  <a:gd name="T47" fmla="*/ 0 h 936"/>
                  <a:gd name="T48" fmla="*/ 0 w 560"/>
                  <a:gd name="T49" fmla="*/ 0 h 936"/>
                  <a:gd name="T50" fmla="*/ 0 w 560"/>
                  <a:gd name="T51" fmla="*/ 0 h 936"/>
                  <a:gd name="T52" fmla="*/ 0 w 560"/>
                  <a:gd name="T53" fmla="*/ 0 h 936"/>
                  <a:gd name="T54" fmla="*/ 0 w 560"/>
                  <a:gd name="T55" fmla="*/ 0 h 936"/>
                  <a:gd name="T56" fmla="*/ 0 w 560"/>
                  <a:gd name="T57" fmla="*/ 0 h 936"/>
                  <a:gd name="T58" fmla="*/ 0 w 560"/>
                  <a:gd name="T59" fmla="*/ 0 h 936"/>
                  <a:gd name="T60" fmla="*/ 0 w 560"/>
                  <a:gd name="T61" fmla="*/ 0 h 936"/>
                  <a:gd name="T62" fmla="*/ 0 w 560"/>
                  <a:gd name="T63" fmla="*/ 0 h 936"/>
                  <a:gd name="T64" fmla="*/ 0 w 560"/>
                  <a:gd name="T65" fmla="*/ 0 h 936"/>
                  <a:gd name="T66" fmla="*/ 0 w 560"/>
                  <a:gd name="T67" fmla="*/ 0 h 936"/>
                  <a:gd name="T68" fmla="*/ 0 w 560"/>
                  <a:gd name="T69" fmla="*/ 0 h 936"/>
                  <a:gd name="T70" fmla="*/ 0 w 560"/>
                  <a:gd name="T71" fmla="*/ 0 h 936"/>
                  <a:gd name="T72" fmla="*/ 0 w 560"/>
                  <a:gd name="T73" fmla="*/ 0 h 936"/>
                  <a:gd name="T74" fmla="*/ 0 w 560"/>
                  <a:gd name="T75" fmla="*/ 0 h 936"/>
                  <a:gd name="T76" fmla="*/ 0 w 560"/>
                  <a:gd name="T77" fmla="*/ 0 h 936"/>
                  <a:gd name="T78" fmla="*/ 0 w 560"/>
                  <a:gd name="T79" fmla="*/ 0 h 936"/>
                  <a:gd name="T80" fmla="*/ 0 w 560"/>
                  <a:gd name="T81" fmla="*/ 0 h 936"/>
                  <a:gd name="T82" fmla="*/ 0 w 560"/>
                  <a:gd name="T83" fmla="*/ 0 h 936"/>
                  <a:gd name="T84" fmla="*/ 0 w 560"/>
                  <a:gd name="T85" fmla="*/ 0 h 936"/>
                  <a:gd name="T86" fmla="*/ 0 w 560"/>
                  <a:gd name="T87" fmla="*/ 0 h 936"/>
                  <a:gd name="T88" fmla="*/ 0 w 560"/>
                  <a:gd name="T89" fmla="*/ 0 h 936"/>
                  <a:gd name="T90" fmla="*/ 0 w 560"/>
                  <a:gd name="T91" fmla="*/ 0 h 936"/>
                  <a:gd name="T92" fmla="*/ 0 w 560"/>
                  <a:gd name="T93" fmla="*/ 0 h 936"/>
                  <a:gd name="T94" fmla="*/ 0 w 560"/>
                  <a:gd name="T95" fmla="*/ 0 h 936"/>
                  <a:gd name="T96" fmla="*/ 0 w 560"/>
                  <a:gd name="T97" fmla="*/ 0 h 936"/>
                  <a:gd name="T98" fmla="*/ 0 w 560"/>
                  <a:gd name="T99" fmla="*/ 0 h 936"/>
                  <a:gd name="T100" fmla="*/ 0 w 560"/>
                  <a:gd name="T101" fmla="*/ 0 h 936"/>
                  <a:gd name="T102" fmla="*/ 0 w 560"/>
                  <a:gd name="T103" fmla="*/ 0 h 936"/>
                  <a:gd name="T104" fmla="*/ 0 w 560"/>
                  <a:gd name="T105" fmla="*/ 0 h 936"/>
                  <a:gd name="T106" fmla="*/ 0 w 560"/>
                  <a:gd name="T107" fmla="*/ 0 h 9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60"/>
                  <a:gd name="T163" fmla="*/ 0 h 936"/>
                  <a:gd name="T164" fmla="*/ 560 w 560"/>
                  <a:gd name="T165" fmla="*/ 936 h 9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60" h="936">
                    <a:moveTo>
                      <a:pt x="51" y="772"/>
                    </a:moveTo>
                    <a:lnTo>
                      <a:pt x="59" y="785"/>
                    </a:lnTo>
                    <a:lnTo>
                      <a:pt x="67" y="797"/>
                    </a:lnTo>
                    <a:lnTo>
                      <a:pt x="75" y="808"/>
                    </a:lnTo>
                    <a:lnTo>
                      <a:pt x="84" y="820"/>
                    </a:lnTo>
                    <a:lnTo>
                      <a:pt x="93" y="830"/>
                    </a:lnTo>
                    <a:lnTo>
                      <a:pt x="104" y="840"/>
                    </a:lnTo>
                    <a:lnTo>
                      <a:pt x="115" y="849"/>
                    </a:lnTo>
                    <a:lnTo>
                      <a:pt x="127" y="858"/>
                    </a:lnTo>
                    <a:lnTo>
                      <a:pt x="140" y="866"/>
                    </a:lnTo>
                    <a:lnTo>
                      <a:pt x="152" y="872"/>
                    </a:lnTo>
                    <a:lnTo>
                      <a:pt x="165" y="879"/>
                    </a:lnTo>
                    <a:lnTo>
                      <a:pt x="179" y="884"/>
                    </a:lnTo>
                    <a:lnTo>
                      <a:pt x="194" y="887"/>
                    </a:lnTo>
                    <a:lnTo>
                      <a:pt x="207" y="890"/>
                    </a:lnTo>
                    <a:lnTo>
                      <a:pt x="224" y="892"/>
                    </a:lnTo>
                    <a:lnTo>
                      <a:pt x="240" y="893"/>
                    </a:lnTo>
                    <a:lnTo>
                      <a:pt x="263" y="892"/>
                    </a:lnTo>
                    <a:lnTo>
                      <a:pt x="285" y="889"/>
                    </a:lnTo>
                    <a:lnTo>
                      <a:pt x="305" y="885"/>
                    </a:lnTo>
                    <a:lnTo>
                      <a:pt x="325" y="880"/>
                    </a:lnTo>
                    <a:lnTo>
                      <a:pt x="343" y="871"/>
                    </a:lnTo>
                    <a:lnTo>
                      <a:pt x="361" y="863"/>
                    </a:lnTo>
                    <a:lnTo>
                      <a:pt x="376" y="852"/>
                    </a:lnTo>
                    <a:lnTo>
                      <a:pt x="390" y="841"/>
                    </a:lnTo>
                    <a:lnTo>
                      <a:pt x="402" y="828"/>
                    </a:lnTo>
                    <a:lnTo>
                      <a:pt x="414" y="813"/>
                    </a:lnTo>
                    <a:lnTo>
                      <a:pt x="424" y="798"/>
                    </a:lnTo>
                    <a:lnTo>
                      <a:pt x="431" y="782"/>
                    </a:lnTo>
                    <a:lnTo>
                      <a:pt x="438" y="764"/>
                    </a:lnTo>
                    <a:lnTo>
                      <a:pt x="442" y="745"/>
                    </a:lnTo>
                    <a:lnTo>
                      <a:pt x="445" y="726"/>
                    </a:lnTo>
                    <a:lnTo>
                      <a:pt x="446" y="705"/>
                    </a:lnTo>
                    <a:lnTo>
                      <a:pt x="445" y="681"/>
                    </a:lnTo>
                    <a:lnTo>
                      <a:pt x="441" y="658"/>
                    </a:lnTo>
                    <a:lnTo>
                      <a:pt x="434" y="638"/>
                    </a:lnTo>
                    <a:lnTo>
                      <a:pt x="426" y="619"/>
                    </a:lnTo>
                    <a:lnTo>
                      <a:pt x="417" y="602"/>
                    </a:lnTo>
                    <a:lnTo>
                      <a:pt x="404" y="586"/>
                    </a:lnTo>
                    <a:lnTo>
                      <a:pt x="392" y="572"/>
                    </a:lnTo>
                    <a:lnTo>
                      <a:pt x="377" y="560"/>
                    </a:lnTo>
                    <a:lnTo>
                      <a:pt x="361" y="548"/>
                    </a:lnTo>
                    <a:lnTo>
                      <a:pt x="343" y="538"/>
                    </a:lnTo>
                    <a:lnTo>
                      <a:pt x="325" y="528"/>
                    </a:lnTo>
                    <a:lnTo>
                      <a:pt x="305" y="520"/>
                    </a:lnTo>
                    <a:lnTo>
                      <a:pt x="265" y="503"/>
                    </a:lnTo>
                    <a:lnTo>
                      <a:pt x="224" y="487"/>
                    </a:lnTo>
                    <a:lnTo>
                      <a:pt x="182" y="471"/>
                    </a:lnTo>
                    <a:lnTo>
                      <a:pt x="143" y="455"/>
                    </a:lnTo>
                    <a:lnTo>
                      <a:pt x="123" y="445"/>
                    </a:lnTo>
                    <a:lnTo>
                      <a:pt x="105" y="435"/>
                    </a:lnTo>
                    <a:lnTo>
                      <a:pt x="88" y="424"/>
                    </a:lnTo>
                    <a:lnTo>
                      <a:pt x="72" y="411"/>
                    </a:lnTo>
                    <a:lnTo>
                      <a:pt x="57" y="398"/>
                    </a:lnTo>
                    <a:lnTo>
                      <a:pt x="43" y="383"/>
                    </a:lnTo>
                    <a:lnTo>
                      <a:pt x="31" y="367"/>
                    </a:lnTo>
                    <a:lnTo>
                      <a:pt x="21" y="349"/>
                    </a:lnTo>
                    <a:lnTo>
                      <a:pt x="13" y="329"/>
                    </a:lnTo>
                    <a:lnTo>
                      <a:pt x="7" y="307"/>
                    </a:lnTo>
                    <a:lnTo>
                      <a:pt x="4" y="283"/>
                    </a:lnTo>
                    <a:lnTo>
                      <a:pt x="2" y="257"/>
                    </a:lnTo>
                    <a:lnTo>
                      <a:pt x="2" y="243"/>
                    </a:lnTo>
                    <a:lnTo>
                      <a:pt x="4" y="229"/>
                    </a:lnTo>
                    <a:lnTo>
                      <a:pt x="5" y="217"/>
                    </a:lnTo>
                    <a:lnTo>
                      <a:pt x="7" y="203"/>
                    </a:lnTo>
                    <a:lnTo>
                      <a:pt x="10" y="191"/>
                    </a:lnTo>
                    <a:lnTo>
                      <a:pt x="14" y="179"/>
                    </a:lnTo>
                    <a:lnTo>
                      <a:pt x="17" y="166"/>
                    </a:lnTo>
                    <a:lnTo>
                      <a:pt x="23" y="155"/>
                    </a:lnTo>
                    <a:lnTo>
                      <a:pt x="28" y="143"/>
                    </a:lnTo>
                    <a:lnTo>
                      <a:pt x="34" y="132"/>
                    </a:lnTo>
                    <a:lnTo>
                      <a:pt x="40" y="121"/>
                    </a:lnTo>
                    <a:lnTo>
                      <a:pt x="47" y="111"/>
                    </a:lnTo>
                    <a:lnTo>
                      <a:pt x="55" y="101"/>
                    </a:lnTo>
                    <a:lnTo>
                      <a:pt x="63" y="91"/>
                    </a:lnTo>
                    <a:lnTo>
                      <a:pt x="72" y="82"/>
                    </a:lnTo>
                    <a:lnTo>
                      <a:pt x="81" y="73"/>
                    </a:lnTo>
                    <a:lnTo>
                      <a:pt x="91" y="64"/>
                    </a:lnTo>
                    <a:lnTo>
                      <a:pt x="100" y="57"/>
                    </a:lnTo>
                    <a:lnTo>
                      <a:pt x="112" y="50"/>
                    </a:lnTo>
                    <a:lnTo>
                      <a:pt x="122" y="42"/>
                    </a:lnTo>
                    <a:lnTo>
                      <a:pt x="134" y="36"/>
                    </a:lnTo>
                    <a:lnTo>
                      <a:pt x="146" y="30"/>
                    </a:lnTo>
                    <a:lnTo>
                      <a:pt x="158" y="24"/>
                    </a:lnTo>
                    <a:lnTo>
                      <a:pt x="171" y="19"/>
                    </a:lnTo>
                    <a:lnTo>
                      <a:pt x="184" y="15"/>
                    </a:lnTo>
                    <a:lnTo>
                      <a:pt x="198" y="11"/>
                    </a:lnTo>
                    <a:lnTo>
                      <a:pt x="212" y="8"/>
                    </a:lnTo>
                    <a:lnTo>
                      <a:pt x="226" y="4"/>
                    </a:lnTo>
                    <a:lnTo>
                      <a:pt x="241" y="2"/>
                    </a:lnTo>
                    <a:lnTo>
                      <a:pt x="256" y="1"/>
                    </a:lnTo>
                    <a:lnTo>
                      <a:pt x="271" y="0"/>
                    </a:lnTo>
                    <a:lnTo>
                      <a:pt x="287" y="0"/>
                    </a:lnTo>
                    <a:lnTo>
                      <a:pt x="312" y="0"/>
                    </a:lnTo>
                    <a:lnTo>
                      <a:pt x="337" y="2"/>
                    </a:lnTo>
                    <a:lnTo>
                      <a:pt x="358" y="5"/>
                    </a:lnTo>
                    <a:lnTo>
                      <a:pt x="378" y="11"/>
                    </a:lnTo>
                    <a:lnTo>
                      <a:pt x="398" y="16"/>
                    </a:lnTo>
                    <a:lnTo>
                      <a:pt x="415" y="22"/>
                    </a:lnTo>
                    <a:lnTo>
                      <a:pt x="431" y="30"/>
                    </a:lnTo>
                    <a:lnTo>
                      <a:pt x="445" y="38"/>
                    </a:lnTo>
                    <a:lnTo>
                      <a:pt x="459" y="46"/>
                    </a:lnTo>
                    <a:lnTo>
                      <a:pt x="471" y="56"/>
                    </a:lnTo>
                    <a:lnTo>
                      <a:pt x="482" y="65"/>
                    </a:lnTo>
                    <a:lnTo>
                      <a:pt x="492" y="76"/>
                    </a:lnTo>
                    <a:lnTo>
                      <a:pt x="501" y="86"/>
                    </a:lnTo>
                    <a:lnTo>
                      <a:pt x="509" y="97"/>
                    </a:lnTo>
                    <a:lnTo>
                      <a:pt x="517" y="109"/>
                    </a:lnTo>
                    <a:lnTo>
                      <a:pt x="524" y="119"/>
                    </a:lnTo>
                    <a:lnTo>
                      <a:pt x="482" y="145"/>
                    </a:lnTo>
                    <a:lnTo>
                      <a:pt x="472" y="132"/>
                    </a:lnTo>
                    <a:lnTo>
                      <a:pt x="464" y="120"/>
                    </a:lnTo>
                    <a:lnTo>
                      <a:pt x="456" y="109"/>
                    </a:lnTo>
                    <a:lnTo>
                      <a:pt x="447" y="98"/>
                    </a:lnTo>
                    <a:lnTo>
                      <a:pt x="438" y="89"/>
                    </a:lnTo>
                    <a:lnTo>
                      <a:pt x="428" y="79"/>
                    </a:lnTo>
                    <a:lnTo>
                      <a:pt x="418" y="72"/>
                    </a:lnTo>
                    <a:lnTo>
                      <a:pt x="407" y="64"/>
                    </a:lnTo>
                    <a:lnTo>
                      <a:pt x="395" y="58"/>
                    </a:lnTo>
                    <a:lnTo>
                      <a:pt x="384" y="52"/>
                    </a:lnTo>
                    <a:lnTo>
                      <a:pt x="371" y="47"/>
                    </a:lnTo>
                    <a:lnTo>
                      <a:pt x="357" y="43"/>
                    </a:lnTo>
                    <a:lnTo>
                      <a:pt x="342" y="40"/>
                    </a:lnTo>
                    <a:lnTo>
                      <a:pt x="326" y="38"/>
                    </a:lnTo>
                    <a:lnTo>
                      <a:pt x="309" y="37"/>
                    </a:lnTo>
                    <a:lnTo>
                      <a:pt x="290" y="37"/>
                    </a:lnTo>
                    <a:lnTo>
                      <a:pt x="271" y="38"/>
                    </a:lnTo>
                    <a:lnTo>
                      <a:pt x="252" y="41"/>
                    </a:lnTo>
                    <a:lnTo>
                      <a:pt x="235" y="45"/>
                    </a:lnTo>
                    <a:lnTo>
                      <a:pt x="218" y="52"/>
                    </a:lnTo>
                    <a:lnTo>
                      <a:pt x="202" y="60"/>
                    </a:lnTo>
                    <a:lnTo>
                      <a:pt x="187" y="70"/>
                    </a:lnTo>
                    <a:lnTo>
                      <a:pt x="173" y="81"/>
                    </a:lnTo>
                    <a:lnTo>
                      <a:pt x="160" y="93"/>
                    </a:lnTo>
                    <a:lnTo>
                      <a:pt x="150" y="106"/>
                    </a:lnTo>
                    <a:lnTo>
                      <a:pt x="140" y="120"/>
                    </a:lnTo>
                    <a:lnTo>
                      <a:pt x="130" y="135"/>
                    </a:lnTo>
                    <a:lnTo>
                      <a:pt x="123" y="151"/>
                    </a:lnTo>
                    <a:lnTo>
                      <a:pt x="118" y="166"/>
                    </a:lnTo>
                    <a:lnTo>
                      <a:pt x="113" y="183"/>
                    </a:lnTo>
                    <a:lnTo>
                      <a:pt x="111" y="199"/>
                    </a:lnTo>
                    <a:lnTo>
                      <a:pt x="110" y="216"/>
                    </a:lnTo>
                    <a:lnTo>
                      <a:pt x="111" y="241"/>
                    </a:lnTo>
                    <a:lnTo>
                      <a:pt x="115" y="263"/>
                    </a:lnTo>
                    <a:lnTo>
                      <a:pt x="121" y="283"/>
                    </a:lnTo>
                    <a:lnTo>
                      <a:pt x="129" y="301"/>
                    </a:lnTo>
                    <a:lnTo>
                      <a:pt x="140" y="318"/>
                    </a:lnTo>
                    <a:lnTo>
                      <a:pt x="151" y="334"/>
                    </a:lnTo>
                    <a:lnTo>
                      <a:pt x="165" y="347"/>
                    </a:lnTo>
                    <a:lnTo>
                      <a:pt x="180" y="360"/>
                    </a:lnTo>
                    <a:lnTo>
                      <a:pt x="197" y="370"/>
                    </a:lnTo>
                    <a:lnTo>
                      <a:pt x="214" y="381"/>
                    </a:lnTo>
                    <a:lnTo>
                      <a:pt x="233" y="390"/>
                    </a:lnTo>
                    <a:lnTo>
                      <a:pt x="252" y="400"/>
                    </a:lnTo>
                    <a:lnTo>
                      <a:pt x="293" y="417"/>
                    </a:lnTo>
                    <a:lnTo>
                      <a:pt x="335" y="431"/>
                    </a:lnTo>
                    <a:lnTo>
                      <a:pt x="377" y="447"/>
                    </a:lnTo>
                    <a:lnTo>
                      <a:pt x="417" y="465"/>
                    </a:lnTo>
                    <a:lnTo>
                      <a:pt x="437" y="475"/>
                    </a:lnTo>
                    <a:lnTo>
                      <a:pt x="455" y="485"/>
                    </a:lnTo>
                    <a:lnTo>
                      <a:pt x="474" y="497"/>
                    </a:lnTo>
                    <a:lnTo>
                      <a:pt x="490" y="508"/>
                    </a:lnTo>
                    <a:lnTo>
                      <a:pt x="505" y="523"/>
                    </a:lnTo>
                    <a:lnTo>
                      <a:pt x="519" y="538"/>
                    </a:lnTo>
                    <a:lnTo>
                      <a:pt x="530" y="555"/>
                    </a:lnTo>
                    <a:lnTo>
                      <a:pt x="540" y="572"/>
                    </a:lnTo>
                    <a:lnTo>
                      <a:pt x="548" y="594"/>
                    </a:lnTo>
                    <a:lnTo>
                      <a:pt x="555" y="616"/>
                    </a:lnTo>
                    <a:lnTo>
                      <a:pt x="559" y="640"/>
                    </a:lnTo>
                    <a:lnTo>
                      <a:pt x="560" y="667"/>
                    </a:lnTo>
                    <a:lnTo>
                      <a:pt x="560" y="681"/>
                    </a:lnTo>
                    <a:lnTo>
                      <a:pt x="559" y="695"/>
                    </a:lnTo>
                    <a:lnTo>
                      <a:pt x="557" y="708"/>
                    </a:lnTo>
                    <a:lnTo>
                      <a:pt x="554" y="721"/>
                    </a:lnTo>
                    <a:lnTo>
                      <a:pt x="551" y="734"/>
                    </a:lnTo>
                    <a:lnTo>
                      <a:pt x="547" y="747"/>
                    </a:lnTo>
                    <a:lnTo>
                      <a:pt x="543" y="760"/>
                    </a:lnTo>
                    <a:lnTo>
                      <a:pt x="537" y="771"/>
                    </a:lnTo>
                    <a:lnTo>
                      <a:pt x="531" y="784"/>
                    </a:lnTo>
                    <a:lnTo>
                      <a:pt x="525" y="796"/>
                    </a:lnTo>
                    <a:lnTo>
                      <a:pt x="519" y="806"/>
                    </a:lnTo>
                    <a:lnTo>
                      <a:pt x="510" y="818"/>
                    </a:lnTo>
                    <a:lnTo>
                      <a:pt x="502" y="828"/>
                    </a:lnTo>
                    <a:lnTo>
                      <a:pt x="493" y="838"/>
                    </a:lnTo>
                    <a:lnTo>
                      <a:pt x="484" y="848"/>
                    </a:lnTo>
                    <a:lnTo>
                      <a:pt x="475" y="858"/>
                    </a:lnTo>
                    <a:lnTo>
                      <a:pt x="464" y="866"/>
                    </a:lnTo>
                    <a:lnTo>
                      <a:pt x="453" y="874"/>
                    </a:lnTo>
                    <a:lnTo>
                      <a:pt x="442" y="883"/>
                    </a:lnTo>
                    <a:lnTo>
                      <a:pt x="430" y="890"/>
                    </a:lnTo>
                    <a:lnTo>
                      <a:pt x="418" y="898"/>
                    </a:lnTo>
                    <a:lnTo>
                      <a:pt x="406" y="904"/>
                    </a:lnTo>
                    <a:lnTo>
                      <a:pt x="393" y="910"/>
                    </a:lnTo>
                    <a:lnTo>
                      <a:pt x="379" y="915"/>
                    </a:lnTo>
                    <a:lnTo>
                      <a:pt x="365" y="921"/>
                    </a:lnTo>
                    <a:lnTo>
                      <a:pt x="351" y="925"/>
                    </a:lnTo>
                    <a:lnTo>
                      <a:pt x="337" y="928"/>
                    </a:lnTo>
                    <a:lnTo>
                      <a:pt x="322" y="931"/>
                    </a:lnTo>
                    <a:lnTo>
                      <a:pt x="307" y="933"/>
                    </a:lnTo>
                    <a:lnTo>
                      <a:pt x="292" y="935"/>
                    </a:lnTo>
                    <a:lnTo>
                      <a:pt x="275" y="936"/>
                    </a:lnTo>
                    <a:lnTo>
                      <a:pt x="259" y="936"/>
                    </a:lnTo>
                    <a:lnTo>
                      <a:pt x="236" y="936"/>
                    </a:lnTo>
                    <a:lnTo>
                      <a:pt x="213" y="934"/>
                    </a:lnTo>
                    <a:lnTo>
                      <a:pt x="193" y="931"/>
                    </a:lnTo>
                    <a:lnTo>
                      <a:pt x="172" y="927"/>
                    </a:lnTo>
                    <a:lnTo>
                      <a:pt x="152" y="922"/>
                    </a:lnTo>
                    <a:lnTo>
                      <a:pt x="134" y="916"/>
                    </a:lnTo>
                    <a:lnTo>
                      <a:pt x="116" y="909"/>
                    </a:lnTo>
                    <a:lnTo>
                      <a:pt x="100" y="901"/>
                    </a:lnTo>
                    <a:lnTo>
                      <a:pt x="84" y="891"/>
                    </a:lnTo>
                    <a:lnTo>
                      <a:pt x="69" y="882"/>
                    </a:lnTo>
                    <a:lnTo>
                      <a:pt x="55" y="870"/>
                    </a:lnTo>
                    <a:lnTo>
                      <a:pt x="43" y="859"/>
                    </a:lnTo>
                    <a:lnTo>
                      <a:pt x="31" y="846"/>
                    </a:lnTo>
                    <a:lnTo>
                      <a:pt x="20" y="832"/>
                    </a:lnTo>
                    <a:lnTo>
                      <a:pt x="9" y="819"/>
                    </a:lnTo>
                    <a:lnTo>
                      <a:pt x="0" y="804"/>
                    </a:lnTo>
                    <a:lnTo>
                      <a:pt x="51" y="772"/>
                    </a:lnTo>
                    <a:close/>
                  </a:path>
                </a:pathLst>
              </a:custGeom>
              <a:solidFill>
                <a:schemeClr val="tx1"/>
              </a:solidFill>
              <a:ln w="9525">
                <a:solidFill>
                  <a:schemeClr val="tx1"/>
                </a:solidFill>
                <a:round/>
                <a:headEnd/>
                <a:tailEnd/>
              </a:ln>
            </p:spPr>
            <p:txBody>
              <a:bodyPr/>
              <a:lstStyle/>
              <a:p>
                <a:endParaRPr lang="pt-BR"/>
              </a:p>
            </p:txBody>
          </p:sp>
          <p:sp>
            <p:nvSpPr>
              <p:cNvPr id="58" name="Freeform 1079">
                <a:extLst>
                  <a:ext uri="{FF2B5EF4-FFF2-40B4-BE49-F238E27FC236}">
                    <a16:creationId xmlns:a16="http://schemas.microsoft.com/office/drawing/2014/main" id="{530A72AB-3BFB-41C3-8B76-43D11DEA35D3}"/>
                  </a:ext>
                </a:extLst>
              </p:cNvPr>
              <p:cNvSpPr>
                <a:spLocks noEditPoints="1"/>
              </p:cNvSpPr>
              <p:nvPr/>
            </p:nvSpPr>
            <p:spPr bwMode="auto">
              <a:xfrm>
                <a:off x="3463" y="2720"/>
                <a:ext cx="179" cy="164"/>
              </a:xfrm>
              <a:custGeom>
                <a:avLst/>
                <a:gdLst>
                  <a:gd name="T0" fmla="*/ 0 w 717"/>
                  <a:gd name="T1" fmla="*/ 0 h 656"/>
                  <a:gd name="T2" fmla="*/ 0 w 717"/>
                  <a:gd name="T3" fmla="*/ 0 h 656"/>
                  <a:gd name="T4" fmla="*/ 0 w 717"/>
                  <a:gd name="T5" fmla="*/ 0 h 656"/>
                  <a:gd name="T6" fmla="*/ 0 w 717"/>
                  <a:gd name="T7" fmla="*/ 0 h 656"/>
                  <a:gd name="T8" fmla="*/ 0 w 717"/>
                  <a:gd name="T9" fmla="*/ 0 h 656"/>
                  <a:gd name="T10" fmla="*/ 0 w 717"/>
                  <a:gd name="T11" fmla="*/ 0 h 656"/>
                  <a:gd name="T12" fmla="*/ 0 w 717"/>
                  <a:gd name="T13" fmla="*/ 0 h 656"/>
                  <a:gd name="T14" fmla="*/ 0 w 717"/>
                  <a:gd name="T15" fmla="*/ 0 h 656"/>
                  <a:gd name="T16" fmla="*/ 0 w 717"/>
                  <a:gd name="T17" fmla="*/ 0 h 656"/>
                  <a:gd name="T18" fmla="*/ 0 w 717"/>
                  <a:gd name="T19" fmla="*/ 0 h 656"/>
                  <a:gd name="T20" fmla="*/ 0 w 717"/>
                  <a:gd name="T21" fmla="*/ 0 h 656"/>
                  <a:gd name="T22" fmla="*/ 0 w 717"/>
                  <a:gd name="T23" fmla="*/ 0 h 656"/>
                  <a:gd name="T24" fmla="*/ 0 w 717"/>
                  <a:gd name="T25" fmla="*/ 0 h 656"/>
                  <a:gd name="T26" fmla="*/ 0 w 717"/>
                  <a:gd name="T27" fmla="*/ 0 h 656"/>
                  <a:gd name="T28" fmla="*/ 0 w 717"/>
                  <a:gd name="T29" fmla="*/ 0 h 656"/>
                  <a:gd name="T30" fmla="*/ 0 w 717"/>
                  <a:gd name="T31" fmla="*/ 0 h 656"/>
                  <a:gd name="T32" fmla="*/ 0 w 717"/>
                  <a:gd name="T33" fmla="*/ 0 h 656"/>
                  <a:gd name="T34" fmla="*/ 0 w 717"/>
                  <a:gd name="T35" fmla="*/ 0 h 656"/>
                  <a:gd name="T36" fmla="*/ 0 w 717"/>
                  <a:gd name="T37" fmla="*/ 0 h 656"/>
                  <a:gd name="T38" fmla="*/ 0 w 717"/>
                  <a:gd name="T39" fmla="*/ 0 h 656"/>
                  <a:gd name="T40" fmla="*/ 0 w 717"/>
                  <a:gd name="T41" fmla="*/ 0 h 656"/>
                  <a:gd name="T42" fmla="*/ 0 w 717"/>
                  <a:gd name="T43" fmla="*/ 0 h 656"/>
                  <a:gd name="T44" fmla="*/ 0 w 717"/>
                  <a:gd name="T45" fmla="*/ 0 h 656"/>
                  <a:gd name="T46" fmla="*/ 0 w 717"/>
                  <a:gd name="T47" fmla="*/ 0 h 656"/>
                  <a:gd name="T48" fmla="*/ 0 w 717"/>
                  <a:gd name="T49" fmla="*/ 0 h 656"/>
                  <a:gd name="T50" fmla="*/ 0 w 717"/>
                  <a:gd name="T51" fmla="*/ 0 h 656"/>
                  <a:gd name="T52" fmla="*/ 0 w 717"/>
                  <a:gd name="T53" fmla="*/ 0 h 656"/>
                  <a:gd name="T54" fmla="*/ 0 w 717"/>
                  <a:gd name="T55" fmla="*/ 0 h 656"/>
                  <a:gd name="T56" fmla="*/ 0 w 717"/>
                  <a:gd name="T57" fmla="*/ 0 h 656"/>
                  <a:gd name="T58" fmla="*/ 0 w 717"/>
                  <a:gd name="T59" fmla="*/ 0 h 656"/>
                  <a:gd name="T60" fmla="*/ 0 w 717"/>
                  <a:gd name="T61" fmla="*/ 0 h 656"/>
                  <a:gd name="T62" fmla="*/ 0 w 717"/>
                  <a:gd name="T63" fmla="*/ 0 h 656"/>
                  <a:gd name="T64" fmla="*/ 0 w 717"/>
                  <a:gd name="T65" fmla="*/ 0 h 656"/>
                  <a:gd name="T66" fmla="*/ 0 w 717"/>
                  <a:gd name="T67" fmla="*/ 0 h 656"/>
                  <a:gd name="T68" fmla="*/ 0 w 717"/>
                  <a:gd name="T69" fmla="*/ 0 h 656"/>
                  <a:gd name="T70" fmla="*/ 0 w 717"/>
                  <a:gd name="T71" fmla="*/ 0 h 656"/>
                  <a:gd name="T72" fmla="*/ 0 w 717"/>
                  <a:gd name="T73" fmla="*/ 0 h 656"/>
                  <a:gd name="T74" fmla="*/ 0 w 717"/>
                  <a:gd name="T75" fmla="*/ 0 h 656"/>
                  <a:gd name="T76" fmla="*/ 0 w 717"/>
                  <a:gd name="T77" fmla="*/ 0 h 656"/>
                  <a:gd name="T78" fmla="*/ 0 w 717"/>
                  <a:gd name="T79" fmla="*/ 0 h 656"/>
                  <a:gd name="T80" fmla="*/ 0 w 717"/>
                  <a:gd name="T81" fmla="*/ 0 h 656"/>
                  <a:gd name="T82" fmla="*/ 0 w 717"/>
                  <a:gd name="T83" fmla="*/ 0 h 656"/>
                  <a:gd name="T84" fmla="*/ 0 w 717"/>
                  <a:gd name="T85" fmla="*/ 0 h 656"/>
                  <a:gd name="T86" fmla="*/ 0 w 717"/>
                  <a:gd name="T87" fmla="*/ 0 h 656"/>
                  <a:gd name="T88" fmla="*/ 0 w 717"/>
                  <a:gd name="T89" fmla="*/ 0 h 656"/>
                  <a:gd name="T90" fmla="*/ 0 w 717"/>
                  <a:gd name="T91" fmla="*/ 0 h 656"/>
                  <a:gd name="T92" fmla="*/ 0 w 717"/>
                  <a:gd name="T93" fmla="*/ 0 h 656"/>
                  <a:gd name="T94" fmla="*/ 0 w 717"/>
                  <a:gd name="T95" fmla="*/ 0 h 656"/>
                  <a:gd name="T96" fmla="*/ 0 w 717"/>
                  <a:gd name="T97" fmla="*/ 0 h 656"/>
                  <a:gd name="T98" fmla="*/ 0 w 717"/>
                  <a:gd name="T99" fmla="*/ 0 h 656"/>
                  <a:gd name="T100" fmla="*/ 0 w 717"/>
                  <a:gd name="T101" fmla="*/ 0 h 6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17"/>
                  <a:gd name="T154" fmla="*/ 0 h 656"/>
                  <a:gd name="T155" fmla="*/ 717 w 717"/>
                  <a:gd name="T156" fmla="*/ 656 h 6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17" h="656">
                    <a:moveTo>
                      <a:pt x="358" y="27"/>
                    </a:moveTo>
                    <a:lnTo>
                      <a:pt x="370" y="27"/>
                    </a:lnTo>
                    <a:lnTo>
                      <a:pt x="381" y="28"/>
                    </a:lnTo>
                    <a:lnTo>
                      <a:pt x="394" y="29"/>
                    </a:lnTo>
                    <a:lnTo>
                      <a:pt x="406" y="31"/>
                    </a:lnTo>
                    <a:lnTo>
                      <a:pt x="417" y="34"/>
                    </a:lnTo>
                    <a:lnTo>
                      <a:pt x="430" y="37"/>
                    </a:lnTo>
                    <a:lnTo>
                      <a:pt x="441" y="41"/>
                    </a:lnTo>
                    <a:lnTo>
                      <a:pt x="453" y="46"/>
                    </a:lnTo>
                    <a:lnTo>
                      <a:pt x="464" y="51"/>
                    </a:lnTo>
                    <a:lnTo>
                      <a:pt x="476" y="56"/>
                    </a:lnTo>
                    <a:lnTo>
                      <a:pt x="486" y="62"/>
                    </a:lnTo>
                    <a:lnTo>
                      <a:pt x="498" y="69"/>
                    </a:lnTo>
                    <a:lnTo>
                      <a:pt x="508" y="76"/>
                    </a:lnTo>
                    <a:lnTo>
                      <a:pt x="519" y="84"/>
                    </a:lnTo>
                    <a:lnTo>
                      <a:pt x="529" y="93"/>
                    </a:lnTo>
                    <a:lnTo>
                      <a:pt x="538" y="102"/>
                    </a:lnTo>
                    <a:lnTo>
                      <a:pt x="547" y="112"/>
                    </a:lnTo>
                    <a:lnTo>
                      <a:pt x="557" y="122"/>
                    </a:lnTo>
                    <a:lnTo>
                      <a:pt x="565" y="133"/>
                    </a:lnTo>
                    <a:lnTo>
                      <a:pt x="573" y="144"/>
                    </a:lnTo>
                    <a:lnTo>
                      <a:pt x="581" y="157"/>
                    </a:lnTo>
                    <a:lnTo>
                      <a:pt x="588" y="170"/>
                    </a:lnTo>
                    <a:lnTo>
                      <a:pt x="593" y="182"/>
                    </a:lnTo>
                    <a:lnTo>
                      <a:pt x="599" y="196"/>
                    </a:lnTo>
                    <a:lnTo>
                      <a:pt x="605" y="211"/>
                    </a:lnTo>
                    <a:lnTo>
                      <a:pt x="610" y="225"/>
                    </a:lnTo>
                    <a:lnTo>
                      <a:pt x="614" y="241"/>
                    </a:lnTo>
                    <a:lnTo>
                      <a:pt x="618" y="258"/>
                    </a:lnTo>
                    <a:lnTo>
                      <a:pt x="620" y="275"/>
                    </a:lnTo>
                    <a:lnTo>
                      <a:pt x="622" y="292"/>
                    </a:lnTo>
                    <a:lnTo>
                      <a:pt x="623" y="310"/>
                    </a:lnTo>
                    <a:lnTo>
                      <a:pt x="623" y="329"/>
                    </a:lnTo>
                    <a:lnTo>
                      <a:pt x="623" y="347"/>
                    </a:lnTo>
                    <a:lnTo>
                      <a:pt x="622" y="365"/>
                    </a:lnTo>
                    <a:lnTo>
                      <a:pt x="620" y="382"/>
                    </a:lnTo>
                    <a:lnTo>
                      <a:pt x="618" y="399"/>
                    </a:lnTo>
                    <a:lnTo>
                      <a:pt x="614" y="416"/>
                    </a:lnTo>
                    <a:lnTo>
                      <a:pt x="610" y="432"/>
                    </a:lnTo>
                    <a:lnTo>
                      <a:pt x="605" y="446"/>
                    </a:lnTo>
                    <a:lnTo>
                      <a:pt x="599" y="461"/>
                    </a:lnTo>
                    <a:lnTo>
                      <a:pt x="593" y="475"/>
                    </a:lnTo>
                    <a:lnTo>
                      <a:pt x="588" y="487"/>
                    </a:lnTo>
                    <a:lnTo>
                      <a:pt x="581" y="500"/>
                    </a:lnTo>
                    <a:lnTo>
                      <a:pt x="573" y="513"/>
                    </a:lnTo>
                    <a:lnTo>
                      <a:pt x="565" y="524"/>
                    </a:lnTo>
                    <a:lnTo>
                      <a:pt x="557" y="535"/>
                    </a:lnTo>
                    <a:lnTo>
                      <a:pt x="547" y="545"/>
                    </a:lnTo>
                    <a:lnTo>
                      <a:pt x="538" y="555"/>
                    </a:lnTo>
                    <a:lnTo>
                      <a:pt x="529" y="564"/>
                    </a:lnTo>
                    <a:lnTo>
                      <a:pt x="519" y="573"/>
                    </a:lnTo>
                    <a:lnTo>
                      <a:pt x="508" y="581"/>
                    </a:lnTo>
                    <a:lnTo>
                      <a:pt x="498" y="588"/>
                    </a:lnTo>
                    <a:lnTo>
                      <a:pt x="486" y="595"/>
                    </a:lnTo>
                    <a:lnTo>
                      <a:pt x="476" y="601"/>
                    </a:lnTo>
                    <a:lnTo>
                      <a:pt x="464" y="606"/>
                    </a:lnTo>
                    <a:lnTo>
                      <a:pt x="453" y="612"/>
                    </a:lnTo>
                    <a:lnTo>
                      <a:pt x="441" y="616"/>
                    </a:lnTo>
                    <a:lnTo>
                      <a:pt x="430" y="620"/>
                    </a:lnTo>
                    <a:lnTo>
                      <a:pt x="417" y="623"/>
                    </a:lnTo>
                    <a:lnTo>
                      <a:pt x="406" y="625"/>
                    </a:lnTo>
                    <a:lnTo>
                      <a:pt x="394" y="627"/>
                    </a:lnTo>
                    <a:lnTo>
                      <a:pt x="381" y="629"/>
                    </a:lnTo>
                    <a:lnTo>
                      <a:pt x="370" y="630"/>
                    </a:lnTo>
                    <a:lnTo>
                      <a:pt x="358" y="630"/>
                    </a:lnTo>
                    <a:lnTo>
                      <a:pt x="346" y="630"/>
                    </a:lnTo>
                    <a:lnTo>
                      <a:pt x="334" y="629"/>
                    </a:lnTo>
                    <a:lnTo>
                      <a:pt x="323" y="627"/>
                    </a:lnTo>
                    <a:lnTo>
                      <a:pt x="310" y="625"/>
                    </a:lnTo>
                    <a:lnTo>
                      <a:pt x="299" y="623"/>
                    </a:lnTo>
                    <a:lnTo>
                      <a:pt x="287" y="620"/>
                    </a:lnTo>
                    <a:lnTo>
                      <a:pt x="274" y="616"/>
                    </a:lnTo>
                    <a:lnTo>
                      <a:pt x="263" y="612"/>
                    </a:lnTo>
                    <a:lnTo>
                      <a:pt x="251" y="606"/>
                    </a:lnTo>
                    <a:lnTo>
                      <a:pt x="241" y="601"/>
                    </a:lnTo>
                    <a:lnTo>
                      <a:pt x="229" y="595"/>
                    </a:lnTo>
                    <a:lnTo>
                      <a:pt x="218" y="588"/>
                    </a:lnTo>
                    <a:lnTo>
                      <a:pt x="208" y="581"/>
                    </a:lnTo>
                    <a:lnTo>
                      <a:pt x="197" y="573"/>
                    </a:lnTo>
                    <a:lnTo>
                      <a:pt x="188" y="564"/>
                    </a:lnTo>
                    <a:lnTo>
                      <a:pt x="178" y="555"/>
                    </a:lnTo>
                    <a:lnTo>
                      <a:pt x="168" y="545"/>
                    </a:lnTo>
                    <a:lnTo>
                      <a:pt x="159" y="535"/>
                    </a:lnTo>
                    <a:lnTo>
                      <a:pt x="151" y="524"/>
                    </a:lnTo>
                    <a:lnTo>
                      <a:pt x="143" y="513"/>
                    </a:lnTo>
                    <a:lnTo>
                      <a:pt x="135" y="500"/>
                    </a:lnTo>
                    <a:lnTo>
                      <a:pt x="128" y="487"/>
                    </a:lnTo>
                    <a:lnTo>
                      <a:pt x="122" y="475"/>
                    </a:lnTo>
                    <a:lnTo>
                      <a:pt x="117" y="461"/>
                    </a:lnTo>
                    <a:lnTo>
                      <a:pt x="111" y="446"/>
                    </a:lnTo>
                    <a:lnTo>
                      <a:pt x="106" y="432"/>
                    </a:lnTo>
                    <a:lnTo>
                      <a:pt x="102" y="416"/>
                    </a:lnTo>
                    <a:lnTo>
                      <a:pt x="98" y="399"/>
                    </a:lnTo>
                    <a:lnTo>
                      <a:pt x="96" y="382"/>
                    </a:lnTo>
                    <a:lnTo>
                      <a:pt x="93" y="365"/>
                    </a:lnTo>
                    <a:lnTo>
                      <a:pt x="92" y="347"/>
                    </a:lnTo>
                    <a:lnTo>
                      <a:pt x="92" y="329"/>
                    </a:lnTo>
                    <a:lnTo>
                      <a:pt x="92" y="310"/>
                    </a:lnTo>
                    <a:lnTo>
                      <a:pt x="93" y="292"/>
                    </a:lnTo>
                    <a:lnTo>
                      <a:pt x="96" y="275"/>
                    </a:lnTo>
                    <a:lnTo>
                      <a:pt x="98" y="258"/>
                    </a:lnTo>
                    <a:lnTo>
                      <a:pt x="102" y="241"/>
                    </a:lnTo>
                    <a:lnTo>
                      <a:pt x="106" y="225"/>
                    </a:lnTo>
                    <a:lnTo>
                      <a:pt x="111" y="211"/>
                    </a:lnTo>
                    <a:lnTo>
                      <a:pt x="117" y="196"/>
                    </a:lnTo>
                    <a:lnTo>
                      <a:pt x="122" y="182"/>
                    </a:lnTo>
                    <a:lnTo>
                      <a:pt x="128" y="170"/>
                    </a:lnTo>
                    <a:lnTo>
                      <a:pt x="135" y="157"/>
                    </a:lnTo>
                    <a:lnTo>
                      <a:pt x="143" y="144"/>
                    </a:lnTo>
                    <a:lnTo>
                      <a:pt x="151" y="133"/>
                    </a:lnTo>
                    <a:lnTo>
                      <a:pt x="159" y="122"/>
                    </a:lnTo>
                    <a:lnTo>
                      <a:pt x="168" y="112"/>
                    </a:lnTo>
                    <a:lnTo>
                      <a:pt x="178" y="102"/>
                    </a:lnTo>
                    <a:lnTo>
                      <a:pt x="188" y="93"/>
                    </a:lnTo>
                    <a:lnTo>
                      <a:pt x="197" y="84"/>
                    </a:lnTo>
                    <a:lnTo>
                      <a:pt x="208" y="76"/>
                    </a:lnTo>
                    <a:lnTo>
                      <a:pt x="218" y="69"/>
                    </a:lnTo>
                    <a:lnTo>
                      <a:pt x="229" y="62"/>
                    </a:lnTo>
                    <a:lnTo>
                      <a:pt x="241" y="56"/>
                    </a:lnTo>
                    <a:lnTo>
                      <a:pt x="251" y="51"/>
                    </a:lnTo>
                    <a:lnTo>
                      <a:pt x="263" y="46"/>
                    </a:lnTo>
                    <a:lnTo>
                      <a:pt x="274" y="41"/>
                    </a:lnTo>
                    <a:lnTo>
                      <a:pt x="287" y="37"/>
                    </a:lnTo>
                    <a:lnTo>
                      <a:pt x="299" y="34"/>
                    </a:lnTo>
                    <a:lnTo>
                      <a:pt x="310" y="31"/>
                    </a:lnTo>
                    <a:lnTo>
                      <a:pt x="323" y="29"/>
                    </a:lnTo>
                    <a:lnTo>
                      <a:pt x="334" y="28"/>
                    </a:lnTo>
                    <a:lnTo>
                      <a:pt x="346" y="27"/>
                    </a:lnTo>
                    <a:lnTo>
                      <a:pt x="358" y="27"/>
                    </a:lnTo>
                    <a:close/>
                    <a:moveTo>
                      <a:pt x="358" y="0"/>
                    </a:moveTo>
                    <a:lnTo>
                      <a:pt x="339" y="1"/>
                    </a:lnTo>
                    <a:lnTo>
                      <a:pt x="320" y="2"/>
                    </a:lnTo>
                    <a:lnTo>
                      <a:pt x="303" y="5"/>
                    </a:lnTo>
                    <a:lnTo>
                      <a:pt x="285" y="8"/>
                    </a:lnTo>
                    <a:lnTo>
                      <a:pt x="267" y="11"/>
                    </a:lnTo>
                    <a:lnTo>
                      <a:pt x="250" y="15"/>
                    </a:lnTo>
                    <a:lnTo>
                      <a:pt x="233" y="20"/>
                    </a:lnTo>
                    <a:lnTo>
                      <a:pt x="217" y="26"/>
                    </a:lnTo>
                    <a:lnTo>
                      <a:pt x="201" y="33"/>
                    </a:lnTo>
                    <a:lnTo>
                      <a:pt x="186" y="39"/>
                    </a:lnTo>
                    <a:lnTo>
                      <a:pt x="171" y="48"/>
                    </a:lnTo>
                    <a:lnTo>
                      <a:pt x="156" y="56"/>
                    </a:lnTo>
                    <a:lnTo>
                      <a:pt x="142" y="64"/>
                    </a:lnTo>
                    <a:lnTo>
                      <a:pt x="128" y="74"/>
                    </a:lnTo>
                    <a:lnTo>
                      <a:pt x="115" y="84"/>
                    </a:lnTo>
                    <a:lnTo>
                      <a:pt x="103" y="95"/>
                    </a:lnTo>
                    <a:lnTo>
                      <a:pt x="91" y="107"/>
                    </a:lnTo>
                    <a:lnTo>
                      <a:pt x="80" y="118"/>
                    </a:lnTo>
                    <a:lnTo>
                      <a:pt x="69" y="131"/>
                    </a:lnTo>
                    <a:lnTo>
                      <a:pt x="60" y="143"/>
                    </a:lnTo>
                    <a:lnTo>
                      <a:pt x="51" y="157"/>
                    </a:lnTo>
                    <a:lnTo>
                      <a:pt x="42" y="171"/>
                    </a:lnTo>
                    <a:lnTo>
                      <a:pt x="35" y="184"/>
                    </a:lnTo>
                    <a:lnTo>
                      <a:pt x="27" y="199"/>
                    </a:lnTo>
                    <a:lnTo>
                      <a:pt x="21" y="214"/>
                    </a:lnTo>
                    <a:lnTo>
                      <a:pt x="15" y="230"/>
                    </a:lnTo>
                    <a:lnTo>
                      <a:pt x="11" y="245"/>
                    </a:lnTo>
                    <a:lnTo>
                      <a:pt x="7" y="261"/>
                    </a:lnTo>
                    <a:lnTo>
                      <a:pt x="4" y="278"/>
                    </a:lnTo>
                    <a:lnTo>
                      <a:pt x="1" y="295"/>
                    </a:lnTo>
                    <a:lnTo>
                      <a:pt x="0" y="312"/>
                    </a:lnTo>
                    <a:lnTo>
                      <a:pt x="0" y="329"/>
                    </a:lnTo>
                    <a:lnTo>
                      <a:pt x="0" y="345"/>
                    </a:lnTo>
                    <a:lnTo>
                      <a:pt x="1" y="363"/>
                    </a:lnTo>
                    <a:lnTo>
                      <a:pt x="4" y="379"/>
                    </a:lnTo>
                    <a:lnTo>
                      <a:pt x="7" y="396"/>
                    </a:lnTo>
                    <a:lnTo>
                      <a:pt x="11" y="412"/>
                    </a:lnTo>
                    <a:lnTo>
                      <a:pt x="15" y="427"/>
                    </a:lnTo>
                    <a:lnTo>
                      <a:pt x="21" y="443"/>
                    </a:lnTo>
                    <a:lnTo>
                      <a:pt x="27" y="458"/>
                    </a:lnTo>
                    <a:lnTo>
                      <a:pt x="35" y="473"/>
                    </a:lnTo>
                    <a:lnTo>
                      <a:pt x="42" y="486"/>
                    </a:lnTo>
                    <a:lnTo>
                      <a:pt x="51" y="500"/>
                    </a:lnTo>
                    <a:lnTo>
                      <a:pt x="60" y="514"/>
                    </a:lnTo>
                    <a:lnTo>
                      <a:pt x="69" y="526"/>
                    </a:lnTo>
                    <a:lnTo>
                      <a:pt x="80" y="539"/>
                    </a:lnTo>
                    <a:lnTo>
                      <a:pt x="91" y="551"/>
                    </a:lnTo>
                    <a:lnTo>
                      <a:pt x="103" y="562"/>
                    </a:lnTo>
                    <a:lnTo>
                      <a:pt x="115" y="573"/>
                    </a:lnTo>
                    <a:lnTo>
                      <a:pt x="128" y="583"/>
                    </a:lnTo>
                    <a:lnTo>
                      <a:pt x="142" y="593"/>
                    </a:lnTo>
                    <a:lnTo>
                      <a:pt x="156" y="601"/>
                    </a:lnTo>
                    <a:lnTo>
                      <a:pt x="171" y="609"/>
                    </a:lnTo>
                    <a:lnTo>
                      <a:pt x="186" y="618"/>
                    </a:lnTo>
                    <a:lnTo>
                      <a:pt x="201" y="624"/>
                    </a:lnTo>
                    <a:lnTo>
                      <a:pt x="217" y="630"/>
                    </a:lnTo>
                    <a:lnTo>
                      <a:pt x="233" y="637"/>
                    </a:lnTo>
                    <a:lnTo>
                      <a:pt x="250" y="642"/>
                    </a:lnTo>
                    <a:lnTo>
                      <a:pt x="267" y="646"/>
                    </a:lnTo>
                    <a:lnTo>
                      <a:pt x="285" y="649"/>
                    </a:lnTo>
                    <a:lnTo>
                      <a:pt x="303" y="653"/>
                    </a:lnTo>
                    <a:lnTo>
                      <a:pt x="320" y="655"/>
                    </a:lnTo>
                    <a:lnTo>
                      <a:pt x="339" y="656"/>
                    </a:lnTo>
                    <a:lnTo>
                      <a:pt x="358" y="656"/>
                    </a:lnTo>
                    <a:lnTo>
                      <a:pt x="377" y="656"/>
                    </a:lnTo>
                    <a:lnTo>
                      <a:pt x="395" y="655"/>
                    </a:lnTo>
                    <a:lnTo>
                      <a:pt x="414" y="653"/>
                    </a:lnTo>
                    <a:lnTo>
                      <a:pt x="431" y="649"/>
                    </a:lnTo>
                    <a:lnTo>
                      <a:pt x="448" y="646"/>
                    </a:lnTo>
                    <a:lnTo>
                      <a:pt x="466" y="642"/>
                    </a:lnTo>
                    <a:lnTo>
                      <a:pt x="483" y="637"/>
                    </a:lnTo>
                    <a:lnTo>
                      <a:pt x="499" y="630"/>
                    </a:lnTo>
                    <a:lnTo>
                      <a:pt x="515" y="624"/>
                    </a:lnTo>
                    <a:lnTo>
                      <a:pt x="530" y="618"/>
                    </a:lnTo>
                    <a:lnTo>
                      <a:pt x="545" y="609"/>
                    </a:lnTo>
                    <a:lnTo>
                      <a:pt x="560" y="601"/>
                    </a:lnTo>
                    <a:lnTo>
                      <a:pt x="574" y="593"/>
                    </a:lnTo>
                    <a:lnTo>
                      <a:pt x="588" y="583"/>
                    </a:lnTo>
                    <a:lnTo>
                      <a:pt x="600" y="573"/>
                    </a:lnTo>
                    <a:lnTo>
                      <a:pt x="613" y="562"/>
                    </a:lnTo>
                    <a:lnTo>
                      <a:pt x="625" y="551"/>
                    </a:lnTo>
                    <a:lnTo>
                      <a:pt x="636" y="539"/>
                    </a:lnTo>
                    <a:lnTo>
                      <a:pt x="646" y="526"/>
                    </a:lnTo>
                    <a:lnTo>
                      <a:pt x="656" y="514"/>
                    </a:lnTo>
                    <a:lnTo>
                      <a:pt x="665" y="500"/>
                    </a:lnTo>
                    <a:lnTo>
                      <a:pt x="674" y="486"/>
                    </a:lnTo>
                    <a:lnTo>
                      <a:pt x="682" y="473"/>
                    </a:lnTo>
                    <a:lnTo>
                      <a:pt x="689" y="458"/>
                    </a:lnTo>
                    <a:lnTo>
                      <a:pt x="695" y="443"/>
                    </a:lnTo>
                    <a:lnTo>
                      <a:pt x="701" y="427"/>
                    </a:lnTo>
                    <a:lnTo>
                      <a:pt x="705" y="412"/>
                    </a:lnTo>
                    <a:lnTo>
                      <a:pt x="710" y="396"/>
                    </a:lnTo>
                    <a:lnTo>
                      <a:pt x="712" y="379"/>
                    </a:lnTo>
                    <a:lnTo>
                      <a:pt x="714" y="363"/>
                    </a:lnTo>
                    <a:lnTo>
                      <a:pt x="716" y="345"/>
                    </a:lnTo>
                    <a:lnTo>
                      <a:pt x="717" y="329"/>
                    </a:lnTo>
                    <a:lnTo>
                      <a:pt x="716" y="312"/>
                    </a:lnTo>
                    <a:lnTo>
                      <a:pt x="714" y="295"/>
                    </a:lnTo>
                    <a:lnTo>
                      <a:pt x="712" y="278"/>
                    </a:lnTo>
                    <a:lnTo>
                      <a:pt x="710" y="261"/>
                    </a:lnTo>
                    <a:lnTo>
                      <a:pt x="705" y="245"/>
                    </a:lnTo>
                    <a:lnTo>
                      <a:pt x="701" y="230"/>
                    </a:lnTo>
                    <a:lnTo>
                      <a:pt x="695" y="214"/>
                    </a:lnTo>
                    <a:lnTo>
                      <a:pt x="689" y="199"/>
                    </a:lnTo>
                    <a:lnTo>
                      <a:pt x="682" y="184"/>
                    </a:lnTo>
                    <a:lnTo>
                      <a:pt x="674" y="171"/>
                    </a:lnTo>
                    <a:lnTo>
                      <a:pt x="665" y="157"/>
                    </a:lnTo>
                    <a:lnTo>
                      <a:pt x="656" y="143"/>
                    </a:lnTo>
                    <a:lnTo>
                      <a:pt x="646" y="131"/>
                    </a:lnTo>
                    <a:lnTo>
                      <a:pt x="636" y="118"/>
                    </a:lnTo>
                    <a:lnTo>
                      <a:pt x="625" y="107"/>
                    </a:lnTo>
                    <a:lnTo>
                      <a:pt x="613" y="95"/>
                    </a:lnTo>
                    <a:lnTo>
                      <a:pt x="600" y="84"/>
                    </a:lnTo>
                    <a:lnTo>
                      <a:pt x="588" y="74"/>
                    </a:lnTo>
                    <a:lnTo>
                      <a:pt x="574" y="64"/>
                    </a:lnTo>
                    <a:lnTo>
                      <a:pt x="560" y="56"/>
                    </a:lnTo>
                    <a:lnTo>
                      <a:pt x="545" y="48"/>
                    </a:lnTo>
                    <a:lnTo>
                      <a:pt x="530" y="39"/>
                    </a:lnTo>
                    <a:lnTo>
                      <a:pt x="515" y="33"/>
                    </a:lnTo>
                    <a:lnTo>
                      <a:pt x="499" y="26"/>
                    </a:lnTo>
                    <a:lnTo>
                      <a:pt x="483" y="20"/>
                    </a:lnTo>
                    <a:lnTo>
                      <a:pt x="466" y="15"/>
                    </a:lnTo>
                    <a:lnTo>
                      <a:pt x="448" y="11"/>
                    </a:lnTo>
                    <a:lnTo>
                      <a:pt x="431" y="8"/>
                    </a:lnTo>
                    <a:lnTo>
                      <a:pt x="414" y="5"/>
                    </a:lnTo>
                    <a:lnTo>
                      <a:pt x="395" y="2"/>
                    </a:lnTo>
                    <a:lnTo>
                      <a:pt x="377" y="1"/>
                    </a:lnTo>
                    <a:lnTo>
                      <a:pt x="358" y="0"/>
                    </a:lnTo>
                    <a:close/>
                  </a:path>
                </a:pathLst>
              </a:custGeom>
              <a:solidFill>
                <a:schemeClr val="tx1"/>
              </a:solidFill>
              <a:ln w="9525">
                <a:solidFill>
                  <a:schemeClr val="tx1"/>
                </a:solidFill>
                <a:round/>
                <a:headEnd/>
                <a:tailEnd/>
              </a:ln>
            </p:spPr>
            <p:txBody>
              <a:bodyPr/>
              <a:lstStyle/>
              <a:p>
                <a:endParaRPr lang="pt-BR"/>
              </a:p>
            </p:txBody>
          </p:sp>
          <p:sp>
            <p:nvSpPr>
              <p:cNvPr id="59" name="Freeform 1080">
                <a:extLst>
                  <a:ext uri="{FF2B5EF4-FFF2-40B4-BE49-F238E27FC236}">
                    <a16:creationId xmlns:a16="http://schemas.microsoft.com/office/drawing/2014/main" id="{9D761209-2659-496F-B071-A6682DEA4277}"/>
                  </a:ext>
                </a:extLst>
              </p:cNvPr>
              <p:cNvSpPr>
                <a:spLocks noEditPoints="1"/>
              </p:cNvSpPr>
              <p:nvPr/>
            </p:nvSpPr>
            <p:spPr bwMode="auto">
              <a:xfrm>
                <a:off x="4214" y="2720"/>
                <a:ext cx="180" cy="164"/>
              </a:xfrm>
              <a:custGeom>
                <a:avLst/>
                <a:gdLst>
                  <a:gd name="T0" fmla="*/ 0 w 716"/>
                  <a:gd name="T1" fmla="*/ 0 h 656"/>
                  <a:gd name="T2" fmla="*/ 0 w 716"/>
                  <a:gd name="T3" fmla="*/ 0 h 656"/>
                  <a:gd name="T4" fmla="*/ 0 w 716"/>
                  <a:gd name="T5" fmla="*/ 0 h 656"/>
                  <a:gd name="T6" fmla="*/ 0 w 716"/>
                  <a:gd name="T7" fmla="*/ 0 h 656"/>
                  <a:gd name="T8" fmla="*/ 0 w 716"/>
                  <a:gd name="T9" fmla="*/ 0 h 656"/>
                  <a:gd name="T10" fmla="*/ 0 w 716"/>
                  <a:gd name="T11" fmla="*/ 0 h 656"/>
                  <a:gd name="T12" fmla="*/ 0 w 716"/>
                  <a:gd name="T13" fmla="*/ 0 h 656"/>
                  <a:gd name="T14" fmla="*/ 0 w 716"/>
                  <a:gd name="T15" fmla="*/ 0 h 656"/>
                  <a:gd name="T16" fmla="*/ 0 w 716"/>
                  <a:gd name="T17" fmla="*/ 0 h 656"/>
                  <a:gd name="T18" fmla="*/ 0 w 716"/>
                  <a:gd name="T19" fmla="*/ 0 h 656"/>
                  <a:gd name="T20" fmla="*/ 0 w 716"/>
                  <a:gd name="T21" fmla="*/ 0 h 656"/>
                  <a:gd name="T22" fmla="*/ 0 w 716"/>
                  <a:gd name="T23" fmla="*/ 0 h 656"/>
                  <a:gd name="T24" fmla="*/ 0 w 716"/>
                  <a:gd name="T25" fmla="*/ 0 h 656"/>
                  <a:gd name="T26" fmla="*/ 0 w 716"/>
                  <a:gd name="T27" fmla="*/ 0 h 656"/>
                  <a:gd name="T28" fmla="*/ 0 w 716"/>
                  <a:gd name="T29" fmla="*/ 0 h 656"/>
                  <a:gd name="T30" fmla="*/ 0 w 716"/>
                  <a:gd name="T31" fmla="*/ 0 h 656"/>
                  <a:gd name="T32" fmla="*/ 0 w 716"/>
                  <a:gd name="T33" fmla="*/ 0 h 656"/>
                  <a:gd name="T34" fmla="*/ 0 w 716"/>
                  <a:gd name="T35" fmla="*/ 0 h 656"/>
                  <a:gd name="T36" fmla="*/ 0 w 716"/>
                  <a:gd name="T37" fmla="*/ 0 h 656"/>
                  <a:gd name="T38" fmla="*/ 0 w 716"/>
                  <a:gd name="T39" fmla="*/ 0 h 656"/>
                  <a:gd name="T40" fmla="*/ 0 w 716"/>
                  <a:gd name="T41" fmla="*/ 0 h 656"/>
                  <a:gd name="T42" fmla="*/ 0 w 716"/>
                  <a:gd name="T43" fmla="*/ 0 h 656"/>
                  <a:gd name="T44" fmla="*/ 0 w 716"/>
                  <a:gd name="T45" fmla="*/ 0 h 656"/>
                  <a:gd name="T46" fmla="*/ 0 w 716"/>
                  <a:gd name="T47" fmla="*/ 0 h 656"/>
                  <a:gd name="T48" fmla="*/ 0 w 716"/>
                  <a:gd name="T49" fmla="*/ 0 h 656"/>
                  <a:gd name="T50" fmla="*/ 0 w 716"/>
                  <a:gd name="T51" fmla="*/ 0 h 656"/>
                  <a:gd name="T52" fmla="*/ 0 w 716"/>
                  <a:gd name="T53" fmla="*/ 0 h 656"/>
                  <a:gd name="T54" fmla="*/ 0 w 716"/>
                  <a:gd name="T55" fmla="*/ 0 h 656"/>
                  <a:gd name="T56" fmla="*/ 0 w 716"/>
                  <a:gd name="T57" fmla="*/ 0 h 656"/>
                  <a:gd name="T58" fmla="*/ 0 w 716"/>
                  <a:gd name="T59" fmla="*/ 0 h 656"/>
                  <a:gd name="T60" fmla="*/ 0 w 716"/>
                  <a:gd name="T61" fmla="*/ 0 h 656"/>
                  <a:gd name="T62" fmla="*/ 0 w 716"/>
                  <a:gd name="T63" fmla="*/ 0 h 656"/>
                  <a:gd name="T64" fmla="*/ 0 w 716"/>
                  <a:gd name="T65" fmla="*/ 0 h 656"/>
                  <a:gd name="T66" fmla="*/ 0 w 716"/>
                  <a:gd name="T67" fmla="*/ 0 h 656"/>
                  <a:gd name="T68" fmla="*/ 0 w 716"/>
                  <a:gd name="T69" fmla="*/ 0 h 656"/>
                  <a:gd name="T70" fmla="*/ 0 w 716"/>
                  <a:gd name="T71" fmla="*/ 0 h 656"/>
                  <a:gd name="T72" fmla="*/ 0 w 716"/>
                  <a:gd name="T73" fmla="*/ 0 h 656"/>
                  <a:gd name="T74" fmla="*/ 0 w 716"/>
                  <a:gd name="T75" fmla="*/ 0 h 656"/>
                  <a:gd name="T76" fmla="*/ 0 w 716"/>
                  <a:gd name="T77" fmla="*/ 0 h 656"/>
                  <a:gd name="T78" fmla="*/ 0 w 716"/>
                  <a:gd name="T79" fmla="*/ 0 h 656"/>
                  <a:gd name="T80" fmla="*/ 0 w 716"/>
                  <a:gd name="T81" fmla="*/ 0 h 656"/>
                  <a:gd name="T82" fmla="*/ 0 w 716"/>
                  <a:gd name="T83" fmla="*/ 0 h 656"/>
                  <a:gd name="T84" fmla="*/ 0 w 716"/>
                  <a:gd name="T85" fmla="*/ 0 h 656"/>
                  <a:gd name="T86" fmla="*/ 0 w 716"/>
                  <a:gd name="T87" fmla="*/ 0 h 656"/>
                  <a:gd name="T88" fmla="*/ 0 w 716"/>
                  <a:gd name="T89" fmla="*/ 0 h 656"/>
                  <a:gd name="T90" fmla="*/ 0 w 716"/>
                  <a:gd name="T91" fmla="*/ 0 h 656"/>
                  <a:gd name="T92" fmla="*/ 0 w 716"/>
                  <a:gd name="T93" fmla="*/ 0 h 656"/>
                  <a:gd name="T94" fmla="*/ 0 w 716"/>
                  <a:gd name="T95" fmla="*/ 0 h 656"/>
                  <a:gd name="T96" fmla="*/ 0 w 716"/>
                  <a:gd name="T97" fmla="*/ 0 h 656"/>
                  <a:gd name="T98" fmla="*/ 0 w 716"/>
                  <a:gd name="T99" fmla="*/ 0 h 656"/>
                  <a:gd name="T100" fmla="*/ 0 w 716"/>
                  <a:gd name="T101" fmla="*/ 0 h 6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16"/>
                  <a:gd name="T154" fmla="*/ 0 h 656"/>
                  <a:gd name="T155" fmla="*/ 716 w 716"/>
                  <a:gd name="T156" fmla="*/ 656 h 6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16" h="656">
                    <a:moveTo>
                      <a:pt x="358" y="27"/>
                    </a:moveTo>
                    <a:lnTo>
                      <a:pt x="371" y="27"/>
                    </a:lnTo>
                    <a:lnTo>
                      <a:pt x="382" y="28"/>
                    </a:lnTo>
                    <a:lnTo>
                      <a:pt x="394" y="29"/>
                    </a:lnTo>
                    <a:lnTo>
                      <a:pt x="406" y="31"/>
                    </a:lnTo>
                    <a:lnTo>
                      <a:pt x="418" y="34"/>
                    </a:lnTo>
                    <a:lnTo>
                      <a:pt x="429" y="37"/>
                    </a:lnTo>
                    <a:lnTo>
                      <a:pt x="441" y="41"/>
                    </a:lnTo>
                    <a:lnTo>
                      <a:pt x="453" y="46"/>
                    </a:lnTo>
                    <a:lnTo>
                      <a:pt x="465" y="51"/>
                    </a:lnTo>
                    <a:lnTo>
                      <a:pt x="475" y="56"/>
                    </a:lnTo>
                    <a:lnTo>
                      <a:pt x="487" y="62"/>
                    </a:lnTo>
                    <a:lnTo>
                      <a:pt x="497" y="69"/>
                    </a:lnTo>
                    <a:lnTo>
                      <a:pt x="509" y="76"/>
                    </a:lnTo>
                    <a:lnTo>
                      <a:pt x="519" y="84"/>
                    </a:lnTo>
                    <a:lnTo>
                      <a:pt x="528" y="93"/>
                    </a:lnTo>
                    <a:lnTo>
                      <a:pt x="539" y="102"/>
                    </a:lnTo>
                    <a:lnTo>
                      <a:pt x="548" y="112"/>
                    </a:lnTo>
                    <a:lnTo>
                      <a:pt x="557" y="122"/>
                    </a:lnTo>
                    <a:lnTo>
                      <a:pt x="565" y="133"/>
                    </a:lnTo>
                    <a:lnTo>
                      <a:pt x="573" y="144"/>
                    </a:lnTo>
                    <a:lnTo>
                      <a:pt x="580" y="157"/>
                    </a:lnTo>
                    <a:lnTo>
                      <a:pt x="588" y="170"/>
                    </a:lnTo>
                    <a:lnTo>
                      <a:pt x="594" y="182"/>
                    </a:lnTo>
                    <a:lnTo>
                      <a:pt x="600" y="196"/>
                    </a:lnTo>
                    <a:lnTo>
                      <a:pt x="606" y="211"/>
                    </a:lnTo>
                    <a:lnTo>
                      <a:pt x="610" y="225"/>
                    </a:lnTo>
                    <a:lnTo>
                      <a:pt x="615" y="241"/>
                    </a:lnTo>
                    <a:lnTo>
                      <a:pt x="618" y="258"/>
                    </a:lnTo>
                    <a:lnTo>
                      <a:pt x="621" y="275"/>
                    </a:lnTo>
                    <a:lnTo>
                      <a:pt x="623" y="292"/>
                    </a:lnTo>
                    <a:lnTo>
                      <a:pt x="624" y="310"/>
                    </a:lnTo>
                    <a:lnTo>
                      <a:pt x="624" y="329"/>
                    </a:lnTo>
                    <a:lnTo>
                      <a:pt x="624" y="347"/>
                    </a:lnTo>
                    <a:lnTo>
                      <a:pt x="623" y="365"/>
                    </a:lnTo>
                    <a:lnTo>
                      <a:pt x="621" y="382"/>
                    </a:lnTo>
                    <a:lnTo>
                      <a:pt x="618" y="399"/>
                    </a:lnTo>
                    <a:lnTo>
                      <a:pt x="615" y="416"/>
                    </a:lnTo>
                    <a:lnTo>
                      <a:pt x="610" y="432"/>
                    </a:lnTo>
                    <a:lnTo>
                      <a:pt x="606" y="446"/>
                    </a:lnTo>
                    <a:lnTo>
                      <a:pt x="600" y="461"/>
                    </a:lnTo>
                    <a:lnTo>
                      <a:pt x="594" y="475"/>
                    </a:lnTo>
                    <a:lnTo>
                      <a:pt x="588" y="487"/>
                    </a:lnTo>
                    <a:lnTo>
                      <a:pt x="580" y="500"/>
                    </a:lnTo>
                    <a:lnTo>
                      <a:pt x="573" y="513"/>
                    </a:lnTo>
                    <a:lnTo>
                      <a:pt x="565" y="524"/>
                    </a:lnTo>
                    <a:lnTo>
                      <a:pt x="557" y="535"/>
                    </a:lnTo>
                    <a:lnTo>
                      <a:pt x="548" y="545"/>
                    </a:lnTo>
                    <a:lnTo>
                      <a:pt x="539" y="555"/>
                    </a:lnTo>
                    <a:lnTo>
                      <a:pt x="528" y="564"/>
                    </a:lnTo>
                    <a:lnTo>
                      <a:pt x="519" y="573"/>
                    </a:lnTo>
                    <a:lnTo>
                      <a:pt x="509" y="581"/>
                    </a:lnTo>
                    <a:lnTo>
                      <a:pt x="497" y="588"/>
                    </a:lnTo>
                    <a:lnTo>
                      <a:pt x="487" y="595"/>
                    </a:lnTo>
                    <a:lnTo>
                      <a:pt x="475" y="601"/>
                    </a:lnTo>
                    <a:lnTo>
                      <a:pt x="465" y="606"/>
                    </a:lnTo>
                    <a:lnTo>
                      <a:pt x="453" y="612"/>
                    </a:lnTo>
                    <a:lnTo>
                      <a:pt x="441" y="616"/>
                    </a:lnTo>
                    <a:lnTo>
                      <a:pt x="429" y="620"/>
                    </a:lnTo>
                    <a:lnTo>
                      <a:pt x="418" y="623"/>
                    </a:lnTo>
                    <a:lnTo>
                      <a:pt x="406" y="625"/>
                    </a:lnTo>
                    <a:lnTo>
                      <a:pt x="394" y="627"/>
                    </a:lnTo>
                    <a:lnTo>
                      <a:pt x="382" y="629"/>
                    </a:lnTo>
                    <a:lnTo>
                      <a:pt x="371" y="630"/>
                    </a:lnTo>
                    <a:lnTo>
                      <a:pt x="358" y="630"/>
                    </a:lnTo>
                    <a:lnTo>
                      <a:pt x="346" y="630"/>
                    </a:lnTo>
                    <a:lnTo>
                      <a:pt x="335" y="629"/>
                    </a:lnTo>
                    <a:lnTo>
                      <a:pt x="322" y="627"/>
                    </a:lnTo>
                    <a:lnTo>
                      <a:pt x="311" y="625"/>
                    </a:lnTo>
                    <a:lnTo>
                      <a:pt x="298" y="623"/>
                    </a:lnTo>
                    <a:lnTo>
                      <a:pt x="286" y="620"/>
                    </a:lnTo>
                    <a:lnTo>
                      <a:pt x="275" y="616"/>
                    </a:lnTo>
                    <a:lnTo>
                      <a:pt x="263" y="612"/>
                    </a:lnTo>
                    <a:lnTo>
                      <a:pt x="252" y="606"/>
                    </a:lnTo>
                    <a:lnTo>
                      <a:pt x="240" y="601"/>
                    </a:lnTo>
                    <a:lnTo>
                      <a:pt x="230" y="595"/>
                    </a:lnTo>
                    <a:lnTo>
                      <a:pt x="218" y="588"/>
                    </a:lnTo>
                    <a:lnTo>
                      <a:pt x="208" y="581"/>
                    </a:lnTo>
                    <a:lnTo>
                      <a:pt x="198" y="573"/>
                    </a:lnTo>
                    <a:lnTo>
                      <a:pt x="187" y="564"/>
                    </a:lnTo>
                    <a:lnTo>
                      <a:pt x="178" y="555"/>
                    </a:lnTo>
                    <a:lnTo>
                      <a:pt x="169" y="545"/>
                    </a:lnTo>
                    <a:lnTo>
                      <a:pt x="160" y="535"/>
                    </a:lnTo>
                    <a:lnTo>
                      <a:pt x="152" y="524"/>
                    </a:lnTo>
                    <a:lnTo>
                      <a:pt x="144" y="513"/>
                    </a:lnTo>
                    <a:lnTo>
                      <a:pt x="136" y="500"/>
                    </a:lnTo>
                    <a:lnTo>
                      <a:pt x="129" y="487"/>
                    </a:lnTo>
                    <a:lnTo>
                      <a:pt x="122" y="475"/>
                    </a:lnTo>
                    <a:lnTo>
                      <a:pt x="116" y="461"/>
                    </a:lnTo>
                    <a:lnTo>
                      <a:pt x="111" y="446"/>
                    </a:lnTo>
                    <a:lnTo>
                      <a:pt x="107" y="432"/>
                    </a:lnTo>
                    <a:lnTo>
                      <a:pt x="102" y="416"/>
                    </a:lnTo>
                    <a:lnTo>
                      <a:pt x="99" y="399"/>
                    </a:lnTo>
                    <a:lnTo>
                      <a:pt x="96" y="382"/>
                    </a:lnTo>
                    <a:lnTo>
                      <a:pt x="94" y="365"/>
                    </a:lnTo>
                    <a:lnTo>
                      <a:pt x="93" y="347"/>
                    </a:lnTo>
                    <a:lnTo>
                      <a:pt x="93" y="329"/>
                    </a:lnTo>
                    <a:lnTo>
                      <a:pt x="93" y="310"/>
                    </a:lnTo>
                    <a:lnTo>
                      <a:pt x="94" y="292"/>
                    </a:lnTo>
                    <a:lnTo>
                      <a:pt x="96" y="275"/>
                    </a:lnTo>
                    <a:lnTo>
                      <a:pt x="99" y="258"/>
                    </a:lnTo>
                    <a:lnTo>
                      <a:pt x="102" y="241"/>
                    </a:lnTo>
                    <a:lnTo>
                      <a:pt x="107" y="225"/>
                    </a:lnTo>
                    <a:lnTo>
                      <a:pt x="111" y="211"/>
                    </a:lnTo>
                    <a:lnTo>
                      <a:pt x="116" y="196"/>
                    </a:lnTo>
                    <a:lnTo>
                      <a:pt x="122" y="182"/>
                    </a:lnTo>
                    <a:lnTo>
                      <a:pt x="129" y="170"/>
                    </a:lnTo>
                    <a:lnTo>
                      <a:pt x="136" y="157"/>
                    </a:lnTo>
                    <a:lnTo>
                      <a:pt x="144" y="144"/>
                    </a:lnTo>
                    <a:lnTo>
                      <a:pt x="152" y="133"/>
                    </a:lnTo>
                    <a:lnTo>
                      <a:pt x="160" y="122"/>
                    </a:lnTo>
                    <a:lnTo>
                      <a:pt x="169" y="112"/>
                    </a:lnTo>
                    <a:lnTo>
                      <a:pt x="178" y="102"/>
                    </a:lnTo>
                    <a:lnTo>
                      <a:pt x="187" y="93"/>
                    </a:lnTo>
                    <a:lnTo>
                      <a:pt x="198" y="84"/>
                    </a:lnTo>
                    <a:lnTo>
                      <a:pt x="208" y="76"/>
                    </a:lnTo>
                    <a:lnTo>
                      <a:pt x="218" y="69"/>
                    </a:lnTo>
                    <a:lnTo>
                      <a:pt x="230" y="62"/>
                    </a:lnTo>
                    <a:lnTo>
                      <a:pt x="240" y="56"/>
                    </a:lnTo>
                    <a:lnTo>
                      <a:pt x="252" y="51"/>
                    </a:lnTo>
                    <a:lnTo>
                      <a:pt x="263" y="46"/>
                    </a:lnTo>
                    <a:lnTo>
                      <a:pt x="275" y="41"/>
                    </a:lnTo>
                    <a:lnTo>
                      <a:pt x="286" y="37"/>
                    </a:lnTo>
                    <a:lnTo>
                      <a:pt x="298" y="34"/>
                    </a:lnTo>
                    <a:lnTo>
                      <a:pt x="311" y="31"/>
                    </a:lnTo>
                    <a:lnTo>
                      <a:pt x="322" y="29"/>
                    </a:lnTo>
                    <a:lnTo>
                      <a:pt x="335" y="28"/>
                    </a:lnTo>
                    <a:lnTo>
                      <a:pt x="346" y="27"/>
                    </a:lnTo>
                    <a:lnTo>
                      <a:pt x="358" y="27"/>
                    </a:lnTo>
                    <a:close/>
                    <a:moveTo>
                      <a:pt x="358" y="0"/>
                    </a:moveTo>
                    <a:lnTo>
                      <a:pt x="339" y="1"/>
                    </a:lnTo>
                    <a:lnTo>
                      <a:pt x="321" y="2"/>
                    </a:lnTo>
                    <a:lnTo>
                      <a:pt x="303" y="5"/>
                    </a:lnTo>
                    <a:lnTo>
                      <a:pt x="285" y="8"/>
                    </a:lnTo>
                    <a:lnTo>
                      <a:pt x="267" y="11"/>
                    </a:lnTo>
                    <a:lnTo>
                      <a:pt x="250" y="15"/>
                    </a:lnTo>
                    <a:lnTo>
                      <a:pt x="233" y="20"/>
                    </a:lnTo>
                    <a:lnTo>
                      <a:pt x="217" y="26"/>
                    </a:lnTo>
                    <a:lnTo>
                      <a:pt x="201" y="33"/>
                    </a:lnTo>
                    <a:lnTo>
                      <a:pt x="186" y="39"/>
                    </a:lnTo>
                    <a:lnTo>
                      <a:pt x="170" y="48"/>
                    </a:lnTo>
                    <a:lnTo>
                      <a:pt x="156" y="56"/>
                    </a:lnTo>
                    <a:lnTo>
                      <a:pt x="142" y="64"/>
                    </a:lnTo>
                    <a:lnTo>
                      <a:pt x="129" y="74"/>
                    </a:lnTo>
                    <a:lnTo>
                      <a:pt x="116" y="84"/>
                    </a:lnTo>
                    <a:lnTo>
                      <a:pt x="103" y="95"/>
                    </a:lnTo>
                    <a:lnTo>
                      <a:pt x="92" y="107"/>
                    </a:lnTo>
                    <a:lnTo>
                      <a:pt x="80" y="118"/>
                    </a:lnTo>
                    <a:lnTo>
                      <a:pt x="70" y="131"/>
                    </a:lnTo>
                    <a:lnTo>
                      <a:pt x="61" y="143"/>
                    </a:lnTo>
                    <a:lnTo>
                      <a:pt x="51" y="157"/>
                    </a:lnTo>
                    <a:lnTo>
                      <a:pt x="42" y="171"/>
                    </a:lnTo>
                    <a:lnTo>
                      <a:pt x="34" y="184"/>
                    </a:lnTo>
                    <a:lnTo>
                      <a:pt x="27" y="199"/>
                    </a:lnTo>
                    <a:lnTo>
                      <a:pt x="21" y="214"/>
                    </a:lnTo>
                    <a:lnTo>
                      <a:pt x="16" y="230"/>
                    </a:lnTo>
                    <a:lnTo>
                      <a:pt x="11" y="245"/>
                    </a:lnTo>
                    <a:lnTo>
                      <a:pt x="7" y="261"/>
                    </a:lnTo>
                    <a:lnTo>
                      <a:pt x="4" y="278"/>
                    </a:lnTo>
                    <a:lnTo>
                      <a:pt x="2" y="295"/>
                    </a:lnTo>
                    <a:lnTo>
                      <a:pt x="1" y="312"/>
                    </a:lnTo>
                    <a:lnTo>
                      <a:pt x="0" y="329"/>
                    </a:lnTo>
                    <a:lnTo>
                      <a:pt x="1" y="345"/>
                    </a:lnTo>
                    <a:lnTo>
                      <a:pt x="2" y="363"/>
                    </a:lnTo>
                    <a:lnTo>
                      <a:pt x="4" y="379"/>
                    </a:lnTo>
                    <a:lnTo>
                      <a:pt x="7" y="396"/>
                    </a:lnTo>
                    <a:lnTo>
                      <a:pt x="11" y="412"/>
                    </a:lnTo>
                    <a:lnTo>
                      <a:pt x="16" y="427"/>
                    </a:lnTo>
                    <a:lnTo>
                      <a:pt x="21" y="443"/>
                    </a:lnTo>
                    <a:lnTo>
                      <a:pt x="27" y="458"/>
                    </a:lnTo>
                    <a:lnTo>
                      <a:pt x="34" y="473"/>
                    </a:lnTo>
                    <a:lnTo>
                      <a:pt x="42" y="486"/>
                    </a:lnTo>
                    <a:lnTo>
                      <a:pt x="51" y="500"/>
                    </a:lnTo>
                    <a:lnTo>
                      <a:pt x="61" y="514"/>
                    </a:lnTo>
                    <a:lnTo>
                      <a:pt x="70" y="526"/>
                    </a:lnTo>
                    <a:lnTo>
                      <a:pt x="80" y="539"/>
                    </a:lnTo>
                    <a:lnTo>
                      <a:pt x="92" y="551"/>
                    </a:lnTo>
                    <a:lnTo>
                      <a:pt x="103" y="562"/>
                    </a:lnTo>
                    <a:lnTo>
                      <a:pt x="116" y="573"/>
                    </a:lnTo>
                    <a:lnTo>
                      <a:pt x="129" y="583"/>
                    </a:lnTo>
                    <a:lnTo>
                      <a:pt x="142" y="593"/>
                    </a:lnTo>
                    <a:lnTo>
                      <a:pt x="156" y="601"/>
                    </a:lnTo>
                    <a:lnTo>
                      <a:pt x="170" y="609"/>
                    </a:lnTo>
                    <a:lnTo>
                      <a:pt x="186" y="618"/>
                    </a:lnTo>
                    <a:lnTo>
                      <a:pt x="201" y="624"/>
                    </a:lnTo>
                    <a:lnTo>
                      <a:pt x="217" y="630"/>
                    </a:lnTo>
                    <a:lnTo>
                      <a:pt x="233" y="637"/>
                    </a:lnTo>
                    <a:lnTo>
                      <a:pt x="250" y="642"/>
                    </a:lnTo>
                    <a:lnTo>
                      <a:pt x="267" y="646"/>
                    </a:lnTo>
                    <a:lnTo>
                      <a:pt x="285" y="649"/>
                    </a:lnTo>
                    <a:lnTo>
                      <a:pt x="303" y="653"/>
                    </a:lnTo>
                    <a:lnTo>
                      <a:pt x="321" y="655"/>
                    </a:lnTo>
                    <a:lnTo>
                      <a:pt x="339" y="656"/>
                    </a:lnTo>
                    <a:lnTo>
                      <a:pt x="358" y="656"/>
                    </a:lnTo>
                    <a:lnTo>
                      <a:pt x="377" y="656"/>
                    </a:lnTo>
                    <a:lnTo>
                      <a:pt x="396" y="655"/>
                    </a:lnTo>
                    <a:lnTo>
                      <a:pt x="413" y="653"/>
                    </a:lnTo>
                    <a:lnTo>
                      <a:pt x="432" y="649"/>
                    </a:lnTo>
                    <a:lnTo>
                      <a:pt x="449" y="646"/>
                    </a:lnTo>
                    <a:lnTo>
                      <a:pt x="466" y="642"/>
                    </a:lnTo>
                    <a:lnTo>
                      <a:pt x="483" y="637"/>
                    </a:lnTo>
                    <a:lnTo>
                      <a:pt x="500" y="630"/>
                    </a:lnTo>
                    <a:lnTo>
                      <a:pt x="516" y="624"/>
                    </a:lnTo>
                    <a:lnTo>
                      <a:pt x="531" y="618"/>
                    </a:lnTo>
                    <a:lnTo>
                      <a:pt x="546" y="609"/>
                    </a:lnTo>
                    <a:lnTo>
                      <a:pt x="561" y="601"/>
                    </a:lnTo>
                    <a:lnTo>
                      <a:pt x="574" y="593"/>
                    </a:lnTo>
                    <a:lnTo>
                      <a:pt x="588" y="583"/>
                    </a:lnTo>
                    <a:lnTo>
                      <a:pt x="601" y="573"/>
                    </a:lnTo>
                    <a:lnTo>
                      <a:pt x="614" y="562"/>
                    </a:lnTo>
                    <a:lnTo>
                      <a:pt x="625" y="551"/>
                    </a:lnTo>
                    <a:lnTo>
                      <a:pt x="636" y="539"/>
                    </a:lnTo>
                    <a:lnTo>
                      <a:pt x="647" y="526"/>
                    </a:lnTo>
                    <a:lnTo>
                      <a:pt x="656" y="514"/>
                    </a:lnTo>
                    <a:lnTo>
                      <a:pt x="665" y="500"/>
                    </a:lnTo>
                    <a:lnTo>
                      <a:pt x="675" y="486"/>
                    </a:lnTo>
                    <a:lnTo>
                      <a:pt x="682" y="473"/>
                    </a:lnTo>
                    <a:lnTo>
                      <a:pt x="688" y="458"/>
                    </a:lnTo>
                    <a:lnTo>
                      <a:pt x="695" y="443"/>
                    </a:lnTo>
                    <a:lnTo>
                      <a:pt x="701" y="427"/>
                    </a:lnTo>
                    <a:lnTo>
                      <a:pt x="706" y="412"/>
                    </a:lnTo>
                    <a:lnTo>
                      <a:pt x="709" y="396"/>
                    </a:lnTo>
                    <a:lnTo>
                      <a:pt x="713" y="379"/>
                    </a:lnTo>
                    <a:lnTo>
                      <a:pt x="715" y="363"/>
                    </a:lnTo>
                    <a:lnTo>
                      <a:pt x="716" y="345"/>
                    </a:lnTo>
                    <a:lnTo>
                      <a:pt x="716" y="329"/>
                    </a:lnTo>
                    <a:lnTo>
                      <a:pt x="716" y="312"/>
                    </a:lnTo>
                    <a:lnTo>
                      <a:pt x="715" y="295"/>
                    </a:lnTo>
                    <a:lnTo>
                      <a:pt x="713" y="278"/>
                    </a:lnTo>
                    <a:lnTo>
                      <a:pt x="709" y="261"/>
                    </a:lnTo>
                    <a:lnTo>
                      <a:pt x="706" y="245"/>
                    </a:lnTo>
                    <a:lnTo>
                      <a:pt x="701" y="230"/>
                    </a:lnTo>
                    <a:lnTo>
                      <a:pt x="695" y="214"/>
                    </a:lnTo>
                    <a:lnTo>
                      <a:pt x="688" y="199"/>
                    </a:lnTo>
                    <a:lnTo>
                      <a:pt x="682" y="184"/>
                    </a:lnTo>
                    <a:lnTo>
                      <a:pt x="675" y="171"/>
                    </a:lnTo>
                    <a:lnTo>
                      <a:pt x="665" y="157"/>
                    </a:lnTo>
                    <a:lnTo>
                      <a:pt x="656" y="143"/>
                    </a:lnTo>
                    <a:lnTo>
                      <a:pt x="647" y="131"/>
                    </a:lnTo>
                    <a:lnTo>
                      <a:pt x="636" y="118"/>
                    </a:lnTo>
                    <a:lnTo>
                      <a:pt x="625" y="107"/>
                    </a:lnTo>
                    <a:lnTo>
                      <a:pt x="614" y="95"/>
                    </a:lnTo>
                    <a:lnTo>
                      <a:pt x="601" y="84"/>
                    </a:lnTo>
                    <a:lnTo>
                      <a:pt x="588" y="74"/>
                    </a:lnTo>
                    <a:lnTo>
                      <a:pt x="574" y="64"/>
                    </a:lnTo>
                    <a:lnTo>
                      <a:pt x="561" y="56"/>
                    </a:lnTo>
                    <a:lnTo>
                      <a:pt x="546" y="48"/>
                    </a:lnTo>
                    <a:lnTo>
                      <a:pt x="531" y="39"/>
                    </a:lnTo>
                    <a:lnTo>
                      <a:pt x="516" y="33"/>
                    </a:lnTo>
                    <a:lnTo>
                      <a:pt x="500" y="26"/>
                    </a:lnTo>
                    <a:lnTo>
                      <a:pt x="483" y="20"/>
                    </a:lnTo>
                    <a:lnTo>
                      <a:pt x="466" y="15"/>
                    </a:lnTo>
                    <a:lnTo>
                      <a:pt x="449" y="11"/>
                    </a:lnTo>
                    <a:lnTo>
                      <a:pt x="432" y="8"/>
                    </a:lnTo>
                    <a:lnTo>
                      <a:pt x="413" y="5"/>
                    </a:lnTo>
                    <a:lnTo>
                      <a:pt x="396" y="2"/>
                    </a:lnTo>
                    <a:lnTo>
                      <a:pt x="377" y="1"/>
                    </a:lnTo>
                    <a:lnTo>
                      <a:pt x="358" y="0"/>
                    </a:lnTo>
                    <a:close/>
                  </a:path>
                </a:pathLst>
              </a:custGeom>
              <a:solidFill>
                <a:schemeClr val="tx1"/>
              </a:solidFill>
              <a:ln w="9525">
                <a:solidFill>
                  <a:schemeClr val="tx1"/>
                </a:solidFill>
                <a:round/>
                <a:headEnd/>
                <a:tailEnd/>
              </a:ln>
            </p:spPr>
            <p:txBody>
              <a:bodyPr/>
              <a:lstStyle/>
              <a:p>
                <a:endParaRPr lang="pt-BR"/>
              </a:p>
            </p:txBody>
          </p:sp>
          <p:sp>
            <p:nvSpPr>
              <p:cNvPr id="60" name="Freeform 1081">
                <a:extLst>
                  <a:ext uri="{FF2B5EF4-FFF2-40B4-BE49-F238E27FC236}">
                    <a16:creationId xmlns:a16="http://schemas.microsoft.com/office/drawing/2014/main" id="{1769340C-04D6-4E7D-9D2C-9EE6D49A0AB3}"/>
                  </a:ext>
                </a:extLst>
              </p:cNvPr>
              <p:cNvSpPr>
                <a:spLocks noEditPoints="1"/>
              </p:cNvSpPr>
              <p:nvPr/>
            </p:nvSpPr>
            <p:spPr bwMode="auto">
              <a:xfrm>
                <a:off x="1932" y="2724"/>
                <a:ext cx="115" cy="156"/>
              </a:xfrm>
              <a:custGeom>
                <a:avLst/>
                <a:gdLst>
                  <a:gd name="T0" fmla="*/ 0 w 462"/>
                  <a:gd name="T1" fmla="*/ 0 h 622"/>
                  <a:gd name="T2" fmla="*/ 0 w 462"/>
                  <a:gd name="T3" fmla="*/ 0 h 622"/>
                  <a:gd name="T4" fmla="*/ 0 w 462"/>
                  <a:gd name="T5" fmla="*/ 0 h 622"/>
                  <a:gd name="T6" fmla="*/ 0 w 462"/>
                  <a:gd name="T7" fmla="*/ 0 h 622"/>
                  <a:gd name="T8" fmla="*/ 0 w 462"/>
                  <a:gd name="T9" fmla="*/ 0 h 622"/>
                  <a:gd name="T10" fmla="*/ 0 w 462"/>
                  <a:gd name="T11" fmla="*/ 0 h 622"/>
                  <a:gd name="T12" fmla="*/ 0 w 462"/>
                  <a:gd name="T13" fmla="*/ 0 h 622"/>
                  <a:gd name="T14" fmla="*/ 0 w 462"/>
                  <a:gd name="T15" fmla="*/ 0 h 622"/>
                  <a:gd name="T16" fmla="*/ 0 w 462"/>
                  <a:gd name="T17" fmla="*/ 0 h 622"/>
                  <a:gd name="T18" fmla="*/ 0 w 462"/>
                  <a:gd name="T19" fmla="*/ 0 h 622"/>
                  <a:gd name="T20" fmla="*/ 0 w 462"/>
                  <a:gd name="T21" fmla="*/ 0 h 622"/>
                  <a:gd name="T22" fmla="*/ 0 w 462"/>
                  <a:gd name="T23" fmla="*/ 0 h 622"/>
                  <a:gd name="T24" fmla="*/ 0 w 462"/>
                  <a:gd name="T25" fmla="*/ 0 h 622"/>
                  <a:gd name="T26" fmla="*/ 0 w 462"/>
                  <a:gd name="T27" fmla="*/ 0 h 622"/>
                  <a:gd name="T28" fmla="*/ 0 w 462"/>
                  <a:gd name="T29" fmla="*/ 0 h 622"/>
                  <a:gd name="T30" fmla="*/ 0 w 462"/>
                  <a:gd name="T31" fmla="*/ 0 h 622"/>
                  <a:gd name="T32" fmla="*/ 0 w 462"/>
                  <a:gd name="T33" fmla="*/ 0 h 622"/>
                  <a:gd name="T34" fmla="*/ 0 w 462"/>
                  <a:gd name="T35" fmla="*/ 0 h 622"/>
                  <a:gd name="T36" fmla="*/ 0 w 462"/>
                  <a:gd name="T37" fmla="*/ 0 h 622"/>
                  <a:gd name="T38" fmla="*/ 0 w 462"/>
                  <a:gd name="T39" fmla="*/ 0 h 622"/>
                  <a:gd name="T40" fmla="*/ 0 w 462"/>
                  <a:gd name="T41" fmla="*/ 0 h 622"/>
                  <a:gd name="T42" fmla="*/ 0 w 462"/>
                  <a:gd name="T43" fmla="*/ 0 h 622"/>
                  <a:gd name="T44" fmla="*/ 0 w 462"/>
                  <a:gd name="T45" fmla="*/ 0 h 622"/>
                  <a:gd name="T46" fmla="*/ 0 w 462"/>
                  <a:gd name="T47" fmla="*/ 0 h 622"/>
                  <a:gd name="T48" fmla="*/ 0 w 462"/>
                  <a:gd name="T49" fmla="*/ 0 h 622"/>
                  <a:gd name="T50" fmla="*/ 0 w 462"/>
                  <a:gd name="T51" fmla="*/ 0 h 622"/>
                  <a:gd name="T52" fmla="*/ 0 w 462"/>
                  <a:gd name="T53" fmla="*/ 0 h 622"/>
                  <a:gd name="T54" fmla="*/ 0 w 462"/>
                  <a:gd name="T55" fmla="*/ 0 h 622"/>
                  <a:gd name="T56" fmla="*/ 0 w 462"/>
                  <a:gd name="T57" fmla="*/ 0 h 622"/>
                  <a:gd name="T58" fmla="*/ 0 w 462"/>
                  <a:gd name="T59" fmla="*/ 0 h 622"/>
                  <a:gd name="T60" fmla="*/ 0 w 462"/>
                  <a:gd name="T61" fmla="*/ 0 h 622"/>
                  <a:gd name="T62" fmla="*/ 0 w 462"/>
                  <a:gd name="T63" fmla="*/ 0 h 622"/>
                  <a:gd name="T64" fmla="*/ 0 w 462"/>
                  <a:gd name="T65" fmla="*/ 0 h 622"/>
                  <a:gd name="T66" fmla="*/ 0 w 462"/>
                  <a:gd name="T67" fmla="*/ 0 h 622"/>
                  <a:gd name="T68" fmla="*/ 0 w 462"/>
                  <a:gd name="T69" fmla="*/ 0 h 622"/>
                  <a:gd name="T70" fmla="*/ 0 w 462"/>
                  <a:gd name="T71" fmla="*/ 0 h 622"/>
                  <a:gd name="T72" fmla="*/ 0 w 462"/>
                  <a:gd name="T73" fmla="*/ 0 h 622"/>
                  <a:gd name="T74" fmla="*/ 0 w 462"/>
                  <a:gd name="T75" fmla="*/ 0 h 622"/>
                  <a:gd name="T76" fmla="*/ 0 w 462"/>
                  <a:gd name="T77" fmla="*/ 0 h 622"/>
                  <a:gd name="T78" fmla="*/ 0 w 462"/>
                  <a:gd name="T79" fmla="*/ 0 h 622"/>
                  <a:gd name="T80" fmla="*/ 0 w 462"/>
                  <a:gd name="T81" fmla="*/ 0 h 622"/>
                  <a:gd name="T82" fmla="*/ 0 w 462"/>
                  <a:gd name="T83" fmla="*/ 0 h 6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2"/>
                  <a:gd name="T127" fmla="*/ 0 h 622"/>
                  <a:gd name="T128" fmla="*/ 462 w 462"/>
                  <a:gd name="T129" fmla="*/ 622 h 6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2" h="622">
                    <a:moveTo>
                      <a:pt x="0" y="622"/>
                    </a:moveTo>
                    <a:lnTo>
                      <a:pt x="0" y="0"/>
                    </a:lnTo>
                    <a:lnTo>
                      <a:pt x="203" y="0"/>
                    </a:lnTo>
                    <a:lnTo>
                      <a:pt x="234" y="1"/>
                    </a:lnTo>
                    <a:lnTo>
                      <a:pt x="263" y="4"/>
                    </a:lnTo>
                    <a:lnTo>
                      <a:pt x="290" y="9"/>
                    </a:lnTo>
                    <a:lnTo>
                      <a:pt x="316" y="15"/>
                    </a:lnTo>
                    <a:lnTo>
                      <a:pt x="339" y="22"/>
                    </a:lnTo>
                    <a:lnTo>
                      <a:pt x="361" y="32"/>
                    </a:lnTo>
                    <a:lnTo>
                      <a:pt x="379" y="42"/>
                    </a:lnTo>
                    <a:lnTo>
                      <a:pt x="396" y="54"/>
                    </a:lnTo>
                    <a:lnTo>
                      <a:pt x="412" y="68"/>
                    </a:lnTo>
                    <a:lnTo>
                      <a:pt x="425" y="81"/>
                    </a:lnTo>
                    <a:lnTo>
                      <a:pt x="437" y="97"/>
                    </a:lnTo>
                    <a:lnTo>
                      <a:pt x="446" y="113"/>
                    </a:lnTo>
                    <a:lnTo>
                      <a:pt x="453" y="131"/>
                    </a:lnTo>
                    <a:lnTo>
                      <a:pt x="458" y="149"/>
                    </a:lnTo>
                    <a:lnTo>
                      <a:pt x="461" y="166"/>
                    </a:lnTo>
                    <a:lnTo>
                      <a:pt x="462" y="185"/>
                    </a:lnTo>
                    <a:lnTo>
                      <a:pt x="462" y="201"/>
                    </a:lnTo>
                    <a:lnTo>
                      <a:pt x="460" y="217"/>
                    </a:lnTo>
                    <a:lnTo>
                      <a:pt x="455" y="232"/>
                    </a:lnTo>
                    <a:lnTo>
                      <a:pt x="449" y="246"/>
                    </a:lnTo>
                    <a:lnTo>
                      <a:pt x="442" y="260"/>
                    </a:lnTo>
                    <a:lnTo>
                      <a:pt x="433" y="274"/>
                    </a:lnTo>
                    <a:lnTo>
                      <a:pt x="423" y="286"/>
                    </a:lnTo>
                    <a:lnTo>
                      <a:pt x="410" y="299"/>
                    </a:lnTo>
                    <a:lnTo>
                      <a:pt x="396" y="309"/>
                    </a:lnTo>
                    <a:lnTo>
                      <a:pt x="380" y="319"/>
                    </a:lnTo>
                    <a:lnTo>
                      <a:pt x="362" y="328"/>
                    </a:lnTo>
                    <a:lnTo>
                      <a:pt x="342" y="336"/>
                    </a:lnTo>
                    <a:lnTo>
                      <a:pt x="320" y="341"/>
                    </a:lnTo>
                    <a:lnTo>
                      <a:pt x="296" y="346"/>
                    </a:lnTo>
                    <a:lnTo>
                      <a:pt x="271" y="348"/>
                    </a:lnTo>
                    <a:lnTo>
                      <a:pt x="242" y="349"/>
                    </a:lnTo>
                    <a:lnTo>
                      <a:pt x="227" y="349"/>
                    </a:lnTo>
                    <a:lnTo>
                      <a:pt x="461" y="622"/>
                    </a:lnTo>
                    <a:lnTo>
                      <a:pt x="367" y="622"/>
                    </a:lnTo>
                    <a:lnTo>
                      <a:pt x="135" y="349"/>
                    </a:lnTo>
                    <a:lnTo>
                      <a:pt x="75" y="349"/>
                    </a:lnTo>
                    <a:lnTo>
                      <a:pt x="75" y="622"/>
                    </a:lnTo>
                    <a:lnTo>
                      <a:pt x="0" y="622"/>
                    </a:lnTo>
                    <a:close/>
                    <a:moveTo>
                      <a:pt x="167" y="323"/>
                    </a:moveTo>
                    <a:lnTo>
                      <a:pt x="188" y="323"/>
                    </a:lnTo>
                    <a:lnTo>
                      <a:pt x="209" y="322"/>
                    </a:lnTo>
                    <a:lnTo>
                      <a:pt x="229" y="319"/>
                    </a:lnTo>
                    <a:lnTo>
                      <a:pt x="249" y="316"/>
                    </a:lnTo>
                    <a:lnTo>
                      <a:pt x="267" y="312"/>
                    </a:lnTo>
                    <a:lnTo>
                      <a:pt x="286" y="306"/>
                    </a:lnTo>
                    <a:lnTo>
                      <a:pt x="302" y="299"/>
                    </a:lnTo>
                    <a:lnTo>
                      <a:pt x="318" y="292"/>
                    </a:lnTo>
                    <a:lnTo>
                      <a:pt x="332" y="282"/>
                    </a:lnTo>
                    <a:lnTo>
                      <a:pt x="344" y="273"/>
                    </a:lnTo>
                    <a:lnTo>
                      <a:pt x="356" y="261"/>
                    </a:lnTo>
                    <a:lnTo>
                      <a:pt x="365" y="248"/>
                    </a:lnTo>
                    <a:lnTo>
                      <a:pt x="369" y="242"/>
                    </a:lnTo>
                    <a:lnTo>
                      <a:pt x="372" y="235"/>
                    </a:lnTo>
                    <a:lnTo>
                      <a:pt x="376" y="228"/>
                    </a:lnTo>
                    <a:lnTo>
                      <a:pt x="378" y="220"/>
                    </a:lnTo>
                    <a:lnTo>
                      <a:pt x="380" y="213"/>
                    </a:lnTo>
                    <a:lnTo>
                      <a:pt x="381" y="204"/>
                    </a:lnTo>
                    <a:lnTo>
                      <a:pt x="382" y="196"/>
                    </a:lnTo>
                    <a:lnTo>
                      <a:pt x="382" y="186"/>
                    </a:lnTo>
                    <a:lnTo>
                      <a:pt x="382" y="176"/>
                    </a:lnTo>
                    <a:lnTo>
                      <a:pt x="381" y="165"/>
                    </a:lnTo>
                    <a:lnTo>
                      <a:pt x="380" y="156"/>
                    </a:lnTo>
                    <a:lnTo>
                      <a:pt x="378" y="146"/>
                    </a:lnTo>
                    <a:lnTo>
                      <a:pt x="373" y="129"/>
                    </a:lnTo>
                    <a:lnTo>
                      <a:pt x="365" y="113"/>
                    </a:lnTo>
                    <a:lnTo>
                      <a:pt x="356" y="98"/>
                    </a:lnTo>
                    <a:lnTo>
                      <a:pt x="346" y="85"/>
                    </a:lnTo>
                    <a:lnTo>
                      <a:pt x="334" y="74"/>
                    </a:lnTo>
                    <a:lnTo>
                      <a:pt x="321" y="63"/>
                    </a:lnTo>
                    <a:lnTo>
                      <a:pt x="308" y="54"/>
                    </a:lnTo>
                    <a:lnTo>
                      <a:pt x="293" y="46"/>
                    </a:lnTo>
                    <a:lnTo>
                      <a:pt x="276" y="40"/>
                    </a:lnTo>
                    <a:lnTo>
                      <a:pt x="262" y="35"/>
                    </a:lnTo>
                    <a:lnTo>
                      <a:pt x="245" y="31"/>
                    </a:lnTo>
                    <a:lnTo>
                      <a:pt x="229" y="29"/>
                    </a:lnTo>
                    <a:lnTo>
                      <a:pt x="213" y="26"/>
                    </a:lnTo>
                    <a:lnTo>
                      <a:pt x="197" y="26"/>
                    </a:lnTo>
                    <a:lnTo>
                      <a:pt x="75" y="26"/>
                    </a:lnTo>
                    <a:lnTo>
                      <a:pt x="75" y="324"/>
                    </a:lnTo>
                    <a:lnTo>
                      <a:pt x="167" y="323"/>
                    </a:lnTo>
                    <a:close/>
                  </a:path>
                </a:pathLst>
              </a:custGeom>
              <a:solidFill>
                <a:schemeClr val="tx1"/>
              </a:solidFill>
              <a:ln w="9525">
                <a:solidFill>
                  <a:schemeClr val="tx1"/>
                </a:solidFill>
                <a:round/>
                <a:headEnd/>
                <a:tailEnd/>
              </a:ln>
            </p:spPr>
            <p:txBody>
              <a:bodyPr/>
              <a:lstStyle/>
              <a:p>
                <a:endParaRPr lang="pt-BR"/>
              </a:p>
            </p:txBody>
          </p:sp>
          <p:sp>
            <p:nvSpPr>
              <p:cNvPr id="61" name="Freeform 1082">
                <a:extLst>
                  <a:ext uri="{FF2B5EF4-FFF2-40B4-BE49-F238E27FC236}">
                    <a16:creationId xmlns:a16="http://schemas.microsoft.com/office/drawing/2014/main" id="{1CCA3AA3-D89F-4030-B7CC-6682552C0CE8}"/>
                  </a:ext>
                </a:extLst>
              </p:cNvPr>
              <p:cNvSpPr>
                <a:spLocks/>
              </p:cNvSpPr>
              <p:nvPr/>
            </p:nvSpPr>
            <p:spPr bwMode="auto">
              <a:xfrm>
                <a:off x="1451" y="2720"/>
                <a:ext cx="131" cy="164"/>
              </a:xfrm>
              <a:custGeom>
                <a:avLst/>
                <a:gdLst>
                  <a:gd name="T0" fmla="*/ 0 w 521"/>
                  <a:gd name="T1" fmla="*/ 0 h 658"/>
                  <a:gd name="T2" fmla="*/ 0 w 521"/>
                  <a:gd name="T3" fmla="*/ 0 h 658"/>
                  <a:gd name="T4" fmla="*/ 0 w 521"/>
                  <a:gd name="T5" fmla="*/ 0 h 658"/>
                  <a:gd name="T6" fmla="*/ 0 w 521"/>
                  <a:gd name="T7" fmla="*/ 0 h 658"/>
                  <a:gd name="T8" fmla="*/ 0 w 521"/>
                  <a:gd name="T9" fmla="*/ 0 h 658"/>
                  <a:gd name="T10" fmla="*/ 0 w 521"/>
                  <a:gd name="T11" fmla="*/ 0 h 658"/>
                  <a:gd name="T12" fmla="*/ 0 w 521"/>
                  <a:gd name="T13" fmla="*/ 0 h 658"/>
                  <a:gd name="T14" fmla="*/ 0 w 521"/>
                  <a:gd name="T15" fmla="*/ 0 h 658"/>
                  <a:gd name="T16" fmla="*/ 0 w 521"/>
                  <a:gd name="T17" fmla="*/ 0 h 658"/>
                  <a:gd name="T18" fmla="*/ 0 w 521"/>
                  <a:gd name="T19" fmla="*/ 0 h 658"/>
                  <a:gd name="T20" fmla="*/ 0 w 521"/>
                  <a:gd name="T21" fmla="*/ 0 h 658"/>
                  <a:gd name="T22" fmla="*/ 0 w 521"/>
                  <a:gd name="T23" fmla="*/ 0 h 6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1"/>
                  <a:gd name="T37" fmla="*/ 0 h 658"/>
                  <a:gd name="T38" fmla="*/ 521 w 521"/>
                  <a:gd name="T39" fmla="*/ 658 h 65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1" h="658">
                    <a:moveTo>
                      <a:pt x="0" y="641"/>
                    </a:moveTo>
                    <a:lnTo>
                      <a:pt x="0" y="0"/>
                    </a:lnTo>
                    <a:lnTo>
                      <a:pt x="3" y="0"/>
                    </a:lnTo>
                    <a:lnTo>
                      <a:pt x="476" y="497"/>
                    </a:lnTo>
                    <a:lnTo>
                      <a:pt x="478" y="497"/>
                    </a:lnTo>
                    <a:lnTo>
                      <a:pt x="478" y="19"/>
                    </a:lnTo>
                    <a:lnTo>
                      <a:pt x="521" y="19"/>
                    </a:lnTo>
                    <a:lnTo>
                      <a:pt x="521" y="658"/>
                    </a:lnTo>
                    <a:lnTo>
                      <a:pt x="519" y="658"/>
                    </a:lnTo>
                    <a:lnTo>
                      <a:pt x="43" y="159"/>
                    </a:lnTo>
                    <a:lnTo>
                      <a:pt x="43" y="641"/>
                    </a:lnTo>
                    <a:lnTo>
                      <a:pt x="0" y="641"/>
                    </a:lnTo>
                    <a:close/>
                  </a:path>
                </a:pathLst>
              </a:custGeom>
              <a:solidFill>
                <a:schemeClr val="tx1"/>
              </a:solidFill>
              <a:ln w="9525">
                <a:solidFill>
                  <a:schemeClr val="tx1"/>
                </a:solidFill>
                <a:round/>
                <a:headEnd/>
                <a:tailEnd/>
              </a:ln>
            </p:spPr>
            <p:txBody>
              <a:bodyPr/>
              <a:lstStyle/>
              <a:p>
                <a:endParaRPr lang="pt-BR"/>
              </a:p>
            </p:txBody>
          </p:sp>
          <p:sp>
            <p:nvSpPr>
              <p:cNvPr id="62" name="Freeform 1083">
                <a:extLst>
                  <a:ext uri="{FF2B5EF4-FFF2-40B4-BE49-F238E27FC236}">
                    <a16:creationId xmlns:a16="http://schemas.microsoft.com/office/drawing/2014/main" id="{03341C78-576F-49AC-82DA-E70FA4D9CA0E}"/>
                  </a:ext>
                </a:extLst>
              </p:cNvPr>
              <p:cNvSpPr>
                <a:spLocks/>
              </p:cNvSpPr>
              <p:nvPr/>
            </p:nvSpPr>
            <p:spPr bwMode="auto">
              <a:xfrm>
                <a:off x="1279" y="2686"/>
                <a:ext cx="146" cy="199"/>
              </a:xfrm>
              <a:custGeom>
                <a:avLst/>
                <a:gdLst>
                  <a:gd name="T0" fmla="*/ 0 w 586"/>
                  <a:gd name="T1" fmla="*/ 0 h 797"/>
                  <a:gd name="T2" fmla="*/ 0 w 586"/>
                  <a:gd name="T3" fmla="*/ 0 h 797"/>
                  <a:gd name="T4" fmla="*/ 0 w 586"/>
                  <a:gd name="T5" fmla="*/ 0 h 797"/>
                  <a:gd name="T6" fmla="*/ 0 w 586"/>
                  <a:gd name="T7" fmla="*/ 0 h 797"/>
                  <a:gd name="T8" fmla="*/ 0 w 586"/>
                  <a:gd name="T9" fmla="*/ 0 h 797"/>
                  <a:gd name="T10" fmla="*/ 0 w 586"/>
                  <a:gd name="T11" fmla="*/ 0 h 797"/>
                  <a:gd name="T12" fmla="*/ 0 w 586"/>
                  <a:gd name="T13" fmla="*/ 0 h 797"/>
                  <a:gd name="T14" fmla="*/ 0 w 586"/>
                  <a:gd name="T15" fmla="*/ 0 h 797"/>
                  <a:gd name="T16" fmla="*/ 0 w 586"/>
                  <a:gd name="T17" fmla="*/ 0 h 797"/>
                  <a:gd name="T18" fmla="*/ 0 w 586"/>
                  <a:gd name="T19" fmla="*/ 0 h 797"/>
                  <a:gd name="T20" fmla="*/ 0 w 586"/>
                  <a:gd name="T21" fmla="*/ 0 h 797"/>
                  <a:gd name="T22" fmla="*/ 0 w 586"/>
                  <a:gd name="T23" fmla="*/ 0 h 797"/>
                  <a:gd name="T24" fmla="*/ 0 w 586"/>
                  <a:gd name="T25" fmla="*/ 0 h 797"/>
                  <a:gd name="T26" fmla="*/ 0 w 586"/>
                  <a:gd name="T27" fmla="*/ 0 h 797"/>
                  <a:gd name="T28" fmla="*/ 0 w 586"/>
                  <a:gd name="T29" fmla="*/ 0 h 797"/>
                  <a:gd name="T30" fmla="*/ 0 w 586"/>
                  <a:gd name="T31" fmla="*/ 0 h 797"/>
                  <a:gd name="T32" fmla="*/ 0 w 586"/>
                  <a:gd name="T33" fmla="*/ 0 h 797"/>
                  <a:gd name="T34" fmla="*/ 0 w 586"/>
                  <a:gd name="T35" fmla="*/ 0 h 797"/>
                  <a:gd name="T36" fmla="*/ 0 w 586"/>
                  <a:gd name="T37" fmla="*/ 0 h 797"/>
                  <a:gd name="T38" fmla="*/ 0 w 586"/>
                  <a:gd name="T39" fmla="*/ 0 h 797"/>
                  <a:gd name="T40" fmla="*/ 0 w 586"/>
                  <a:gd name="T41" fmla="*/ 0 h 797"/>
                  <a:gd name="T42" fmla="*/ 0 w 586"/>
                  <a:gd name="T43" fmla="*/ 0 h 797"/>
                  <a:gd name="T44" fmla="*/ 0 w 586"/>
                  <a:gd name="T45" fmla="*/ 0 h 797"/>
                  <a:gd name="T46" fmla="*/ 0 w 586"/>
                  <a:gd name="T47" fmla="*/ 0 h 797"/>
                  <a:gd name="T48" fmla="*/ 0 w 586"/>
                  <a:gd name="T49" fmla="*/ 0 h 797"/>
                  <a:gd name="T50" fmla="*/ 0 w 586"/>
                  <a:gd name="T51" fmla="*/ 0 h 797"/>
                  <a:gd name="T52" fmla="*/ 0 w 586"/>
                  <a:gd name="T53" fmla="*/ 0 h 797"/>
                  <a:gd name="T54" fmla="*/ 0 w 586"/>
                  <a:gd name="T55" fmla="*/ 0 h 797"/>
                  <a:gd name="T56" fmla="*/ 0 w 586"/>
                  <a:gd name="T57" fmla="*/ 0 h 797"/>
                  <a:gd name="T58" fmla="*/ 0 w 586"/>
                  <a:gd name="T59" fmla="*/ 0 h 797"/>
                  <a:gd name="T60" fmla="*/ 0 w 586"/>
                  <a:gd name="T61" fmla="*/ 0 h 797"/>
                  <a:gd name="T62" fmla="*/ 0 w 586"/>
                  <a:gd name="T63" fmla="*/ 0 h 797"/>
                  <a:gd name="T64" fmla="*/ 0 w 586"/>
                  <a:gd name="T65" fmla="*/ 0 h 797"/>
                  <a:gd name="T66" fmla="*/ 0 w 586"/>
                  <a:gd name="T67" fmla="*/ 0 h 797"/>
                  <a:gd name="T68" fmla="*/ 0 w 586"/>
                  <a:gd name="T69" fmla="*/ 0 h 797"/>
                  <a:gd name="T70" fmla="*/ 0 w 586"/>
                  <a:gd name="T71" fmla="*/ 0 h 797"/>
                  <a:gd name="T72" fmla="*/ 0 w 586"/>
                  <a:gd name="T73" fmla="*/ 0 h 797"/>
                  <a:gd name="T74" fmla="*/ 0 w 586"/>
                  <a:gd name="T75" fmla="*/ 0 h 797"/>
                  <a:gd name="T76" fmla="*/ 0 w 586"/>
                  <a:gd name="T77" fmla="*/ 0 h 797"/>
                  <a:gd name="T78" fmla="*/ 0 w 586"/>
                  <a:gd name="T79" fmla="*/ 0 h 797"/>
                  <a:gd name="T80" fmla="*/ 0 w 586"/>
                  <a:gd name="T81" fmla="*/ 0 h 797"/>
                  <a:gd name="T82" fmla="*/ 0 w 586"/>
                  <a:gd name="T83" fmla="*/ 0 h 797"/>
                  <a:gd name="T84" fmla="*/ 0 w 586"/>
                  <a:gd name="T85" fmla="*/ 0 h 797"/>
                  <a:gd name="T86" fmla="*/ 0 w 586"/>
                  <a:gd name="T87" fmla="*/ 0 h 797"/>
                  <a:gd name="T88" fmla="*/ 0 w 586"/>
                  <a:gd name="T89" fmla="*/ 0 h 797"/>
                  <a:gd name="T90" fmla="*/ 0 w 586"/>
                  <a:gd name="T91" fmla="*/ 0 h 797"/>
                  <a:gd name="T92" fmla="*/ 0 w 586"/>
                  <a:gd name="T93" fmla="*/ 0 h 797"/>
                  <a:gd name="T94" fmla="*/ 0 w 586"/>
                  <a:gd name="T95" fmla="*/ 0 h 797"/>
                  <a:gd name="T96" fmla="*/ 0 w 586"/>
                  <a:gd name="T97" fmla="*/ 0 h 797"/>
                  <a:gd name="T98" fmla="*/ 0 w 586"/>
                  <a:gd name="T99" fmla="*/ 0 h 797"/>
                  <a:gd name="T100" fmla="*/ 0 w 586"/>
                  <a:gd name="T101" fmla="*/ 0 h 797"/>
                  <a:gd name="T102" fmla="*/ 0 w 586"/>
                  <a:gd name="T103" fmla="*/ 0 h 797"/>
                  <a:gd name="T104" fmla="*/ 0 w 586"/>
                  <a:gd name="T105" fmla="*/ 0 h 797"/>
                  <a:gd name="T106" fmla="*/ 0 w 586"/>
                  <a:gd name="T107" fmla="*/ 0 h 797"/>
                  <a:gd name="T108" fmla="*/ 0 w 586"/>
                  <a:gd name="T109" fmla="*/ 0 h 79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86"/>
                  <a:gd name="T166" fmla="*/ 0 h 797"/>
                  <a:gd name="T167" fmla="*/ 586 w 586"/>
                  <a:gd name="T168" fmla="*/ 797 h 79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86" h="797">
                    <a:moveTo>
                      <a:pt x="586" y="0"/>
                    </a:moveTo>
                    <a:lnTo>
                      <a:pt x="586" y="556"/>
                    </a:lnTo>
                    <a:lnTo>
                      <a:pt x="585" y="573"/>
                    </a:lnTo>
                    <a:lnTo>
                      <a:pt x="583" y="591"/>
                    </a:lnTo>
                    <a:lnTo>
                      <a:pt x="580" y="610"/>
                    </a:lnTo>
                    <a:lnTo>
                      <a:pt x="575" y="630"/>
                    </a:lnTo>
                    <a:lnTo>
                      <a:pt x="568" y="650"/>
                    </a:lnTo>
                    <a:lnTo>
                      <a:pt x="559" y="670"/>
                    </a:lnTo>
                    <a:lnTo>
                      <a:pt x="553" y="680"/>
                    </a:lnTo>
                    <a:lnTo>
                      <a:pt x="547" y="690"/>
                    </a:lnTo>
                    <a:lnTo>
                      <a:pt x="542" y="699"/>
                    </a:lnTo>
                    <a:lnTo>
                      <a:pt x="533" y="709"/>
                    </a:lnTo>
                    <a:lnTo>
                      <a:pt x="527" y="718"/>
                    </a:lnTo>
                    <a:lnTo>
                      <a:pt x="517" y="727"/>
                    </a:lnTo>
                    <a:lnTo>
                      <a:pt x="508" y="735"/>
                    </a:lnTo>
                    <a:lnTo>
                      <a:pt x="499" y="743"/>
                    </a:lnTo>
                    <a:lnTo>
                      <a:pt x="489" y="751"/>
                    </a:lnTo>
                    <a:lnTo>
                      <a:pt x="477" y="758"/>
                    </a:lnTo>
                    <a:lnTo>
                      <a:pt x="464" y="765"/>
                    </a:lnTo>
                    <a:lnTo>
                      <a:pt x="452" y="772"/>
                    </a:lnTo>
                    <a:lnTo>
                      <a:pt x="438" y="777"/>
                    </a:lnTo>
                    <a:lnTo>
                      <a:pt x="423" y="782"/>
                    </a:lnTo>
                    <a:lnTo>
                      <a:pt x="408" y="786"/>
                    </a:lnTo>
                    <a:lnTo>
                      <a:pt x="392" y="790"/>
                    </a:lnTo>
                    <a:lnTo>
                      <a:pt x="373" y="793"/>
                    </a:lnTo>
                    <a:lnTo>
                      <a:pt x="356" y="795"/>
                    </a:lnTo>
                    <a:lnTo>
                      <a:pt x="336" y="797"/>
                    </a:lnTo>
                    <a:lnTo>
                      <a:pt x="316" y="797"/>
                    </a:lnTo>
                    <a:lnTo>
                      <a:pt x="287" y="796"/>
                    </a:lnTo>
                    <a:lnTo>
                      <a:pt x="258" y="794"/>
                    </a:lnTo>
                    <a:lnTo>
                      <a:pt x="229" y="790"/>
                    </a:lnTo>
                    <a:lnTo>
                      <a:pt x="202" y="783"/>
                    </a:lnTo>
                    <a:lnTo>
                      <a:pt x="188" y="780"/>
                    </a:lnTo>
                    <a:lnTo>
                      <a:pt x="174" y="775"/>
                    </a:lnTo>
                    <a:lnTo>
                      <a:pt x="161" y="771"/>
                    </a:lnTo>
                    <a:lnTo>
                      <a:pt x="148" y="765"/>
                    </a:lnTo>
                    <a:lnTo>
                      <a:pt x="135" y="759"/>
                    </a:lnTo>
                    <a:lnTo>
                      <a:pt x="123" y="753"/>
                    </a:lnTo>
                    <a:lnTo>
                      <a:pt x="112" y="745"/>
                    </a:lnTo>
                    <a:lnTo>
                      <a:pt x="100" y="738"/>
                    </a:lnTo>
                    <a:lnTo>
                      <a:pt x="89" y="730"/>
                    </a:lnTo>
                    <a:lnTo>
                      <a:pt x="78" y="721"/>
                    </a:lnTo>
                    <a:lnTo>
                      <a:pt x="68" y="712"/>
                    </a:lnTo>
                    <a:lnTo>
                      <a:pt x="59" y="701"/>
                    </a:lnTo>
                    <a:lnTo>
                      <a:pt x="50" y="691"/>
                    </a:lnTo>
                    <a:lnTo>
                      <a:pt x="42" y="679"/>
                    </a:lnTo>
                    <a:lnTo>
                      <a:pt x="35" y="667"/>
                    </a:lnTo>
                    <a:lnTo>
                      <a:pt x="28" y="654"/>
                    </a:lnTo>
                    <a:lnTo>
                      <a:pt x="21" y="640"/>
                    </a:lnTo>
                    <a:lnTo>
                      <a:pt x="15" y="627"/>
                    </a:lnTo>
                    <a:lnTo>
                      <a:pt x="10" y="611"/>
                    </a:lnTo>
                    <a:lnTo>
                      <a:pt x="7" y="595"/>
                    </a:lnTo>
                    <a:lnTo>
                      <a:pt x="4" y="578"/>
                    </a:lnTo>
                    <a:lnTo>
                      <a:pt x="1" y="561"/>
                    </a:lnTo>
                    <a:lnTo>
                      <a:pt x="0" y="543"/>
                    </a:lnTo>
                    <a:lnTo>
                      <a:pt x="0" y="525"/>
                    </a:lnTo>
                    <a:lnTo>
                      <a:pt x="0" y="0"/>
                    </a:lnTo>
                    <a:lnTo>
                      <a:pt x="93" y="0"/>
                    </a:lnTo>
                    <a:lnTo>
                      <a:pt x="93" y="514"/>
                    </a:lnTo>
                    <a:lnTo>
                      <a:pt x="95" y="530"/>
                    </a:lnTo>
                    <a:lnTo>
                      <a:pt x="96" y="546"/>
                    </a:lnTo>
                    <a:lnTo>
                      <a:pt x="97" y="560"/>
                    </a:lnTo>
                    <a:lnTo>
                      <a:pt x="98" y="574"/>
                    </a:lnTo>
                    <a:lnTo>
                      <a:pt x="101" y="588"/>
                    </a:lnTo>
                    <a:lnTo>
                      <a:pt x="104" y="600"/>
                    </a:lnTo>
                    <a:lnTo>
                      <a:pt x="107" y="613"/>
                    </a:lnTo>
                    <a:lnTo>
                      <a:pt x="112" y="624"/>
                    </a:lnTo>
                    <a:lnTo>
                      <a:pt x="116" y="636"/>
                    </a:lnTo>
                    <a:lnTo>
                      <a:pt x="121" y="647"/>
                    </a:lnTo>
                    <a:lnTo>
                      <a:pt x="127" y="657"/>
                    </a:lnTo>
                    <a:lnTo>
                      <a:pt x="133" y="667"/>
                    </a:lnTo>
                    <a:lnTo>
                      <a:pt x="140" y="676"/>
                    </a:lnTo>
                    <a:lnTo>
                      <a:pt x="146" y="684"/>
                    </a:lnTo>
                    <a:lnTo>
                      <a:pt x="153" y="693"/>
                    </a:lnTo>
                    <a:lnTo>
                      <a:pt x="160" y="701"/>
                    </a:lnTo>
                    <a:lnTo>
                      <a:pt x="168" y="708"/>
                    </a:lnTo>
                    <a:lnTo>
                      <a:pt x="178" y="715"/>
                    </a:lnTo>
                    <a:lnTo>
                      <a:pt x="186" y="721"/>
                    </a:lnTo>
                    <a:lnTo>
                      <a:pt x="195" y="727"/>
                    </a:lnTo>
                    <a:lnTo>
                      <a:pt x="204" y="732"/>
                    </a:lnTo>
                    <a:lnTo>
                      <a:pt x="213" y="736"/>
                    </a:lnTo>
                    <a:lnTo>
                      <a:pt x="224" y="741"/>
                    </a:lnTo>
                    <a:lnTo>
                      <a:pt x="233" y="744"/>
                    </a:lnTo>
                    <a:lnTo>
                      <a:pt x="254" y="751"/>
                    </a:lnTo>
                    <a:lnTo>
                      <a:pt x="275" y="755"/>
                    </a:lnTo>
                    <a:lnTo>
                      <a:pt x="298" y="758"/>
                    </a:lnTo>
                    <a:lnTo>
                      <a:pt x="322" y="758"/>
                    </a:lnTo>
                    <a:lnTo>
                      <a:pt x="343" y="758"/>
                    </a:lnTo>
                    <a:lnTo>
                      <a:pt x="364" y="756"/>
                    </a:lnTo>
                    <a:lnTo>
                      <a:pt x="384" y="752"/>
                    </a:lnTo>
                    <a:lnTo>
                      <a:pt x="403" y="747"/>
                    </a:lnTo>
                    <a:lnTo>
                      <a:pt x="421" y="739"/>
                    </a:lnTo>
                    <a:lnTo>
                      <a:pt x="439" y="731"/>
                    </a:lnTo>
                    <a:lnTo>
                      <a:pt x="455" y="720"/>
                    </a:lnTo>
                    <a:lnTo>
                      <a:pt x="470" y="708"/>
                    </a:lnTo>
                    <a:lnTo>
                      <a:pt x="477" y="701"/>
                    </a:lnTo>
                    <a:lnTo>
                      <a:pt x="483" y="694"/>
                    </a:lnTo>
                    <a:lnTo>
                      <a:pt x="490" y="685"/>
                    </a:lnTo>
                    <a:lnTo>
                      <a:pt x="495" y="678"/>
                    </a:lnTo>
                    <a:lnTo>
                      <a:pt x="501" y="670"/>
                    </a:lnTo>
                    <a:lnTo>
                      <a:pt x="506" y="660"/>
                    </a:lnTo>
                    <a:lnTo>
                      <a:pt x="510" y="651"/>
                    </a:lnTo>
                    <a:lnTo>
                      <a:pt x="515" y="641"/>
                    </a:lnTo>
                    <a:lnTo>
                      <a:pt x="519" y="631"/>
                    </a:lnTo>
                    <a:lnTo>
                      <a:pt x="522" y="620"/>
                    </a:lnTo>
                    <a:lnTo>
                      <a:pt x="525" y="609"/>
                    </a:lnTo>
                    <a:lnTo>
                      <a:pt x="528" y="597"/>
                    </a:lnTo>
                    <a:lnTo>
                      <a:pt x="531" y="572"/>
                    </a:lnTo>
                    <a:lnTo>
                      <a:pt x="532" y="545"/>
                    </a:lnTo>
                    <a:lnTo>
                      <a:pt x="532" y="0"/>
                    </a:lnTo>
                    <a:lnTo>
                      <a:pt x="586" y="0"/>
                    </a:lnTo>
                    <a:close/>
                  </a:path>
                </a:pathLst>
              </a:custGeom>
              <a:solidFill>
                <a:schemeClr val="tx1"/>
              </a:solidFill>
              <a:ln w="9525">
                <a:solidFill>
                  <a:schemeClr val="tx1"/>
                </a:solidFill>
                <a:round/>
                <a:headEnd/>
                <a:tailEnd/>
              </a:ln>
            </p:spPr>
            <p:txBody>
              <a:bodyPr/>
              <a:lstStyle/>
              <a:p>
                <a:endParaRPr lang="pt-BR"/>
              </a:p>
            </p:txBody>
          </p:sp>
          <p:sp>
            <p:nvSpPr>
              <p:cNvPr id="63" name="Rectangle 1084">
                <a:extLst>
                  <a:ext uri="{FF2B5EF4-FFF2-40B4-BE49-F238E27FC236}">
                    <a16:creationId xmlns:a16="http://schemas.microsoft.com/office/drawing/2014/main" id="{C79F2582-D5F2-4F5A-BD9D-322409CCE3D4}"/>
                  </a:ext>
                </a:extLst>
              </p:cNvPr>
              <p:cNvSpPr>
                <a:spLocks noChangeArrowheads="1"/>
              </p:cNvSpPr>
              <p:nvPr/>
            </p:nvSpPr>
            <p:spPr bwMode="auto">
              <a:xfrm>
                <a:off x="1609" y="2724"/>
                <a:ext cx="19" cy="156"/>
              </a:xfrm>
              <a:prstGeom prst="rect">
                <a:avLst/>
              </a:prstGeom>
              <a:solidFill>
                <a:schemeClr val="tx1"/>
              </a:solidFill>
              <a:ln w="9525">
                <a:solidFill>
                  <a:schemeClr val="tx1"/>
                </a:solidFill>
                <a:miter lim="800000"/>
                <a:headEnd/>
                <a:tailEnd/>
              </a:ln>
            </p:spPr>
            <p:txBody>
              <a:bodyPr/>
              <a:lstStyle/>
              <a:p>
                <a:endParaRPr lang="pt-BR" altLang="pt-BR" sz="2400">
                  <a:latin typeface="Times New Roman" pitchFamily="18" charset="0"/>
                </a:endParaRPr>
              </a:p>
            </p:txBody>
          </p:sp>
          <p:sp>
            <p:nvSpPr>
              <p:cNvPr id="64" name="Freeform 1085">
                <a:extLst>
                  <a:ext uri="{FF2B5EF4-FFF2-40B4-BE49-F238E27FC236}">
                    <a16:creationId xmlns:a16="http://schemas.microsoft.com/office/drawing/2014/main" id="{C9E0B436-2E23-4505-B39E-975C4CC00F77}"/>
                  </a:ext>
                </a:extLst>
              </p:cNvPr>
              <p:cNvSpPr>
                <a:spLocks/>
              </p:cNvSpPr>
              <p:nvPr/>
            </p:nvSpPr>
            <p:spPr bwMode="auto">
              <a:xfrm>
                <a:off x="1641" y="2724"/>
                <a:ext cx="149" cy="160"/>
              </a:xfrm>
              <a:custGeom>
                <a:avLst/>
                <a:gdLst>
                  <a:gd name="T0" fmla="*/ 0 w 597"/>
                  <a:gd name="T1" fmla="*/ 0 h 639"/>
                  <a:gd name="T2" fmla="*/ 0 w 597"/>
                  <a:gd name="T3" fmla="*/ 0 h 639"/>
                  <a:gd name="T4" fmla="*/ 0 w 597"/>
                  <a:gd name="T5" fmla="*/ 0 h 639"/>
                  <a:gd name="T6" fmla="*/ 0 w 597"/>
                  <a:gd name="T7" fmla="*/ 0 h 639"/>
                  <a:gd name="T8" fmla="*/ 0 w 597"/>
                  <a:gd name="T9" fmla="*/ 0 h 639"/>
                  <a:gd name="T10" fmla="*/ 0 w 597"/>
                  <a:gd name="T11" fmla="*/ 0 h 639"/>
                  <a:gd name="T12" fmla="*/ 0 w 597"/>
                  <a:gd name="T13" fmla="*/ 0 h 639"/>
                  <a:gd name="T14" fmla="*/ 0 w 597"/>
                  <a:gd name="T15" fmla="*/ 0 h 639"/>
                  <a:gd name="T16" fmla="*/ 0 60000 65536"/>
                  <a:gd name="T17" fmla="*/ 0 60000 65536"/>
                  <a:gd name="T18" fmla="*/ 0 60000 65536"/>
                  <a:gd name="T19" fmla="*/ 0 60000 65536"/>
                  <a:gd name="T20" fmla="*/ 0 60000 65536"/>
                  <a:gd name="T21" fmla="*/ 0 60000 65536"/>
                  <a:gd name="T22" fmla="*/ 0 60000 65536"/>
                  <a:gd name="T23" fmla="*/ 0 60000 65536"/>
                  <a:gd name="T24" fmla="*/ 0 w 597"/>
                  <a:gd name="T25" fmla="*/ 0 h 639"/>
                  <a:gd name="T26" fmla="*/ 597 w 597"/>
                  <a:gd name="T27" fmla="*/ 639 h 6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7" h="639">
                    <a:moveTo>
                      <a:pt x="83" y="0"/>
                    </a:moveTo>
                    <a:lnTo>
                      <a:pt x="318" y="500"/>
                    </a:lnTo>
                    <a:lnTo>
                      <a:pt x="555" y="0"/>
                    </a:lnTo>
                    <a:lnTo>
                      <a:pt x="597" y="0"/>
                    </a:lnTo>
                    <a:lnTo>
                      <a:pt x="305" y="639"/>
                    </a:lnTo>
                    <a:lnTo>
                      <a:pt x="302" y="639"/>
                    </a:lnTo>
                    <a:lnTo>
                      <a:pt x="0" y="0"/>
                    </a:lnTo>
                    <a:lnTo>
                      <a:pt x="83" y="0"/>
                    </a:lnTo>
                    <a:close/>
                  </a:path>
                </a:pathLst>
              </a:custGeom>
              <a:solidFill>
                <a:schemeClr val="tx1"/>
              </a:solidFill>
              <a:ln w="9525">
                <a:solidFill>
                  <a:schemeClr val="tx1"/>
                </a:solidFill>
                <a:round/>
                <a:headEnd/>
                <a:tailEnd/>
              </a:ln>
            </p:spPr>
            <p:txBody>
              <a:bodyPr/>
              <a:lstStyle/>
              <a:p>
                <a:endParaRPr lang="pt-BR"/>
              </a:p>
            </p:txBody>
          </p:sp>
          <p:sp>
            <p:nvSpPr>
              <p:cNvPr id="65" name="Freeform 1086">
                <a:extLst>
                  <a:ext uri="{FF2B5EF4-FFF2-40B4-BE49-F238E27FC236}">
                    <a16:creationId xmlns:a16="http://schemas.microsoft.com/office/drawing/2014/main" id="{61F73AD2-79EA-47F1-909D-10FECAB59EAD}"/>
                  </a:ext>
                </a:extLst>
              </p:cNvPr>
              <p:cNvSpPr>
                <a:spLocks/>
              </p:cNvSpPr>
              <p:nvPr/>
            </p:nvSpPr>
            <p:spPr bwMode="auto">
              <a:xfrm>
                <a:off x="1805" y="2724"/>
                <a:ext cx="103" cy="156"/>
              </a:xfrm>
              <a:custGeom>
                <a:avLst/>
                <a:gdLst>
                  <a:gd name="T0" fmla="*/ 0 w 410"/>
                  <a:gd name="T1" fmla="*/ 0 h 622"/>
                  <a:gd name="T2" fmla="*/ 0 w 410"/>
                  <a:gd name="T3" fmla="*/ 0 h 622"/>
                  <a:gd name="T4" fmla="*/ 0 w 410"/>
                  <a:gd name="T5" fmla="*/ 0 h 622"/>
                  <a:gd name="T6" fmla="*/ 0 w 410"/>
                  <a:gd name="T7" fmla="*/ 0 h 622"/>
                  <a:gd name="T8" fmla="*/ 0 w 410"/>
                  <a:gd name="T9" fmla="*/ 0 h 622"/>
                  <a:gd name="T10" fmla="*/ 0 w 410"/>
                  <a:gd name="T11" fmla="*/ 0 h 622"/>
                  <a:gd name="T12" fmla="*/ 0 w 410"/>
                  <a:gd name="T13" fmla="*/ 0 h 622"/>
                  <a:gd name="T14" fmla="*/ 0 w 410"/>
                  <a:gd name="T15" fmla="*/ 0 h 622"/>
                  <a:gd name="T16" fmla="*/ 0 w 410"/>
                  <a:gd name="T17" fmla="*/ 0 h 622"/>
                  <a:gd name="T18" fmla="*/ 0 w 410"/>
                  <a:gd name="T19" fmla="*/ 0 h 622"/>
                  <a:gd name="T20" fmla="*/ 0 w 410"/>
                  <a:gd name="T21" fmla="*/ 0 h 622"/>
                  <a:gd name="T22" fmla="*/ 0 w 410"/>
                  <a:gd name="T23" fmla="*/ 0 h 622"/>
                  <a:gd name="T24" fmla="*/ 0 w 410"/>
                  <a:gd name="T25" fmla="*/ 0 h 6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0"/>
                  <a:gd name="T40" fmla="*/ 0 h 622"/>
                  <a:gd name="T41" fmla="*/ 410 w 410"/>
                  <a:gd name="T42" fmla="*/ 622 h 6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0" h="622">
                    <a:moveTo>
                      <a:pt x="0" y="622"/>
                    </a:moveTo>
                    <a:lnTo>
                      <a:pt x="0" y="0"/>
                    </a:lnTo>
                    <a:lnTo>
                      <a:pt x="396" y="0"/>
                    </a:lnTo>
                    <a:lnTo>
                      <a:pt x="396" y="32"/>
                    </a:lnTo>
                    <a:lnTo>
                      <a:pt x="76" y="32"/>
                    </a:lnTo>
                    <a:lnTo>
                      <a:pt x="76" y="290"/>
                    </a:lnTo>
                    <a:lnTo>
                      <a:pt x="379" y="290"/>
                    </a:lnTo>
                    <a:lnTo>
                      <a:pt x="379" y="321"/>
                    </a:lnTo>
                    <a:lnTo>
                      <a:pt x="76" y="321"/>
                    </a:lnTo>
                    <a:lnTo>
                      <a:pt x="76" y="590"/>
                    </a:lnTo>
                    <a:lnTo>
                      <a:pt x="410" y="590"/>
                    </a:lnTo>
                    <a:lnTo>
                      <a:pt x="410" y="622"/>
                    </a:lnTo>
                    <a:lnTo>
                      <a:pt x="0" y="622"/>
                    </a:lnTo>
                    <a:close/>
                  </a:path>
                </a:pathLst>
              </a:custGeom>
              <a:solidFill>
                <a:schemeClr val="tx1"/>
              </a:solidFill>
              <a:ln w="9525">
                <a:solidFill>
                  <a:schemeClr val="tx1"/>
                </a:solidFill>
                <a:round/>
                <a:headEnd/>
                <a:tailEnd/>
              </a:ln>
            </p:spPr>
            <p:txBody>
              <a:bodyPr/>
              <a:lstStyle/>
              <a:p>
                <a:endParaRPr lang="pt-BR"/>
              </a:p>
            </p:txBody>
          </p:sp>
          <p:sp>
            <p:nvSpPr>
              <p:cNvPr id="66" name="Freeform 1087">
                <a:extLst>
                  <a:ext uri="{FF2B5EF4-FFF2-40B4-BE49-F238E27FC236}">
                    <a16:creationId xmlns:a16="http://schemas.microsoft.com/office/drawing/2014/main" id="{1E3CC71F-1C79-45D9-9E53-2E60A11DEFF2}"/>
                  </a:ext>
                </a:extLst>
              </p:cNvPr>
              <p:cNvSpPr>
                <a:spLocks/>
              </p:cNvSpPr>
              <p:nvPr/>
            </p:nvSpPr>
            <p:spPr bwMode="auto">
              <a:xfrm>
                <a:off x="2069" y="2720"/>
                <a:ext cx="97" cy="164"/>
              </a:xfrm>
              <a:custGeom>
                <a:avLst/>
                <a:gdLst>
                  <a:gd name="T0" fmla="*/ 0 w 392"/>
                  <a:gd name="T1" fmla="*/ 0 h 656"/>
                  <a:gd name="T2" fmla="*/ 0 w 392"/>
                  <a:gd name="T3" fmla="*/ 0 h 656"/>
                  <a:gd name="T4" fmla="*/ 0 w 392"/>
                  <a:gd name="T5" fmla="*/ 0 h 656"/>
                  <a:gd name="T6" fmla="*/ 0 w 392"/>
                  <a:gd name="T7" fmla="*/ 0 h 656"/>
                  <a:gd name="T8" fmla="*/ 0 w 392"/>
                  <a:gd name="T9" fmla="*/ 0 h 656"/>
                  <a:gd name="T10" fmla="*/ 0 w 392"/>
                  <a:gd name="T11" fmla="*/ 0 h 656"/>
                  <a:gd name="T12" fmla="*/ 0 w 392"/>
                  <a:gd name="T13" fmla="*/ 0 h 656"/>
                  <a:gd name="T14" fmla="*/ 0 w 392"/>
                  <a:gd name="T15" fmla="*/ 0 h 656"/>
                  <a:gd name="T16" fmla="*/ 0 w 392"/>
                  <a:gd name="T17" fmla="*/ 0 h 656"/>
                  <a:gd name="T18" fmla="*/ 0 w 392"/>
                  <a:gd name="T19" fmla="*/ 0 h 656"/>
                  <a:gd name="T20" fmla="*/ 0 w 392"/>
                  <a:gd name="T21" fmla="*/ 0 h 656"/>
                  <a:gd name="T22" fmla="*/ 0 w 392"/>
                  <a:gd name="T23" fmla="*/ 0 h 656"/>
                  <a:gd name="T24" fmla="*/ 0 w 392"/>
                  <a:gd name="T25" fmla="*/ 0 h 656"/>
                  <a:gd name="T26" fmla="*/ 0 w 392"/>
                  <a:gd name="T27" fmla="*/ 0 h 656"/>
                  <a:gd name="T28" fmla="*/ 0 w 392"/>
                  <a:gd name="T29" fmla="*/ 0 h 656"/>
                  <a:gd name="T30" fmla="*/ 0 w 392"/>
                  <a:gd name="T31" fmla="*/ 0 h 656"/>
                  <a:gd name="T32" fmla="*/ 0 w 392"/>
                  <a:gd name="T33" fmla="*/ 0 h 656"/>
                  <a:gd name="T34" fmla="*/ 0 w 392"/>
                  <a:gd name="T35" fmla="*/ 0 h 656"/>
                  <a:gd name="T36" fmla="*/ 0 w 392"/>
                  <a:gd name="T37" fmla="*/ 0 h 656"/>
                  <a:gd name="T38" fmla="*/ 0 w 392"/>
                  <a:gd name="T39" fmla="*/ 0 h 656"/>
                  <a:gd name="T40" fmla="*/ 0 w 392"/>
                  <a:gd name="T41" fmla="*/ 0 h 656"/>
                  <a:gd name="T42" fmla="*/ 0 w 392"/>
                  <a:gd name="T43" fmla="*/ 0 h 656"/>
                  <a:gd name="T44" fmla="*/ 0 w 392"/>
                  <a:gd name="T45" fmla="*/ 0 h 656"/>
                  <a:gd name="T46" fmla="*/ 0 w 392"/>
                  <a:gd name="T47" fmla="*/ 0 h 656"/>
                  <a:gd name="T48" fmla="*/ 0 w 392"/>
                  <a:gd name="T49" fmla="*/ 0 h 656"/>
                  <a:gd name="T50" fmla="*/ 0 w 392"/>
                  <a:gd name="T51" fmla="*/ 0 h 656"/>
                  <a:gd name="T52" fmla="*/ 0 w 392"/>
                  <a:gd name="T53" fmla="*/ 0 h 656"/>
                  <a:gd name="T54" fmla="*/ 0 w 392"/>
                  <a:gd name="T55" fmla="*/ 0 h 656"/>
                  <a:gd name="T56" fmla="*/ 0 w 392"/>
                  <a:gd name="T57" fmla="*/ 0 h 656"/>
                  <a:gd name="T58" fmla="*/ 0 w 392"/>
                  <a:gd name="T59" fmla="*/ 0 h 656"/>
                  <a:gd name="T60" fmla="*/ 0 w 392"/>
                  <a:gd name="T61" fmla="*/ 0 h 656"/>
                  <a:gd name="T62" fmla="*/ 0 w 392"/>
                  <a:gd name="T63" fmla="*/ 0 h 656"/>
                  <a:gd name="T64" fmla="*/ 0 w 392"/>
                  <a:gd name="T65" fmla="*/ 0 h 656"/>
                  <a:gd name="T66" fmla="*/ 0 w 392"/>
                  <a:gd name="T67" fmla="*/ 0 h 656"/>
                  <a:gd name="T68" fmla="*/ 0 w 392"/>
                  <a:gd name="T69" fmla="*/ 0 h 656"/>
                  <a:gd name="T70" fmla="*/ 0 w 392"/>
                  <a:gd name="T71" fmla="*/ 0 h 656"/>
                  <a:gd name="T72" fmla="*/ 0 w 392"/>
                  <a:gd name="T73" fmla="*/ 0 h 656"/>
                  <a:gd name="T74" fmla="*/ 0 w 392"/>
                  <a:gd name="T75" fmla="*/ 0 h 656"/>
                  <a:gd name="T76" fmla="*/ 0 w 392"/>
                  <a:gd name="T77" fmla="*/ 0 h 656"/>
                  <a:gd name="T78" fmla="*/ 0 w 392"/>
                  <a:gd name="T79" fmla="*/ 0 h 656"/>
                  <a:gd name="T80" fmla="*/ 0 w 392"/>
                  <a:gd name="T81" fmla="*/ 0 h 656"/>
                  <a:gd name="T82" fmla="*/ 0 w 392"/>
                  <a:gd name="T83" fmla="*/ 0 h 656"/>
                  <a:gd name="T84" fmla="*/ 0 w 392"/>
                  <a:gd name="T85" fmla="*/ 0 h 656"/>
                  <a:gd name="T86" fmla="*/ 0 w 392"/>
                  <a:gd name="T87" fmla="*/ 0 h 656"/>
                  <a:gd name="T88" fmla="*/ 0 w 392"/>
                  <a:gd name="T89" fmla="*/ 0 h 656"/>
                  <a:gd name="T90" fmla="*/ 0 w 392"/>
                  <a:gd name="T91" fmla="*/ 0 h 656"/>
                  <a:gd name="T92" fmla="*/ 0 w 392"/>
                  <a:gd name="T93" fmla="*/ 0 h 656"/>
                  <a:gd name="T94" fmla="*/ 0 w 392"/>
                  <a:gd name="T95" fmla="*/ 0 h 656"/>
                  <a:gd name="T96" fmla="*/ 0 w 392"/>
                  <a:gd name="T97" fmla="*/ 0 h 656"/>
                  <a:gd name="T98" fmla="*/ 0 w 392"/>
                  <a:gd name="T99" fmla="*/ 0 h 656"/>
                  <a:gd name="T100" fmla="*/ 0 w 392"/>
                  <a:gd name="T101" fmla="*/ 0 h 656"/>
                  <a:gd name="T102" fmla="*/ 0 w 392"/>
                  <a:gd name="T103" fmla="*/ 0 h 656"/>
                  <a:gd name="T104" fmla="*/ 0 w 392"/>
                  <a:gd name="T105" fmla="*/ 0 h 656"/>
                  <a:gd name="T106" fmla="*/ 0 w 392"/>
                  <a:gd name="T107" fmla="*/ 0 h 656"/>
                  <a:gd name="T108" fmla="*/ 0 w 392"/>
                  <a:gd name="T109" fmla="*/ 0 h 656"/>
                  <a:gd name="T110" fmla="*/ 0 w 392"/>
                  <a:gd name="T111" fmla="*/ 0 h 656"/>
                  <a:gd name="T112" fmla="*/ 0 w 392"/>
                  <a:gd name="T113" fmla="*/ 0 h 656"/>
                  <a:gd name="T114" fmla="*/ 0 w 392"/>
                  <a:gd name="T115" fmla="*/ 0 h 656"/>
                  <a:gd name="T116" fmla="*/ 0 w 392"/>
                  <a:gd name="T117" fmla="*/ 0 h 656"/>
                  <a:gd name="T118" fmla="*/ 0 w 392"/>
                  <a:gd name="T119" fmla="*/ 0 h 65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92"/>
                  <a:gd name="T181" fmla="*/ 0 h 656"/>
                  <a:gd name="T182" fmla="*/ 392 w 392"/>
                  <a:gd name="T183" fmla="*/ 656 h 65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92" h="656">
                    <a:moveTo>
                      <a:pt x="36" y="541"/>
                    </a:moveTo>
                    <a:lnTo>
                      <a:pt x="46" y="558"/>
                    </a:lnTo>
                    <a:lnTo>
                      <a:pt x="59" y="574"/>
                    </a:lnTo>
                    <a:lnTo>
                      <a:pt x="66" y="581"/>
                    </a:lnTo>
                    <a:lnTo>
                      <a:pt x="73" y="588"/>
                    </a:lnTo>
                    <a:lnTo>
                      <a:pt x="81" y="595"/>
                    </a:lnTo>
                    <a:lnTo>
                      <a:pt x="89" y="600"/>
                    </a:lnTo>
                    <a:lnTo>
                      <a:pt x="97" y="606"/>
                    </a:lnTo>
                    <a:lnTo>
                      <a:pt x="106" y="611"/>
                    </a:lnTo>
                    <a:lnTo>
                      <a:pt x="115" y="615"/>
                    </a:lnTo>
                    <a:lnTo>
                      <a:pt x="126" y="619"/>
                    </a:lnTo>
                    <a:lnTo>
                      <a:pt x="135" y="621"/>
                    </a:lnTo>
                    <a:lnTo>
                      <a:pt x="145" y="623"/>
                    </a:lnTo>
                    <a:lnTo>
                      <a:pt x="157" y="625"/>
                    </a:lnTo>
                    <a:lnTo>
                      <a:pt x="168" y="625"/>
                    </a:lnTo>
                    <a:lnTo>
                      <a:pt x="184" y="624"/>
                    </a:lnTo>
                    <a:lnTo>
                      <a:pt x="199" y="623"/>
                    </a:lnTo>
                    <a:lnTo>
                      <a:pt x="214" y="620"/>
                    </a:lnTo>
                    <a:lnTo>
                      <a:pt x="227" y="616"/>
                    </a:lnTo>
                    <a:lnTo>
                      <a:pt x="241" y="611"/>
                    </a:lnTo>
                    <a:lnTo>
                      <a:pt x="252" y="604"/>
                    </a:lnTo>
                    <a:lnTo>
                      <a:pt x="263" y="597"/>
                    </a:lnTo>
                    <a:lnTo>
                      <a:pt x="273" y="588"/>
                    </a:lnTo>
                    <a:lnTo>
                      <a:pt x="282" y="579"/>
                    </a:lnTo>
                    <a:lnTo>
                      <a:pt x="289" y="570"/>
                    </a:lnTo>
                    <a:lnTo>
                      <a:pt x="296" y="559"/>
                    </a:lnTo>
                    <a:lnTo>
                      <a:pt x="302" y="547"/>
                    </a:lnTo>
                    <a:lnTo>
                      <a:pt x="306" y="535"/>
                    </a:lnTo>
                    <a:lnTo>
                      <a:pt x="310" y="522"/>
                    </a:lnTo>
                    <a:lnTo>
                      <a:pt x="311" y="509"/>
                    </a:lnTo>
                    <a:lnTo>
                      <a:pt x="312" y="494"/>
                    </a:lnTo>
                    <a:lnTo>
                      <a:pt x="311" y="477"/>
                    </a:lnTo>
                    <a:lnTo>
                      <a:pt x="309" y="461"/>
                    </a:lnTo>
                    <a:lnTo>
                      <a:pt x="304" y="446"/>
                    </a:lnTo>
                    <a:lnTo>
                      <a:pt x="298" y="434"/>
                    </a:lnTo>
                    <a:lnTo>
                      <a:pt x="292" y="421"/>
                    </a:lnTo>
                    <a:lnTo>
                      <a:pt x="283" y="411"/>
                    </a:lnTo>
                    <a:lnTo>
                      <a:pt x="274" y="401"/>
                    </a:lnTo>
                    <a:lnTo>
                      <a:pt x="264" y="393"/>
                    </a:lnTo>
                    <a:lnTo>
                      <a:pt x="252" y="384"/>
                    </a:lnTo>
                    <a:lnTo>
                      <a:pt x="240" y="377"/>
                    </a:lnTo>
                    <a:lnTo>
                      <a:pt x="227" y="371"/>
                    </a:lnTo>
                    <a:lnTo>
                      <a:pt x="213" y="364"/>
                    </a:lnTo>
                    <a:lnTo>
                      <a:pt x="186" y="353"/>
                    </a:lnTo>
                    <a:lnTo>
                      <a:pt x="157" y="341"/>
                    </a:lnTo>
                    <a:lnTo>
                      <a:pt x="128" y="331"/>
                    </a:lnTo>
                    <a:lnTo>
                      <a:pt x="99" y="319"/>
                    </a:lnTo>
                    <a:lnTo>
                      <a:pt x="86" y="312"/>
                    </a:lnTo>
                    <a:lnTo>
                      <a:pt x="74" y="304"/>
                    </a:lnTo>
                    <a:lnTo>
                      <a:pt x="61" y="297"/>
                    </a:lnTo>
                    <a:lnTo>
                      <a:pt x="50" y="289"/>
                    </a:lnTo>
                    <a:lnTo>
                      <a:pt x="39" y="279"/>
                    </a:lnTo>
                    <a:lnTo>
                      <a:pt x="30" y="269"/>
                    </a:lnTo>
                    <a:lnTo>
                      <a:pt x="22" y="257"/>
                    </a:lnTo>
                    <a:lnTo>
                      <a:pt x="15" y="244"/>
                    </a:lnTo>
                    <a:lnTo>
                      <a:pt x="9" y="231"/>
                    </a:lnTo>
                    <a:lnTo>
                      <a:pt x="5" y="215"/>
                    </a:lnTo>
                    <a:lnTo>
                      <a:pt x="2" y="199"/>
                    </a:lnTo>
                    <a:lnTo>
                      <a:pt x="1" y="180"/>
                    </a:lnTo>
                    <a:lnTo>
                      <a:pt x="2" y="161"/>
                    </a:lnTo>
                    <a:lnTo>
                      <a:pt x="5" y="143"/>
                    </a:lnTo>
                    <a:lnTo>
                      <a:pt x="9" y="126"/>
                    </a:lnTo>
                    <a:lnTo>
                      <a:pt x="16" y="109"/>
                    </a:lnTo>
                    <a:lnTo>
                      <a:pt x="24" y="93"/>
                    </a:lnTo>
                    <a:lnTo>
                      <a:pt x="33" y="78"/>
                    </a:lnTo>
                    <a:lnTo>
                      <a:pt x="44" y="65"/>
                    </a:lnTo>
                    <a:lnTo>
                      <a:pt x="56" y="52"/>
                    </a:lnTo>
                    <a:lnTo>
                      <a:pt x="70" y="40"/>
                    </a:lnTo>
                    <a:lnTo>
                      <a:pt x="85" y="30"/>
                    </a:lnTo>
                    <a:lnTo>
                      <a:pt x="103" y="21"/>
                    </a:lnTo>
                    <a:lnTo>
                      <a:pt x="120" y="14"/>
                    </a:lnTo>
                    <a:lnTo>
                      <a:pt x="138" y="8"/>
                    </a:lnTo>
                    <a:lnTo>
                      <a:pt x="158" y="4"/>
                    </a:lnTo>
                    <a:lnTo>
                      <a:pt x="179" y="1"/>
                    </a:lnTo>
                    <a:lnTo>
                      <a:pt x="200" y="0"/>
                    </a:lnTo>
                    <a:lnTo>
                      <a:pt x="219" y="0"/>
                    </a:lnTo>
                    <a:lnTo>
                      <a:pt x="235" y="2"/>
                    </a:lnTo>
                    <a:lnTo>
                      <a:pt x="250" y="5"/>
                    </a:lnTo>
                    <a:lnTo>
                      <a:pt x="265" y="8"/>
                    </a:lnTo>
                    <a:lnTo>
                      <a:pt x="278" y="12"/>
                    </a:lnTo>
                    <a:lnTo>
                      <a:pt x="290" y="16"/>
                    </a:lnTo>
                    <a:lnTo>
                      <a:pt x="301" y="21"/>
                    </a:lnTo>
                    <a:lnTo>
                      <a:pt x="311" y="27"/>
                    </a:lnTo>
                    <a:lnTo>
                      <a:pt x="320" y="33"/>
                    </a:lnTo>
                    <a:lnTo>
                      <a:pt x="330" y="39"/>
                    </a:lnTo>
                    <a:lnTo>
                      <a:pt x="338" y="47"/>
                    </a:lnTo>
                    <a:lnTo>
                      <a:pt x="344" y="54"/>
                    </a:lnTo>
                    <a:lnTo>
                      <a:pt x="357" y="69"/>
                    </a:lnTo>
                    <a:lnTo>
                      <a:pt x="368" y="83"/>
                    </a:lnTo>
                    <a:lnTo>
                      <a:pt x="336" y="102"/>
                    </a:lnTo>
                    <a:lnTo>
                      <a:pt x="325" y="85"/>
                    </a:lnTo>
                    <a:lnTo>
                      <a:pt x="312" y="69"/>
                    </a:lnTo>
                    <a:lnTo>
                      <a:pt x="306" y="62"/>
                    </a:lnTo>
                    <a:lnTo>
                      <a:pt x="300" y="56"/>
                    </a:lnTo>
                    <a:lnTo>
                      <a:pt x="293" y="51"/>
                    </a:lnTo>
                    <a:lnTo>
                      <a:pt x="285" y="46"/>
                    </a:lnTo>
                    <a:lnTo>
                      <a:pt x="277" y="41"/>
                    </a:lnTo>
                    <a:lnTo>
                      <a:pt x="268" y="37"/>
                    </a:lnTo>
                    <a:lnTo>
                      <a:pt x="259" y="34"/>
                    </a:lnTo>
                    <a:lnTo>
                      <a:pt x="250" y="31"/>
                    </a:lnTo>
                    <a:lnTo>
                      <a:pt x="239" y="29"/>
                    </a:lnTo>
                    <a:lnTo>
                      <a:pt x="228" y="28"/>
                    </a:lnTo>
                    <a:lnTo>
                      <a:pt x="215" y="27"/>
                    </a:lnTo>
                    <a:lnTo>
                      <a:pt x="203" y="27"/>
                    </a:lnTo>
                    <a:lnTo>
                      <a:pt x="189" y="27"/>
                    </a:lnTo>
                    <a:lnTo>
                      <a:pt x="176" y="29"/>
                    </a:lnTo>
                    <a:lnTo>
                      <a:pt x="164" y="33"/>
                    </a:lnTo>
                    <a:lnTo>
                      <a:pt x="152" y="37"/>
                    </a:lnTo>
                    <a:lnTo>
                      <a:pt x="142" y="42"/>
                    </a:lnTo>
                    <a:lnTo>
                      <a:pt x="131" y="50"/>
                    </a:lnTo>
                    <a:lnTo>
                      <a:pt x="121" y="57"/>
                    </a:lnTo>
                    <a:lnTo>
                      <a:pt x="113" y="66"/>
                    </a:lnTo>
                    <a:lnTo>
                      <a:pt x="105" y="75"/>
                    </a:lnTo>
                    <a:lnTo>
                      <a:pt x="98" y="85"/>
                    </a:lnTo>
                    <a:lnTo>
                      <a:pt x="91" y="95"/>
                    </a:lnTo>
                    <a:lnTo>
                      <a:pt x="86" y="106"/>
                    </a:lnTo>
                    <a:lnTo>
                      <a:pt x="82" y="117"/>
                    </a:lnTo>
                    <a:lnTo>
                      <a:pt x="80" y="129"/>
                    </a:lnTo>
                    <a:lnTo>
                      <a:pt x="77" y="140"/>
                    </a:lnTo>
                    <a:lnTo>
                      <a:pt x="77" y="152"/>
                    </a:lnTo>
                    <a:lnTo>
                      <a:pt x="77" y="169"/>
                    </a:lnTo>
                    <a:lnTo>
                      <a:pt x="81" y="184"/>
                    </a:lnTo>
                    <a:lnTo>
                      <a:pt x="84" y="198"/>
                    </a:lnTo>
                    <a:lnTo>
                      <a:pt x="90" y="212"/>
                    </a:lnTo>
                    <a:lnTo>
                      <a:pt x="98" y="223"/>
                    </a:lnTo>
                    <a:lnTo>
                      <a:pt x="106" y="234"/>
                    </a:lnTo>
                    <a:lnTo>
                      <a:pt x="115" y="243"/>
                    </a:lnTo>
                    <a:lnTo>
                      <a:pt x="126" y="252"/>
                    </a:lnTo>
                    <a:lnTo>
                      <a:pt x="137" y="260"/>
                    </a:lnTo>
                    <a:lnTo>
                      <a:pt x="150" y="268"/>
                    </a:lnTo>
                    <a:lnTo>
                      <a:pt x="162" y="274"/>
                    </a:lnTo>
                    <a:lnTo>
                      <a:pt x="176" y="280"/>
                    </a:lnTo>
                    <a:lnTo>
                      <a:pt x="205" y="292"/>
                    </a:lnTo>
                    <a:lnTo>
                      <a:pt x="234" y="302"/>
                    </a:lnTo>
                    <a:lnTo>
                      <a:pt x="264" y="314"/>
                    </a:lnTo>
                    <a:lnTo>
                      <a:pt x="292" y="325"/>
                    </a:lnTo>
                    <a:lnTo>
                      <a:pt x="305" y="333"/>
                    </a:lnTo>
                    <a:lnTo>
                      <a:pt x="319" y="340"/>
                    </a:lnTo>
                    <a:lnTo>
                      <a:pt x="331" y="348"/>
                    </a:lnTo>
                    <a:lnTo>
                      <a:pt x="342" y="357"/>
                    </a:lnTo>
                    <a:lnTo>
                      <a:pt x="353" y="366"/>
                    </a:lnTo>
                    <a:lnTo>
                      <a:pt x="363" y="377"/>
                    </a:lnTo>
                    <a:lnTo>
                      <a:pt x="371" y="389"/>
                    </a:lnTo>
                    <a:lnTo>
                      <a:pt x="378" y="401"/>
                    </a:lnTo>
                    <a:lnTo>
                      <a:pt x="384" y="416"/>
                    </a:lnTo>
                    <a:lnTo>
                      <a:pt x="388" y="432"/>
                    </a:lnTo>
                    <a:lnTo>
                      <a:pt x="391" y="449"/>
                    </a:lnTo>
                    <a:lnTo>
                      <a:pt x="392" y="467"/>
                    </a:lnTo>
                    <a:lnTo>
                      <a:pt x="391" y="486"/>
                    </a:lnTo>
                    <a:lnTo>
                      <a:pt x="387" y="505"/>
                    </a:lnTo>
                    <a:lnTo>
                      <a:pt x="383" y="523"/>
                    </a:lnTo>
                    <a:lnTo>
                      <a:pt x="376" y="540"/>
                    </a:lnTo>
                    <a:lnTo>
                      <a:pt x="368" y="557"/>
                    </a:lnTo>
                    <a:lnTo>
                      <a:pt x="357" y="573"/>
                    </a:lnTo>
                    <a:lnTo>
                      <a:pt x="346" y="586"/>
                    </a:lnTo>
                    <a:lnTo>
                      <a:pt x="332" y="600"/>
                    </a:lnTo>
                    <a:lnTo>
                      <a:pt x="317" y="613"/>
                    </a:lnTo>
                    <a:lnTo>
                      <a:pt x="301" y="623"/>
                    </a:lnTo>
                    <a:lnTo>
                      <a:pt x="283" y="633"/>
                    </a:lnTo>
                    <a:lnTo>
                      <a:pt x="265" y="641"/>
                    </a:lnTo>
                    <a:lnTo>
                      <a:pt x="245" y="647"/>
                    </a:lnTo>
                    <a:lnTo>
                      <a:pt x="225" y="652"/>
                    </a:lnTo>
                    <a:lnTo>
                      <a:pt x="204" y="655"/>
                    </a:lnTo>
                    <a:lnTo>
                      <a:pt x="181" y="656"/>
                    </a:lnTo>
                    <a:lnTo>
                      <a:pt x="165" y="655"/>
                    </a:lnTo>
                    <a:lnTo>
                      <a:pt x="150" y="654"/>
                    </a:lnTo>
                    <a:lnTo>
                      <a:pt x="135" y="652"/>
                    </a:lnTo>
                    <a:lnTo>
                      <a:pt x="120" y="649"/>
                    </a:lnTo>
                    <a:lnTo>
                      <a:pt x="106" y="645"/>
                    </a:lnTo>
                    <a:lnTo>
                      <a:pt x="93" y="641"/>
                    </a:lnTo>
                    <a:lnTo>
                      <a:pt x="82" y="636"/>
                    </a:lnTo>
                    <a:lnTo>
                      <a:pt x="70" y="631"/>
                    </a:lnTo>
                    <a:lnTo>
                      <a:pt x="59" y="624"/>
                    </a:lnTo>
                    <a:lnTo>
                      <a:pt x="48" y="617"/>
                    </a:lnTo>
                    <a:lnTo>
                      <a:pt x="39" y="610"/>
                    </a:lnTo>
                    <a:lnTo>
                      <a:pt x="30" y="601"/>
                    </a:lnTo>
                    <a:lnTo>
                      <a:pt x="22" y="593"/>
                    </a:lnTo>
                    <a:lnTo>
                      <a:pt x="14" y="583"/>
                    </a:lnTo>
                    <a:lnTo>
                      <a:pt x="7" y="573"/>
                    </a:lnTo>
                    <a:lnTo>
                      <a:pt x="0" y="562"/>
                    </a:lnTo>
                    <a:lnTo>
                      <a:pt x="36" y="541"/>
                    </a:lnTo>
                    <a:close/>
                  </a:path>
                </a:pathLst>
              </a:custGeom>
              <a:solidFill>
                <a:schemeClr val="tx1"/>
              </a:solidFill>
              <a:ln w="9525">
                <a:solidFill>
                  <a:schemeClr val="tx1"/>
                </a:solidFill>
                <a:round/>
                <a:headEnd/>
                <a:tailEnd/>
              </a:ln>
            </p:spPr>
            <p:txBody>
              <a:bodyPr/>
              <a:lstStyle/>
              <a:p>
                <a:endParaRPr lang="pt-BR"/>
              </a:p>
            </p:txBody>
          </p:sp>
          <p:sp>
            <p:nvSpPr>
              <p:cNvPr id="67" name="Rectangle 1088">
                <a:extLst>
                  <a:ext uri="{FF2B5EF4-FFF2-40B4-BE49-F238E27FC236}">
                    <a16:creationId xmlns:a16="http://schemas.microsoft.com/office/drawing/2014/main" id="{241BB19E-C709-4955-AC14-A57A3CDD35E2}"/>
                  </a:ext>
                </a:extLst>
              </p:cNvPr>
              <p:cNvSpPr>
                <a:spLocks noChangeArrowheads="1"/>
              </p:cNvSpPr>
              <p:nvPr/>
            </p:nvSpPr>
            <p:spPr bwMode="auto">
              <a:xfrm>
                <a:off x="2189" y="2724"/>
                <a:ext cx="19" cy="156"/>
              </a:xfrm>
              <a:prstGeom prst="rect">
                <a:avLst/>
              </a:prstGeom>
              <a:solidFill>
                <a:schemeClr val="tx1"/>
              </a:solidFill>
              <a:ln w="9525">
                <a:solidFill>
                  <a:schemeClr val="tx1"/>
                </a:solidFill>
                <a:miter lim="800000"/>
                <a:headEnd/>
                <a:tailEnd/>
              </a:ln>
            </p:spPr>
            <p:txBody>
              <a:bodyPr/>
              <a:lstStyle/>
              <a:p>
                <a:endParaRPr lang="pt-BR" altLang="pt-BR" sz="2400">
                  <a:latin typeface="Times New Roman" pitchFamily="18" charset="0"/>
                </a:endParaRPr>
              </a:p>
            </p:txBody>
          </p:sp>
          <p:sp>
            <p:nvSpPr>
              <p:cNvPr id="68" name="Freeform 1089">
                <a:extLst>
                  <a:ext uri="{FF2B5EF4-FFF2-40B4-BE49-F238E27FC236}">
                    <a16:creationId xmlns:a16="http://schemas.microsoft.com/office/drawing/2014/main" id="{62B4DC71-0FF5-484B-A7A3-826519D175CA}"/>
                  </a:ext>
                </a:extLst>
              </p:cNvPr>
              <p:cNvSpPr>
                <a:spLocks noEditPoints="1"/>
              </p:cNvSpPr>
              <p:nvPr/>
            </p:nvSpPr>
            <p:spPr bwMode="auto">
              <a:xfrm>
                <a:off x="2240" y="2724"/>
                <a:ext cx="141" cy="156"/>
              </a:xfrm>
              <a:custGeom>
                <a:avLst/>
                <a:gdLst>
                  <a:gd name="T0" fmla="*/ 0 w 566"/>
                  <a:gd name="T1" fmla="*/ 0 h 622"/>
                  <a:gd name="T2" fmla="*/ 0 w 566"/>
                  <a:gd name="T3" fmla="*/ 0 h 622"/>
                  <a:gd name="T4" fmla="*/ 0 w 566"/>
                  <a:gd name="T5" fmla="*/ 0 h 622"/>
                  <a:gd name="T6" fmla="*/ 0 w 566"/>
                  <a:gd name="T7" fmla="*/ 0 h 622"/>
                  <a:gd name="T8" fmla="*/ 0 w 566"/>
                  <a:gd name="T9" fmla="*/ 0 h 622"/>
                  <a:gd name="T10" fmla="*/ 0 w 566"/>
                  <a:gd name="T11" fmla="*/ 0 h 622"/>
                  <a:gd name="T12" fmla="*/ 0 w 566"/>
                  <a:gd name="T13" fmla="*/ 0 h 622"/>
                  <a:gd name="T14" fmla="*/ 0 w 566"/>
                  <a:gd name="T15" fmla="*/ 0 h 622"/>
                  <a:gd name="T16" fmla="*/ 0 w 566"/>
                  <a:gd name="T17" fmla="*/ 0 h 622"/>
                  <a:gd name="T18" fmla="*/ 0 w 566"/>
                  <a:gd name="T19" fmla="*/ 0 h 622"/>
                  <a:gd name="T20" fmla="*/ 0 w 566"/>
                  <a:gd name="T21" fmla="*/ 0 h 622"/>
                  <a:gd name="T22" fmla="*/ 0 w 566"/>
                  <a:gd name="T23" fmla="*/ 0 h 622"/>
                  <a:gd name="T24" fmla="*/ 0 w 566"/>
                  <a:gd name="T25" fmla="*/ 0 h 622"/>
                  <a:gd name="T26" fmla="*/ 0 w 566"/>
                  <a:gd name="T27" fmla="*/ 0 h 622"/>
                  <a:gd name="T28" fmla="*/ 0 w 566"/>
                  <a:gd name="T29" fmla="*/ 0 h 622"/>
                  <a:gd name="T30" fmla="*/ 0 w 566"/>
                  <a:gd name="T31" fmla="*/ 0 h 622"/>
                  <a:gd name="T32" fmla="*/ 0 w 566"/>
                  <a:gd name="T33" fmla="*/ 0 h 622"/>
                  <a:gd name="T34" fmla="*/ 0 w 566"/>
                  <a:gd name="T35" fmla="*/ 0 h 622"/>
                  <a:gd name="T36" fmla="*/ 0 w 566"/>
                  <a:gd name="T37" fmla="*/ 0 h 622"/>
                  <a:gd name="T38" fmla="*/ 0 w 566"/>
                  <a:gd name="T39" fmla="*/ 0 h 622"/>
                  <a:gd name="T40" fmla="*/ 0 w 566"/>
                  <a:gd name="T41" fmla="*/ 0 h 622"/>
                  <a:gd name="T42" fmla="*/ 0 w 566"/>
                  <a:gd name="T43" fmla="*/ 0 h 622"/>
                  <a:gd name="T44" fmla="*/ 0 w 566"/>
                  <a:gd name="T45" fmla="*/ 0 h 622"/>
                  <a:gd name="T46" fmla="*/ 0 w 566"/>
                  <a:gd name="T47" fmla="*/ 0 h 622"/>
                  <a:gd name="T48" fmla="*/ 0 w 566"/>
                  <a:gd name="T49" fmla="*/ 0 h 622"/>
                  <a:gd name="T50" fmla="*/ 0 w 566"/>
                  <a:gd name="T51" fmla="*/ 0 h 622"/>
                  <a:gd name="T52" fmla="*/ 0 w 566"/>
                  <a:gd name="T53" fmla="*/ 0 h 622"/>
                  <a:gd name="T54" fmla="*/ 0 w 566"/>
                  <a:gd name="T55" fmla="*/ 0 h 622"/>
                  <a:gd name="T56" fmla="*/ 0 w 566"/>
                  <a:gd name="T57" fmla="*/ 0 h 622"/>
                  <a:gd name="T58" fmla="*/ 0 w 566"/>
                  <a:gd name="T59" fmla="*/ 0 h 622"/>
                  <a:gd name="T60" fmla="*/ 0 w 566"/>
                  <a:gd name="T61" fmla="*/ 0 h 622"/>
                  <a:gd name="T62" fmla="*/ 0 w 566"/>
                  <a:gd name="T63" fmla="*/ 0 h 622"/>
                  <a:gd name="T64" fmla="*/ 0 w 566"/>
                  <a:gd name="T65" fmla="*/ 0 h 622"/>
                  <a:gd name="T66" fmla="*/ 0 w 566"/>
                  <a:gd name="T67" fmla="*/ 0 h 622"/>
                  <a:gd name="T68" fmla="*/ 0 w 566"/>
                  <a:gd name="T69" fmla="*/ 0 h 622"/>
                  <a:gd name="T70" fmla="*/ 0 w 566"/>
                  <a:gd name="T71" fmla="*/ 0 h 622"/>
                  <a:gd name="T72" fmla="*/ 0 w 566"/>
                  <a:gd name="T73" fmla="*/ 0 h 622"/>
                  <a:gd name="T74" fmla="*/ 0 w 566"/>
                  <a:gd name="T75" fmla="*/ 0 h 622"/>
                  <a:gd name="T76" fmla="*/ 0 w 566"/>
                  <a:gd name="T77" fmla="*/ 0 h 622"/>
                  <a:gd name="T78" fmla="*/ 0 w 566"/>
                  <a:gd name="T79" fmla="*/ 0 h 622"/>
                  <a:gd name="T80" fmla="*/ 0 w 566"/>
                  <a:gd name="T81" fmla="*/ 0 h 622"/>
                  <a:gd name="T82" fmla="*/ 0 w 566"/>
                  <a:gd name="T83" fmla="*/ 0 h 622"/>
                  <a:gd name="T84" fmla="*/ 0 w 566"/>
                  <a:gd name="T85" fmla="*/ 0 h 622"/>
                  <a:gd name="T86" fmla="*/ 0 w 566"/>
                  <a:gd name="T87" fmla="*/ 0 h 622"/>
                  <a:gd name="T88" fmla="*/ 0 w 566"/>
                  <a:gd name="T89" fmla="*/ 0 h 62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66"/>
                  <a:gd name="T136" fmla="*/ 0 h 622"/>
                  <a:gd name="T137" fmla="*/ 566 w 566"/>
                  <a:gd name="T138" fmla="*/ 622 h 62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66" h="622">
                    <a:moveTo>
                      <a:pt x="76" y="32"/>
                    </a:moveTo>
                    <a:lnTo>
                      <a:pt x="152" y="32"/>
                    </a:lnTo>
                    <a:lnTo>
                      <a:pt x="170" y="32"/>
                    </a:lnTo>
                    <a:lnTo>
                      <a:pt x="188" y="33"/>
                    </a:lnTo>
                    <a:lnTo>
                      <a:pt x="205" y="34"/>
                    </a:lnTo>
                    <a:lnTo>
                      <a:pt x="222" y="36"/>
                    </a:lnTo>
                    <a:lnTo>
                      <a:pt x="239" y="38"/>
                    </a:lnTo>
                    <a:lnTo>
                      <a:pt x="255" y="41"/>
                    </a:lnTo>
                    <a:lnTo>
                      <a:pt x="270" y="44"/>
                    </a:lnTo>
                    <a:lnTo>
                      <a:pt x="285" y="49"/>
                    </a:lnTo>
                    <a:lnTo>
                      <a:pt x="300" y="53"/>
                    </a:lnTo>
                    <a:lnTo>
                      <a:pt x="314" y="58"/>
                    </a:lnTo>
                    <a:lnTo>
                      <a:pt x="328" y="64"/>
                    </a:lnTo>
                    <a:lnTo>
                      <a:pt x="341" y="71"/>
                    </a:lnTo>
                    <a:lnTo>
                      <a:pt x="354" y="77"/>
                    </a:lnTo>
                    <a:lnTo>
                      <a:pt x="366" y="84"/>
                    </a:lnTo>
                    <a:lnTo>
                      <a:pt x="378" y="93"/>
                    </a:lnTo>
                    <a:lnTo>
                      <a:pt x="389" y="101"/>
                    </a:lnTo>
                    <a:lnTo>
                      <a:pt x="399" y="111"/>
                    </a:lnTo>
                    <a:lnTo>
                      <a:pt x="409" y="121"/>
                    </a:lnTo>
                    <a:lnTo>
                      <a:pt x="419" y="132"/>
                    </a:lnTo>
                    <a:lnTo>
                      <a:pt x="428" y="142"/>
                    </a:lnTo>
                    <a:lnTo>
                      <a:pt x="436" y="154"/>
                    </a:lnTo>
                    <a:lnTo>
                      <a:pt x="443" y="166"/>
                    </a:lnTo>
                    <a:lnTo>
                      <a:pt x="450" y="179"/>
                    </a:lnTo>
                    <a:lnTo>
                      <a:pt x="457" y="193"/>
                    </a:lnTo>
                    <a:lnTo>
                      <a:pt x="461" y="207"/>
                    </a:lnTo>
                    <a:lnTo>
                      <a:pt x="467" y="222"/>
                    </a:lnTo>
                    <a:lnTo>
                      <a:pt x="470" y="238"/>
                    </a:lnTo>
                    <a:lnTo>
                      <a:pt x="474" y="254"/>
                    </a:lnTo>
                    <a:lnTo>
                      <a:pt x="476" y="271"/>
                    </a:lnTo>
                    <a:lnTo>
                      <a:pt x="478" y="288"/>
                    </a:lnTo>
                    <a:lnTo>
                      <a:pt x="480" y="306"/>
                    </a:lnTo>
                    <a:lnTo>
                      <a:pt x="480" y="325"/>
                    </a:lnTo>
                    <a:lnTo>
                      <a:pt x="480" y="341"/>
                    </a:lnTo>
                    <a:lnTo>
                      <a:pt x="478" y="357"/>
                    </a:lnTo>
                    <a:lnTo>
                      <a:pt x="477" y="372"/>
                    </a:lnTo>
                    <a:lnTo>
                      <a:pt x="475" y="385"/>
                    </a:lnTo>
                    <a:lnTo>
                      <a:pt x="472" y="400"/>
                    </a:lnTo>
                    <a:lnTo>
                      <a:pt x="468" y="413"/>
                    </a:lnTo>
                    <a:lnTo>
                      <a:pt x="463" y="426"/>
                    </a:lnTo>
                    <a:lnTo>
                      <a:pt x="459" y="439"/>
                    </a:lnTo>
                    <a:lnTo>
                      <a:pt x="453" y="450"/>
                    </a:lnTo>
                    <a:lnTo>
                      <a:pt x="447" y="462"/>
                    </a:lnTo>
                    <a:lnTo>
                      <a:pt x="440" y="474"/>
                    </a:lnTo>
                    <a:lnTo>
                      <a:pt x="433" y="484"/>
                    </a:lnTo>
                    <a:lnTo>
                      <a:pt x="425" y="495"/>
                    </a:lnTo>
                    <a:lnTo>
                      <a:pt x="417" y="504"/>
                    </a:lnTo>
                    <a:lnTo>
                      <a:pt x="408" y="514"/>
                    </a:lnTo>
                    <a:lnTo>
                      <a:pt x="399" y="522"/>
                    </a:lnTo>
                    <a:lnTo>
                      <a:pt x="389" y="530"/>
                    </a:lnTo>
                    <a:lnTo>
                      <a:pt x="379" y="538"/>
                    </a:lnTo>
                    <a:lnTo>
                      <a:pt x="368" y="545"/>
                    </a:lnTo>
                    <a:lnTo>
                      <a:pt x="357" y="551"/>
                    </a:lnTo>
                    <a:lnTo>
                      <a:pt x="345" y="558"/>
                    </a:lnTo>
                    <a:lnTo>
                      <a:pt x="333" y="563"/>
                    </a:lnTo>
                    <a:lnTo>
                      <a:pt x="321" y="568"/>
                    </a:lnTo>
                    <a:lnTo>
                      <a:pt x="308" y="574"/>
                    </a:lnTo>
                    <a:lnTo>
                      <a:pt x="295" y="578"/>
                    </a:lnTo>
                    <a:lnTo>
                      <a:pt x="281" y="581"/>
                    </a:lnTo>
                    <a:lnTo>
                      <a:pt x="268" y="584"/>
                    </a:lnTo>
                    <a:lnTo>
                      <a:pt x="254" y="586"/>
                    </a:lnTo>
                    <a:lnTo>
                      <a:pt x="239" y="588"/>
                    </a:lnTo>
                    <a:lnTo>
                      <a:pt x="224" y="589"/>
                    </a:lnTo>
                    <a:lnTo>
                      <a:pt x="209" y="590"/>
                    </a:lnTo>
                    <a:lnTo>
                      <a:pt x="193" y="590"/>
                    </a:lnTo>
                    <a:lnTo>
                      <a:pt x="76" y="590"/>
                    </a:lnTo>
                    <a:lnTo>
                      <a:pt x="76" y="32"/>
                    </a:lnTo>
                    <a:close/>
                    <a:moveTo>
                      <a:pt x="0" y="622"/>
                    </a:moveTo>
                    <a:lnTo>
                      <a:pt x="240" y="622"/>
                    </a:lnTo>
                    <a:lnTo>
                      <a:pt x="258" y="621"/>
                    </a:lnTo>
                    <a:lnTo>
                      <a:pt x="277" y="620"/>
                    </a:lnTo>
                    <a:lnTo>
                      <a:pt x="294" y="618"/>
                    </a:lnTo>
                    <a:lnTo>
                      <a:pt x="311" y="615"/>
                    </a:lnTo>
                    <a:lnTo>
                      <a:pt x="328" y="611"/>
                    </a:lnTo>
                    <a:lnTo>
                      <a:pt x="345" y="607"/>
                    </a:lnTo>
                    <a:lnTo>
                      <a:pt x="360" y="602"/>
                    </a:lnTo>
                    <a:lnTo>
                      <a:pt x="376" y="597"/>
                    </a:lnTo>
                    <a:lnTo>
                      <a:pt x="390" y="590"/>
                    </a:lnTo>
                    <a:lnTo>
                      <a:pt x="405" y="583"/>
                    </a:lnTo>
                    <a:lnTo>
                      <a:pt x="419" y="576"/>
                    </a:lnTo>
                    <a:lnTo>
                      <a:pt x="431" y="567"/>
                    </a:lnTo>
                    <a:lnTo>
                      <a:pt x="444" y="559"/>
                    </a:lnTo>
                    <a:lnTo>
                      <a:pt x="455" y="550"/>
                    </a:lnTo>
                    <a:lnTo>
                      <a:pt x="467" y="541"/>
                    </a:lnTo>
                    <a:lnTo>
                      <a:pt x="478" y="530"/>
                    </a:lnTo>
                    <a:lnTo>
                      <a:pt x="489" y="520"/>
                    </a:lnTo>
                    <a:lnTo>
                      <a:pt x="498" y="509"/>
                    </a:lnTo>
                    <a:lnTo>
                      <a:pt x="507" y="498"/>
                    </a:lnTo>
                    <a:lnTo>
                      <a:pt x="515" y="486"/>
                    </a:lnTo>
                    <a:lnTo>
                      <a:pt x="523" y="475"/>
                    </a:lnTo>
                    <a:lnTo>
                      <a:pt x="531" y="462"/>
                    </a:lnTo>
                    <a:lnTo>
                      <a:pt x="537" y="449"/>
                    </a:lnTo>
                    <a:lnTo>
                      <a:pt x="543" y="437"/>
                    </a:lnTo>
                    <a:lnTo>
                      <a:pt x="549" y="424"/>
                    </a:lnTo>
                    <a:lnTo>
                      <a:pt x="553" y="410"/>
                    </a:lnTo>
                    <a:lnTo>
                      <a:pt x="557" y="398"/>
                    </a:lnTo>
                    <a:lnTo>
                      <a:pt x="560" y="384"/>
                    </a:lnTo>
                    <a:lnTo>
                      <a:pt x="563" y="371"/>
                    </a:lnTo>
                    <a:lnTo>
                      <a:pt x="565" y="357"/>
                    </a:lnTo>
                    <a:lnTo>
                      <a:pt x="566" y="343"/>
                    </a:lnTo>
                    <a:lnTo>
                      <a:pt x="566" y="329"/>
                    </a:lnTo>
                    <a:lnTo>
                      <a:pt x="566" y="308"/>
                    </a:lnTo>
                    <a:lnTo>
                      <a:pt x="565" y="288"/>
                    </a:lnTo>
                    <a:lnTo>
                      <a:pt x="563" y="270"/>
                    </a:lnTo>
                    <a:lnTo>
                      <a:pt x="559" y="252"/>
                    </a:lnTo>
                    <a:lnTo>
                      <a:pt x="554" y="234"/>
                    </a:lnTo>
                    <a:lnTo>
                      <a:pt x="550" y="216"/>
                    </a:lnTo>
                    <a:lnTo>
                      <a:pt x="543" y="200"/>
                    </a:lnTo>
                    <a:lnTo>
                      <a:pt x="536" y="184"/>
                    </a:lnTo>
                    <a:lnTo>
                      <a:pt x="529" y="169"/>
                    </a:lnTo>
                    <a:lnTo>
                      <a:pt x="520" y="155"/>
                    </a:lnTo>
                    <a:lnTo>
                      <a:pt x="511" y="141"/>
                    </a:lnTo>
                    <a:lnTo>
                      <a:pt x="500" y="127"/>
                    </a:lnTo>
                    <a:lnTo>
                      <a:pt x="490" y="115"/>
                    </a:lnTo>
                    <a:lnTo>
                      <a:pt x="477" y="103"/>
                    </a:lnTo>
                    <a:lnTo>
                      <a:pt x="465" y="92"/>
                    </a:lnTo>
                    <a:lnTo>
                      <a:pt x="452" y="81"/>
                    </a:lnTo>
                    <a:lnTo>
                      <a:pt x="438" y="72"/>
                    </a:lnTo>
                    <a:lnTo>
                      <a:pt x="423" y="62"/>
                    </a:lnTo>
                    <a:lnTo>
                      <a:pt x="407" y="54"/>
                    </a:lnTo>
                    <a:lnTo>
                      <a:pt x="391" y="45"/>
                    </a:lnTo>
                    <a:lnTo>
                      <a:pt x="375" y="39"/>
                    </a:lnTo>
                    <a:lnTo>
                      <a:pt x="356" y="32"/>
                    </a:lnTo>
                    <a:lnTo>
                      <a:pt x="339" y="26"/>
                    </a:lnTo>
                    <a:lnTo>
                      <a:pt x="319" y="20"/>
                    </a:lnTo>
                    <a:lnTo>
                      <a:pt x="300" y="16"/>
                    </a:lnTo>
                    <a:lnTo>
                      <a:pt x="280" y="12"/>
                    </a:lnTo>
                    <a:lnTo>
                      <a:pt x="260" y="9"/>
                    </a:lnTo>
                    <a:lnTo>
                      <a:pt x="239" y="5"/>
                    </a:lnTo>
                    <a:lnTo>
                      <a:pt x="217" y="3"/>
                    </a:lnTo>
                    <a:lnTo>
                      <a:pt x="194" y="1"/>
                    </a:lnTo>
                    <a:lnTo>
                      <a:pt x="171" y="1"/>
                    </a:lnTo>
                    <a:lnTo>
                      <a:pt x="148" y="0"/>
                    </a:lnTo>
                    <a:lnTo>
                      <a:pt x="0" y="0"/>
                    </a:lnTo>
                    <a:lnTo>
                      <a:pt x="0" y="622"/>
                    </a:lnTo>
                    <a:close/>
                  </a:path>
                </a:pathLst>
              </a:custGeom>
              <a:solidFill>
                <a:schemeClr val="tx1"/>
              </a:solidFill>
              <a:ln w="9525">
                <a:solidFill>
                  <a:schemeClr val="tx1"/>
                </a:solidFill>
                <a:round/>
                <a:headEnd/>
                <a:tailEnd/>
              </a:ln>
            </p:spPr>
            <p:txBody>
              <a:bodyPr/>
              <a:lstStyle/>
              <a:p>
                <a:endParaRPr lang="pt-BR"/>
              </a:p>
            </p:txBody>
          </p:sp>
          <p:sp>
            <p:nvSpPr>
              <p:cNvPr id="69" name="Freeform 1090">
                <a:extLst>
                  <a:ext uri="{FF2B5EF4-FFF2-40B4-BE49-F238E27FC236}">
                    <a16:creationId xmlns:a16="http://schemas.microsoft.com/office/drawing/2014/main" id="{52319CBD-C6BE-44B4-BFBB-7CF0EFF1B13A}"/>
                  </a:ext>
                </a:extLst>
              </p:cNvPr>
              <p:cNvSpPr>
                <a:spLocks noEditPoints="1"/>
              </p:cNvSpPr>
              <p:nvPr/>
            </p:nvSpPr>
            <p:spPr bwMode="auto">
              <a:xfrm>
                <a:off x="2377" y="2720"/>
                <a:ext cx="144" cy="160"/>
              </a:xfrm>
              <a:custGeom>
                <a:avLst/>
                <a:gdLst>
                  <a:gd name="T0" fmla="*/ 0 w 576"/>
                  <a:gd name="T1" fmla="*/ 0 h 639"/>
                  <a:gd name="T2" fmla="*/ 0 w 576"/>
                  <a:gd name="T3" fmla="*/ 0 h 639"/>
                  <a:gd name="T4" fmla="*/ 0 w 576"/>
                  <a:gd name="T5" fmla="*/ 0 h 639"/>
                  <a:gd name="T6" fmla="*/ 0 w 576"/>
                  <a:gd name="T7" fmla="*/ 0 h 639"/>
                  <a:gd name="T8" fmla="*/ 0 w 576"/>
                  <a:gd name="T9" fmla="*/ 0 h 639"/>
                  <a:gd name="T10" fmla="*/ 0 w 576"/>
                  <a:gd name="T11" fmla="*/ 0 h 639"/>
                  <a:gd name="T12" fmla="*/ 0 w 576"/>
                  <a:gd name="T13" fmla="*/ 0 h 639"/>
                  <a:gd name="T14" fmla="*/ 0 w 576"/>
                  <a:gd name="T15" fmla="*/ 0 h 639"/>
                  <a:gd name="T16" fmla="*/ 0 w 576"/>
                  <a:gd name="T17" fmla="*/ 0 h 639"/>
                  <a:gd name="T18" fmla="*/ 0 w 576"/>
                  <a:gd name="T19" fmla="*/ 0 h 639"/>
                  <a:gd name="T20" fmla="*/ 0 w 576"/>
                  <a:gd name="T21" fmla="*/ 0 h 639"/>
                  <a:gd name="T22" fmla="*/ 0 w 576"/>
                  <a:gd name="T23" fmla="*/ 0 h 639"/>
                  <a:gd name="T24" fmla="*/ 0 w 576"/>
                  <a:gd name="T25" fmla="*/ 0 h 6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6"/>
                  <a:gd name="T40" fmla="*/ 0 h 639"/>
                  <a:gd name="T41" fmla="*/ 576 w 576"/>
                  <a:gd name="T42" fmla="*/ 639 h 63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6" h="639">
                    <a:moveTo>
                      <a:pt x="274" y="127"/>
                    </a:moveTo>
                    <a:lnTo>
                      <a:pt x="397" y="414"/>
                    </a:lnTo>
                    <a:lnTo>
                      <a:pt x="146" y="414"/>
                    </a:lnTo>
                    <a:lnTo>
                      <a:pt x="274" y="127"/>
                    </a:lnTo>
                    <a:close/>
                    <a:moveTo>
                      <a:pt x="0" y="639"/>
                    </a:moveTo>
                    <a:lnTo>
                      <a:pt x="46" y="639"/>
                    </a:lnTo>
                    <a:lnTo>
                      <a:pt x="133" y="445"/>
                    </a:lnTo>
                    <a:lnTo>
                      <a:pt x="413" y="445"/>
                    </a:lnTo>
                    <a:lnTo>
                      <a:pt x="499" y="639"/>
                    </a:lnTo>
                    <a:lnTo>
                      <a:pt x="576" y="639"/>
                    </a:lnTo>
                    <a:lnTo>
                      <a:pt x="291" y="0"/>
                    </a:lnTo>
                    <a:lnTo>
                      <a:pt x="289" y="0"/>
                    </a:lnTo>
                    <a:lnTo>
                      <a:pt x="0" y="639"/>
                    </a:lnTo>
                    <a:close/>
                  </a:path>
                </a:pathLst>
              </a:custGeom>
              <a:solidFill>
                <a:schemeClr val="tx1"/>
              </a:solidFill>
              <a:ln w="9525">
                <a:solidFill>
                  <a:schemeClr val="tx1"/>
                </a:solidFill>
                <a:round/>
                <a:headEnd/>
                <a:tailEnd/>
              </a:ln>
            </p:spPr>
            <p:txBody>
              <a:bodyPr/>
              <a:lstStyle/>
              <a:p>
                <a:endParaRPr lang="pt-BR"/>
              </a:p>
            </p:txBody>
          </p:sp>
          <p:sp>
            <p:nvSpPr>
              <p:cNvPr id="70" name="Freeform 1091">
                <a:extLst>
                  <a:ext uri="{FF2B5EF4-FFF2-40B4-BE49-F238E27FC236}">
                    <a16:creationId xmlns:a16="http://schemas.microsoft.com/office/drawing/2014/main" id="{24CE82BF-21B8-424F-A6F9-3F9A231FDC3C}"/>
                  </a:ext>
                </a:extLst>
              </p:cNvPr>
              <p:cNvSpPr>
                <a:spLocks noEditPoints="1"/>
              </p:cNvSpPr>
              <p:nvPr/>
            </p:nvSpPr>
            <p:spPr bwMode="auto">
              <a:xfrm>
                <a:off x="2534" y="2724"/>
                <a:ext cx="142" cy="156"/>
              </a:xfrm>
              <a:custGeom>
                <a:avLst/>
                <a:gdLst>
                  <a:gd name="T0" fmla="*/ 0 w 566"/>
                  <a:gd name="T1" fmla="*/ 0 h 622"/>
                  <a:gd name="T2" fmla="*/ 0 w 566"/>
                  <a:gd name="T3" fmla="*/ 0 h 622"/>
                  <a:gd name="T4" fmla="*/ 0 w 566"/>
                  <a:gd name="T5" fmla="*/ 0 h 622"/>
                  <a:gd name="T6" fmla="*/ 0 w 566"/>
                  <a:gd name="T7" fmla="*/ 0 h 622"/>
                  <a:gd name="T8" fmla="*/ 0 w 566"/>
                  <a:gd name="T9" fmla="*/ 0 h 622"/>
                  <a:gd name="T10" fmla="*/ 0 w 566"/>
                  <a:gd name="T11" fmla="*/ 0 h 622"/>
                  <a:gd name="T12" fmla="*/ 0 w 566"/>
                  <a:gd name="T13" fmla="*/ 0 h 622"/>
                  <a:gd name="T14" fmla="*/ 0 w 566"/>
                  <a:gd name="T15" fmla="*/ 0 h 622"/>
                  <a:gd name="T16" fmla="*/ 0 w 566"/>
                  <a:gd name="T17" fmla="*/ 0 h 622"/>
                  <a:gd name="T18" fmla="*/ 0 w 566"/>
                  <a:gd name="T19" fmla="*/ 0 h 622"/>
                  <a:gd name="T20" fmla="*/ 0 w 566"/>
                  <a:gd name="T21" fmla="*/ 0 h 622"/>
                  <a:gd name="T22" fmla="*/ 0 w 566"/>
                  <a:gd name="T23" fmla="*/ 0 h 622"/>
                  <a:gd name="T24" fmla="*/ 0 w 566"/>
                  <a:gd name="T25" fmla="*/ 0 h 622"/>
                  <a:gd name="T26" fmla="*/ 0 w 566"/>
                  <a:gd name="T27" fmla="*/ 0 h 622"/>
                  <a:gd name="T28" fmla="*/ 0 w 566"/>
                  <a:gd name="T29" fmla="*/ 0 h 622"/>
                  <a:gd name="T30" fmla="*/ 0 w 566"/>
                  <a:gd name="T31" fmla="*/ 0 h 622"/>
                  <a:gd name="T32" fmla="*/ 0 w 566"/>
                  <a:gd name="T33" fmla="*/ 0 h 622"/>
                  <a:gd name="T34" fmla="*/ 0 w 566"/>
                  <a:gd name="T35" fmla="*/ 0 h 622"/>
                  <a:gd name="T36" fmla="*/ 0 w 566"/>
                  <a:gd name="T37" fmla="*/ 0 h 622"/>
                  <a:gd name="T38" fmla="*/ 0 w 566"/>
                  <a:gd name="T39" fmla="*/ 0 h 622"/>
                  <a:gd name="T40" fmla="*/ 0 w 566"/>
                  <a:gd name="T41" fmla="*/ 0 h 622"/>
                  <a:gd name="T42" fmla="*/ 0 w 566"/>
                  <a:gd name="T43" fmla="*/ 0 h 622"/>
                  <a:gd name="T44" fmla="*/ 0 w 566"/>
                  <a:gd name="T45" fmla="*/ 0 h 622"/>
                  <a:gd name="T46" fmla="*/ 0 w 566"/>
                  <a:gd name="T47" fmla="*/ 0 h 622"/>
                  <a:gd name="T48" fmla="*/ 0 w 566"/>
                  <a:gd name="T49" fmla="*/ 0 h 622"/>
                  <a:gd name="T50" fmla="*/ 0 w 566"/>
                  <a:gd name="T51" fmla="*/ 0 h 622"/>
                  <a:gd name="T52" fmla="*/ 0 w 566"/>
                  <a:gd name="T53" fmla="*/ 0 h 622"/>
                  <a:gd name="T54" fmla="*/ 0 w 566"/>
                  <a:gd name="T55" fmla="*/ 0 h 622"/>
                  <a:gd name="T56" fmla="*/ 0 w 566"/>
                  <a:gd name="T57" fmla="*/ 0 h 622"/>
                  <a:gd name="T58" fmla="*/ 0 w 566"/>
                  <a:gd name="T59" fmla="*/ 0 h 622"/>
                  <a:gd name="T60" fmla="*/ 0 w 566"/>
                  <a:gd name="T61" fmla="*/ 0 h 622"/>
                  <a:gd name="T62" fmla="*/ 0 w 566"/>
                  <a:gd name="T63" fmla="*/ 0 h 622"/>
                  <a:gd name="T64" fmla="*/ 0 w 566"/>
                  <a:gd name="T65" fmla="*/ 0 h 622"/>
                  <a:gd name="T66" fmla="*/ 0 w 566"/>
                  <a:gd name="T67" fmla="*/ 0 h 622"/>
                  <a:gd name="T68" fmla="*/ 0 w 566"/>
                  <a:gd name="T69" fmla="*/ 0 h 622"/>
                  <a:gd name="T70" fmla="*/ 0 w 566"/>
                  <a:gd name="T71" fmla="*/ 0 h 622"/>
                  <a:gd name="T72" fmla="*/ 0 w 566"/>
                  <a:gd name="T73" fmla="*/ 0 h 622"/>
                  <a:gd name="T74" fmla="*/ 0 w 566"/>
                  <a:gd name="T75" fmla="*/ 0 h 622"/>
                  <a:gd name="T76" fmla="*/ 0 w 566"/>
                  <a:gd name="T77" fmla="*/ 0 h 622"/>
                  <a:gd name="T78" fmla="*/ 0 w 566"/>
                  <a:gd name="T79" fmla="*/ 0 h 622"/>
                  <a:gd name="T80" fmla="*/ 0 w 566"/>
                  <a:gd name="T81" fmla="*/ 0 h 622"/>
                  <a:gd name="T82" fmla="*/ 0 w 566"/>
                  <a:gd name="T83" fmla="*/ 0 h 622"/>
                  <a:gd name="T84" fmla="*/ 0 w 566"/>
                  <a:gd name="T85" fmla="*/ 0 h 622"/>
                  <a:gd name="T86" fmla="*/ 0 w 566"/>
                  <a:gd name="T87" fmla="*/ 0 h 622"/>
                  <a:gd name="T88" fmla="*/ 0 w 566"/>
                  <a:gd name="T89" fmla="*/ 0 h 62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66"/>
                  <a:gd name="T136" fmla="*/ 0 h 622"/>
                  <a:gd name="T137" fmla="*/ 566 w 566"/>
                  <a:gd name="T138" fmla="*/ 622 h 62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66" h="622">
                    <a:moveTo>
                      <a:pt x="75" y="32"/>
                    </a:moveTo>
                    <a:lnTo>
                      <a:pt x="152" y="32"/>
                    </a:lnTo>
                    <a:lnTo>
                      <a:pt x="169" y="32"/>
                    </a:lnTo>
                    <a:lnTo>
                      <a:pt x="188" y="33"/>
                    </a:lnTo>
                    <a:lnTo>
                      <a:pt x="205" y="34"/>
                    </a:lnTo>
                    <a:lnTo>
                      <a:pt x="221" y="36"/>
                    </a:lnTo>
                    <a:lnTo>
                      <a:pt x="238" y="38"/>
                    </a:lnTo>
                    <a:lnTo>
                      <a:pt x="255" y="41"/>
                    </a:lnTo>
                    <a:lnTo>
                      <a:pt x="270" y="44"/>
                    </a:lnTo>
                    <a:lnTo>
                      <a:pt x="285" y="49"/>
                    </a:lnTo>
                    <a:lnTo>
                      <a:pt x="300" y="53"/>
                    </a:lnTo>
                    <a:lnTo>
                      <a:pt x="313" y="58"/>
                    </a:lnTo>
                    <a:lnTo>
                      <a:pt x="327" y="64"/>
                    </a:lnTo>
                    <a:lnTo>
                      <a:pt x="341" y="71"/>
                    </a:lnTo>
                    <a:lnTo>
                      <a:pt x="354" y="77"/>
                    </a:lnTo>
                    <a:lnTo>
                      <a:pt x="365" y="84"/>
                    </a:lnTo>
                    <a:lnTo>
                      <a:pt x="377" y="93"/>
                    </a:lnTo>
                    <a:lnTo>
                      <a:pt x="388" y="101"/>
                    </a:lnTo>
                    <a:lnTo>
                      <a:pt x="399" y="111"/>
                    </a:lnTo>
                    <a:lnTo>
                      <a:pt x="409" y="121"/>
                    </a:lnTo>
                    <a:lnTo>
                      <a:pt x="418" y="132"/>
                    </a:lnTo>
                    <a:lnTo>
                      <a:pt x="427" y="142"/>
                    </a:lnTo>
                    <a:lnTo>
                      <a:pt x="435" y="154"/>
                    </a:lnTo>
                    <a:lnTo>
                      <a:pt x="442" y="166"/>
                    </a:lnTo>
                    <a:lnTo>
                      <a:pt x="449" y="179"/>
                    </a:lnTo>
                    <a:lnTo>
                      <a:pt x="455" y="193"/>
                    </a:lnTo>
                    <a:lnTo>
                      <a:pt x="461" y="207"/>
                    </a:lnTo>
                    <a:lnTo>
                      <a:pt x="465" y="222"/>
                    </a:lnTo>
                    <a:lnTo>
                      <a:pt x="470" y="238"/>
                    </a:lnTo>
                    <a:lnTo>
                      <a:pt x="473" y="254"/>
                    </a:lnTo>
                    <a:lnTo>
                      <a:pt x="476" y="271"/>
                    </a:lnTo>
                    <a:lnTo>
                      <a:pt x="478" y="288"/>
                    </a:lnTo>
                    <a:lnTo>
                      <a:pt x="479" y="306"/>
                    </a:lnTo>
                    <a:lnTo>
                      <a:pt x="479" y="325"/>
                    </a:lnTo>
                    <a:lnTo>
                      <a:pt x="479" y="341"/>
                    </a:lnTo>
                    <a:lnTo>
                      <a:pt x="478" y="357"/>
                    </a:lnTo>
                    <a:lnTo>
                      <a:pt x="476" y="372"/>
                    </a:lnTo>
                    <a:lnTo>
                      <a:pt x="473" y="385"/>
                    </a:lnTo>
                    <a:lnTo>
                      <a:pt x="471" y="400"/>
                    </a:lnTo>
                    <a:lnTo>
                      <a:pt x="468" y="413"/>
                    </a:lnTo>
                    <a:lnTo>
                      <a:pt x="463" y="426"/>
                    </a:lnTo>
                    <a:lnTo>
                      <a:pt x="458" y="439"/>
                    </a:lnTo>
                    <a:lnTo>
                      <a:pt x="453" y="450"/>
                    </a:lnTo>
                    <a:lnTo>
                      <a:pt x="446" y="462"/>
                    </a:lnTo>
                    <a:lnTo>
                      <a:pt x="440" y="474"/>
                    </a:lnTo>
                    <a:lnTo>
                      <a:pt x="432" y="484"/>
                    </a:lnTo>
                    <a:lnTo>
                      <a:pt x="425" y="495"/>
                    </a:lnTo>
                    <a:lnTo>
                      <a:pt x="416" y="504"/>
                    </a:lnTo>
                    <a:lnTo>
                      <a:pt x="408" y="514"/>
                    </a:lnTo>
                    <a:lnTo>
                      <a:pt x="399" y="522"/>
                    </a:lnTo>
                    <a:lnTo>
                      <a:pt x="388" y="530"/>
                    </a:lnTo>
                    <a:lnTo>
                      <a:pt x="378" y="538"/>
                    </a:lnTo>
                    <a:lnTo>
                      <a:pt x="367" y="545"/>
                    </a:lnTo>
                    <a:lnTo>
                      <a:pt x="356" y="551"/>
                    </a:lnTo>
                    <a:lnTo>
                      <a:pt x="344" y="558"/>
                    </a:lnTo>
                    <a:lnTo>
                      <a:pt x="333" y="563"/>
                    </a:lnTo>
                    <a:lnTo>
                      <a:pt x="320" y="568"/>
                    </a:lnTo>
                    <a:lnTo>
                      <a:pt x="308" y="574"/>
                    </a:lnTo>
                    <a:lnTo>
                      <a:pt x="294" y="578"/>
                    </a:lnTo>
                    <a:lnTo>
                      <a:pt x="281" y="581"/>
                    </a:lnTo>
                    <a:lnTo>
                      <a:pt x="267" y="584"/>
                    </a:lnTo>
                    <a:lnTo>
                      <a:pt x="252" y="586"/>
                    </a:lnTo>
                    <a:lnTo>
                      <a:pt x="238" y="588"/>
                    </a:lnTo>
                    <a:lnTo>
                      <a:pt x="223" y="589"/>
                    </a:lnTo>
                    <a:lnTo>
                      <a:pt x="208" y="590"/>
                    </a:lnTo>
                    <a:lnTo>
                      <a:pt x="192" y="590"/>
                    </a:lnTo>
                    <a:lnTo>
                      <a:pt x="75" y="590"/>
                    </a:lnTo>
                    <a:lnTo>
                      <a:pt x="75" y="32"/>
                    </a:lnTo>
                    <a:close/>
                    <a:moveTo>
                      <a:pt x="0" y="622"/>
                    </a:moveTo>
                    <a:lnTo>
                      <a:pt x="238" y="622"/>
                    </a:lnTo>
                    <a:lnTo>
                      <a:pt x="258" y="621"/>
                    </a:lnTo>
                    <a:lnTo>
                      <a:pt x="275" y="620"/>
                    </a:lnTo>
                    <a:lnTo>
                      <a:pt x="294" y="618"/>
                    </a:lnTo>
                    <a:lnTo>
                      <a:pt x="311" y="615"/>
                    </a:lnTo>
                    <a:lnTo>
                      <a:pt x="327" y="611"/>
                    </a:lnTo>
                    <a:lnTo>
                      <a:pt x="343" y="607"/>
                    </a:lnTo>
                    <a:lnTo>
                      <a:pt x="359" y="602"/>
                    </a:lnTo>
                    <a:lnTo>
                      <a:pt x="374" y="597"/>
                    </a:lnTo>
                    <a:lnTo>
                      <a:pt x="389" y="590"/>
                    </a:lnTo>
                    <a:lnTo>
                      <a:pt x="403" y="583"/>
                    </a:lnTo>
                    <a:lnTo>
                      <a:pt x="417" y="576"/>
                    </a:lnTo>
                    <a:lnTo>
                      <a:pt x="431" y="567"/>
                    </a:lnTo>
                    <a:lnTo>
                      <a:pt x="442" y="559"/>
                    </a:lnTo>
                    <a:lnTo>
                      <a:pt x="455" y="550"/>
                    </a:lnTo>
                    <a:lnTo>
                      <a:pt x="467" y="541"/>
                    </a:lnTo>
                    <a:lnTo>
                      <a:pt x="477" y="530"/>
                    </a:lnTo>
                    <a:lnTo>
                      <a:pt x="487" y="520"/>
                    </a:lnTo>
                    <a:lnTo>
                      <a:pt x="498" y="509"/>
                    </a:lnTo>
                    <a:lnTo>
                      <a:pt x="507" y="498"/>
                    </a:lnTo>
                    <a:lnTo>
                      <a:pt x="515" y="486"/>
                    </a:lnTo>
                    <a:lnTo>
                      <a:pt x="523" y="475"/>
                    </a:lnTo>
                    <a:lnTo>
                      <a:pt x="530" y="462"/>
                    </a:lnTo>
                    <a:lnTo>
                      <a:pt x="537" y="449"/>
                    </a:lnTo>
                    <a:lnTo>
                      <a:pt x="543" y="437"/>
                    </a:lnTo>
                    <a:lnTo>
                      <a:pt x="548" y="424"/>
                    </a:lnTo>
                    <a:lnTo>
                      <a:pt x="553" y="410"/>
                    </a:lnTo>
                    <a:lnTo>
                      <a:pt x="556" y="398"/>
                    </a:lnTo>
                    <a:lnTo>
                      <a:pt x="560" y="384"/>
                    </a:lnTo>
                    <a:lnTo>
                      <a:pt x="562" y="371"/>
                    </a:lnTo>
                    <a:lnTo>
                      <a:pt x="564" y="357"/>
                    </a:lnTo>
                    <a:lnTo>
                      <a:pt x="566" y="343"/>
                    </a:lnTo>
                    <a:lnTo>
                      <a:pt x="566" y="329"/>
                    </a:lnTo>
                    <a:lnTo>
                      <a:pt x="564" y="308"/>
                    </a:lnTo>
                    <a:lnTo>
                      <a:pt x="563" y="288"/>
                    </a:lnTo>
                    <a:lnTo>
                      <a:pt x="561" y="270"/>
                    </a:lnTo>
                    <a:lnTo>
                      <a:pt x="558" y="252"/>
                    </a:lnTo>
                    <a:lnTo>
                      <a:pt x="554" y="234"/>
                    </a:lnTo>
                    <a:lnTo>
                      <a:pt x="548" y="216"/>
                    </a:lnTo>
                    <a:lnTo>
                      <a:pt x="543" y="200"/>
                    </a:lnTo>
                    <a:lnTo>
                      <a:pt x="536" y="184"/>
                    </a:lnTo>
                    <a:lnTo>
                      <a:pt x="528" y="169"/>
                    </a:lnTo>
                    <a:lnTo>
                      <a:pt x="520" y="155"/>
                    </a:lnTo>
                    <a:lnTo>
                      <a:pt x="510" y="141"/>
                    </a:lnTo>
                    <a:lnTo>
                      <a:pt x="500" y="127"/>
                    </a:lnTo>
                    <a:lnTo>
                      <a:pt x="488" y="115"/>
                    </a:lnTo>
                    <a:lnTo>
                      <a:pt x="477" y="103"/>
                    </a:lnTo>
                    <a:lnTo>
                      <a:pt x="464" y="92"/>
                    </a:lnTo>
                    <a:lnTo>
                      <a:pt x="450" y="81"/>
                    </a:lnTo>
                    <a:lnTo>
                      <a:pt x="437" y="72"/>
                    </a:lnTo>
                    <a:lnTo>
                      <a:pt x="422" y="62"/>
                    </a:lnTo>
                    <a:lnTo>
                      <a:pt x="407" y="54"/>
                    </a:lnTo>
                    <a:lnTo>
                      <a:pt x="391" y="45"/>
                    </a:lnTo>
                    <a:lnTo>
                      <a:pt x="373" y="39"/>
                    </a:lnTo>
                    <a:lnTo>
                      <a:pt x="356" y="32"/>
                    </a:lnTo>
                    <a:lnTo>
                      <a:pt x="338" y="26"/>
                    </a:lnTo>
                    <a:lnTo>
                      <a:pt x="319" y="20"/>
                    </a:lnTo>
                    <a:lnTo>
                      <a:pt x="300" y="16"/>
                    </a:lnTo>
                    <a:lnTo>
                      <a:pt x="280" y="12"/>
                    </a:lnTo>
                    <a:lnTo>
                      <a:pt x="259" y="9"/>
                    </a:lnTo>
                    <a:lnTo>
                      <a:pt x="237" y="5"/>
                    </a:lnTo>
                    <a:lnTo>
                      <a:pt x="215" y="3"/>
                    </a:lnTo>
                    <a:lnTo>
                      <a:pt x="194" y="1"/>
                    </a:lnTo>
                    <a:lnTo>
                      <a:pt x="170" y="1"/>
                    </a:lnTo>
                    <a:lnTo>
                      <a:pt x="147" y="0"/>
                    </a:lnTo>
                    <a:lnTo>
                      <a:pt x="0" y="0"/>
                    </a:lnTo>
                    <a:lnTo>
                      <a:pt x="0" y="622"/>
                    </a:lnTo>
                    <a:close/>
                  </a:path>
                </a:pathLst>
              </a:custGeom>
              <a:solidFill>
                <a:schemeClr val="tx1"/>
              </a:solidFill>
              <a:ln w="9525">
                <a:solidFill>
                  <a:schemeClr val="tx1"/>
                </a:solidFill>
                <a:round/>
                <a:headEnd/>
                <a:tailEnd/>
              </a:ln>
            </p:spPr>
            <p:txBody>
              <a:bodyPr/>
              <a:lstStyle/>
              <a:p>
                <a:endParaRPr lang="pt-BR"/>
              </a:p>
            </p:txBody>
          </p:sp>
          <p:sp>
            <p:nvSpPr>
              <p:cNvPr id="71" name="Freeform 1092">
                <a:extLst>
                  <a:ext uri="{FF2B5EF4-FFF2-40B4-BE49-F238E27FC236}">
                    <a16:creationId xmlns:a16="http://schemas.microsoft.com/office/drawing/2014/main" id="{C1EDDEC5-E50D-493C-9DBA-CC4AB351BAAA}"/>
                  </a:ext>
                </a:extLst>
              </p:cNvPr>
              <p:cNvSpPr>
                <a:spLocks/>
              </p:cNvSpPr>
              <p:nvPr/>
            </p:nvSpPr>
            <p:spPr bwMode="auto">
              <a:xfrm>
                <a:off x="2697" y="2724"/>
                <a:ext cx="102" cy="156"/>
              </a:xfrm>
              <a:custGeom>
                <a:avLst/>
                <a:gdLst>
                  <a:gd name="T0" fmla="*/ 0 w 409"/>
                  <a:gd name="T1" fmla="*/ 0 h 622"/>
                  <a:gd name="T2" fmla="*/ 0 w 409"/>
                  <a:gd name="T3" fmla="*/ 0 h 622"/>
                  <a:gd name="T4" fmla="*/ 0 w 409"/>
                  <a:gd name="T5" fmla="*/ 0 h 622"/>
                  <a:gd name="T6" fmla="*/ 0 w 409"/>
                  <a:gd name="T7" fmla="*/ 0 h 622"/>
                  <a:gd name="T8" fmla="*/ 0 w 409"/>
                  <a:gd name="T9" fmla="*/ 0 h 622"/>
                  <a:gd name="T10" fmla="*/ 0 w 409"/>
                  <a:gd name="T11" fmla="*/ 0 h 622"/>
                  <a:gd name="T12" fmla="*/ 0 w 409"/>
                  <a:gd name="T13" fmla="*/ 0 h 622"/>
                  <a:gd name="T14" fmla="*/ 0 w 409"/>
                  <a:gd name="T15" fmla="*/ 0 h 622"/>
                  <a:gd name="T16" fmla="*/ 0 w 409"/>
                  <a:gd name="T17" fmla="*/ 0 h 622"/>
                  <a:gd name="T18" fmla="*/ 0 w 409"/>
                  <a:gd name="T19" fmla="*/ 0 h 622"/>
                  <a:gd name="T20" fmla="*/ 0 w 409"/>
                  <a:gd name="T21" fmla="*/ 0 h 622"/>
                  <a:gd name="T22" fmla="*/ 0 w 409"/>
                  <a:gd name="T23" fmla="*/ 0 h 622"/>
                  <a:gd name="T24" fmla="*/ 0 w 409"/>
                  <a:gd name="T25" fmla="*/ 0 h 6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622"/>
                  <a:gd name="T41" fmla="*/ 409 w 409"/>
                  <a:gd name="T42" fmla="*/ 622 h 6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622">
                    <a:moveTo>
                      <a:pt x="0" y="622"/>
                    </a:moveTo>
                    <a:lnTo>
                      <a:pt x="0" y="0"/>
                    </a:lnTo>
                    <a:lnTo>
                      <a:pt x="396" y="0"/>
                    </a:lnTo>
                    <a:lnTo>
                      <a:pt x="396" y="32"/>
                    </a:lnTo>
                    <a:lnTo>
                      <a:pt x="75" y="32"/>
                    </a:lnTo>
                    <a:lnTo>
                      <a:pt x="75" y="290"/>
                    </a:lnTo>
                    <a:lnTo>
                      <a:pt x="379" y="290"/>
                    </a:lnTo>
                    <a:lnTo>
                      <a:pt x="379" y="321"/>
                    </a:lnTo>
                    <a:lnTo>
                      <a:pt x="75" y="321"/>
                    </a:lnTo>
                    <a:lnTo>
                      <a:pt x="75" y="590"/>
                    </a:lnTo>
                    <a:lnTo>
                      <a:pt x="409" y="590"/>
                    </a:lnTo>
                    <a:lnTo>
                      <a:pt x="409" y="622"/>
                    </a:lnTo>
                    <a:lnTo>
                      <a:pt x="0" y="622"/>
                    </a:lnTo>
                    <a:close/>
                  </a:path>
                </a:pathLst>
              </a:custGeom>
              <a:solidFill>
                <a:schemeClr val="tx1"/>
              </a:solidFill>
              <a:ln w="9525">
                <a:solidFill>
                  <a:schemeClr val="tx1"/>
                </a:solidFill>
                <a:round/>
                <a:headEnd/>
                <a:tailEnd/>
              </a:ln>
            </p:spPr>
            <p:txBody>
              <a:bodyPr/>
              <a:lstStyle/>
              <a:p>
                <a:endParaRPr lang="pt-BR"/>
              </a:p>
            </p:txBody>
          </p:sp>
          <p:sp>
            <p:nvSpPr>
              <p:cNvPr id="72" name="Freeform 1093">
                <a:extLst>
                  <a:ext uri="{FF2B5EF4-FFF2-40B4-BE49-F238E27FC236}">
                    <a16:creationId xmlns:a16="http://schemas.microsoft.com/office/drawing/2014/main" id="{9BFC3ECC-730E-42EC-A4E8-E64A3022B411}"/>
                  </a:ext>
                </a:extLst>
              </p:cNvPr>
              <p:cNvSpPr>
                <a:spLocks noEditPoints="1"/>
              </p:cNvSpPr>
              <p:nvPr/>
            </p:nvSpPr>
            <p:spPr bwMode="auto">
              <a:xfrm>
                <a:off x="2875" y="2724"/>
                <a:ext cx="142" cy="156"/>
              </a:xfrm>
              <a:custGeom>
                <a:avLst/>
                <a:gdLst>
                  <a:gd name="T0" fmla="*/ 0 w 567"/>
                  <a:gd name="T1" fmla="*/ 0 h 622"/>
                  <a:gd name="T2" fmla="*/ 0 w 567"/>
                  <a:gd name="T3" fmla="*/ 0 h 622"/>
                  <a:gd name="T4" fmla="*/ 0 w 567"/>
                  <a:gd name="T5" fmla="*/ 0 h 622"/>
                  <a:gd name="T6" fmla="*/ 0 w 567"/>
                  <a:gd name="T7" fmla="*/ 0 h 622"/>
                  <a:gd name="T8" fmla="*/ 0 w 567"/>
                  <a:gd name="T9" fmla="*/ 0 h 622"/>
                  <a:gd name="T10" fmla="*/ 0 w 567"/>
                  <a:gd name="T11" fmla="*/ 0 h 622"/>
                  <a:gd name="T12" fmla="*/ 0 w 567"/>
                  <a:gd name="T13" fmla="*/ 0 h 622"/>
                  <a:gd name="T14" fmla="*/ 0 w 567"/>
                  <a:gd name="T15" fmla="*/ 0 h 622"/>
                  <a:gd name="T16" fmla="*/ 0 w 567"/>
                  <a:gd name="T17" fmla="*/ 0 h 622"/>
                  <a:gd name="T18" fmla="*/ 0 w 567"/>
                  <a:gd name="T19" fmla="*/ 0 h 622"/>
                  <a:gd name="T20" fmla="*/ 0 w 567"/>
                  <a:gd name="T21" fmla="*/ 0 h 622"/>
                  <a:gd name="T22" fmla="*/ 0 w 567"/>
                  <a:gd name="T23" fmla="*/ 0 h 622"/>
                  <a:gd name="T24" fmla="*/ 0 w 567"/>
                  <a:gd name="T25" fmla="*/ 0 h 622"/>
                  <a:gd name="T26" fmla="*/ 0 w 567"/>
                  <a:gd name="T27" fmla="*/ 0 h 622"/>
                  <a:gd name="T28" fmla="*/ 0 w 567"/>
                  <a:gd name="T29" fmla="*/ 0 h 622"/>
                  <a:gd name="T30" fmla="*/ 0 w 567"/>
                  <a:gd name="T31" fmla="*/ 0 h 622"/>
                  <a:gd name="T32" fmla="*/ 0 w 567"/>
                  <a:gd name="T33" fmla="*/ 0 h 622"/>
                  <a:gd name="T34" fmla="*/ 0 w 567"/>
                  <a:gd name="T35" fmla="*/ 0 h 622"/>
                  <a:gd name="T36" fmla="*/ 0 w 567"/>
                  <a:gd name="T37" fmla="*/ 0 h 622"/>
                  <a:gd name="T38" fmla="*/ 0 w 567"/>
                  <a:gd name="T39" fmla="*/ 0 h 622"/>
                  <a:gd name="T40" fmla="*/ 0 w 567"/>
                  <a:gd name="T41" fmla="*/ 0 h 622"/>
                  <a:gd name="T42" fmla="*/ 0 w 567"/>
                  <a:gd name="T43" fmla="*/ 0 h 622"/>
                  <a:gd name="T44" fmla="*/ 0 w 567"/>
                  <a:gd name="T45" fmla="*/ 0 h 622"/>
                  <a:gd name="T46" fmla="*/ 0 w 567"/>
                  <a:gd name="T47" fmla="*/ 0 h 622"/>
                  <a:gd name="T48" fmla="*/ 0 w 567"/>
                  <a:gd name="T49" fmla="*/ 0 h 622"/>
                  <a:gd name="T50" fmla="*/ 0 w 567"/>
                  <a:gd name="T51" fmla="*/ 0 h 622"/>
                  <a:gd name="T52" fmla="*/ 0 w 567"/>
                  <a:gd name="T53" fmla="*/ 0 h 622"/>
                  <a:gd name="T54" fmla="*/ 0 w 567"/>
                  <a:gd name="T55" fmla="*/ 0 h 622"/>
                  <a:gd name="T56" fmla="*/ 0 w 567"/>
                  <a:gd name="T57" fmla="*/ 0 h 622"/>
                  <a:gd name="T58" fmla="*/ 0 w 567"/>
                  <a:gd name="T59" fmla="*/ 0 h 622"/>
                  <a:gd name="T60" fmla="*/ 0 w 567"/>
                  <a:gd name="T61" fmla="*/ 0 h 622"/>
                  <a:gd name="T62" fmla="*/ 0 w 567"/>
                  <a:gd name="T63" fmla="*/ 0 h 622"/>
                  <a:gd name="T64" fmla="*/ 0 w 567"/>
                  <a:gd name="T65" fmla="*/ 0 h 622"/>
                  <a:gd name="T66" fmla="*/ 0 w 567"/>
                  <a:gd name="T67" fmla="*/ 0 h 622"/>
                  <a:gd name="T68" fmla="*/ 0 w 567"/>
                  <a:gd name="T69" fmla="*/ 0 h 622"/>
                  <a:gd name="T70" fmla="*/ 0 w 567"/>
                  <a:gd name="T71" fmla="*/ 0 h 622"/>
                  <a:gd name="T72" fmla="*/ 0 w 567"/>
                  <a:gd name="T73" fmla="*/ 0 h 622"/>
                  <a:gd name="T74" fmla="*/ 0 w 567"/>
                  <a:gd name="T75" fmla="*/ 0 h 622"/>
                  <a:gd name="T76" fmla="*/ 0 w 567"/>
                  <a:gd name="T77" fmla="*/ 0 h 622"/>
                  <a:gd name="T78" fmla="*/ 0 w 567"/>
                  <a:gd name="T79" fmla="*/ 0 h 622"/>
                  <a:gd name="T80" fmla="*/ 0 w 567"/>
                  <a:gd name="T81" fmla="*/ 0 h 622"/>
                  <a:gd name="T82" fmla="*/ 0 w 567"/>
                  <a:gd name="T83" fmla="*/ 0 h 622"/>
                  <a:gd name="T84" fmla="*/ 0 w 567"/>
                  <a:gd name="T85" fmla="*/ 0 h 622"/>
                  <a:gd name="T86" fmla="*/ 0 w 567"/>
                  <a:gd name="T87" fmla="*/ 0 h 622"/>
                  <a:gd name="T88" fmla="*/ 0 w 567"/>
                  <a:gd name="T89" fmla="*/ 0 h 62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67"/>
                  <a:gd name="T136" fmla="*/ 0 h 622"/>
                  <a:gd name="T137" fmla="*/ 567 w 567"/>
                  <a:gd name="T138" fmla="*/ 622 h 62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67" h="622">
                    <a:moveTo>
                      <a:pt x="76" y="32"/>
                    </a:moveTo>
                    <a:lnTo>
                      <a:pt x="153" y="32"/>
                    </a:lnTo>
                    <a:lnTo>
                      <a:pt x="170" y="32"/>
                    </a:lnTo>
                    <a:lnTo>
                      <a:pt x="189" y="33"/>
                    </a:lnTo>
                    <a:lnTo>
                      <a:pt x="206" y="34"/>
                    </a:lnTo>
                    <a:lnTo>
                      <a:pt x="222" y="36"/>
                    </a:lnTo>
                    <a:lnTo>
                      <a:pt x="238" y="38"/>
                    </a:lnTo>
                    <a:lnTo>
                      <a:pt x="255" y="41"/>
                    </a:lnTo>
                    <a:lnTo>
                      <a:pt x="271" y="44"/>
                    </a:lnTo>
                    <a:lnTo>
                      <a:pt x="286" y="49"/>
                    </a:lnTo>
                    <a:lnTo>
                      <a:pt x="301" y="53"/>
                    </a:lnTo>
                    <a:lnTo>
                      <a:pt x="314" y="58"/>
                    </a:lnTo>
                    <a:lnTo>
                      <a:pt x="328" y="64"/>
                    </a:lnTo>
                    <a:lnTo>
                      <a:pt x="342" y="71"/>
                    </a:lnTo>
                    <a:lnTo>
                      <a:pt x="355" y="77"/>
                    </a:lnTo>
                    <a:lnTo>
                      <a:pt x="366" y="84"/>
                    </a:lnTo>
                    <a:lnTo>
                      <a:pt x="378" y="93"/>
                    </a:lnTo>
                    <a:lnTo>
                      <a:pt x="389" y="101"/>
                    </a:lnTo>
                    <a:lnTo>
                      <a:pt x="400" y="111"/>
                    </a:lnTo>
                    <a:lnTo>
                      <a:pt x="410" y="121"/>
                    </a:lnTo>
                    <a:lnTo>
                      <a:pt x="419" y="132"/>
                    </a:lnTo>
                    <a:lnTo>
                      <a:pt x="427" y="142"/>
                    </a:lnTo>
                    <a:lnTo>
                      <a:pt x="437" y="154"/>
                    </a:lnTo>
                    <a:lnTo>
                      <a:pt x="443" y="166"/>
                    </a:lnTo>
                    <a:lnTo>
                      <a:pt x="450" y="179"/>
                    </a:lnTo>
                    <a:lnTo>
                      <a:pt x="456" y="193"/>
                    </a:lnTo>
                    <a:lnTo>
                      <a:pt x="462" y="207"/>
                    </a:lnTo>
                    <a:lnTo>
                      <a:pt x="467" y="222"/>
                    </a:lnTo>
                    <a:lnTo>
                      <a:pt x="471" y="238"/>
                    </a:lnTo>
                    <a:lnTo>
                      <a:pt x="475" y="254"/>
                    </a:lnTo>
                    <a:lnTo>
                      <a:pt x="477" y="271"/>
                    </a:lnTo>
                    <a:lnTo>
                      <a:pt x="479" y="288"/>
                    </a:lnTo>
                    <a:lnTo>
                      <a:pt x="480" y="306"/>
                    </a:lnTo>
                    <a:lnTo>
                      <a:pt x="480" y="325"/>
                    </a:lnTo>
                    <a:lnTo>
                      <a:pt x="480" y="341"/>
                    </a:lnTo>
                    <a:lnTo>
                      <a:pt x="479" y="357"/>
                    </a:lnTo>
                    <a:lnTo>
                      <a:pt x="477" y="372"/>
                    </a:lnTo>
                    <a:lnTo>
                      <a:pt x="475" y="385"/>
                    </a:lnTo>
                    <a:lnTo>
                      <a:pt x="472" y="400"/>
                    </a:lnTo>
                    <a:lnTo>
                      <a:pt x="468" y="413"/>
                    </a:lnTo>
                    <a:lnTo>
                      <a:pt x="464" y="426"/>
                    </a:lnTo>
                    <a:lnTo>
                      <a:pt x="458" y="439"/>
                    </a:lnTo>
                    <a:lnTo>
                      <a:pt x="454" y="450"/>
                    </a:lnTo>
                    <a:lnTo>
                      <a:pt x="447" y="462"/>
                    </a:lnTo>
                    <a:lnTo>
                      <a:pt x="441" y="474"/>
                    </a:lnTo>
                    <a:lnTo>
                      <a:pt x="433" y="484"/>
                    </a:lnTo>
                    <a:lnTo>
                      <a:pt x="425" y="495"/>
                    </a:lnTo>
                    <a:lnTo>
                      <a:pt x="417" y="504"/>
                    </a:lnTo>
                    <a:lnTo>
                      <a:pt x="409" y="514"/>
                    </a:lnTo>
                    <a:lnTo>
                      <a:pt x="400" y="522"/>
                    </a:lnTo>
                    <a:lnTo>
                      <a:pt x="389" y="530"/>
                    </a:lnTo>
                    <a:lnTo>
                      <a:pt x="379" y="538"/>
                    </a:lnTo>
                    <a:lnTo>
                      <a:pt x="369" y="545"/>
                    </a:lnTo>
                    <a:lnTo>
                      <a:pt x="357" y="551"/>
                    </a:lnTo>
                    <a:lnTo>
                      <a:pt x="346" y="558"/>
                    </a:lnTo>
                    <a:lnTo>
                      <a:pt x="334" y="563"/>
                    </a:lnTo>
                    <a:lnTo>
                      <a:pt x="321" y="568"/>
                    </a:lnTo>
                    <a:lnTo>
                      <a:pt x="309" y="574"/>
                    </a:lnTo>
                    <a:lnTo>
                      <a:pt x="295" y="578"/>
                    </a:lnTo>
                    <a:lnTo>
                      <a:pt x="282" y="581"/>
                    </a:lnTo>
                    <a:lnTo>
                      <a:pt x="267" y="584"/>
                    </a:lnTo>
                    <a:lnTo>
                      <a:pt x="253" y="586"/>
                    </a:lnTo>
                    <a:lnTo>
                      <a:pt x="240" y="588"/>
                    </a:lnTo>
                    <a:lnTo>
                      <a:pt x="225" y="589"/>
                    </a:lnTo>
                    <a:lnTo>
                      <a:pt x="208" y="590"/>
                    </a:lnTo>
                    <a:lnTo>
                      <a:pt x="193" y="590"/>
                    </a:lnTo>
                    <a:lnTo>
                      <a:pt x="76" y="590"/>
                    </a:lnTo>
                    <a:lnTo>
                      <a:pt x="76" y="32"/>
                    </a:lnTo>
                    <a:close/>
                    <a:moveTo>
                      <a:pt x="0" y="622"/>
                    </a:moveTo>
                    <a:lnTo>
                      <a:pt x="240" y="622"/>
                    </a:lnTo>
                    <a:lnTo>
                      <a:pt x="258" y="621"/>
                    </a:lnTo>
                    <a:lnTo>
                      <a:pt x="276" y="620"/>
                    </a:lnTo>
                    <a:lnTo>
                      <a:pt x="294" y="618"/>
                    </a:lnTo>
                    <a:lnTo>
                      <a:pt x="311" y="615"/>
                    </a:lnTo>
                    <a:lnTo>
                      <a:pt x="328" y="611"/>
                    </a:lnTo>
                    <a:lnTo>
                      <a:pt x="344" y="607"/>
                    </a:lnTo>
                    <a:lnTo>
                      <a:pt x="361" y="602"/>
                    </a:lnTo>
                    <a:lnTo>
                      <a:pt x="376" y="597"/>
                    </a:lnTo>
                    <a:lnTo>
                      <a:pt x="390" y="590"/>
                    </a:lnTo>
                    <a:lnTo>
                      <a:pt x="404" y="583"/>
                    </a:lnTo>
                    <a:lnTo>
                      <a:pt x="418" y="576"/>
                    </a:lnTo>
                    <a:lnTo>
                      <a:pt x="431" y="567"/>
                    </a:lnTo>
                    <a:lnTo>
                      <a:pt x="443" y="559"/>
                    </a:lnTo>
                    <a:lnTo>
                      <a:pt x="456" y="550"/>
                    </a:lnTo>
                    <a:lnTo>
                      <a:pt x="468" y="541"/>
                    </a:lnTo>
                    <a:lnTo>
                      <a:pt x="478" y="530"/>
                    </a:lnTo>
                    <a:lnTo>
                      <a:pt x="488" y="520"/>
                    </a:lnTo>
                    <a:lnTo>
                      <a:pt x="499" y="509"/>
                    </a:lnTo>
                    <a:lnTo>
                      <a:pt x="508" y="498"/>
                    </a:lnTo>
                    <a:lnTo>
                      <a:pt x="516" y="486"/>
                    </a:lnTo>
                    <a:lnTo>
                      <a:pt x="524" y="475"/>
                    </a:lnTo>
                    <a:lnTo>
                      <a:pt x="531" y="462"/>
                    </a:lnTo>
                    <a:lnTo>
                      <a:pt x="538" y="449"/>
                    </a:lnTo>
                    <a:lnTo>
                      <a:pt x="544" y="437"/>
                    </a:lnTo>
                    <a:lnTo>
                      <a:pt x="549" y="424"/>
                    </a:lnTo>
                    <a:lnTo>
                      <a:pt x="554" y="410"/>
                    </a:lnTo>
                    <a:lnTo>
                      <a:pt x="558" y="398"/>
                    </a:lnTo>
                    <a:lnTo>
                      <a:pt x="561" y="384"/>
                    </a:lnTo>
                    <a:lnTo>
                      <a:pt x="563" y="371"/>
                    </a:lnTo>
                    <a:lnTo>
                      <a:pt x="566" y="357"/>
                    </a:lnTo>
                    <a:lnTo>
                      <a:pt x="566" y="343"/>
                    </a:lnTo>
                    <a:lnTo>
                      <a:pt x="567" y="329"/>
                    </a:lnTo>
                    <a:lnTo>
                      <a:pt x="566" y="308"/>
                    </a:lnTo>
                    <a:lnTo>
                      <a:pt x="564" y="288"/>
                    </a:lnTo>
                    <a:lnTo>
                      <a:pt x="562" y="270"/>
                    </a:lnTo>
                    <a:lnTo>
                      <a:pt x="559" y="252"/>
                    </a:lnTo>
                    <a:lnTo>
                      <a:pt x="554" y="234"/>
                    </a:lnTo>
                    <a:lnTo>
                      <a:pt x="549" y="216"/>
                    </a:lnTo>
                    <a:lnTo>
                      <a:pt x="544" y="200"/>
                    </a:lnTo>
                    <a:lnTo>
                      <a:pt x="537" y="184"/>
                    </a:lnTo>
                    <a:lnTo>
                      <a:pt x="529" y="169"/>
                    </a:lnTo>
                    <a:lnTo>
                      <a:pt x="521" y="155"/>
                    </a:lnTo>
                    <a:lnTo>
                      <a:pt x="510" y="141"/>
                    </a:lnTo>
                    <a:lnTo>
                      <a:pt x="501" y="127"/>
                    </a:lnTo>
                    <a:lnTo>
                      <a:pt x="490" y="115"/>
                    </a:lnTo>
                    <a:lnTo>
                      <a:pt x="478" y="103"/>
                    </a:lnTo>
                    <a:lnTo>
                      <a:pt x="465" y="92"/>
                    </a:lnTo>
                    <a:lnTo>
                      <a:pt x="452" y="81"/>
                    </a:lnTo>
                    <a:lnTo>
                      <a:pt x="438" y="72"/>
                    </a:lnTo>
                    <a:lnTo>
                      <a:pt x="423" y="62"/>
                    </a:lnTo>
                    <a:lnTo>
                      <a:pt x="408" y="54"/>
                    </a:lnTo>
                    <a:lnTo>
                      <a:pt x="392" y="45"/>
                    </a:lnTo>
                    <a:lnTo>
                      <a:pt x="374" y="39"/>
                    </a:lnTo>
                    <a:lnTo>
                      <a:pt x="357" y="32"/>
                    </a:lnTo>
                    <a:lnTo>
                      <a:pt x="339" y="26"/>
                    </a:lnTo>
                    <a:lnTo>
                      <a:pt x="320" y="20"/>
                    </a:lnTo>
                    <a:lnTo>
                      <a:pt x="301" y="16"/>
                    </a:lnTo>
                    <a:lnTo>
                      <a:pt x="281" y="12"/>
                    </a:lnTo>
                    <a:lnTo>
                      <a:pt x="260" y="9"/>
                    </a:lnTo>
                    <a:lnTo>
                      <a:pt x="238" y="5"/>
                    </a:lnTo>
                    <a:lnTo>
                      <a:pt x="217" y="3"/>
                    </a:lnTo>
                    <a:lnTo>
                      <a:pt x="195" y="1"/>
                    </a:lnTo>
                    <a:lnTo>
                      <a:pt x="172" y="1"/>
                    </a:lnTo>
                    <a:lnTo>
                      <a:pt x="149" y="0"/>
                    </a:lnTo>
                    <a:lnTo>
                      <a:pt x="0" y="0"/>
                    </a:lnTo>
                    <a:lnTo>
                      <a:pt x="0" y="622"/>
                    </a:lnTo>
                    <a:close/>
                  </a:path>
                </a:pathLst>
              </a:custGeom>
              <a:solidFill>
                <a:schemeClr val="tx1"/>
              </a:solidFill>
              <a:ln w="9525">
                <a:solidFill>
                  <a:schemeClr val="tx1"/>
                </a:solidFill>
                <a:round/>
                <a:headEnd/>
                <a:tailEnd/>
              </a:ln>
            </p:spPr>
            <p:txBody>
              <a:bodyPr/>
              <a:lstStyle/>
              <a:p>
                <a:endParaRPr lang="pt-BR"/>
              </a:p>
            </p:txBody>
          </p:sp>
          <p:sp>
            <p:nvSpPr>
              <p:cNvPr id="73" name="Freeform 1094">
                <a:extLst>
                  <a:ext uri="{FF2B5EF4-FFF2-40B4-BE49-F238E27FC236}">
                    <a16:creationId xmlns:a16="http://schemas.microsoft.com/office/drawing/2014/main" id="{71675B76-CDCB-4593-BFD4-83E451807299}"/>
                  </a:ext>
                </a:extLst>
              </p:cNvPr>
              <p:cNvSpPr>
                <a:spLocks/>
              </p:cNvSpPr>
              <p:nvPr/>
            </p:nvSpPr>
            <p:spPr bwMode="auto">
              <a:xfrm>
                <a:off x="3038" y="2724"/>
                <a:ext cx="102" cy="156"/>
              </a:xfrm>
              <a:custGeom>
                <a:avLst/>
                <a:gdLst>
                  <a:gd name="T0" fmla="*/ 0 w 409"/>
                  <a:gd name="T1" fmla="*/ 0 h 622"/>
                  <a:gd name="T2" fmla="*/ 0 w 409"/>
                  <a:gd name="T3" fmla="*/ 0 h 622"/>
                  <a:gd name="T4" fmla="*/ 0 w 409"/>
                  <a:gd name="T5" fmla="*/ 0 h 622"/>
                  <a:gd name="T6" fmla="*/ 0 w 409"/>
                  <a:gd name="T7" fmla="*/ 0 h 622"/>
                  <a:gd name="T8" fmla="*/ 0 w 409"/>
                  <a:gd name="T9" fmla="*/ 0 h 622"/>
                  <a:gd name="T10" fmla="*/ 0 w 409"/>
                  <a:gd name="T11" fmla="*/ 0 h 622"/>
                  <a:gd name="T12" fmla="*/ 0 w 409"/>
                  <a:gd name="T13" fmla="*/ 0 h 622"/>
                  <a:gd name="T14" fmla="*/ 0 w 409"/>
                  <a:gd name="T15" fmla="*/ 0 h 622"/>
                  <a:gd name="T16" fmla="*/ 0 w 409"/>
                  <a:gd name="T17" fmla="*/ 0 h 622"/>
                  <a:gd name="T18" fmla="*/ 0 w 409"/>
                  <a:gd name="T19" fmla="*/ 0 h 622"/>
                  <a:gd name="T20" fmla="*/ 0 w 409"/>
                  <a:gd name="T21" fmla="*/ 0 h 622"/>
                  <a:gd name="T22" fmla="*/ 0 w 409"/>
                  <a:gd name="T23" fmla="*/ 0 h 622"/>
                  <a:gd name="T24" fmla="*/ 0 w 409"/>
                  <a:gd name="T25" fmla="*/ 0 h 6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622"/>
                  <a:gd name="T41" fmla="*/ 409 w 409"/>
                  <a:gd name="T42" fmla="*/ 622 h 6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622">
                    <a:moveTo>
                      <a:pt x="0" y="622"/>
                    </a:moveTo>
                    <a:lnTo>
                      <a:pt x="0" y="0"/>
                    </a:lnTo>
                    <a:lnTo>
                      <a:pt x="396" y="0"/>
                    </a:lnTo>
                    <a:lnTo>
                      <a:pt x="396" y="32"/>
                    </a:lnTo>
                    <a:lnTo>
                      <a:pt x="75" y="32"/>
                    </a:lnTo>
                    <a:lnTo>
                      <a:pt x="75" y="290"/>
                    </a:lnTo>
                    <a:lnTo>
                      <a:pt x="379" y="290"/>
                    </a:lnTo>
                    <a:lnTo>
                      <a:pt x="379" y="321"/>
                    </a:lnTo>
                    <a:lnTo>
                      <a:pt x="75" y="321"/>
                    </a:lnTo>
                    <a:lnTo>
                      <a:pt x="75" y="590"/>
                    </a:lnTo>
                    <a:lnTo>
                      <a:pt x="409" y="590"/>
                    </a:lnTo>
                    <a:lnTo>
                      <a:pt x="409" y="622"/>
                    </a:lnTo>
                    <a:lnTo>
                      <a:pt x="0" y="622"/>
                    </a:lnTo>
                    <a:close/>
                  </a:path>
                </a:pathLst>
              </a:custGeom>
              <a:solidFill>
                <a:schemeClr val="tx1"/>
              </a:solidFill>
              <a:ln w="9525">
                <a:solidFill>
                  <a:schemeClr val="tx1"/>
                </a:solidFill>
                <a:round/>
                <a:headEnd/>
                <a:tailEnd/>
              </a:ln>
            </p:spPr>
            <p:txBody>
              <a:bodyPr/>
              <a:lstStyle/>
              <a:p>
                <a:endParaRPr lang="pt-BR"/>
              </a:p>
            </p:txBody>
          </p:sp>
          <p:sp>
            <p:nvSpPr>
              <p:cNvPr id="74" name="Freeform 1095">
                <a:extLst>
                  <a:ext uri="{FF2B5EF4-FFF2-40B4-BE49-F238E27FC236}">
                    <a16:creationId xmlns:a16="http://schemas.microsoft.com/office/drawing/2014/main" id="{352F409B-CCAE-440C-9190-ADCDFB5CEF4C}"/>
                  </a:ext>
                </a:extLst>
              </p:cNvPr>
              <p:cNvSpPr>
                <a:spLocks/>
              </p:cNvSpPr>
              <p:nvPr/>
            </p:nvSpPr>
            <p:spPr bwMode="auto">
              <a:xfrm>
                <a:off x="3202" y="2680"/>
                <a:ext cx="122" cy="205"/>
              </a:xfrm>
              <a:custGeom>
                <a:avLst/>
                <a:gdLst>
                  <a:gd name="T0" fmla="*/ 0 w 489"/>
                  <a:gd name="T1" fmla="*/ 0 h 820"/>
                  <a:gd name="T2" fmla="*/ 0 w 489"/>
                  <a:gd name="T3" fmla="*/ 0 h 820"/>
                  <a:gd name="T4" fmla="*/ 0 w 489"/>
                  <a:gd name="T5" fmla="*/ 0 h 820"/>
                  <a:gd name="T6" fmla="*/ 0 w 489"/>
                  <a:gd name="T7" fmla="*/ 0 h 820"/>
                  <a:gd name="T8" fmla="*/ 0 w 489"/>
                  <a:gd name="T9" fmla="*/ 0 h 820"/>
                  <a:gd name="T10" fmla="*/ 0 w 489"/>
                  <a:gd name="T11" fmla="*/ 0 h 820"/>
                  <a:gd name="T12" fmla="*/ 0 w 489"/>
                  <a:gd name="T13" fmla="*/ 0 h 820"/>
                  <a:gd name="T14" fmla="*/ 0 w 489"/>
                  <a:gd name="T15" fmla="*/ 0 h 820"/>
                  <a:gd name="T16" fmla="*/ 0 w 489"/>
                  <a:gd name="T17" fmla="*/ 0 h 820"/>
                  <a:gd name="T18" fmla="*/ 0 w 489"/>
                  <a:gd name="T19" fmla="*/ 0 h 820"/>
                  <a:gd name="T20" fmla="*/ 0 w 489"/>
                  <a:gd name="T21" fmla="*/ 0 h 820"/>
                  <a:gd name="T22" fmla="*/ 0 w 489"/>
                  <a:gd name="T23" fmla="*/ 0 h 820"/>
                  <a:gd name="T24" fmla="*/ 0 w 489"/>
                  <a:gd name="T25" fmla="*/ 0 h 820"/>
                  <a:gd name="T26" fmla="*/ 0 w 489"/>
                  <a:gd name="T27" fmla="*/ 0 h 820"/>
                  <a:gd name="T28" fmla="*/ 0 w 489"/>
                  <a:gd name="T29" fmla="*/ 0 h 820"/>
                  <a:gd name="T30" fmla="*/ 0 w 489"/>
                  <a:gd name="T31" fmla="*/ 0 h 820"/>
                  <a:gd name="T32" fmla="*/ 0 w 489"/>
                  <a:gd name="T33" fmla="*/ 0 h 820"/>
                  <a:gd name="T34" fmla="*/ 0 w 489"/>
                  <a:gd name="T35" fmla="*/ 0 h 820"/>
                  <a:gd name="T36" fmla="*/ 0 w 489"/>
                  <a:gd name="T37" fmla="*/ 0 h 820"/>
                  <a:gd name="T38" fmla="*/ 0 w 489"/>
                  <a:gd name="T39" fmla="*/ 0 h 820"/>
                  <a:gd name="T40" fmla="*/ 0 w 489"/>
                  <a:gd name="T41" fmla="*/ 0 h 820"/>
                  <a:gd name="T42" fmla="*/ 0 w 489"/>
                  <a:gd name="T43" fmla="*/ 0 h 820"/>
                  <a:gd name="T44" fmla="*/ 0 w 489"/>
                  <a:gd name="T45" fmla="*/ 0 h 820"/>
                  <a:gd name="T46" fmla="*/ 0 w 489"/>
                  <a:gd name="T47" fmla="*/ 0 h 820"/>
                  <a:gd name="T48" fmla="*/ 0 w 489"/>
                  <a:gd name="T49" fmla="*/ 0 h 820"/>
                  <a:gd name="T50" fmla="*/ 0 w 489"/>
                  <a:gd name="T51" fmla="*/ 0 h 820"/>
                  <a:gd name="T52" fmla="*/ 0 w 489"/>
                  <a:gd name="T53" fmla="*/ 0 h 820"/>
                  <a:gd name="T54" fmla="*/ 0 w 489"/>
                  <a:gd name="T55" fmla="*/ 0 h 820"/>
                  <a:gd name="T56" fmla="*/ 0 w 489"/>
                  <a:gd name="T57" fmla="*/ 0 h 820"/>
                  <a:gd name="T58" fmla="*/ 0 w 489"/>
                  <a:gd name="T59" fmla="*/ 0 h 820"/>
                  <a:gd name="T60" fmla="*/ 0 w 489"/>
                  <a:gd name="T61" fmla="*/ 0 h 820"/>
                  <a:gd name="T62" fmla="*/ 0 w 489"/>
                  <a:gd name="T63" fmla="*/ 0 h 820"/>
                  <a:gd name="T64" fmla="*/ 0 w 489"/>
                  <a:gd name="T65" fmla="*/ 0 h 820"/>
                  <a:gd name="T66" fmla="*/ 0 w 489"/>
                  <a:gd name="T67" fmla="*/ 0 h 820"/>
                  <a:gd name="T68" fmla="*/ 0 w 489"/>
                  <a:gd name="T69" fmla="*/ 0 h 820"/>
                  <a:gd name="T70" fmla="*/ 0 w 489"/>
                  <a:gd name="T71" fmla="*/ 0 h 820"/>
                  <a:gd name="T72" fmla="*/ 0 w 489"/>
                  <a:gd name="T73" fmla="*/ 0 h 820"/>
                  <a:gd name="T74" fmla="*/ 0 w 489"/>
                  <a:gd name="T75" fmla="*/ 0 h 820"/>
                  <a:gd name="T76" fmla="*/ 0 w 489"/>
                  <a:gd name="T77" fmla="*/ 0 h 820"/>
                  <a:gd name="T78" fmla="*/ 0 w 489"/>
                  <a:gd name="T79" fmla="*/ 0 h 820"/>
                  <a:gd name="T80" fmla="*/ 0 w 489"/>
                  <a:gd name="T81" fmla="*/ 0 h 820"/>
                  <a:gd name="T82" fmla="*/ 0 w 489"/>
                  <a:gd name="T83" fmla="*/ 0 h 820"/>
                  <a:gd name="T84" fmla="*/ 0 w 489"/>
                  <a:gd name="T85" fmla="*/ 0 h 820"/>
                  <a:gd name="T86" fmla="*/ 0 w 489"/>
                  <a:gd name="T87" fmla="*/ 0 h 820"/>
                  <a:gd name="T88" fmla="*/ 0 w 489"/>
                  <a:gd name="T89" fmla="*/ 0 h 820"/>
                  <a:gd name="T90" fmla="*/ 0 w 489"/>
                  <a:gd name="T91" fmla="*/ 0 h 820"/>
                  <a:gd name="T92" fmla="*/ 0 w 489"/>
                  <a:gd name="T93" fmla="*/ 0 h 820"/>
                  <a:gd name="T94" fmla="*/ 0 w 489"/>
                  <a:gd name="T95" fmla="*/ 0 h 820"/>
                  <a:gd name="T96" fmla="*/ 0 w 489"/>
                  <a:gd name="T97" fmla="*/ 0 h 820"/>
                  <a:gd name="T98" fmla="*/ 0 w 489"/>
                  <a:gd name="T99" fmla="*/ 0 h 820"/>
                  <a:gd name="T100" fmla="*/ 0 w 489"/>
                  <a:gd name="T101" fmla="*/ 0 h 820"/>
                  <a:gd name="T102" fmla="*/ 0 w 489"/>
                  <a:gd name="T103" fmla="*/ 0 h 820"/>
                  <a:gd name="T104" fmla="*/ 0 w 489"/>
                  <a:gd name="T105" fmla="*/ 0 h 820"/>
                  <a:gd name="T106" fmla="*/ 0 w 489"/>
                  <a:gd name="T107" fmla="*/ 0 h 82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89"/>
                  <a:gd name="T163" fmla="*/ 0 h 820"/>
                  <a:gd name="T164" fmla="*/ 489 w 489"/>
                  <a:gd name="T165" fmla="*/ 820 h 82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89" h="820">
                    <a:moveTo>
                      <a:pt x="44" y="676"/>
                    </a:moveTo>
                    <a:lnTo>
                      <a:pt x="51" y="687"/>
                    </a:lnTo>
                    <a:lnTo>
                      <a:pt x="58" y="698"/>
                    </a:lnTo>
                    <a:lnTo>
                      <a:pt x="65" y="707"/>
                    </a:lnTo>
                    <a:lnTo>
                      <a:pt x="73" y="718"/>
                    </a:lnTo>
                    <a:lnTo>
                      <a:pt x="82" y="726"/>
                    </a:lnTo>
                    <a:lnTo>
                      <a:pt x="90" y="736"/>
                    </a:lnTo>
                    <a:lnTo>
                      <a:pt x="100" y="743"/>
                    </a:lnTo>
                    <a:lnTo>
                      <a:pt x="111" y="751"/>
                    </a:lnTo>
                    <a:lnTo>
                      <a:pt x="121" y="758"/>
                    </a:lnTo>
                    <a:lnTo>
                      <a:pt x="131" y="764"/>
                    </a:lnTo>
                    <a:lnTo>
                      <a:pt x="143" y="770"/>
                    </a:lnTo>
                    <a:lnTo>
                      <a:pt x="156" y="774"/>
                    </a:lnTo>
                    <a:lnTo>
                      <a:pt x="168" y="777"/>
                    </a:lnTo>
                    <a:lnTo>
                      <a:pt x="181" y="779"/>
                    </a:lnTo>
                    <a:lnTo>
                      <a:pt x="195" y="781"/>
                    </a:lnTo>
                    <a:lnTo>
                      <a:pt x="209" y="781"/>
                    </a:lnTo>
                    <a:lnTo>
                      <a:pt x="228" y="781"/>
                    </a:lnTo>
                    <a:lnTo>
                      <a:pt x="248" y="779"/>
                    </a:lnTo>
                    <a:lnTo>
                      <a:pt x="266" y="775"/>
                    </a:lnTo>
                    <a:lnTo>
                      <a:pt x="284" y="770"/>
                    </a:lnTo>
                    <a:lnTo>
                      <a:pt x="300" y="763"/>
                    </a:lnTo>
                    <a:lnTo>
                      <a:pt x="315" y="756"/>
                    </a:lnTo>
                    <a:lnTo>
                      <a:pt x="327" y="746"/>
                    </a:lnTo>
                    <a:lnTo>
                      <a:pt x="340" y="736"/>
                    </a:lnTo>
                    <a:lnTo>
                      <a:pt x="352" y="724"/>
                    </a:lnTo>
                    <a:lnTo>
                      <a:pt x="361" y="712"/>
                    </a:lnTo>
                    <a:lnTo>
                      <a:pt x="370" y="699"/>
                    </a:lnTo>
                    <a:lnTo>
                      <a:pt x="377" y="684"/>
                    </a:lnTo>
                    <a:lnTo>
                      <a:pt x="381" y="669"/>
                    </a:lnTo>
                    <a:lnTo>
                      <a:pt x="386" y="653"/>
                    </a:lnTo>
                    <a:lnTo>
                      <a:pt x="388" y="635"/>
                    </a:lnTo>
                    <a:lnTo>
                      <a:pt x="390" y="617"/>
                    </a:lnTo>
                    <a:lnTo>
                      <a:pt x="388" y="596"/>
                    </a:lnTo>
                    <a:lnTo>
                      <a:pt x="385" y="576"/>
                    </a:lnTo>
                    <a:lnTo>
                      <a:pt x="379" y="558"/>
                    </a:lnTo>
                    <a:lnTo>
                      <a:pt x="372" y="542"/>
                    </a:lnTo>
                    <a:lnTo>
                      <a:pt x="363" y="528"/>
                    </a:lnTo>
                    <a:lnTo>
                      <a:pt x="353" y="514"/>
                    </a:lnTo>
                    <a:lnTo>
                      <a:pt x="341" y="501"/>
                    </a:lnTo>
                    <a:lnTo>
                      <a:pt x="328" y="491"/>
                    </a:lnTo>
                    <a:lnTo>
                      <a:pt x="315" y="480"/>
                    </a:lnTo>
                    <a:lnTo>
                      <a:pt x="299" y="472"/>
                    </a:lnTo>
                    <a:lnTo>
                      <a:pt x="282" y="463"/>
                    </a:lnTo>
                    <a:lnTo>
                      <a:pt x="266" y="455"/>
                    </a:lnTo>
                    <a:lnTo>
                      <a:pt x="232" y="440"/>
                    </a:lnTo>
                    <a:lnTo>
                      <a:pt x="195" y="428"/>
                    </a:lnTo>
                    <a:lnTo>
                      <a:pt x="159" y="414"/>
                    </a:lnTo>
                    <a:lnTo>
                      <a:pt x="123" y="398"/>
                    </a:lnTo>
                    <a:lnTo>
                      <a:pt x="107" y="391"/>
                    </a:lnTo>
                    <a:lnTo>
                      <a:pt x="91" y="381"/>
                    </a:lnTo>
                    <a:lnTo>
                      <a:pt x="76" y="372"/>
                    </a:lnTo>
                    <a:lnTo>
                      <a:pt x="61" y="361"/>
                    </a:lnTo>
                    <a:lnTo>
                      <a:pt x="49" y="350"/>
                    </a:lnTo>
                    <a:lnTo>
                      <a:pt x="37" y="336"/>
                    </a:lnTo>
                    <a:lnTo>
                      <a:pt x="27" y="322"/>
                    </a:lnTo>
                    <a:lnTo>
                      <a:pt x="17" y="307"/>
                    </a:lnTo>
                    <a:lnTo>
                      <a:pt x="11" y="289"/>
                    </a:lnTo>
                    <a:lnTo>
                      <a:pt x="5" y="270"/>
                    </a:lnTo>
                    <a:lnTo>
                      <a:pt x="2" y="249"/>
                    </a:lnTo>
                    <a:lnTo>
                      <a:pt x="1" y="226"/>
                    </a:lnTo>
                    <a:lnTo>
                      <a:pt x="1" y="214"/>
                    </a:lnTo>
                    <a:lnTo>
                      <a:pt x="2" y="202"/>
                    </a:lnTo>
                    <a:lnTo>
                      <a:pt x="4" y="191"/>
                    </a:lnTo>
                    <a:lnTo>
                      <a:pt x="6" y="179"/>
                    </a:lnTo>
                    <a:lnTo>
                      <a:pt x="8" y="168"/>
                    </a:lnTo>
                    <a:lnTo>
                      <a:pt x="12" y="157"/>
                    </a:lnTo>
                    <a:lnTo>
                      <a:pt x="15" y="147"/>
                    </a:lnTo>
                    <a:lnTo>
                      <a:pt x="19" y="136"/>
                    </a:lnTo>
                    <a:lnTo>
                      <a:pt x="23" y="127"/>
                    </a:lnTo>
                    <a:lnTo>
                      <a:pt x="29" y="116"/>
                    </a:lnTo>
                    <a:lnTo>
                      <a:pt x="35" y="107"/>
                    </a:lnTo>
                    <a:lnTo>
                      <a:pt x="40" y="98"/>
                    </a:lnTo>
                    <a:lnTo>
                      <a:pt x="47" y="89"/>
                    </a:lnTo>
                    <a:lnTo>
                      <a:pt x="54" y="80"/>
                    </a:lnTo>
                    <a:lnTo>
                      <a:pt x="62" y="73"/>
                    </a:lnTo>
                    <a:lnTo>
                      <a:pt x="70" y="65"/>
                    </a:lnTo>
                    <a:lnTo>
                      <a:pt x="79" y="57"/>
                    </a:lnTo>
                    <a:lnTo>
                      <a:pt x="88" y="51"/>
                    </a:lnTo>
                    <a:lnTo>
                      <a:pt x="97" y="45"/>
                    </a:lnTo>
                    <a:lnTo>
                      <a:pt x="106" y="38"/>
                    </a:lnTo>
                    <a:lnTo>
                      <a:pt x="117" y="32"/>
                    </a:lnTo>
                    <a:lnTo>
                      <a:pt x="127" y="27"/>
                    </a:lnTo>
                    <a:lnTo>
                      <a:pt x="137" y="23"/>
                    </a:lnTo>
                    <a:lnTo>
                      <a:pt x="149" y="18"/>
                    </a:lnTo>
                    <a:lnTo>
                      <a:pt x="160" y="14"/>
                    </a:lnTo>
                    <a:lnTo>
                      <a:pt x="172" y="11"/>
                    </a:lnTo>
                    <a:lnTo>
                      <a:pt x="184" y="8"/>
                    </a:lnTo>
                    <a:lnTo>
                      <a:pt x="197" y="6"/>
                    </a:lnTo>
                    <a:lnTo>
                      <a:pt x="210" y="4"/>
                    </a:lnTo>
                    <a:lnTo>
                      <a:pt x="224" y="2"/>
                    </a:lnTo>
                    <a:lnTo>
                      <a:pt x="236" y="2"/>
                    </a:lnTo>
                    <a:lnTo>
                      <a:pt x="250" y="0"/>
                    </a:lnTo>
                    <a:lnTo>
                      <a:pt x="272" y="2"/>
                    </a:lnTo>
                    <a:lnTo>
                      <a:pt x="293" y="4"/>
                    </a:lnTo>
                    <a:lnTo>
                      <a:pt x="312" y="6"/>
                    </a:lnTo>
                    <a:lnTo>
                      <a:pt x="330" y="10"/>
                    </a:lnTo>
                    <a:lnTo>
                      <a:pt x="347" y="15"/>
                    </a:lnTo>
                    <a:lnTo>
                      <a:pt x="362" y="20"/>
                    </a:lnTo>
                    <a:lnTo>
                      <a:pt x="376" y="27"/>
                    </a:lnTo>
                    <a:lnTo>
                      <a:pt x="388" y="34"/>
                    </a:lnTo>
                    <a:lnTo>
                      <a:pt x="400" y="41"/>
                    </a:lnTo>
                    <a:lnTo>
                      <a:pt x="410" y="50"/>
                    </a:lnTo>
                    <a:lnTo>
                      <a:pt x="421" y="58"/>
                    </a:lnTo>
                    <a:lnTo>
                      <a:pt x="430" y="68"/>
                    </a:lnTo>
                    <a:lnTo>
                      <a:pt x="438" y="77"/>
                    </a:lnTo>
                    <a:lnTo>
                      <a:pt x="445" y="87"/>
                    </a:lnTo>
                    <a:lnTo>
                      <a:pt x="452" y="96"/>
                    </a:lnTo>
                    <a:lnTo>
                      <a:pt x="458" y="105"/>
                    </a:lnTo>
                    <a:lnTo>
                      <a:pt x="419" y="128"/>
                    </a:lnTo>
                    <a:lnTo>
                      <a:pt x="406" y="106"/>
                    </a:lnTo>
                    <a:lnTo>
                      <a:pt x="390" y="87"/>
                    </a:lnTo>
                    <a:lnTo>
                      <a:pt x="381" y="78"/>
                    </a:lnTo>
                    <a:lnTo>
                      <a:pt x="373" y="71"/>
                    </a:lnTo>
                    <a:lnTo>
                      <a:pt x="364" y="64"/>
                    </a:lnTo>
                    <a:lnTo>
                      <a:pt x="355" y="57"/>
                    </a:lnTo>
                    <a:lnTo>
                      <a:pt x="345" y="52"/>
                    </a:lnTo>
                    <a:lnTo>
                      <a:pt x="334" y="47"/>
                    </a:lnTo>
                    <a:lnTo>
                      <a:pt x="323" y="43"/>
                    </a:lnTo>
                    <a:lnTo>
                      <a:pt x="311" y="39"/>
                    </a:lnTo>
                    <a:lnTo>
                      <a:pt x="299" y="36"/>
                    </a:lnTo>
                    <a:lnTo>
                      <a:pt x="285" y="35"/>
                    </a:lnTo>
                    <a:lnTo>
                      <a:pt x="270" y="34"/>
                    </a:lnTo>
                    <a:lnTo>
                      <a:pt x="254" y="33"/>
                    </a:lnTo>
                    <a:lnTo>
                      <a:pt x="236" y="34"/>
                    </a:lnTo>
                    <a:lnTo>
                      <a:pt x="220" y="37"/>
                    </a:lnTo>
                    <a:lnTo>
                      <a:pt x="204" y="41"/>
                    </a:lnTo>
                    <a:lnTo>
                      <a:pt x="189" y="47"/>
                    </a:lnTo>
                    <a:lnTo>
                      <a:pt x="175" y="54"/>
                    </a:lnTo>
                    <a:lnTo>
                      <a:pt x="163" y="63"/>
                    </a:lnTo>
                    <a:lnTo>
                      <a:pt x="151" y="72"/>
                    </a:lnTo>
                    <a:lnTo>
                      <a:pt x="140" y="83"/>
                    </a:lnTo>
                    <a:lnTo>
                      <a:pt x="129" y="94"/>
                    </a:lnTo>
                    <a:lnTo>
                      <a:pt x="121" y="107"/>
                    </a:lnTo>
                    <a:lnTo>
                      <a:pt x="113" y="119"/>
                    </a:lnTo>
                    <a:lnTo>
                      <a:pt x="107" y="133"/>
                    </a:lnTo>
                    <a:lnTo>
                      <a:pt x="102" y="147"/>
                    </a:lnTo>
                    <a:lnTo>
                      <a:pt x="98" y="161"/>
                    </a:lnTo>
                    <a:lnTo>
                      <a:pt x="96" y="175"/>
                    </a:lnTo>
                    <a:lnTo>
                      <a:pt x="96" y="190"/>
                    </a:lnTo>
                    <a:lnTo>
                      <a:pt x="97" y="211"/>
                    </a:lnTo>
                    <a:lnTo>
                      <a:pt x="99" y="231"/>
                    </a:lnTo>
                    <a:lnTo>
                      <a:pt x="105" y="249"/>
                    </a:lnTo>
                    <a:lnTo>
                      <a:pt x="112" y="265"/>
                    </a:lnTo>
                    <a:lnTo>
                      <a:pt x="121" y="279"/>
                    </a:lnTo>
                    <a:lnTo>
                      <a:pt x="131" y="293"/>
                    </a:lnTo>
                    <a:lnTo>
                      <a:pt x="143" y="304"/>
                    </a:lnTo>
                    <a:lnTo>
                      <a:pt x="157" y="315"/>
                    </a:lnTo>
                    <a:lnTo>
                      <a:pt x="171" y="326"/>
                    </a:lnTo>
                    <a:lnTo>
                      <a:pt x="187" y="335"/>
                    </a:lnTo>
                    <a:lnTo>
                      <a:pt x="203" y="343"/>
                    </a:lnTo>
                    <a:lnTo>
                      <a:pt x="220" y="351"/>
                    </a:lnTo>
                    <a:lnTo>
                      <a:pt x="256" y="366"/>
                    </a:lnTo>
                    <a:lnTo>
                      <a:pt x="292" y="378"/>
                    </a:lnTo>
                    <a:lnTo>
                      <a:pt x="328" y="393"/>
                    </a:lnTo>
                    <a:lnTo>
                      <a:pt x="364" y="408"/>
                    </a:lnTo>
                    <a:lnTo>
                      <a:pt x="381" y="416"/>
                    </a:lnTo>
                    <a:lnTo>
                      <a:pt x="398" y="425"/>
                    </a:lnTo>
                    <a:lnTo>
                      <a:pt x="413" y="435"/>
                    </a:lnTo>
                    <a:lnTo>
                      <a:pt x="428" y="445"/>
                    </a:lnTo>
                    <a:lnTo>
                      <a:pt x="440" y="458"/>
                    </a:lnTo>
                    <a:lnTo>
                      <a:pt x="453" y="472"/>
                    </a:lnTo>
                    <a:lnTo>
                      <a:pt x="463" y="485"/>
                    </a:lnTo>
                    <a:lnTo>
                      <a:pt x="472" y="502"/>
                    </a:lnTo>
                    <a:lnTo>
                      <a:pt x="479" y="520"/>
                    </a:lnTo>
                    <a:lnTo>
                      <a:pt x="485" y="539"/>
                    </a:lnTo>
                    <a:lnTo>
                      <a:pt x="487" y="561"/>
                    </a:lnTo>
                    <a:lnTo>
                      <a:pt x="489" y="584"/>
                    </a:lnTo>
                    <a:lnTo>
                      <a:pt x="489" y="596"/>
                    </a:lnTo>
                    <a:lnTo>
                      <a:pt x="487" y="609"/>
                    </a:lnTo>
                    <a:lnTo>
                      <a:pt x="486" y="620"/>
                    </a:lnTo>
                    <a:lnTo>
                      <a:pt x="484" y="632"/>
                    </a:lnTo>
                    <a:lnTo>
                      <a:pt x="481" y="643"/>
                    </a:lnTo>
                    <a:lnTo>
                      <a:pt x="477" y="654"/>
                    </a:lnTo>
                    <a:lnTo>
                      <a:pt x="474" y="665"/>
                    </a:lnTo>
                    <a:lnTo>
                      <a:pt x="469" y="676"/>
                    </a:lnTo>
                    <a:lnTo>
                      <a:pt x="464" y="686"/>
                    </a:lnTo>
                    <a:lnTo>
                      <a:pt x="459" y="696"/>
                    </a:lnTo>
                    <a:lnTo>
                      <a:pt x="452" y="706"/>
                    </a:lnTo>
                    <a:lnTo>
                      <a:pt x="446" y="716"/>
                    </a:lnTo>
                    <a:lnTo>
                      <a:pt x="438" y="725"/>
                    </a:lnTo>
                    <a:lnTo>
                      <a:pt x="431" y="734"/>
                    </a:lnTo>
                    <a:lnTo>
                      <a:pt x="423" y="742"/>
                    </a:lnTo>
                    <a:lnTo>
                      <a:pt x="414" y="751"/>
                    </a:lnTo>
                    <a:lnTo>
                      <a:pt x="405" y="758"/>
                    </a:lnTo>
                    <a:lnTo>
                      <a:pt x="395" y="766"/>
                    </a:lnTo>
                    <a:lnTo>
                      <a:pt x="386" y="773"/>
                    </a:lnTo>
                    <a:lnTo>
                      <a:pt x="376" y="779"/>
                    </a:lnTo>
                    <a:lnTo>
                      <a:pt x="365" y="785"/>
                    </a:lnTo>
                    <a:lnTo>
                      <a:pt x="354" y="792"/>
                    </a:lnTo>
                    <a:lnTo>
                      <a:pt x="342" y="797"/>
                    </a:lnTo>
                    <a:lnTo>
                      <a:pt x="331" y="801"/>
                    </a:lnTo>
                    <a:lnTo>
                      <a:pt x="318" y="805"/>
                    </a:lnTo>
                    <a:lnTo>
                      <a:pt x="307" y="809"/>
                    </a:lnTo>
                    <a:lnTo>
                      <a:pt x="294" y="813"/>
                    </a:lnTo>
                    <a:lnTo>
                      <a:pt x="280" y="815"/>
                    </a:lnTo>
                    <a:lnTo>
                      <a:pt x="267" y="817"/>
                    </a:lnTo>
                    <a:lnTo>
                      <a:pt x="254" y="819"/>
                    </a:lnTo>
                    <a:lnTo>
                      <a:pt x="240" y="820"/>
                    </a:lnTo>
                    <a:lnTo>
                      <a:pt x="226" y="820"/>
                    </a:lnTo>
                    <a:lnTo>
                      <a:pt x="205" y="820"/>
                    </a:lnTo>
                    <a:lnTo>
                      <a:pt x="186" y="818"/>
                    </a:lnTo>
                    <a:lnTo>
                      <a:pt x="167" y="816"/>
                    </a:lnTo>
                    <a:lnTo>
                      <a:pt x="149" y="812"/>
                    </a:lnTo>
                    <a:lnTo>
                      <a:pt x="133" y="807"/>
                    </a:lnTo>
                    <a:lnTo>
                      <a:pt x="117" y="802"/>
                    </a:lnTo>
                    <a:lnTo>
                      <a:pt x="102" y="796"/>
                    </a:lnTo>
                    <a:lnTo>
                      <a:pt x="87" y="788"/>
                    </a:lnTo>
                    <a:lnTo>
                      <a:pt x="73" y="780"/>
                    </a:lnTo>
                    <a:lnTo>
                      <a:pt x="60" y="772"/>
                    </a:lnTo>
                    <a:lnTo>
                      <a:pt x="49" y="762"/>
                    </a:lnTo>
                    <a:lnTo>
                      <a:pt x="37" y="752"/>
                    </a:lnTo>
                    <a:lnTo>
                      <a:pt x="27" y="741"/>
                    </a:lnTo>
                    <a:lnTo>
                      <a:pt x="16" y="730"/>
                    </a:lnTo>
                    <a:lnTo>
                      <a:pt x="8" y="717"/>
                    </a:lnTo>
                    <a:lnTo>
                      <a:pt x="0" y="703"/>
                    </a:lnTo>
                    <a:lnTo>
                      <a:pt x="44" y="676"/>
                    </a:lnTo>
                    <a:close/>
                  </a:path>
                </a:pathLst>
              </a:custGeom>
              <a:solidFill>
                <a:schemeClr val="tx1"/>
              </a:solidFill>
              <a:ln w="9525">
                <a:solidFill>
                  <a:schemeClr val="tx1"/>
                </a:solidFill>
                <a:round/>
                <a:headEnd/>
                <a:tailEnd/>
              </a:ln>
            </p:spPr>
            <p:txBody>
              <a:bodyPr/>
              <a:lstStyle/>
              <a:p>
                <a:endParaRPr lang="pt-BR"/>
              </a:p>
            </p:txBody>
          </p:sp>
          <p:sp>
            <p:nvSpPr>
              <p:cNvPr id="75" name="Freeform 1096">
                <a:extLst>
                  <a:ext uri="{FF2B5EF4-FFF2-40B4-BE49-F238E27FC236}">
                    <a16:creationId xmlns:a16="http://schemas.microsoft.com/office/drawing/2014/main" id="{E7A70EBE-B290-426F-BF22-8E8D15C8B358}"/>
                  </a:ext>
                </a:extLst>
              </p:cNvPr>
              <p:cNvSpPr>
                <a:spLocks noEditPoints="1"/>
              </p:cNvSpPr>
              <p:nvPr/>
            </p:nvSpPr>
            <p:spPr bwMode="auto">
              <a:xfrm>
                <a:off x="3324" y="2688"/>
                <a:ext cx="144" cy="192"/>
              </a:xfrm>
              <a:custGeom>
                <a:avLst/>
                <a:gdLst>
                  <a:gd name="T0" fmla="*/ 0 w 576"/>
                  <a:gd name="T1" fmla="*/ 0 h 767"/>
                  <a:gd name="T2" fmla="*/ 0 w 576"/>
                  <a:gd name="T3" fmla="*/ 0 h 767"/>
                  <a:gd name="T4" fmla="*/ 0 w 576"/>
                  <a:gd name="T5" fmla="*/ 0 h 767"/>
                  <a:gd name="T6" fmla="*/ 0 w 576"/>
                  <a:gd name="T7" fmla="*/ 0 h 767"/>
                  <a:gd name="T8" fmla="*/ 0 w 576"/>
                  <a:gd name="T9" fmla="*/ 0 h 767"/>
                  <a:gd name="T10" fmla="*/ 0 w 576"/>
                  <a:gd name="T11" fmla="*/ 0 h 767"/>
                  <a:gd name="T12" fmla="*/ 0 w 576"/>
                  <a:gd name="T13" fmla="*/ 0 h 767"/>
                  <a:gd name="T14" fmla="*/ 0 w 576"/>
                  <a:gd name="T15" fmla="*/ 0 h 767"/>
                  <a:gd name="T16" fmla="*/ 0 w 576"/>
                  <a:gd name="T17" fmla="*/ 0 h 767"/>
                  <a:gd name="T18" fmla="*/ 0 w 576"/>
                  <a:gd name="T19" fmla="*/ 0 h 767"/>
                  <a:gd name="T20" fmla="*/ 0 w 576"/>
                  <a:gd name="T21" fmla="*/ 0 h 767"/>
                  <a:gd name="T22" fmla="*/ 0 w 576"/>
                  <a:gd name="T23" fmla="*/ 0 h 767"/>
                  <a:gd name="T24" fmla="*/ 0 w 576"/>
                  <a:gd name="T25" fmla="*/ 0 h 767"/>
                  <a:gd name="T26" fmla="*/ 0 w 576"/>
                  <a:gd name="T27" fmla="*/ 0 h 767"/>
                  <a:gd name="T28" fmla="*/ 0 w 576"/>
                  <a:gd name="T29" fmla="*/ 0 h 767"/>
                  <a:gd name="T30" fmla="*/ 0 w 576"/>
                  <a:gd name="T31" fmla="*/ 0 h 767"/>
                  <a:gd name="T32" fmla="*/ 0 w 576"/>
                  <a:gd name="T33" fmla="*/ 0 h 767"/>
                  <a:gd name="T34" fmla="*/ 0 w 576"/>
                  <a:gd name="T35" fmla="*/ 0 h 767"/>
                  <a:gd name="T36" fmla="*/ 0 w 576"/>
                  <a:gd name="T37" fmla="*/ 0 h 767"/>
                  <a:gd name="T38" fmla="*/ 0 w 576"/>
                  <a:gd name="T39" fmla="*/ 0 h 767"/>
                  <a:gd name="T40" fmla="*/ 0 w 576"/>
                  <a:gd name="T41" fmla="*/ 0 h 767"/>
                  <a:gd name="T42" fmla="*/ 0 w 576"/>
                  <a:gd name="T43" fmla="*/ 0 h 767"/>
                  <a:gd name="T44" fmla="*/ 0 w 576"/>
                  <a:gd name="T45" fmla="*/ 0 h 767"/>
                  <a:gd name="T46" fmla="*/ 0 w 576"/>
                  <a:gd name="T47" fmla="*/ 0 h 767"/>
                  <a:gd name="T48" fmla="*/ 0 w 576"/>
                  <a:gd name="T49" fmla="*/ 0 h 767"/>
                  <a:gd name="T50" fmla="*/ 0 w 576"/>
                  <a:gd name="T51" fmla="*/ 0 h 767"/>
                  <a:gd name="T52" fmla="*/ 0 w 576"/>
                  <a:gd name="T53" fmla="*/ 0 h 767"/>
                  <a:gd name="T54" fmla="*/ 0 w 576"/>
                  <a:gd name="T55" fmla="*/ 0 h 767"/>
                  <a:gd name="T56" fmla="*/ 0 w 576"/>
                  <a:gd name="T57" fmla="*/ 0 h 767"/>
                  <a:gd name="T58" fmla="*/ 0 w 576"/>
                  <a:gd name="T59" fmla="*/ 0 h 767"/>
                  <a:gd name="T60" fmla="*/ 0 w 576"/>
                  <a:gd name="T61" fmla="*/ 0 h 767"/>
                  <a:gd name="T62" fmla="*/ 0 w 576"/>
                  <a:gd name="T63" fmla="*/ 0 h 767"/>
                  <a:gd name="T64" fmla="*/ 0 w 576"/>
                  <a:gd name="T65" fmla="*/ 0 h 767"/>
                  <a:gd name="T66" fmla="*/ 0 w 576"/>
                  <a:gd name="T67" fmla="*/ 0 h 767"/>
                  <a:gd name="T68" fmla="*/ 0 w 576"/>
                  <a:gd name="T69" fmla="*/ 0 h 767"/>
                  <a:gd name="T70" fmla="*/ 0 w 576"/>
                  <a:gd name="T71" fmla="*/ 0 h 767"/>
                  <a:gd name="T72" fmla="*/ 0 w 576"/>
                  <a:gd name="T73" fmla="*/ 0 h 767"/>
                  <a:gd name="T74" fmla="*/ 0 w 576"/>
                  <a:gd name="T75" fmla="*/ 0 h 7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6"/>
                  <a:gd name="T115" fmla="*/ 0 h 767"/>
                  <a:gd name="T116" fmla="*/ 576 w 576"/>
                  <a:gd name="T117" fmla="*/ 767 h 7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6" h="767">
                    <a:moveTo>
                      <a:pt x="273" y="255"/>
                    </a:moveTo>
                    <a:lnTo>
                      <a:pt x="397" y="542"/>
                    </a:lnTo>
                    <a:lnTo>
                      <a:pt x="146" y="542"/>
                    </a:lnTo>
                    <a:lnTo>
                      <a:pt x="273" y="255"/>
                    </a:lnTo>
                    <a:close/>
                    <a:moveTo>
                      <a:pt x="180" y="81"/>
                    </a:moveTo>
                    <a:lnTo>
                      <a:pt x="182" y="74"/>
                    </a:lnTo>
                    <a:lnTo>
                      <a:pt x="187" y="67"/>
                    </a:lnTo>
                    <a:lnTo>
                      <a:pt x="191" y="62"/>
                    </a:lnTo>
                    <a:lnTo>
                      <a:pt x="198" y="58"/>
                    </a:lnTo>
                    <a:lnTo>
                      <a:pt x="205" y="55"/>
                    </a:lnTo>
                    <a:lnTo>
                      <a:pt x="213" y="52"/>
                    </a:lnTo>
                    <a:lnTo>
                      <a:pt x="221" y="51"/>
                    </a:lnTo>
                    <a:lnTo>
                      <a:pt x="229" y="49"/>
                    </a:lnTo>
                    <a:lnTo>
                      <a:pt x="244" y="51"/>
                    </a:lnTo>
                    <a:lnTo>
                      <a:pt x="259" y="53"/>
                    </a:lnTo>
                    <a:lnTo>
                      <a:pt x="274" y="56"/>
                    </a:lnTo>
                    <a:lnTo>
                      <a:pt x="289" y="60"/>
                    </a:lnTo>
                    <a:lnTo>
                      <a:pt x="303" y="63"/>
                    </a:lnTo>
                    <a:lnTo>
                      <a:pt x="317" y="66"/>
                    </a:lnTo>
                    <a:lnTo>
                      <a:pt x="329" y="68"/>
                    </a:lnTo>
                    <a:lnTo>
                      <a:pt x="342" y="69"/>
                    </a:lnTo>
                    <a:lnTo>
                      <a:pt x="352" y="68"/>
                    </a:lnTo>
                    <a:lnTo>
                      <a:pt x="362" y="68"/>
                    </a:lnTo>
                    <a:lnTo>
                      <a:pt x="370" y="66"/>
                    </a:lnTo>
                    <a:lnTo>
                      <a:pt x="378" y="64"/>
                    </a:lnTo>
                    <a:lnTo>
                      <a:pt x="385" y="62"/>
                    </a:lnTo>
                    <a:lnTo>
                      <a:pt x="392" y="59"/>
                    </a:lnTo>
                    <a:lnTo>
                      <a:pt x="399" y="56"/>
                    </a:lnTo>
                    <a:lnTo>
                      <a:pt x="403" y="52"/>
                    </a:lnTo>
                    <a:lnTo>
                      <a:pt x="409" y="46"/>
                    </a:lnTo>
                    <a:lnTo>
                      <a:pt x="413" y="42"/>
                    </a:lnTo>
                    <a:lnTo>
                      <a:pt x="417" y="36"/>
                    </a:lnTo>
                    <a:lnTo>
                      <a:pt x="420" y="29"/>
                    </a:lnTo>
                    <a:lnTo>
                      <a:pt x="427" y="16"/>
                    </a:lnTo>
                    <a:lnTo>
                      <a:pt x="431" y="0"/>
                    </a:lnTo>
                    <a:lnTo>
                      <a:pt x="402" y="0"/>
                    </a:lnTo>
                    <a:lnTo>
                      <a:pt x="397" y="8"/>
                    </a:lnTo>
                    <a:lnTo>
                      <a:pt x="393" y="15"/>
                    </a:lnTo>
                    <a:lnTo>
                      <a:pt x="387" y="21"/>
                    </a:lnTo>
                    <a:lnTo>
                      <a:pt x="380" y="26"/>
                    </a:lnTo>
                    <a:lnTo>
                      <a:pt x="372" y="29"/>
                    </a:lnTo>
                    <a:lnTo>
                      <a:pt x="364" y="33"/>
                    </a:lnTo>
                    <a:lnTo>
                      <a:pt x="355" y="34"/>
                    </a:lnTo>
                    <a:lnTo>
                      <a:pt x="344" y="35"/>
                    </a:lnTo>
                    <a:lnTo>
                      <a:pt x="334" y="34"/>
                    </a:lnTo>
                    <a:lnTo>
                      <a:pt x="322" y="31"/>
                    </a:lnTo>
                    <a:lnTo>
                      <a:pt x="309" y="27"/>
                    </a:lnTo>
                    <a:lnTo>
                      <a:pt x="293" y="24"/>
                    </a:lnTo>
                    <a:lnTo>
                      <a:pt x="278" y="20"/>
                    </a:lnTo>
                    <a:lnTo>
                      <a:pt x="261" y="17"/>
                    </a:lnTo>
                    <a:lnTo>
                      <a:pt x="244" y="15"/>
                    </a:lnTo>
                    <a:lnTo>
                      <a:pt x="228" y="14"/>
                    </a:lnTo>
                    <a:lnTo>
                      <a:pt x="220" y="14"/>
                    </a:lnTo>
                    <a:lnTo>
                      <a:pt x="212" y="15"/>
                    </a:lnTo>
                    <a:lnTo>
                      <a:pt x="204" y="16"/>
                    </a:lnTo>
                    <a:lnTo>
                      <a:pt x="197" y="18"/>
                    </a:lnTo>
                    <a:lnTo>
                      <a:pt x="190" y="21"/>
                    </a:lnTo>
                    <a:lnTo>
                      <a:pt x="184" y="24"/>
                    </a:lnTo>
                    <a:lnTo>
                      <a:pt x="180" y="27"/>
                    </a:lnTo>
                    <a:lnTo>
                      <a:pt x="174" y="32"/>
                    </a:lnTo>
                    <a:lnTo>
                      <a:pt x="170" y="37"/>
                    </a:lnTo>
                    <a:lnTo>
                      <a:pt x="166" y="42"/>
                    </a:lnTo>
                    <a:lnTo>
                      <a:pt x="164" y="47"/>
                    </a:lnTo>
                    <a:lnTo>
                      <a:pt x="160" y="54"/>
                    </a:lnTo>
                    <a:lnTo>
                      <a:pt x="157" y="66"/>
                    </a:lnTo>
                    <a:lnTo>
                      <a:pt x="154" y="81"/>
                    </a:lnTo>
                    <a:lnTo>
                      <a:pt x="180" y="81"/>
                    </a:lnTo>
                    <a:close/>
                    <a:moveTo>
                      <a:pt x="0" y="767"/>
                    </a:moveTo>
                    <a:lnTo>
                      <a:pt x="46" y="767"/>
                    </a:lnTo>
                    <a:lnTo>
                      <a:pt x="134" y="573"/>
                    </a:lnTo>
                    <a:lnTo>
                      <a:pt x="413" y="573"/>
                    </a:lnTo>
                    <a:lnTo>
                      <a:pt x="499" y="767"/>
                    </a:lnTo>
                    <a:lnTo>
                      <a:pt x="576" y="767"/>
                    </a:lnTo>
                    <a:lnTo>
                      <a:pt x="290" y="128"/>
                    </a:lnTo>
                    <a:lnTo>
                      <a:pt x="289" y="128"/>
                    </a:lnTo>
                    <a:lnTo>
                      <a:pt x="0" y="767"/>
                    </a:lnTo>
                    <a:close/>
                  </a:path>
                </a:pathLst>
              </a:custGeom>
              <a:solidFill>
                <a:schemeClr val="tx1"/>
              </a:solidFill>
              <a:ln w="9525">
                <a:solidFill>
                  <a:schemeClr val="tx1"/>
                </a:solidFill>
                <a:round/>
                <a:headEnd/>
                <a:tailEnd/>
              </a:ln>
            </p:spPr>
            <p:txBody>
              <a:bodyPr/>
              <a:lstStyle/>
              <a:p>
                <a:endParaRPr lang="pt-BR"/>
              </a:p>
            </p:txBody>
          </p:sp>
          <p:sp>
            <p:nvSpPr>
              <p:cNvPr id="76" name="Freeform 1097">
                <a:extLst>
                  <a:ext uri="{FF2B5EF4-FFF2-40B4-BE49-F238E27FC236}">
                    <a16:creationId xmlns:a16="http://schemas.microsoft.com/office/drawing/2014/main" id="{E50B5900-3806-4CBE-87C5-B5E2382E1AD8}"/>
                  </a:ext>
                </a:extLst>
              </p:cNvPr>
              <p:cNvSpPr>
                <a:spLocks noEditPoints="1"/>
              </p:cNvSpPr>
              <p:nvPr/>
            </p:nvSpPr>
            <p:spPr bwMode="auto">
              <a:xfrm>
                <a:off x="3736" y="2686"/>
                <a:ext cx="139" cy="194"/>
              </a:xfrm>
              <a:custGeom>
                <a:avLst/>
                <a:gdLst>
                  <a:gd name="T0" fmla="*/ 0 w 556"/>
                  <a:gd name="T1" fmla="*/ 0 h 776"/>
                  <a:gd name="T2" fmla="*/ 0 w 556"/>
                  <a:gd name="T3" fmla="*/ 0 h 776"/>
                  <a:gd name="T4" fmla="*/ 0 w 556"/>
                  <a:gd name="T5" fmla="*/ 0 h 776"/>
                  <a:gd name="T6" fmla="*/ 0 w 556"/>
                  <a:gd name="T7" fmla="*/ 0 h 776"/>
                  <a:gd name="T8" fmla="*/ 0 w 556"/>
                  <a:gd name="T9" fmla="*/ 0 h 776"/>
                  <a:gd name="T10" fmla="*/ 0 w 556"/>
                  <a:gd name="T11" fmla="*/ 0 h 776"/>
                  <a:gd name="T12" fmla="*/ 0 w 556"/>
                  <a:gd name="T13" fmla="*/ 0 h 776"/>
                  <a:gd name="T14" fmla="*/ 0 w 556"/>
                  <a:gd name="T15" fmla="*/ 0 h 776"/>
                  <a:gd name="T16" fmla="*/ 0 w 556"/>
                  <a:gd name="T17" fmla="*/ 0 h 776"/>
                  <a:gd name="T18" fmla="*/ 0 w 556"/>
                  <a:gd name="T19" fmla="*/ 0 h 776"/>
                  <a:gd name="T20" fmla="*/ 0 w 556"/>
                  <a:gd name="T21" fmla="*/ 0 h 776"/>
                  <a:gd name="T22" fmla="*/ 0 w 556"/>
                  <a:gd name="T23" fmla="*/ 0 h 776"/>
                  <a:gd name="T24" fmla="*/ 0 w 556"/>
                  <a:gd name="T25" fmla="*/ 0 h 776"/>
                  <a:gd name="T26" fmla="*/ 0 w 556"/>
                  <a:gd name="T27" fmla="*/ 0 h 776"/>
                  <a:gd name="T28" fmla="*/ 0 w 556"/>
                  <a:gd name="T29" fmla="*/ 0 h 776"/>
                  <a:gd name="T30" fmla="*/ 0 w 556"/>
                  <a:gd name="T31" fmla="*/ 0 h 776"/>
                  <a:gd name="T32" fmla="*/ 0 w 556"/>
                  <a:gd name="T33" fmla="*/ 0 h 776"/>
                  <a:gd name="T34" fmla="*/ 0 w 556"/>
                  <a:gd name="T35" fmla="*/ 0 h 776"/>
                  <a:gd name="T36" fmla="*/ 0 w 556"/>
                  <a:gd name="T37" fmla="*/ 0 h 776"/>
                  <a:gd name="T38" fmla="*/ 0 w 556"/>
                  <a:gd name="T39" fmla="*/ 0 h 776"/>
                  <a:gd name="T40" fmla="*/ 0 w 556"/>
                  <a:gd name="T41" fmla="*/ 0 h 776"/>
                  <a:gd name="T42" fmla="*/ 0 w 556"/>
                  <a:gd name="T43" fmla="*/ 0 h 776"/>
                  <a:gd name="T44" fmla="*/ 0 w 556"/>
                  <a:gd name="T45" fmla="*/ 0 h 776"/>
                  <a:gd name="T46" fmla="*/ 0 w 556"/>
                  <a:gd name="T47" fmla="*/ 0 h 776"/>
                  <a:gd name="T48" fmla="*/ 0 w 556"/>
                  <a:gd name="T49" fmla="*/ 0 h 776"/>
                  <a:gd name="T50" fmla="*/ 0 w 556"/>
                  <a:gd name="T51" fmla="*/ 0 h 776"/>
                  <a:gd name="T52" fmla="*/ 0 w 556"/>
                  <a:gd name="T53" fmla="*/ 0 h 776"/>
                  <a:gd name="T54" fmla="*/ 0 w 556"/>
                  <a:gd name="T55" fmla="*/ 0 h 776"/>
                  <a:gd name="T56" fmla="*/ 0 w 556"/>
                  <a:gd name="T57" fmla="*/ 0 h 776"/>
                  <a:gd name="T58" fmla="*/ 0 w 556"/>
                  <a:gd name="T59" fmla="*/ 0 h 776"/>
                  <a:gd name="T60" fmla="*/ 0 w 556"/>
                  <a:gd name="T61" fmla="*/ 0 h 776"/>
                  <a:gd name="T62" fmla="*/ 0 w 556"/>
                  <a:gd name="T63" fmla="*/ 0 h 776"/>
                  <a:gd name="T64" fmla="*/ 0 w 556"/>
                  <a:gd name="T65" fmla="*/ 0 h 776"/>
                  <a:gd name="T66" fmla="*/ 0 w 556"/>
                  <a:gd name="T67" fmla="*/ 0 h 776"/>
                  <a:gd name="T68" fmla="*/ 0 w 556"/>
                  <a:gd name="T69" fmla="*/ 0 h 776"/>
                  <a:gd name="T70" fmla="*/ 0 w 556"/>
                  <a:gd name="T71" fmla="*/ 0 h 776"/>
                  <a:gd name="T72" fmla="*/ 0 w 556"/>
                  <a:gd name="T73" fmla="*/ 0 h 776"/>
                  <a:gd name="T74" fmla="*/ 0 w 556"/>
                  <a:gd name="T75" fmla="*/ 0 h 776"/>
                  <a:gd name="T76" fmla="*/ 0 w 556"/>
                  <a:gd name="T77" fmla="*/ 0 h 776"/>
                  <a:gd name="T78" fmla="*/ 0 w 556"/>
                  <a:gd name="T79" fmla="*/ 0 h 776"/>
                  <a:gd name="T80" fmla="*/ 0 w 556"/>
                  <a:gd name="T81" fmla="*/ 0 h 776"/>
                  <a:gd name="T82" fmla="*/ 0 w 556"/>
                  <a:gd name="T83" fmla="*/ 0 h 776"/>
                  <a:gd name="T84" fmla="*/ 0 w 556"/>
                  <a:gd name="T85" fmla="*/ 0 h 776"/>
                  <a:gd name="T86" fmla="*/ 0 w 556"/>
                  <a:gd name="T87" fmla="*/ 0 h 776"/>
                  <a:gd name="T88" fmla="*/ 0 w 556"/>
                  <a:gd name="T89" fmla="*/ 0 h 776"/>
                  <a:gd name="T90" fmla="*/ 0 w 556"/>
                  <a:gd name="T91" fmla="*/ 0 h 776"/>
                  <a:gd name="T92" fmla="*/ 0 w 556"/>
                  <a:gd name="T93" fmla="*/ 0 h 776"/>
                  <a:gd name="T94" fmla="*/ 0 w 556"/>
                  <a:gd name="T95" fmla="*/ 0 h 776"/>
                  <a:gd name="T96" fmla="*/ 0 w 556"/>
                  <a:gd name="T97" fmla="*/ 0 h 776"/>
                  <a:gd name="T98" fmla="*/ 0 w 556"/>
                  <a:gd name="T99" fmla="*/ 0 h 776"/>
                  <a:gd name="T100" fmla="*/ 0 w 556"/>
                  <a:gd name="T101" fmla="*/ 0 h 776"/>
                  <a:gd name="T102" fmla="*/ 0 w 556"/>
                  <a:gd name="T103" fmla="*/ 0 h 776"/>
                  <a:gd name="T104" fmla="*/ 0 w 556"/>
                  <a:gd name="T105" fmla="*/ 0 h 776"/>
                  <a:gd name="T106" fmla="*/ 0 w 556"/>
                  <a:gd name="T107" fmla="*/ 0 h 776"/>
                  <a:gd name="T108" fmla="*/ 0 w 556"/>
                  <a:gd name="T109" fmla="*/ 0 h 77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56"/>
                  <a:gd name="T166" fmla="*/ 0 h 776"/>
                  <a:gd name="T167" fmla="*/ 556 w 556"/>
                  <a:gd name="T168" fmla="*/ 776 h 77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56" h="776">
                    <a:moveTo>
                      <a:pt x="94" y="32"/>
                    </a:moveTo>
                    <a:lnTo>
                      <a:pt x="194" y="32"/>
                    </a:lnTo>
                    <a:lnTo>
                      <a:pt x="220" y="32"/>
                    </a:lnTo>
                    <a:lnTo>
                      <a:pt x="246" y="34"/>
                    </a:lnTo>
                    <a:lnTo>
                      <a:pt x="271" y="36"/>
                    </a:lnTo>
                    <a:lnTo>
                      <a:pt x="294" y="41"/>
                    </a:lnTo>
                    <a:lnTo>
                      <a:pt x="317" y="46"/>
                    </a:lnTo>
                    <a:lnTo>
                      <a:pt x="339" y="52"/>
                    </a:lnTo>
                    <a:lnTo>
                      <a:pt x="359" y="61"/>
                    </a:lnTo>
                    <a:lnTo>
                      <a:pt x="378" y="69"/>
                    </a:lnTo>
                    <a:lnTo>
                      <a:pt x="386" y="74"/>
                    </a:lnTo>
                    <a:lnTo>
                      <a:pt x="395" y="81"/>
                    </a:lnTo>
                    <a:lnTo>
                      <a:pt x="402" y="86"/>
                    </a:lnTo>
                    <a:lnTo>
                      <a:pt x="410" y="92"/>
                    </a:lnTo>
                    <a:lnTo>
                      <a:pt x="417" y="99"/>
                    </a:lnTo>
                    <a:lnTo>
                      <a:pt x="423" y="107"/>
                    </a:lnTo>
                    <a:lnTo>
                      <a:pt x="429" y="114"/>
                    </a:lnTo>
                    <a:lnTo>
                      <a:pt x="435" y="123"/>
                    </a:lnTo>
                    <a:lnTo>
                      <a:pt x="439" y="131"/>
                    </a:lnTo>
                    <a:lnTo>
                      <a:pt x="444" y="139"/>
                    </a:lnTo>
                    <a:lnTo>
                      <a:pt x="447" y="149"/>
                    </a:lnTo>
                    <a:lnTo>
                      <a:pt x="450" y="158"/>
                    </a:lnTo>
                    <a:lnTo>
                      <a:pt x="452" y="169"/>
                    </a:lnTo>
                    <a:lnTo>
                      <a:pt x="454" y="179"/>
                    </a:lnTo>
                    <a:lnTo>
                      <a:pt x="455" y="191"/>
                    </a:lnTo>
                    <a:lnTo>
                      <a:pt x="455" y="203"/>
                    </a:lnTo>
                    <a:lnTo>
                      <a:pt x="455" y="215"/>
                    </a:lnTo>
                    <a:lnTo>
                      <a:pt x="454" y="228"/>
                    </a:lnTo>
                    <a:lnTo>
                      <a:pt x="453" y="239"/>
                    </a:lnTo>
                    <a:lnTo>
                      <a:pt x="451" y="250"/>
                    </a:lnTo>
                    <a:lnTo>
                      <a:pt x="447" y="260"/>
                    </a:lnTo>
                    <a:lnTo>
                      <a:pt x="445" y="270"/>
                    </a:lnTo>
                    <a:lnTo>
                      <a:pt x="440" y="279"/>
                    </a:lnTo>
                    <a:lnTo>
                      <a:pt x="436" y="288"/>
                    </a:lnTo>
                    <a:lnTo>
                      <a:pt x="431" y="296"/>
                    </a:lnTo>
                    <a:lnTo>
                      <a:pt x="425" y="304"/>
                    </a:lnTo>
                    <a:lnTo>
                      <a:pt x="420" y="311"/>
                    </a:lnTo>
                    <a:lnTo>
                      <a:pt x="414" y="317"/>
                    </a:lnTo>
                    <a:lnTo>
                      <a:pt x="407" y="324"/>
                    </a:lnTo>
                    <a:lnTo>
                      <a:pt x="399" y="330"/>
                    </a:lnTo>
                    <a:lnTo>
                      <a:pt x="392" y="335"/>
                    </a:lnTo>
                    <a:lnTo>
                      <a:pt x="384" y="339"/>
                    </a:lnTo>
                    <a:lnTo>
                      <a:pt x="367" y="348"/>
                    </a:lnTo>
                    <a:lnTo>
                      <a:pt x="347" y="355"/>
                    </a:lnTo>
                    <a:lnTo>
                      <a:pt x="327" y="360"/>
                    </a:lnTo>
                    <a:lnTo>
                      <a:pt x="306" y="365"/>
                    </a:lnTo>
                    <a:lnTo>
                      <a:pt x="284" y="369"/>
                    </a:lnTo>
                    <a:lnTo>
                      <a:pt x="261" y="371"/>
                    </a:lnTo>
                    <a:lnTo>
                      <a:pt x="236" y="372"/>
                    </a:lnTo>
                    <a:lnTo>
                      <a:pt x="211" y="372"/>
                    </a:lnTo>
                    <a:lnTo>
                      <a:pt x="94" y="372"/>
                    </a:lnTo>
                    <a:lnTo>
                      <a:pt x="94" y="32"/>
                    </a:lnTo>
                    <a:close/>
                    <a:moveTo>
                      <a:pt x="94" y="776"/>
                    </a:moveTo>
                    <a:lnTo>
                      <a:pt x="94" y="410"/>
                    </a:lnTo>
                    <a:lnTo>
                      <a:pt x="307" y="410"/>
                    </a:lnTo>
                    <a:lnTo>
                      <a:pt x="323" y="410"/>
                    </a:lnTo>
                    <a:lnTo>
                      <a:pt x="338" y="409"/>
                    </a:lnTo>
                    <a:lnTo>
                      <a:pt x="352" y="408"/>
                    </a:lnTo>
                    <a:lnTo>
                      <a:pt x="365" y="406"/>
                    </a:lnTo>
                    <a:lnTo>
                      <a:pt x="378" y="404"/>
                    </a:lnTo>
                    <a:lnTo>
                      <a:pt x="392" y="401"/>
                    </a:lnTo>
                    <a:lnTo>
                      <a:pt x="403" y="398"/>
                    </a:lnTo>
                    <a:lnTo>
                      <a:pt x="416" y="394"/>
                    </a:lnTo>
                    <a:lnTo>
                      <a:pt x="428" y="390"/>
                    </a:lnTo>
                    <a:lnTo>
                      <a:pt x="438" y="386"/>
                    </a:lnTo>
                    <a:lnTo>
                      <a:pt x="448" y="381"/>
                    </a:lnTo>
                    <a:lnTo>
                      <a:pt x="459" y="376"/>
                    </a:lnTo>
                    <a:lnTo>
                      <a:pt x="468" y="370"/>
                    </a:lnTo>
                    <a:lnTo>
                      <a:pt x="477" y="365"/>
                    </a:lnTo>
                    <a:lnTo>
                      <a:pt x="485" y="358"/>
                    </a:lnTo>
                    <a:lnTo>
                      <a:pt x="493" y="351"/>
                    </a:lnTo>
                    <a:lnTo>
                      <a:pt x="500" y="345"/>
                    </a:lnTo>
                    <a:lnTo>
                      <a:pt x="508" y="337"/>
                    </a:lnTo>
                    <a:lnTo>
                      <a:pt x="514" y="330"/>
                    </a:lnTo>
                    <a:lnTo>
                      <a:pt x="520" y="321"/>
                    </a:lnTo>
                    <a:lnTo>
                      <a:pt x="531" y="305"/>
                    </a:lnTo>
                    <a:lnTo>
                      <a:pt x="539" y="288"/>
                    </a:lnTo>
                    <a:lnTo>
                      <a:pt x="546" y="269"/>
                    </a:lnTo>
                    <a:lnTo>
                      <a:pt x="551" y="250"/>
                    </a:lnTo>
                    <a:lnTo>
                      <a:pt x="554" y="230"/>
                    </a:lnTo>
                    <a:lnTo>
                      <a:pt x="556" y="209"/>
                    </a:lnTo>
                    <a:lnTo>
                      <a:pt x="554" y="195"/>
                    </a:lnTo>
                    <a:lnTo>
                      <a:pt x="553" y="183"/>
                    </a:lnTo>
                    <a:lnTo>
                      <a:pt x="551" y="170"/>
                    </a:lnTo>
                    <a:lnTo>
                      <a:pt x="549" y="157"/>
                    </a:lnTo>
                    <a:lnTo>
                      <a:pt x="545" y="146"/>
                    </a:lnTo>
                    <a:lnTo>
                      <a:pt x="541" y="135"/>
                    </a:lnTo>
                    <a:lnTo>
                      <a:pt x="536" y="125"/>
                    </a:lnTo>
                    <a:lnTo>
                      <a:pt x="530" y="114"/>
                    </a:lnTo>
                    <a:lnTo>
                      <a:pt x="523" y="105"/>
                    </a:lnTo>
                    <a:lnTo>
                      <a:pt x="516" y="95"/>
                    </a:lnTo>
                    <a:lnTo>
                      <a:pt x="508" y="87"/>
                    </a:lnTo>
                    <a:lnTo>
                      <a:pt x="500" y="78"/>
                    </a:lnTo>
                    <a:lnTo>
                      <a:pt x="491" y="70"/>
                    </a:lnTo>
                    <a:lnTo>
                      <a:pt x="482" y="63"/>
                    </a:lnTo>
                    <a:lnTo>
                      <a:pt x="471" y="55"/>
                    </a:lnTo>
                    <a:lnTo>
                      <a:pt x="461" y="49"/>
                    </a:lnTo>
                    <a:lnTo>
                      <a:pt x="450" y="43"/>
                    </a:lnTo>
                    <a:lnTo>
                      <a:pt x="438" y="37"/>
                    </a:lnTo>
                    <a:lnTo>
                      <a:pt x="425" y="32"/>
                    </a:lnTo>
                    <a:lnTo>
                      <a:pt x="413" y="27"/>
                    </a:lnTo>
                    <a:lnTo>
                      <a:pt x="386" y="18"/>
                    </a:lnTo>
                    <a:lnTo>
                      <a:pt x="357" y="12"/>
                    </a:lnTo>
                    <a:lnTo>
                      <a:pt x="327" y="7"/>
                    </a:lnTo>
                    <a:lnTo>
                      <a:pt x="296" y="3"/>
                    </a:lnTo>
                    <a:lnTo>
                      <a:pt x="264" y="1"/>
                    </a:lnTo>
                    <a:lnTo>
                      <a:pt x="231" y="0"/>
                    </a:lnTo>
                    <a:lnTo>
                      <a:pt x="0" y="0"/>
                    </a:lnTo>
                    <a:lnTo>
                      <a:pt x="0" y="776"/>
                    </a:lnTo>
                    <a:lnTo>
                      <a:pt x="94" y="776"/>
                    </a:lnTo>
                    <a:close/>
                  </a:path>
                </a:pathLst>
              </a:custGeom>
              <a:solidFill>
                <a:schemeClr val="tx1"/>
              </a:solidFill>
              <a:ln w="9525">
                <a:solidFill>
                  <a:schemeClr val="tx1"/>
                </a:solidFill>
                <a:round/>
                <a:headEnd/>
                <a:tailEnd/>
              </a:ln>
            </p:spPr>
            <p:txBody>
              <a:bodyPr/>
              <a:lstStyle/>
              <a:p>
                <a:endParaRPr lang="pt-BR"/>
              </a:p>
            </p:txBody>
          </p:sp>
          <p:sp>
            <p:nvSpPr>
              <p:cNvPr id="77" name="Freeform 1098">
                <a:extLst>
                  <a:ext uri="{FF2B5EF4-FFF2-40B4-BE49-F238E27FC236}">
                    <a16:creationId xmlns:a16="http://schemas.microsoft.com/office/drawing/2014/main" id="{57C6E7E2-41F7-4F7A-A96A-033C06A5F29E}"/>
                  </a:ext>
                </a:extLst>
              </p:cNvPr>
              <p:cNvSpPr>
                <a:spLocks noEditPoints="1"/>
              </p:cNvSpPr>
              <p:nvPr/>
            </p:nvSpPr>
            <p:spPr bwMode="auto">
              <a:xfrm>
                <a:off x="3837" y="2720"/>
                <a:ext cx="145" cy="160"/>
              </a:xfrm>
              <a:custGeom>
                <a:avLst/>
                <a:gdLst>
                  <a:gd name="T0" fmla="*/ 0 w 577"/>
                  <a:gd name="T1" fmla="*/ 0 h 639"/>
                  <a:gd name="T2" fmla="*/ 0 w 577"/>
                  <a:gd name="T3" fmla="*/ 0 h 639"/>
                  <a:gd name="T4" fmla="*/ 0 w 577"/>
                  <a:gd name="T5" fmla="*/ 0 h 639"/>
                  <a:gd name="T6" fmla="*/ 0 w 577"/>
                  <a:gd name="T7" fmla="*/ 0 h 639"/>
                  <a:gd name="T8" fmla="*/ 0 w 577"/>
                  <a:gd name="T9" fmla="*/ 0 h 639"/>
                  <a:gd name="T10" fmla="*/ 0 w 577"/>
                  <a:gd name="T11" fmla="*/ 0 h 639"/>
                  <a:gd name="T12" fmla="*/ 0 w 577"/>
                  <a:gd name="T13" fmla="*/ 0 h 639"/>
                  <a:gd name="T14" fmla="*/ 0 w 577"/>
                  <a:gd name="T15" fmla="*/ 0 h 639"/>
                  <a:gd name="T16" fmla="*/ 0 w 577"/>
                  <a:gd name="T17" fmla="*/ 0 h 639"/>
                  <a:gd name="T18" fmla="*/ 0 w 577"/>
                  <a:gd name="T19" fmla="*/ 0 h 639"/>
                  <a:gd name="T20" fmla="*/ 0 w 577"/>
                  <a:gd name="T21" fmla="*/ 0 h 639"/>
                  <a:gd name="T22" fmla="*/ 0 w 577"/>
                  <a:gd name="T23" fmla="*/ 0 h 639"/>
                  <a:gd name="T24" fmla="*/ 0 w 577"/>
                  <a:gd name="T25" fmla="*/ 0 h 6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7"/>
                  <a:gd name="T40" fmla="*/ 0 h 639"/>
                  <a:gd name="T41" fmla="*/ 577 w 577"/>
                  <a:gd name="T42" fmla="*/ 639 h 63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7" h="639">
                    <a:moveTo>
                      <a:pt x="274" y="127"/>
                    </a:moveTo>
                    <a:lnTo>
                      <a:pt x="398" y="414"/>
                    </a:lnTo>
                    <a:lnTo>
                      <a:pt x="147" y="414"/>
                    </a:lnTo>
                    <a:lnTo>
                      <a:pt x="274" y="127"/>
                    </a:lnTo>
                    <a:close/>
                    <a:moveTo>
                      <a:pt x="0" y="639"/>
                    </a:moveTo>
                    <a:lnTo>
                      <a:pt x="47" y="639"/>
                    </a:lnTo>
                    <a:lnTo>
                      <a:pt x="134" y="445"/>
                    </a:lnTo>
                    <a:lnTo>
                      <a:pt x="414" y="445"/>
                    </a:lnTo>
                    <a:lnTo>
                      <a:pt x="500" y="639"/>
                    </a:lnTo>
                    <a:lnTo>
                      <a:pt x="577" y="639"/>
                    </a:lnTo>
                    <a:lnTo>
                      <a:pt x="291" y="0"/>
                    </a:lnTo>
                    <a:lnTo>
                      <a:pt x="289" y="0"/>
                    </a:lnTo>
                    <a:lnTo>
                      <a:pt x="0" y="639"/>
                    </a:lnTo>
                    <a:close/>
                  </a:path>
                </a:pathLst>
              </a:custGeom>
              <a:solidFill>
                <a:schemeClr val="tx1"/>
              </a:solidFill>
              <a:ln w="9525">
                <a:solidFill>
                  <a:schemeClr val="tx1"/>
                </a:solidFill>
                <a:round/>
                <a:headEnd/>
                <a:tailEnd/>
              </a:ln>
            </p:spPr>
            <p:txBody>
              <a:bodyPr/>
              <a:lstStyle/>
              <a:p>
                <a:endParaRPr lang="pt-BR"/>
              </a:p>
            </p:txBody>
          </p:sp>
          <p:sp>
            <p:nvSpPr>
              <p:cNvPr id="78" name="Freeform 1099">
                <a:extLst>
                  <a:ext uri="{FF2B5EF4-FFF2-40B4-BE49-F238E27FC236}">
                    <a16:creationId xmlns:a16="http://schemas.microsoft.com/office/drawing/2014/main" id="{A8C17231-C0E3-491E-87D7-BC833EE47826}"/>
                  </a:ext>
                </a:extLst>
              </p:cNvPr>
              <p:cNvSpPr>
                <a:spLocks/>
              </p:cNvSpPr>
              <p:nvPr/>
            </p:nvSpPr>
            <p:spPr bwMode="auto">
              <a:xfrm>
                <a:off x="3989" y="2724"/>
                <a:ext cx="117" cy="160"/>
              </a:xfrm>
              <a:custGeom>
                <a:avLst/>
                <a:gdLst>
                  <a:gd name="T0" fmla="*/ 0 w 468"/>
                  <a:gd name="T1" fmla="*/ 0 h 639"/>
                  <a:gd name="T2" fmla="*/ 0 w 468"/>
                  <a:gd name="T3" fmla="*/ 0 h 639"/>
                  <a:gd name="T4" fmla="*/ 0 w 468"/>
                  <a:gd name="T5" fmla="*/ 0 h 639"/>
                  <a:gd name="T6" fmla="*/ 0 w 468"/>
                  <a:gd name="T7" fmla="*/ 0 h 639"/>
                  <a:gd name="T8" fmla="*/ 0 w 468"/>
                  <a:gd name="T9" fmla="*/ 0 h 639"/>
                  <a:gd name="T10" fmla="*/ 0 w 468"/>
                  <a:gd name="T11" fmla="*/ 0 h 639"/>
                  <a:gd name="T12" fmla="*/ 0 w 468"/>
                  <a:gd name="T13" fmla="*/ 0 h 639"/>
                  <a:gd name="T14" fmla="*/ 0 w 468"/>
                  <a:gd name="T15" fmla="*/ 0 h 639"/>
                  <a:gd name="T16" fmla="*/ 0 w 468"/>
                  <a:gd name="T17" fmla="*/ 0 h 639"/>
                  <a:gd name="T18" fmla="*/ 0 w 468"/>
                  <a:gd name="T19" fmla="*/ 0 h 639"/>
                  <a:gd name="T20" fmla="*/ 0 w 468"/>
                  <a:gd name="T21" fmla="*/ 0 h 639"/>
                  <a:gd name="T22" fmla="*/ 0 w 468"/>
                  <a:gd name="T23" fmla="*/ 0 h 639"/>
                  <a:gd name="T24" fmla="*/ 0 w 468"/>
                  <a:gd name="T25" fmla="*/ 0 h 639"/>
                  <a:gd name="T26" fmla="*/ 0 w 468"/>
                  <a:gd name="T27" fmla="*/ 0 h 639"/>
                  <a:gd name="T28" fmla="*/ 0 w 468"/>
                  <a:gd name="T29" fmla="*/ 0 h 639"/>
                  <a:gd name="T30" fmla="*/ 0 w 468"/>
                  <a:gd name="T31" fmla="*/ 0 h 639"/>
                  <a:gd name="T32" fmla="*/ 0 w 468"/>
                  <a:gd name="T33" fmla="*/ 0 h 639"/>
                  <a:gd name="T34" fmla="*/ 0 w 468"/>
                  <a:gd name="T35" fmla="*/ 0 h 639"/>
                  <a:gd name="T36" fmla="*/ 0 w 468"/>
                  <a:gd name="T37" fmla="*/ 0 h 639"/>
                  <a:gd name="T38" fmla="*/ 0 w 468"/>
                  <a:gd name="T39" fmla="*/ 0 h 639"/>
                  <a:gd name="T40" fmla="*/ 0 w 468"/>
                  <a:gd name="T41" fmla="*/ 0 h 639"/>
                  <a:gd name="T42" fmla="*/ 0 w 468"/>
                  <a:gd name="T43" fmla="*/ 0 h 639"/>
                  <a:gd name="T44" fmla="*/ 0 w 468"/>
                  <a:gd name="T45" fmla="*/ 0 h 639"/>
                  <a:gd name="T46" fmla="*/ 0 w 468"/>
                  <a:gd name="T47" fmla="*/ 0 h 639"/>
                  <a:gd name="T48" fmla="*/ 0 w 468"/>
                  <a:gd name="T49" fmla="*/ 0 h 639"/>
                  <a:gd name="T50" fmla="*/ 0 w 468"/>
                  <a:gd name="T51" fmla="*/ 0 h 639"/>
                  <a:gd name="T52" fmla="*/ 0 w 468"/>
                  <a:gd name="T53" fmla="*/ 0 h 639"/>
                  <a:gd name="T54" fmla="*/ 0 w 468"/>
                  <a:gd name="T55" fmla="*/ 0 h 639"/>
                  <a:gd name="T56" fmla="*/ 0 w 468"/>
                  <a:gd name="T57" fmla="*/ 0 h 639"/>
                  <a:gd name="T58" fmla="*/ 0 w 468"/>
                  <a:gd name="T59" fmla="*/ 0 h 639"/>
                  <a:gd name="T60" fmla="*/ 0 w 468"/>
                  <a:gd name="T61" fmla="*/ 0 h 639"/>
                  <a:gd name="T62" fmla="*/ 0 w 468"/>
                  <a:gd name="T63" fmla="*/ 0 h 639"/>
                  <a:gd name="T64" fmla="*/ 0 w 468"/>
                  <a:gd name="T65" fmla="*/ 0 h 639"/>
                  <a:gd name="T66" fmla="*/ 0 w 468"/>
                  <a:gd name="T67" fmla="*/ 0 h 639"/>
                  <a:gd name="T68" fmla="*/ 0 w 468"/>
                  <a:gd name="T69" fmla="*/ 0 h 639"/>
                  <a:gd name="T70" fmla="*/ 0 w 468"/>
                  <a:gd name="T71" fmla="*/ 0 h 639"/>
                  <a:gd name="T72" fmla="*/ 0 w 468"/>
                  <a:gd name="T73" fmla="*/ 0 h 639"/>
                  <a:gd name="T74" fmla="*/ 0 w 468"/>
                  <a:gd name="T75" fmla="*/ 0 h 639"/>
                  <a:gd name="T76" fmla="*/ 0 w 468"/>
                  <a:gd name="T77" fmla="*/ 0 h 639"/>
                  <a:gd name="T78" fmla="*/ 0 w 468"/>
                  <a:gd name="T79" fmla="*/ 0 h 639"/>
                  <a:gd name="T80" fmla="*/ 0 w 468"/>
                  <a:gd name="T81" fmla="*/ 0 h 639"/>
                  <a:gd name="T82" fmla="*/ 0 w 468"/>
                  <a:gd name="T83" fmla="*/ 0 h 639"/>
                  <a:gd name="T84" fmla="*/ 0 w 468"/>
                  <a:gd name="T85" fmla="*/ 0 h 639"/>
                  <a:gd name="T86" fmla="*/ 0 w 468"/>
                  <a:gd name="T87" fmla="*/ 0 h 6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68"/>
                  <a:gd name="T133" fmla="*/ 0 h 639"/>
                  <a:gd name="T134" fmla="*/ 468 w 468"/>
                  <a:gd name="T135" fmla="*/ 639 h 6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68" h="639">
                    <a:moveTo>
                      <a:pt x="468" y="0"/>
                    </a:moveTo>
                    <a:lnTo>
                      <a:pt x="468" y="446"/>
                    </a:lnTo>
                    <a:lnTo>
                      <a:pt x="468" y="460"/>
                    </a:lnTo>
                    <a:lnTo>
                      <a:pt x="467" y="474"/>
                    </a:lnTo>
                    <a:lnTo>
                      <a:pt x="464" y="489"/>
                    </a:lnTo>
                    <a:lnTo>
                      <a:pt x="460" y="505"/>
                    </a:lnTo>
                    <a:lnTo>
                      <a:pt x="455" y="521"/>
                    </a:lnTo>
                    <a:lnTo>
                      <a:pt x="448" y="537"/>
                    </a:lnTo>
                    <a:lnTo>
                      <a:pt x="438" y="553"/>
                    </a:lnTo>
                    <a:lnTo>
                      <a:pt x="427" y="568"/>
                    </a:lnTo>
                    <a:lnTo>
                      <a:pt x="421" y="576"/>
                    </a:lnTo>
                    <a:lnTo>
                      <a:pt x="414" y="582"/>
                    </a:lnTo>
                    <a:lnTo>
                      <a:pt x="407" y="589"/>
                    </a:lnTo>
                    <a:lnTo>
                      <a:pt x="399" y="596"/>
                    </a:lnTo>
                    <a:lnTo>
                      <a:pt x="390" y="602"/>
                    </a:lnTo>
                    <a:lnTo>
                      <a:pt x="382" y="607"/>
                    </a:lnTo>
                    <a:lnTo>
                      <a:pt x="372" y="614"/>
                    </a:lnTo>
                    <a:lnTo>
                      <a:pt x="361" y="618"/>
                    </a:lnTo>
                    <a:lnTo>
                      <a:pt x="351" y="623"/>
                    </a:lnTo>
                    <a:lnTo>
                      <a:pt x="338" y="626"/>
                    </a:lnTo>
                    <a:lnTo>
                      <a:pt x="327" y="630"/>
                    </a:lnTo>
                    <a:lnTo>
                      <a:pt x="313" y="634"/>
                    </a:lnTo>
                    <a:lnTo>
                      <a:pt x="299" y="636"/>
                    </a:lnTo>
                    <a:lnTo>
                      <a:pt x="285" y="637"/>
                    </a:lnTo>
                    <a:lnTo>
                      <a:pt x="269" y="638"/>
                    </a:lnTo>
                    <a:lnTo>
                      <a:pt x="253" y="639"/>
                    </a:lnTo>
                    <a:lnTo>
                      <a:pt x="230" y="638"/>
                    </a:lnTo>
                    <a:lnTo>
                      <a:pt x="207" y="636"/>
                    </a:lnTo>
                    <a:lnTo>
                      <a:pt x="184" y="632"/>
                    </a:lnTo>
                    <a:lnTo>
                      <a:pt x="161" y="628"/>
                    </a:lnTo>
                    <a:lnTo>
                      <a:pt x="139" y="621"/>
                    </a:lnTo>
                    <a:lnTo>
                      <a:pt x="118" y="614"/>
                    </a:lnTo>
                    <a:lnTo>
                      <a:pt x="109" y="608"/>
                    </a:lnTo>
                    <a:lnTo>
                      <a:pt x="99" y="603"/>
                    </a:lnTo>
                    <a:lnTo>
                      <a:pt x="89" y="598"/>
                    </a:lnTo>
                    <a:lnTo>
                      <a:pt x="80" y="591"/>
                    </a:lnTo>
                    <a:lnTo>
                      <a:pt x="71" y="585"/>
                    </a:lnTo>
                    <a:lnTo>
                      <a:pt x="63" y="578"/>
                    </a:lnTo>
                    <a:lnTo>
                      <a:pt x="55" y="570"/>
                    </a:lnTo>
                    <a:lnTo>
                      <a:pt x="47" y="562"/>
                    </a:lnTo>
                    <a:lnTo>
                      <a:pt x="40" y="554"/>
                    </a:lnTo>
                    <a:lnTo>
                      <a:pt x="34" y="544"/>
                    </a:lnTo>
                    <a:lnTo>
                      <a:pt x="27" y="535"/>
                    </a:lnTo>
                    <a:lnTo>
                      <a:pt x="21" y="524"/>
                    </a:lnTo>
                    <a:lnTo>
                      <a:pt x="17" y="514"/>
                    </a:lnTo>
                    <a:lnTo>
                      <a:pt x="12" y="502"/>
                    </a:lnTo>
                    <a:lnTo>
                      <a:pt x="9" y="489"/>
                    </a:lnTo>
                    <a:lnTo>
                      <a:pt x="5" y="477"/>
                    </a:lnTo>
                    <a:lnTo>
                      <a:pt x="3" y="464"/>
                    </a:lnTo>
                    <a:lnTo>
                      <a:pt x="1" y="449"/>
                    </a:lnTo>
                    <a:lnTo>
                      <a:pt x="1" y="436"/>
                    </a:lnTo>
                    <a:lnTo>
                      <a:pt x="0" y="420"/>
                    </a:lnTo>
                    <a:lnTo>
                      <a:pt x="0" y="0"/>
                    </a:lnTo>
                    <a:lnTo>
                      <a:pt x="76" y="0"/>
                    </a:lnTo>
                    <a:lnTo>
                      <a:pt x="76" y="413"/>
                    </a:lnTo>
                    <a:lnTo>
                      <a:pt x="77" y="437"/>
                    </a:lnTo>
                    <a:lnTo>
                      <a:pt x="79" y="460"/>
                    </a:lnTo>
                    <a:lnTo>
                      <a:pt x="84" y="481"/>
                    </a:lnTo>
                    <a:lnTo>
                      <a:pt x="89" y="501"/>
                    </a:lnTo>
                    <a:lnTo>
                      <a:pt x="98" y="519"/>
                    </a:lnTo>
                    <a:lnTo>
                      <a:pt x="107" y="535"/>
                    </a:lnTo>
                    <a:lnTo>
                      <a:pt x="117" y="549"/>
                    </a:lnTo>
                    <a:lnTo>
                      <a:pt x="129" y="562"/>
                    </a:lnTo>
                    <a:lnTo>
                      <a:pt x="141" y="573"/>
                    </a:lnTo>
                    <a:lnTo>
                      <a:pt x="156" y="582"/>
                    </a:lnTo>
                    <a:lnTo>
                      <a:pt x="171" y="590"/>
                    </a:lnTo>
                    <a:lnTo>
                      <a:pt x="186" y="597"/>
                    </a:lnTo>
                    <a:lnTo>
                      <a:pt x="203" y="602"/>
                    </a:lnTo>
                    <a:lnTo>
                      <a:pt x="221" y="605"/>
                    </a:lnTo>
                    <a:lnTo>
                      <a:pt x="239" y="607"/>
                    </a:lnTo>
                    <a:lnTo>
                      <a:pt x="258" y="608"/>
                    </a:lnTo>
                    <a:lnTo>
                      <a:pt x="275" y="607"/>
                    </a:lnTo>
                    <a:lnTo>
                      <a:pt x="291" y="606"/>
                    </a:lnTo>
                    <a:lnTo>
                      <a:pt x="307" y="603"/>
                    </a:lnTo>
                    <a:lnTo>
                      <a:pt x="322" y="598"/>
                    </a:lnTo>
                    <a:lnTo>
                      <a:pt x="337" y="593"/>
                    </a:lnTo>
                    <a:lnTo>
                      <a:pt x="351" y="585"/>
                    </a:lnTo>
                    <a:lnTo>
                      <a:pt x="364" y="577"/>
                    </a:lnTo>
                    <a:lnTo>
                      <a:pt x="376" y="567"/>
                    </a:lnTo>
                    <a:lnTo>
                      <a:pt x="387" y="556"/>
                    </a:lnTo>
                    <a:lnTo>
                      <a:pt x="397" y="543"/>
                    </a:lnTo>
                    <a:lnTo>
                      <a:pt x="405" y="529"/>
                    </a:lnTo>
                    <a:lnTo>
                      <a:pt x="412" y="514"/>
                    </a:lnTo>
                    <a:lnTo>
                      <a:pt x="418" y="497"/>
                    </a:lnTo>
                    <a:lnTo>
                      <a:pt x="422" y="479"/>
                    </a:lnTo>
                    <a:lnTo>
                      <a:pt x="425" y="458"/>
                    </a:lnTo>
                    <a:lnTo>
                      <a:pt x="426" y="437"/>
                    </a:lnTo>
                    <a:lnTo>
                      <a:pt x="426" y="0"/>
                    </a:lnTo>
                    <a:lnTo>
                      <a:pt x="468" y="0"/>
                    </a:lnTo>
                    <a:close/>
                  </a:path>
                </a:pathLst>
              </a:custGeom>
              <a:solidFill>
                <a:schemeClr val="tx1"/>
              </a:solidFill>
              <a:ln w="9525">
                <a:solidFill>
                  <a:schemeClr val="tx1"/>
                </a:solidFill>
                <a:round/>
                <a:headEnd/>
                <a:tailEnd/>
              </a:ln>
            </p:spPr>
            <p:txBody>
              <a:bodyPr/>
              <a:lstStyle/>
              <a:p>
                <a:endParaRPr lang="pt-BR"/>
              </a:p>
            </p:txBody>
          </p:sp>
          <p:sp>
            <p:nvSpPr>
              <p:cNvPr id="79" name="Freeform 1100">
                <a:extLst>
                  <a:ext uri="{FF2B5EF4-FFF2-40B4-BE49-F238E27FC236}">
                    <a16:creationId xmlns:a16="http://schemas.microsoft.com/office/drawing/2014/main" id="{C0352D74-1D61-41C5-921C-6C18F4D111C3}"/>
                  </a:ext>
                </a:extLst>
              </p:cNvPr>
              <p:cNvSpPr>
                <a:spLocks/>
              </p:cNvSpPr>
              <p:nvPr/>
            </p:nvSpPr>
            <p:spPr bwMode="auto">
              <a:xfrm>
                <a:off x="4137" y="2724"/>
                <a:ext cx="83" cy="156"/>
              </a:xfrm>
              <a:custGeom>
                <a:avLst/>
                <a:gdLst>
                  <a:gd name="T0" fmla="*/ 0 w 334"/>
                  <a:gd name="T1" fmla="*/ 0 h 622"/>
                  <a:gd name="T2" fmla="*/ 0 w 334"/>
                  <a:gd name="T3" fmla="*/ 0 h 622"/>
                  <a:gd name="T4" fmla="*/ 0 w 334"/>
                  <a:gd name="T5" fmla="*/ 0 h 622"/>
                  <a:gd name="T6" fmla="*/ 0 w 334"/>
                  <a:gd name="T7" fmla="*/ 0 h 622"/>
                  <a:gd name="T8" fmla="*/ 0 w 334"/>
                  <a:gd name="T9" fmla="*/ 0 h 622"/>
                  <a:gd name="T10" fmla="*/ 0 w 334"/>
                  <a:gd name="T11" fmla="*/ 0 h 622"/>
                  <a:gd name="T12" fmla="*/ 0 w 334"/>
                  <a:gd name="T13" fmla="*/ 0 h 622"/>
                  <a:gd name="T14" fmla="*/ 0 60000 65536"/>
                  <a:gd name="T15" fmla="*/ 0 60000 65536"/>
                  <a:gd name="T16" fmla="*/ 0 60000 65536"/>
                  <a:gd name="T17" fmla="*/ 0 60000 65536"/>
                  <a:gd name="T18" fmla="*/ 0 60000 65536"/>
                  <a:gd name="T19" fmla="*/ 0 60000 65536"/>
                  <a:gd name="T20" fmla="*/ 0 60000 65536"/>
                  <a:gd name="T21" fmla="*/ 0 w 334"/>
                  <a:gd name="T22" fmla="*/ 0 h 622"/>
                  <a:gd name="T23" fmla="*/ 334 w 334"/>
                  <a:gd name="T24" fmla="*/ 622 h 6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4" h="622">
                    <a:moveTo>
                      <a:pt x="0" y="622"/>
                    </a:moveTo>
                    <a:lnTo>
                      <a:pt x="0" y="0"/>
                    </a:lnTo>
                    <a:lnTo>
                      <a:pt x="74" y="0"/>
                    </a:lnTo>
                    <a:lnTo>
                      <a:pt x="74" y="590"/>
                    </a:lnTo>
                    <a:lnTo>
                      <a:pt x="334" y="590"/>
                    </a:lnTo>
                    <a:lnTo>
                      <a:pt x="334" y="622"/>
                    </a:lnTo>
                    <a:lnTo>
                      <a:pt x="0" y="622"/>
                    </a:lnTo>
                    <a:close/>
                  </a:path>
                </a:pathLst>
              </a:custGeom>
              <a:solidFill>
                <a:schemeClr val="tx1"/>
              </a:solidFill>
              <a:ln w="9525">
                <a:solidFill>
                  <a:schemeClr val="tx1"/>
                </a:solidFill>
                <a:round/>
                <a:headEnd/>
                <a:tailEnd/>
              </a:ln>
            </p:spPr>
            <p:txBody>
              <a:bodyPr/>
              <a:lstStyle/>
              <a:p>
                <a:endParaRPr lang="pt-BR"/>
              </a:p>
            </p:txBody>
          </p:sp>
        </p:grpSp>
        <p:pic>
          <p:nvPicPr>
            <p:cNvPr id="11" name="Picture 1101" descr="logo">
              <a:extLst>
                <a:ext uri="{FF2B5EF4-FFF2-40B4-BE49-F238E27FC236}">
                  <a16:creationId xmlns:a16="http://schemas.microsoft.com/office/drawing/2014/main" id="{E6C63DEF-BC67-4479-9024-547F843367DE}"/>
                </a:ext>
              </a:extLst>
            </p:cNvPr>
            <p:cNvPicPr>
              <a:picLocks noChangeAspect="1" noChangeArrowheads="1"/>
            </p:cNvPicPr>
            <p:nvPr/>
          </p:nvPicPr>
          <p:blipFill>
            <a:blip r:embed="rId4"/>
            <a:srcRect b="32637"/>
            <a:stretch>
              <a:fillRect/>
            </a:stretch>
          </p:blipFill>
          <p:spPr bwMode="auto">
            <a:xfrm>
              <a:off x="748" y="2976"/>
              <a:ext cx="1460" cy="642"/>
            </a:xfrm>
            <a:prstGeom prst="rect">
              <a:avLst/>
            </a:prstGeom>
            <a:noFill/>
            <a:ln w="9525">
              <a:noFill/>
              <a:miter lim="800000"/>
              <a:headEnd/>
              <a:tailEnd/>
            </a:ln>
          </p:spPr>
        </p:pic>
      </p:grpSp>
    </p:spTree>
    <p:extLst>
      <p:ext uri="{BB962C8B-B14F-4D97-AF65-F5344CB8AC3E}">
        <p14:creationId xmlns:p14="http://schemas.microsoft.com/office/powerpoint/2010/main" val="2928506723"/>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04155" y="24150"/>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1551008" y="821803"/>
            <a:ext cx="10081549" cy="6022417"/>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tângulo 73">
            <a:extLst>
              <a:ext uri="{FF2B5EF4-FFF2-40B4-BE49-F238E27FC236}">
                <a16:creationId xmlns:a16="http://schemas.microsoft.com/office/drawing/2014/main" id="{78441EC3-34AF-4681-8CA5-A4BBB5A70E87}"/>
              </a:ext>
            </a:extLst>
          </p:cNvPr>
          <p:cNvSpPr>
            <a:spLocks noChangeArrowheads="1"/>
          </p:cNvSpPr>
          <p:nvPr/>
        </p:nvSpPr>
        <p:spPr bwMode="auto">
          <a:xfrm>
            <a:off x="1657698" y="5780782"/>
            <a:ext cx="8876605" cy="1077218"/>
          </a:xfrm>
          <a:prstGeom prst="rect">
            <a:avLst/>
          </a:prstGeom>
          <a:noFill/>
          <a:ln w="9525">
            <a:noFill/>
            <a:miter lim="800000"/>
            <a:headEnd/>
            <a:tailEnd/>
          </a:ln>
        </p:spPr>
        <p:txBody>
          <a:bodyPr wrap="square">
            <a:spAutoFit/>
          </a:bodyPr>
          <a:lstStyle/>
          <a:p>
            <a:pPr algn="ctr"/>
            <a:r>
              <a:rPr lang="pt-BR" altLang="pt-BR" sz="1600" b="1" i="1" dirty="0">
                <a:solidFill>
                  <a:srgbClr val="002060"/>
                </a:solidFill>
              </a:rPr>
              <a:t>AVALIAÇÃO AUDIOLÓGICA –</a:t>
            </a:r>
          </a:p>
          <a:p>
            <a:pPr algn="ctr"/>
            <a:r>
              <a:rPr lang="pt-BR" altLang="pt-BR" sz="1600" b="1" i="1" dirty="0">
                <a:solidFill>
                  <a:srgbClr val="002060"/>
                </a:solidFill>
              </a:rPr>
              <a:t> </a:t>
            </a:r>
            <a:r>
              <a:rPr lang="pt-BR" altLang="pt-BR" sz="1600" i="1" dirty="0" err="1">
                <a:solidFill>
                  <a:srgbClr val="002060"/>
                </a:solidFill>
              </a:rPr>
              <a:t>Fga</a:t>
            </a:r>
            <a:r>
              <a:rPr lang="pt-BR" altLang="pt-BR" sz="1600" i="1" dirty="0">
                <a:solidFill>
                  <a:srgbClr val="002060"/>
                </a:solidFill>
              </a:rPr>
              <a:t>. Joseane dos Santos Piola</a:t>
            </a:r>
          </a:p>
          <a:p>
            <a:pPr algn="ctr"/>
            <a:r>
              <a:rPr lang="pt-BR" altLang="pt-BR" sz="1600" i="1" dirty="0">
                <a:solidFill>
                  <a:srgbClr val="002060"/>
                </a:solidFill>
              </a:rPr>
              <a:t> Doutoranda do Programa de Pós‐graduação em Psicobiologia - </a:t>
            </a:r>
            <a:r>
              <a:rPr lang="pt-BR" altLang="pt-BR" sz="1600" dirty="0">
                <a:solidFill>
                  <a:srgbClr val="002060"/>
                </a:solidFill>
              </a:rPr>
              <a:t> </a:t>
            </a:r>
          </a:p>
          <a:p>
            <a:pPr algn="ctr"/>
            <a:r>
              <a:rPr lang="pt-BR" altLang="pt-BR" sz="1600" dirty="0">
                <a:solidFill>
                  <a:srgbClr val="002060"/>
                </a:solidFill>
              </a:rPr>
              <a:t>Acesso 21/05/2014</a:t>
            </a:r>
            <a:endParaRPr lang="pt-BR" altLang="pt-BR" sz="1600" i="1" dirty="0">
              <a:solidFill>
                <a:srgbClr val="002060"/>
              </a:solidFill>
            </a:endParaRPr>
          </a:p>
        </p:txBody>
      </p:sp>
      <p:sp>
        <p:nvSpPr>
          <p:cNvPr id="9" name="Rectangle 3">
            <a:extLst>
              <a:ext uri="{FF2B5EF4-FFF2-40B4-BE49-F238E27FC236}">
                <a16:creationId xmlns:a16="http://schemas.microsoft.com/office/drawing/2014/main" id="{1C593B1C-8C0B-481E-8C43-68F3E84E2EB1}"/>
              </a:ext>
            </a:extLst>
          </p:cNvPr>
          <p:cNvSpPr txBox="1">
            <a:spLocks noChangeArrowheads="1"/>
          </p:cNvSpPr>
          <p:nvPr/>
        </p:nvSpPr>
        <p:spPr bwMode="auto">
          <a:xfrm>
            <a:off x="2095019" y="1316748"/>
            <a:ext cx="9062976" cy="3969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ct val="20000"/>
              </a:spcBef>
              <a:spcAft>
                <a:spcPct val="0"/>
              </a:spcAft>
              <a:buFontTx/>
              <a:buNone/>
              <a:defRPr sz="2500">
                <a:solidFill>
                  <a:srgbClr val="4D4D4D"/>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rgbClr val="4D4D4D"/>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rgbClr val="4D4D4D"/>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rgbClr val="4D4D4D"/>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rgbClr val="4D4D4D"/>
                </a:solidFill>
                <a:latin typeface="+mn-lt"/>
                <a:ea typeface="MS PGothic" pitchFamily="34" charset="-128"/>
              </a:defRPr>
            </a:lvl5pPr>
            <a:lvl6pPr marL="2514600" indent="-228600" algn="l" rtl="0" fontAlgn="base">
              <a:spcBef>
                <a:spcPct val="20000"/>
              </a:spcBef>
              <a:spcAft>
                <a:spcPct val="0"/>
              </a:spcAft>
              <a:buChar char="»"/>
              <a:defRPr sz="2000">
                <a:solidFill>
                  <a:srgbClr val="4D4D4D"/>
                </a:solidFill>
                <a:latin typeface="+mn-lt"/>
                <a:ea typeface="+mn-ea"/>
              </a:defRPr>
            </a:lvl6pPr>
            <a:lvl7pPr marL="2971800" indent="-228600" algn="l" rtl="0" fontAlgn="base">
              <a:spcBef>
                <a:spcPct val="20000"/>
              </a:spcBef>
              <a:spcAft>
                <a:spcPct val="0"/>
              </a:spcAft>
              <a:buChar char="»"/>
              <a:defRPr sz="2000">
                <a:solidFill>
                  <a:srgbClr val="4D4D4D"/>
                </a:solidFill>
                <a:latin typeface="+mn-lt"/>
                <a:ea typeface="+mn-ea"/>
              </a:defRPr>
            </a:lvl7pPr>
            <a:lvl8pPr marL="3429000" indent="-228600" algn="l" rtl="0" fontAlgn="base">
              <a:spcBef>
                <a:spcPct val="20000"/>
              </a:spcBef>
              <a:spcAft>
                <a:spcPct val="0"/>
              </a:spcAft>
              <a:buChar char="»"/>
              <a:defRPr sz="2000">
                <a:solidFill>
                  <a:srgbClr val="4D4D4D"/>
                </a:solidFill>
                <a:latin typeface="+mn-lt"/>
                <a:ea typeface="+mn-ea"/>
              </a:defRPr>
            </a:lvl8pPr>
            <a:lvl9pPr marL="3886200" indent="-228600" algn="l" rtl="0" fontAlgn="base">
              <a:spcBef>
                <a:spcPct val="20000"/>
              </a:spcBef>
              <a:spcAft>
                <a:spcPct val="0"/>
              </a:spcAft>
              <a:buChar char="»"/>
              <a:defRPr sz="2000">
                <a:solidFill>
                  <a:srgbClr val="4D4D4D"/>
                </a:solidFill>
                <a:latin typeface="+mn-lt"/>
                <a:ea typeface="+mn-ea"/>
              </a:defRPr>
            </a:lvl9pPr>
          </a:lstStyle>
          <a:p>
            <a:pPr algn="just" eaLnBrk="1" hangingPunct="1">
              <a:lnSpc>
                <a:spcPct val="140000"/>
              </a:lnSpc>
              <a:buClr>
                <a:srgbClr val="003399"/>
              </a:buClr>
              <a:buSzPct val="50000"/>
              <a:buFont typeface="Wingdings" pitchFamily="2" charset="2"/>
              <a:buChar char="§"/>
              <a:defRPr/>
            </a:pPr>
            <a:r>
              <a:rPr lang="pt-BR" altLang="pt-BR" sz="2800" b="1" i="1" u="sng" kern="0" dirty="0">
                <a:cs typeface="Tahoma" pitchFamily="34" charset="0"/>
              </a:rPr>
              <a:t>Classe I</a:t>
            </a:r>
            <a:r>
              <a:rPr lang="pt-BR" altLang="pt-BR" sz="2800" kern="0" dirty="0">
                <a:cs typeface="Tahoma" pitchFamily="34" charset="0"/>
              </a:rPr>
              <a:t>: Há consenso quanto à indicação do AASI a partir de evidências científicas. </a:t>
            </a:r>
            <a:endParaRPr lang="pt-BR" altLang="pt-BR" sz="2800" kern="0" dirty="0">
              <a:cs typeface="Times New Roman" pitchFamily="18" charset="0"/>
            </a:endParaRPr>
          </a:p>
          <a:p>
            <a:pPr algn="just" eaLnBrk="1" hangingPunct="1">
              <a:lnSpc>
                <a:spcPct val="140000"/>
              </a:lnSpc>
              <a:buClr>
                <a:srgbClr val="003399"/>
              </a:buClr>
              <a:buSzPct val="50000"/>
              <a:buFont typeface="Wingdings" pitchFamily="2" charset="2"/>
              <a:buChar char="§"/>
              <a:defRPr/>
            </a:pPr>
            <a:r>
              <a:rPr lang="pt-BR" altLang="pt-BR" sz="2800" b="1" i="1" u="sng" kern="0" dirty="0">
                <a:cs typeface="Tahoma" pitchFamily="34" charset="0"/>
              </a:rPr>
              <a:t>Classe II</a:t>
            </a:r>
            <a:r>
              <a:rPr lang="pt-BR" altLang="pt-BR" sz="2800" i="1" u="sng" kern="0" dirty="0">
                <a:cs typeface="Tahoma" pitchFamily="34" charset="0"/>
              </a:rPr>
              <a:t>:</a:t>
            </a:r>
            <a:r>
              <a:rPr lang="pt-BR" altLang="pt-BR" sz="2800" kern="0" dirty="0">
                <a:cs typeface="Tahoma" pitchFamily="34" charset="0"/>
              </a:rPr>
              <a:t> Há controvérsia quanto à indicação do AASI.</a:t>
            </a:r>
            <a:endParaRPr lang="pt-BR" altLang="pt-BR" sz="2800" kern="0" dirty="0">
              <a:cs typeface="Times New Roman" pitchFamily="18" charset="0"/>
            </a:endParaRPr>
          </a:p>
          <a:p>
            <a:pPr algn="just" eaLnBrk="1" hangingPunct="1">
              <a:lnSpc>
                <a:spcPct val="140000"/>
              </a:lnSpc>
              <a:buClr>
                <a:srgbClr val="003399"/>
              </a:buClr>
              <a:buSzPct val="50000"/>
              <a:buFont typeface="Wingdings" pitchFamily="2" charset="2"/>
              <a:buChar char="§"/>
              <a:defRPr/>
            </a:pPr>
            <a:r>
              <a:rPr lang="pt-BR" altLang="pt-BR" sz="2800" b="1" i="1" u="sng" kern="0" dirty="0">
                <a:cs typeface="Tahoma" pitchFamily="34" charset="0"/>
              </a:rPr>
              <a:t>Classe III:</a:t>
            </a:r>
            <a:r>
              <a:rPr lang="pt-BR" altLang="pt-BR" sz="2800" b="1" kern="0" dirty="0">
                <a:cs typeface="Tahoma" pitchFamily="34" charset="0"/>
              </a:rPr>
              <a:t> </a:t>
            </a:r>
            <a:r>
              <a:rPr lang="pt-BR" altLang="pt-BR" sz="2800" kern="0" dirty="0">
                <a:cs typeface="Tahoma" pitchFamily="34" charset="0"/>
              </a:rPr>
              <a:t>Há consenso quanto à falta de indicação ou </a:t>
            </a:r>
            <a:r>
              <a:rPr lang="pt-BR" altLang="pt-BR" sz="2800" kern="0" dirty="0" err="1">
                <a:cs typeface="Tahoma" pitchFamily="34" charset="0"/>
              </a:rPr>
              <a:t>contra-indicação</a:t>
            </a:r>
            <a:r>
              <a:rPr lang="pt-BR" altLang="pt-BR" sz="2800" kern="0" dirty="0">
                <a:cs typeface="Tahoma" pitchFamily="34" charset="0"/>
              </a:rPr>
              <a:t> do AASI.</a:t>
            </a:r>
            <a:endParaRPr lang="pt-BR" altLang="pt-BR" sz="2800" kern="0" dirty="0">
              <a:cs typeface="Times New Roman" pitchFamily="18" charset="0"/>
            </a:endParaRPr>
          </a:p>
          <a:p>
            <a:pPr eaLnBrk="1" hangingPunct="1">
              <a:lnSpc>
                <a:spcPct val="140000"/>
              </a:lnSpc>
              <a:buClr>
                <a:srgbClr val="003399"/>
              </a:buClr>
              <a:buSzPct val="50000"/>
              <a:buFont typeface="Wingdings" pitchFamily="2" charset="2"/>
              <a:buChar char="§"/>
              <a:defRPr/>
            </a:pPr>
            <a:endParaRPr lang="pt-BR" altLang="pt-BR" kern="0" dirty="0"/>
          </a:p>
        </p:txBody>
      </p:sp>
    </p:spTree>
    <p:extLst>
      <p:ext uri="{BB962C8B-B14F-4D97-AF65-F5344CB8AC3E}">
        <p14:creationId xmlns:p14="http://schemas.microsoft.com/office/powerpoint/2010/main" val="31998708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59F5897-D5F7-45F8-84A4-65E6AB75C3F5}"/>
              </a:ext>
            </a:extLst>
          </p:cNvPr>
          <p:cNvSpPr/>
          <p:nvPr/>
        </p:nvSpPr>
        <p:spPr>
          <a:xfrm>
            <a:off x="1524000" y="328713"/>
            <a:ext cx="3635896" cy="115083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18º AUDHOSP</a:t>
            </a:r>
          </a:p>
          <a:p>
            <a:pPr algn="ctr"/>
            <a:endParaRPr lang="pt-BR" dirty="0"/>
          </a:p>
          <a:p>
            <a:pPr algn="ctr"/>
            <a:r>
              <a:rPr lang="pt-BR" sz="2400" b="1" dirty="0">
                <a:ln w="22225">
                  <a:solidFill>
                    <a:schemeClr val="accent2"/>
                  </a:solidFill>
                  <a:prstDash val="solid"/>
                </a:ln>
                <a:solidFill>
                  <a:schemeClr val="accent2">
                    <a:lumMod val="40000"/>
                    <a:lumOff val="60000"/>
                  </a:schemeClr>
                </a:solidFill>
              </a:rPr>
              <a:t>4°AUDHASS</a:t>
            </a:r>
          </a:p>
        </p:txBody>
      </p:sp>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8040216" y="-9988"/>
            <a:ext cx="2627784" cy="1059325"/>
          </a:xfrm>
          <a:prstGeom prst="rect">
            <a:avLst/>
          </a:prstGeom>
        </p:spPr>
      </p:pic>
      <p:sp>
        <p:nvSpPr>
          <p:cNvPr id="6" name="Retângulo 5">
            <a:extLst>
              <a:ext uri="{FF2B5EF4-FFF2-40B4-BE49-F238E27FC236}">
                <a16:creationId xmlns:a16="http://schemas.microsoft.com/office/drawing/2014/main" id="{74F8E599-A867-4740-A5F2-C26F3AAEE31A}"/>
              </a:ext>
            </a:extLst>
          </p:cNvPr>
          <p:cNvSpPr/>
          <p:nvPr/>
        </p:nvSpPr>
        <p:spPr>
          <a:xfrm>
            <a:off x="7608168" y="1064785"/>
            <a:ext cx="2952328" cy="41476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b="1" dirty="0">
                <a:ln w="22225">
                  <a:solidFill>
                    <a:schemeClr val="accent2"/>
                  </a:solidFill>
                  <a:prstDash val="solid"/>
                </a:ln>
                <a:solidFill>
                  <a:schemeClr val="accent2">
                    <a:lumMod val="40000"/>
                    <a:lumOff val="60000"/>
                  </a:schemeClr>
                </a:solidFill>
              </a:rPr>
              <a:t>SAÚDE SUPLEMENTAR</a:t>
            </a:r>
          </a:p>
        </p:txBody>
      </p:sp>
      <p:sp>
        <p:nvSpPr>
          <p:cNvPr id="7" name="Retângulo: Cantos Arredondados 6">
            <a:extLst>
              <a:ext uri="{FF2B5EF4-FFF2-40B4-BE49-F238E27FC236}">
                <a16:creationId xmlns:a16="http://schemas.microsoft.com/office/drawing/2014/main" id="{288E311F-B22F-49C2-9EC6-5599EBB7B1C1}"/>
              </a:ext>
            </a:extLst>
          </p:cNvPr>
          <p:cNvSpPr/>
          <p:nvPr/>
        </p:nvSpPr>
        <p:spPr>
          <a:xfrm>
            <a:off x="1775520" y="1844824"/>
            <a:ext cx="8640960" cy="486916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pic>
        <p:nvPicPr>
          <p:cNvPr id="3" name="Imagem 2">
            <a:extLst>
              <a:ext uri="{FF2B5EF4-FFF2-40B4-BE49-F238E27FC236}">
                <a16:creationId xmlns:a16="http://schemas.microsoft.com/office/drawing/2014/main" id="{4BD7BA93-9249-4743-A4CB-7507F0E2AFDF}"/>
              </a:ext>
            </a:extLst>
          </p:cNvPr>
          <p:cNvPicPr>
            <a:picLocks noChangeAspect="1"/>
          </p:cNvPicPr>
          <p:nvPr/>
        </p:nvPicPr>
        <p:blipFill>
          <a:blip r:embed="rId4"/>
          <a:stretch>
            <a:fillRect/>
          </a:stretch>
        </p:blipFill>
        <p:spPr>
          <a:xfrm>
            <a:off x="2400858" y="2564904"/>
            <a:ext cx="6953250" cy="3810000"/>
          </a:xfrm>
          <a:prstGeom prst="rect">
            <a:avLst/>
          </a:prstGeom>
        </p:spPr>
      </p:pic>
      <p:sp>
        <p:nvSpPr>
          <p:cNvPr id="5" name="Retângulo 4">
            <a:extLst>
              <a:ext uri="{FF2B5EF4-FFF2-40B4-BE49-F238E27FC236}">
                <a16:creationId xmlns:a16="http://schemas.microsoft.com/office/drawing/2014/main" id="{BA18350E-D8F6-4DA1-9B2A-D3F62C43C4FC}"/>
              </a:ext>
            </a:extLst>
          </p:cNvPr>
          <p:cNvSpPr/>
          <p:nvPr/>
        </p:nvSpPr>
        <p:spPr>
          <a:xfrm>
            <a:off x="4702381" y="1856492"/>
            <a:ext cx="2787238" cy="369332"/>
          </a:xfrm>
          <a:prstGeom prst="rect">
            <a:avLst/>
          </a:prstGeom>
        </p:spPr>
        <p:txBody>
          <a:bodyPr wrap="none">
            <a:spAutoFit/>
          </a:bodyPr>
          <a:lstStyle/>
          <a:p>
            <a:pPr algn="ctr"/>
            <a:r>
              <a:rPr lang="pt-BR" altLang="pt-BR" b="1" dirty="0"/>
              <a:t>DIÁLISE PERITONIAL- FASES</a:t>
            </a:r>
            <a:endParaRPr lang="pt-BR" dirty="0"/>
          </a:p>
        </p:txBody>
      </p:sp>
    </p:spTree>
    <p:extLst>
      <p:ext uri="{BB962C8B-B14F-4D97-AF65-F5344CB8AC3E}">
        <p14:creationId xmlns:p14="http://schemas.microsoft.com/office/powerpoint/2010/main" val="161234456"/>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27269" y="0"/>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1342663" y="1400537"/>
            <a:ext cx="10336193" cy="5313447"/>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ctangle 4">
            <a:extLst>
              <a:ext uri="{FF2B5EF4-FFF2-40B4-BE49-F238E27FC236}">
                <a16:creationId xmlns:a16="http://schemas.microsoft.com/office/drawing/2014/main" id="{8EAA59E3-841D-4E13-8C5F-0C8A7B5458A8}"/>
              </a:ext>
            </a:extLst>
          </p:cNvPr>
          <p:cNvSpPr txBox="1">
            <a:spLocks noChangeArrowheads="1"/>
          </p:cNvSpPr>
          <p:nvPr/>
        </p:nvSpPr>
        <p:spPr bwMode="auto">
          <a:xfrm>
            <a:off x="2517293" y="128901"/>
            <a:ext cx="9674707" cy="1723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sz="3500" b="0">
                <a:solidFill>
                  <a:srgbClr val="4D4D4D"/>
                </a:solidFill>
                <a:latin typeface="+mj-lt"/>
                <a:ea typeface="MS PGothic" pitchFamily="34" charset="-128"/>
                <a:cs typeface="ＭＳ Ｐゴシック" charset="0"/>
              </a:defRPr>
            </a:lvl1pPr>
            <a:lvl2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2pPr>
            <a:lvl3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3pPr>
            <a:lvl4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4pPr>
            <a:lvl5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5pPr>
            <a:lvl6pPr marL="457200" algn="ctr" rtl="0" fontAlgn="base">
              <a:spcBef>
                <a:spcPct val="0"/>
              </a:spcBef>
              <a:spcAft>
                <a:spcPct val="0"/>
              </a:spcAft>
              <a:defRPr sz="3800" b="1">
                <a:solidFill>
                  <a:srgbClr val="047184"/>
                </a:solidFill>
                <a:latin typeface="Arial" charset="0"/>
                <a:ea typeface="ＭＳ Ｐゴシック" charset="0"/>
              </a:defRPr>
            </a:lvl6pPr>
            <a:lvl7pPr marL="914400" algn="ctr" rtl="0" fontAlgn="base">
              <a:spcBef>
                <a:spcPct val="0"/>
              </a:spcBef>
              <a:spcAft>
                <a:spcPct val="0"/>
              </a:spcAft>
              <a:defRPr sz="3800" b="1">
                <a:solidFill>
                  <a:srgbClr val="047184"/>
                </a:solidFill>
                <a:latin typeface="Arial" charset="0"/>
                <a:ea typeface="ＭＳ Ｐゴシック" charset="0"/>
              </a:defRPr>
            </a:lvl7pPr>
            <a:lvl8pPr marL="1371600" algn="ctr" rtl="0" fontAlgn="base">
              <a:spcBef>
                <a:spcPct val="0"/>
              </a:spcBef>
              <a:spcAft>
                <a:spcPct val="0"/>
              </a:spcAft>
              <a:defRPr sz="3800" b="1">
                <a:solidFill>
                  <a:srgbClr val="047184"/>
                </a:solidFill>
                <a:latin typeface="Arial" charset="0"/>
                <a:ea typeface="ＭＳ Ｐゴシック" charset="0"/>
              </a:defRPr>
            </a:lvl8pPr>
            <a:lvl9pPr marL="1828800" algn="ctr" rtl="0" fontAlgn="base">
              <a:spcBef>
                <a:spcPct val="0"/>
              </a:spcBef>
              <a:spcAft>
                <a:spcPct val="0"/>
              </a:spcAft>
              <a:defRPr sz="3800" b="1">
                <a:solidFill>
                  <a:srgbClr val="047184"/>
                </a:solidFill>
                <a:latin typeface="Arial" charset="0"/>
                <a:ea typeface="ＭＳ Ｐゴシック" charset="0"/>
              </a:defRPr>
            </a:lvl9pPr>
          </a:lstStyle>
          <a:p>
            <a:pPr eaLnBrk="1" hangingPunct="1">
              <a:defRPr/>
            </a:pPr>
            <a:r>
              <a:rPr lang="pt-BR" altLang="pt-BR" kern="0" dirty="0">
                <a:solidFill>
                  <a:srgbClr val="002060"/>
                </a:solidFill>
              </a:rPr>
              <a:t>Seleção de Candidatos à Amplificação</a:t>
            </a:r>
          </a:p>
        </p:txBody>
      </p:sp>
      <p:sp>
        <p:nvSpPr>
          <p:cNvPr id="9" name="Rectangle 3">
            <a:extLst>
              <a:ext uri="{FF2B5EF4-FFF2-40B4-BE49-F238E27FC236}">
                <a16:creationId xmlns:a16="http://schemas.microsoft.com/office/drawing/2014/main" id="{0A4743EC-8A01-4864-A079-673F5D080DEA}"/>
              </a:ext>
            </a:extLst>
          </p:cNvPr>
          <p:cNvSpPr txBox="1">
            <a:spLocks noChangeArrowheads="1"/>
          </p:cNvSpPr>
          <p:nvPr/>
        </p:nvSpPr>
        <p:spPr bwMode="auto">
          <a:xfrm>
            <a:off x="1851018" y="1889654"/>
            <a:ext cx="9353276" cy="421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2500">
                <a:solidFill>
                  <a:srgbClr val="4D4D4D"/>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rgbClr val="4D4D4D"/>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rgbClr val="4D4D4D"/>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rgbClr val="4D4D4D"/>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rgbClr val="4D4D4D"/>
                </a:solidFill>
                <a:latin typeface="+mn-lt"/>
                <a:ea typeface="MS PGothic" pitchFamily="34" charset="-128"/>
              </a:defRPr>
            </a:lvl5pPr>
            <a:lvl6pPr marL="2514600" indent="-228600" algn="l" rtl="0" fontAlgn="base">
              <a:spcBef>
                <a:spcPct val="20000"/>
              </a:spcBef>
              <a:spcAft>
                <a:spcPct val="0"/>
              </a:spcAft>
              <a:buChar char="»"/>
              <a:defRPr sz="2000">
                <a:solidFill>
                  <a:srgbClr val="4D4D4D"/>
                </a:solidFill>
                <a:latin typeface="+mn-lt"/>
                <a:ea typeface="+mn-ea"/>
              </a:defRPr>
            </a:lvl6pPr>
            <a:lvl7pPr marL="2971800" indent="-228600" algn="l" rtl="0" fontAlgn="base">
              <a:spcBef>
                <a:spcPct val="20000"/>
              </a:spcBef>
              <a:spcAft>
                <a:spcPct val="0"/>
              </a:spcAft>
              <a:buChar char="»"/>
              <a:defRPr sz="2000">
                <a:solidFill>
                  <a:srgbClr val="4D4D4D"/>
                </a:solidFill>
                <a:latin typeface="+mn-lt"/>
                <a:ea typeface="+mn-ea"/>
              </a:defRPr>
            </a:lvl7pPr>
            <a:lvl8pPr marL="3429000" indent="-228600" algn="l" rtl="0" fontAlgn="base">
              <a:spcBef>
                <a:spcPct val="20000"/>
              </a:spcBef>
              <a:spcAft>
                <a:spcPct val="0"/>
              </a:spcAft>
              <a:buChar char="»"/>
              <a:defRPr sz="2000">
                <a:solidFill>
                  <a:srgbClr val="4D4D4D"/>
                </a:solidFill>
                <a:latin typeface="+mn-lt"/>
                <a:ea typeface="+mn-ea"/>
              </a:defRPr>
            </a:lvl8pPr>
            <a:lvl9pPr marL="3886200" indent="-228600" algn="l" rtl="0" fontAlgn="base">
              <a:spcBef>
                <a:spcPct val="20000"/>
              </a:spcBef>
              <a:spcAft>
                <a:spcPct val="0"/>
              </a:spcAft>
              <a:buChar char="»"/>
              <a:defRPr sz="2000">
                <a:solidFill>
                  <a:srgbClr val="4D4D4D"/>
                </a:solidFill>
                <a:latin typeface="+mn-lt"/>
                <a:ea typeface="+mn-ea"/>
              </a:defRPr>
            </a:lvl9pPr>
          </a:lstStyle>
          <a:p>
            <a:pPr algn="just" eaLnBrk="1" hangingPunct="1">
              <a:lnSpc>
                <a:spcPct val="110000"/>
              </a:lnSpc>
              <a:defRPr/>
            </a:pPr>
            <a:r>
              <a:rPr lang="pt-BR" altLang="pt-BR" sz="2200" kern="0" dirty="0">
                <a:cs typeface="Tahoma" pitchFamily="34" charset="0"/>
              </a:rPr>
              <a:t>1. </a:t>
            </a:r>
            <a:r>
              <a:rPr lang="pt-BR" altLang="pt-BR" sz="2800" kern="0" dirty="0">
                <a:cs typeface="Tahoma" pitchFamily="34" charset="0"/>
              </a:rPr>
              <a:t>Tipo do AASI</a:t>
            </a:r>
            <a:endParaRPr lang="pt-BR" altLang="pt-BR" sz="2800" kern="0" dirty="0">
              <a:cs typeface="Times New Roman" pitchFamily="18" charset="0"/>
            </a:endParaRPr>
          </a:p>
          <a:p>
            <a:pPr lvl="1" algn="just" eaLnBrk="1" hangingPunct="1">
              <a:lnSpc>
                <a:spcPct val="110000"/>
              </a:lnSpc>
              <a:buClr>
                <a:srgbClr val="003399"/>
              </a:buClr>
              <a:buSzPct val="50000"/>
              <a:buFont typeface="Wingdings" pitchFamily="2" charset="2"/>
              <a:buChar char="§"/>
              <a:defRPr/>
            </a:pPr>
            <a:r>
              <a:rPr lang="pt-BR" altLang="pt-BR" kern="0" dirty="0">
                <a:cs typeface="Tahoma" pitchFamily="34" charset="0"/>
              </a:rPr>
              <a:t>Seleção a partir das necessidades dos pacientes;</a:t>
            </a:r>
            <a:endParaRPr lang="pt-BR" altLang="pt-BR" kern="0" dirty="0">
              <a:cs typeface="Times New Roman" pitchFamily="18" charset="0"/>
            </a:endParaRPr>
          </a:p>
          <a:p>
            <a:pPr lvl="1" algn="just" eaLnBrk="1" hangingPunct="1">
              <a:lnSpc>
                <a:spcPct val="110000"/>
              </a:lnSpc>
              <a:buClr>
                <a:srgbClr val="003399"/>
              </a:buClr>
              <a:buSzPct val="50000"/>
              <a:buFont typeface="Wingdings" pitchFamily="2" charset="2"/>
              <a:buChar char="§"/>
              <a:defRPr/>
            </a:pPr>
            <a:r>
              <a:rPr lang="pt-BR" altLang="pt-BR" kern="0" dirty="0">
                <a:cs typeface="Tahoma" pitchFamily="34" charset="0"/>
              </a:rPr>
              <a:t>Crianças até 3 anos: priorizar aparelhos mais flexíveis;</a:t>
            </a:r>
            <a:endParaRPr lang="pt-BR" altLang="pt-BR" kern="0" dirty="0">
              <a:cs typeface="Times New Roman" pitchFamily="18" charset="0"/>
            </a:endParaRPr>
          </a:p>
          <a:p>
            <a:pPr lvl="1" algn="just" eaLnBrk="1" hangingPunct="1">
              <a:lnSpc>
                <a:spcPct val="110000"/>
              </a:lnSpc>
              <a:buClr>
                <a:srgbClr val="003399"/>
              </a:buClr>
              <a:buSzPct val="50000"/>
              <a:buFont typeface="Wingdings" pitchFamily="2" charset="2"/>
              <a:buChar char="§"/>
              <a:defRPr/>
            </a:pPr>
            <a:r>
              <a:rPr lang="pt-BR" altLang="pt-BR" kern="0" dirty="0">
                <a:cs typeface="Tahoma" pitchFamily="34" charset="0"/>
              </a:rPr>
              <a:t>Em crianças até 8 (oito) anos é preferencial o uso de AASI </a:t>
            </a:r>
            <a:r>
              <a:rPr lang="pt-BR" altLang="pt-BR" kern="0" dirty="0" err="1">
                <a:cs typeface="Tahoma" pitchFamily="34" charset="0"/>
              </a:rPr>
              <a:t>retroauriculares</a:t>
            </a:r>
            <a:r>
              <a:rPr lang="pt-BR" altLang="pt-BR" kern="0" dirty="0">
                <a:cs typeface="Tahoma" pitchFamily="34" charset="0"/>
              </a:rPr>
              <a:t>;</a:t>
            </a:r>
            <a:endParaRPr lang="pt-BR" altLang="pt-BR" kern="0" dirty="0">
              <a:cs typeface="Times New Roman" pitchFamily="18" charset="0"/>
            </a:endParaRPr>
          </a:p>
          <a:p>
            <a:pPr lvl="1" algn="just" eaLnBrk="1" hangingPunct="1">
              <a:lnSpc>
                <a:spcPct val="110000"/>
              </a:lnSpc>
              <a:buClr>
                <a:srgbClr val="003399"/>
              </a:buClr>
              <a:buSzPct val="50000"/>
              <a:buFont typeface="Wingdings" pitchFamily="2" charset="2"/>
              <a:buChar char="§"/>
              <a:defRPr/>
            </a:pPr>
            <a:r>
              <a:rPr lang="pt-BR" altLang="pt-BR" kern="0" dirty="0">
                <a:cs typeface="Tahoma" pitchFamily="34" charset="0"/>
              </a:rPr>
              <a:t>Deverão ser selecionados e testados no </a:t>
            </a:r>
            <a:r>
              <a:rPr lang="pt-BR" altLang="pt-BR" b="1" u="sng" kern="0" dirty="0">
                <a:cs typeface="Tahoma" pitchFamily="34" charset="0"/>
              </a:rPr>
              <a:t>mínimo 3 (três) marcas diferentes de AASI. </a:t>
            </a:r>
            <a:endParaRPr lang="pt-BR" altLang="pt-BR" b="1" u="sng" kern="0" dirty="0">
              <a:cs typeface="Times New Roman" pitchFamily="18" charset="0"/>
            </a:endParaRPr>
          </a:p>
          <a:p>
            <a:pPr eaLnBrk="1" hangingPunct="1">
              <a:lnSpc>
                <a:spcPct val="110000"/>
              </a:lnSpc>
              <a:buClr>
                <a:srgbClr val="66FFFF"/>
              </a:buClr>
              <a:buSzPct val="50000"/>
              <a:buFont typeface="Wingdings" pitchFamily="2" charset="2"/>
              <a:buChar char="§"/>
              <a:defRPr/>
            </a:pPr>
            <a:endParaRPr lang="pt-BR" altLang="pt-BR" sz="2200" kern="0" dirty="0"/>
          </a:p>
        </p:txBody>
      </p:sp>
    </p:spTree>
    <p:extLst>
      <p:ext uri="{BB962C8B-B14F-4D97-AF65-F5344CB8AC3E}">
        <p14:creationId xmlns:p14="http://schemas.microsoft.com/office/powerpoint/2010/main" val="2219713550"/>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71678" y="145155"/>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1342662" y="960699"/>
            <a:ext cx="10347767" cy="5681277"/>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pt-BR" dirty="0"/>
              <a:t>1</a:t>
            </a:r>
          </a:p>
        </p:txBody>
      </p:sp>
      <p:pic>
        <p:nvPicPr>
          <p:cNvPr id="8" name="Picture 8" descr="bte-hearing-aids">
            <a:extLst>
              <a:ext uri="{FF2B5EF4-FFF2-40B4-BE49-F238E27FC236}">
                <a16:creationId xmlns:a16="http://schemas.microsoft.com/office/drawing/2014/main" id="{1CDFC1CC-2816-4D4D-BA1E-E2E40E9B3206}"/>
              </a:ext>
            </a:extLst>
          </p:cNvPr>
          <p:cNvPicPr>
            <a:picLocks noChangeAspect="1" noChangeArrowheads="1"/>
          </p:cNvPicPr>
          <p:nvPr/>
        </p:nvPicPr>
        <p:blipFill>
          <a:blip r:embed="rId4">
            <a:lum contrast="18000"/>
          </a:blip>
          <a:srcRect/>
          <a:stretch>
            <a:fillRect/>
          </a:stretch>
        </p:blipFill>
        <p:spPr bwMode="auto">
          <a:xfrm>
            <a:off x="2423592" y="2132856"/>
            <a:ext cx="1135062" cy="1524000"/>
          </a:xfrm>
          <a:prstGeom prst="rect">
            <a:avLst/>
          </a:prstGeom>
          <a:noFill/>
          <a:ln w="28575">
            <a:solidFill>
              <a:srgbClr val="003399"/>
            </a:solidFill>
            <a:miter lim="800000"/>
            <a:headEnd/>
            <a:tailEnd/>
          </a:ln>
        </p:spPr>
      </p:pic>
      <p:pic>
        <p:nvPicPr>
          <p:cNvPr id="9" name="Picture 10" descr="ite-hearing-aids">
            <a:extLst>
              <a:ext uri="{FF2B5EF4-FFF2-40B4-BE49-F238E27FC236}">
                <a16:creationId xmlns:a16="http://schemas.microsoft.com/office/drawing/2014/main" id="{65D75AC6-E034-4BBD-8E53-C409759BB7BA}"/>
              </a:ext>
            </a:extLst>
          </p:cNvPr>
          <p:cNvPicPr>
            <a:picLocks noChangeAspect="1" noChangeArrowheads="1"/>
          </p:cNvPicPr>
          <p:nvPr/>
        </p:nvPicPr>
        <p:blipFill>
          <a:blip r:embed="rId5">
            <a:lum contrast="12000"/>
          </a:blip>
          <a:srcRect/>
          <a:stretch>
            <a:fillRect/>
          </a:stretch>
        </p:blipFill>
        <p:spPr bwMode="auto">
          <a:xfrm>
            <a:off x="4461943" y="2089829"/>
            <a:ext cx="1182877" cy="1622231"/>
          </a:xfrm>
          <a:prstGeom prst="rect">
            <a:avLst/>
          </a:prstGeom>
          <a:noFill/>
          <a:ln w="28575">
            <a:solidFill>
              <a:srgbClr val="003399"/>
            </a:solidFill>
            <a:miter lim="800000"/>
            <a:headEnd/>
            <a:tailEnd/>
          </a:ln>
        </p:spPr>
      </p:pic>
      <p:pic>
        <p:nvPicPr>
          <p:cNvPr id="10" name="Picture 12" descr="itc-hearing-aids">
            <a:extLst>
              <a:ext uri="{FF2B5EF4-FFF2-40B4-BE49-F238E27FC236}">
                <a16:creationId xmlns:a16="http://schemas.microsoft.com/office/drawing/2014/main" id="{FDC39261-6248-4901-8F20-58E3CE278112}"/>
              </a:ext>
            </a:extLst>
          </p:cNvPr>
          <p:cNvPicPr>
            <a:picLocks noChangeAspect="1" noChangeArrowheads="1"/>
          </p:cNvPicPr>
          <p:nvPr/>
        </p:nvPicPr>
        <p:blipFill>
          <a:blip r:embed="rId6">
            <a:lum contrast="12000"/>
          </a:blip>
          <a:srcRect/>
          <a:stretch>
            <a:fillRect/>
          </a:stretch>
        </p:blipFill>
        <p:spPr bwMode="auto">
          <a:xfrm>
            <a:off x="6427175" y="2121839"/>
            <a:ext cx="1192306" cy="1601334"/>
          </a:xfrm>
          <a:prstGeom prst="rect">
            <a:avLst/>
          </a:prstGeom>
          <a:noFill/>
          <a:ln w="28575">
            <a:solidFill>
              <a:srgbClr val="003399"/>
            </a:solidFill>
            <a:miter lim="800000"/>
            <a:headEnd/>
            <a:tailEnd/>
          </a:ln>
        </p:spPr>
      </p:pic>
      <p:pic>
        <p:nvPicPr>
          <p:cNvPr id="11" name="Picture 14" descr="cic-hearing-aids">
            <a:extLst>
              <a:ext uri="{FF2B5EF4-FFF2-40B4-BE49-F238E27FC236}">
                <a16:creationId xmlns:a16="http://schemas.microsoft.com/office/drawing/2014/main" id="{AF7AF2EA-3AF2-4336-B9C4-A16B4EE2D5DA}"/>
              </a:ext>
            </a:extLst>
          </p:cNvPr>
          <p:cNvPicPr>
            <a:picLocks noChangeAspect="1" noChangeArrowheads="1"/>
          </p:cNvPicPr>
          <p:nvPr/>
        </p:nvPicPr>
        <p:blipFill>
          <a:blip r:embed="rId7">
            <a:lum contrast="12000"/>
          </a:blip>
          <a:srcRect l="4825"/>
          <a:stretch>
            <a:fillRect/>
          </a:stretch>
        </p:blipFill>
        <p:spPr bwMode="auto">
          <a:xfrm>
            <a:off x="8650451" y="2188059"/>
            <a:ext cx="1143000" cy="1581150"/>
          </a:xfrm>
          <a:prstGeom prst="rect">
            <a:avLst/>
          </a:prstGeom>
          <a:noFill/>
          <a:ln w="28575">
            <a:solidFill>
              <a:srgbClr val="003399"/>
            </a:solidFill>
            <a:miter lim="800000"/>
            <a:headEnd/>
            <a:tailEnd/>
          </a:ln>
        </p:spPr>
      </p:pic>
      <p:sp>
        <p:nvSpPr>
          <p:cNvPr id="12" name="CaixaDeTexto 11">
            <a:extLst>
              <a:ext uri="{FF2B5EF4-FFF2-40B4-BE49-F238E27FC236}">
                <a16:creationId xmlns:a16="http://schemas.microsoft.com/office/drawing/2014/main" id="{F523374B-5BDF-4655-B3B1-DE6A359B2298}"/>
              </a:ext>
            </a:extLst>
          </p:cNvPr>
          <p:cNvSpPr txBox="1">
            <a:spLocks noChangeArrowheads="1"/>
          </p:cNvSpPr>
          <p:nvPr/>
        </p:nvSpPr>
        <p:spPr bwMode="auto">
          <a:xfrm>
            <a:off x="3287688" y="4435124"/>
            <a:ext cx="6264696" cy="1569660"/>
          </a:xfrm>
          <a:prstGeom prst="rect">
            <a:avLst/>
          </a:prstGeom>
          <a:solidFill>
            <a:schemeClr val="bg1"/>
          </a:solidFill>
          <a:ln w="38100" cap="sq">
            <a:solidFill>
              <a:schemeClr val="tx1"/>
            </a:solidFill>
            <a:miter lim="800000"/>
            <a:headEnd type="none" w="sm" len="sm"/>
            <a:tailEnd type="none" w="sm" len="sm"/>
          </a:ln>
          <a:effectLst>
            <a:outerShdw dist="107763" dir="2700000" algn="ctr" rotWithShape="0">
              <a:schemeClr val="bg2"/>
            </a:outerShdw>
          </a:effectLst>
        </p:spPr>
        <p:txBody>
          <a:bodyPr wrap="square">
            <a:spAutoFit/>
          </a:bodyPr>
          <a:lstStyle/>
          <a:p>
            <a:pPr algn="just"/>
            <a:r>
              <a:rPr lang="pt-BR" altLang="pt-BR" sz="2400" dirty="0">
                <a:solidFill>
                  <a:srgbClr val="002060"/>
                </a:solidFill>
                <a:cs typeface="Arial" pitchFamily="34" charset="0"/>
              </a:rPr>
              <a:t>1 - </a:t>
            </a:r>
            <a:r>
              <a:rPr lang="pt-BR" altLang="pt-BR" sz="2400" b="1" dirty="0">
                <a:solidFill>
                  <a:srgbClr val="002060"/>
                </a:solidFill>
                <a:cs typeface="Arial" pitchFamily="34" charset="0"/>
              </a:rPr>
              <a:t>AASI externo </a:t>
            </a:r>
            <a:r>
              <a:rPr lang="pt-BR" altLang="pt-BR" sz="2400" b="1" dirty="0" err="1">
                <a:solidFill>
                  <a:srgbClr val="002060"/>
                </a:solidFill>
                <a:cs typeface="Arial" pitchFamily="34" charset="0"/>
              </a:rPr>
              <a:t>Retro-auricular</a:t>
            </a:r>
            <a:endParaRPr lang="pt-BR" altLang="pt-BR" sz="2400" b="1" dirty="0">
              <a:solidFill>
                <a:srgbClr val="002060"/>
              </a:solidFill>
              <a:cs typeface="Arial" pitchFamily="34" charset="0"/>
            </a:endParaRPr>
          </a:p>
          <a:p>
            <a:pPr algn="just"/>
            <a:r>
              <a:rPr lang="pt-BR" altLang="pt-BR" sz="2400" b="1" dirty="0">
                <a:solidFill>
                  <a:srgbClr val="002060"/>
                </a:solidFill>
                <a:cs typeface="Arial" pitchFamily="34" charset="0"/>
              </a:rPr>
              <a:t>2 - AASI externo </a:t>
            </a:r>
            <a:r>
              <a:rPr lang="pt-BR" altLang="pt-BR" sz="2400" b="1" dirty="0" err="1">
                <a:solidFill>
                  <a:srgbClr val="002060"/>
                </a:solidFill>
                <a:cs typeface="Arial" pitchFamily="34" charset="0"/>
              </a:rPr>
              <a:t>Intra-auricular</a:t>
            </a:r>
            <a:endParaRPr lang="pt-BR" altLang="pt-BR" sz="2400" b="1" dirty="0">
              <a:solidFill>
                <a:srgbClr val="002060"/>
              </a:solidFill>
              <a:cs typeface="Arial" pitchFamily="34" charset="0"/>
            </a:endParaRPr>
          </a:p>
          <a:p>
            <a:pPr algn="just"/>
            <a:r>
              <a:rPr lang="pt-BR" altLang="pt-BR" sz="2400" b="1" dirty="0">
                <a:solidFill>
                  <a:srgbClr val="002060"/>
                </a:solidFill>
                <a:cs typeface="Arial" pitchFamily="34" charset="0"/>
              </a:rPr>
              <a:t>3 - AASI externo </a:t>
            </a:r>
            <a:r>
              <a:rPr lang="pt-BR" altLang="pt-BR" sz="2400" b="1" dirty="0" err="1">
                <a:solidFill>
                  <a:srgbClr val="002060"/>
                </a:solidFill>
                <a:cs typeface="Arial" pitchFamily="34" charset="0"/>
              </a:rPr>
              <a:t>Intra-canal</a:t>
            </a:r>
            <a:endParaRPr lang="pt-BR" altLang="pt-BR" sz="2400" b="1" dirty="0">
              <a:solidFill>
                <a:srgbClr val="002060"/>
              </a:solidFill>
              <a:cs typeface="Arial" pitchFamily="34" charset="0"/>
            </a:endParaRPr>
          </a:p>
          <a:p>
            <a:pPr algn="just"/>
            <a:r>
              <a:rPr lang="pt-BR" altLang="pt-BR" sz="2400" b="1" dirty="0">
                <a:solidFill>
                  <a:srgbClr val="002060"/>
                </a:solidFill>
                <a:cs typeface="Arial" pitchFamily="34" charset="0"/>
              </a:rPr>
              <a:t>4 - AASI externo </a:t>
            </a:r>
            <a:r>
              <a:rPr lang="pt-BR" altLang="pt-BR" sz="2400" b="1" dirty="0" err="1">
                <a:solidFill>
                  <a:srgbClr val="002060"/>
                </a:solidFill>
                <a:cs typeface="Arial" pitchFamily="34" charset="0"/>
              </a:rPr>
              <a:t>Micro-canal</a:t>
            </a:r>
            <a:endParaRPr lang="pt-BR" altLang="pt-BR" sz="2400" b="1" dirty="0">
              <a:solidFill>
                <a:srgbClr val="002060"/>
              </a:solidFill>
              <a:cs typeface="Arial" pitchFamily="34" charset="0"/>
            </a:endParaRPr>
          </a:p>
        </p:txBody>
      </p:sp>
      <p:sp>
        <p:nvSpPr>
          <p:cNvPr id="3" name="CaixaDeTexto 2">
            <a:extLst>
              <a:ext uri="{FF2B5EF4-FFF2-40B4-BE49-F238E27FC236}">
                <a16:creationId xmlns:a16="http://schemas.microsoft.com/office/drawing/2014/main" id="{0F393A16-84DB-48A6-AE4E-7B8380F9B3C8}"/>
              </a:ext>
            </a:extLst>
          </p:cNvPr>
          <p:cNvSpPr txBox="1"/>
          <p:nvPr/>
        </p:nvSpPr>
        <p:spPr>
          <a:xfrm>
            <a:off x="2742207" y="3723173"/>
            <a:ext cx="314510" cy="400110"/>
          </a:xfrm>
          <a:prstGeom prst="rect">
            <a:avLst/>
          </a:prstGeom>
          <a:noFill/>
        </p:spPr>
        <p:txBody>
          <a:bodyPr wrap="none" rtlCol="0">
            <a:spAutoFit/>
          </a:bodyPr>
          <a:lstStyle/>
          <a:p>
            <a:r>
              <a:rPr lang="pt-BR" sz="2000" dirty="0"/>
              <a:t>1</a:t>
            </a:r>
          </a:p>
        </p:txBody>
      </p:sp>
      <p:sp>
        <p:nvSpPr>
          <p:cNvPr id="13" name="CaixaDeTexto 12">
            <a:extLst>
              <a:ext uri="{FF2B5EF4-FFF2-40B4-BE49-F238E27FC236}">
                <a16:creationId xmlns:a16="http://schemas.microsoft.com/office/drawing/2014/main" id="{92223822-DF14-49D2-9F81-2FFE5570CF8D}"/>
              </a:ext>
            </a:extLst>
          </p:cNvPr>
          <p:cNvSpPr txBox="1"/>
          <p:nvPr/>
        </p:nvSpPr>
        <p:spPr>
          <a:xfrm>
            <a:off x="4819376" y="3761220"/>
            <a:ext cx="340520" cy="369332"/>
          </a:xfrm>
          <a:prstGeom prst="rect">
            <a:avLst/>
          </a:prstGeom>
          <a:noFill/>
        </p:spPr>
        <p:txBody>
          <a:bodyPr wrap="square" rtlCol="0">
            <a:spAutoFit/>
          </a:bodyPr>
          <a:lstStyle/>
          <a:p>
            <a:r>
              <a:rPr lang="pt-BR" dirty="0"/>
              <a:t>2</a:t>
            </a:r>
          </a:p>
        </p:txBody>
      </p:sp>
      <p:sp>
        <p:nvSpPr>
          <p:cNvPr id="14" name="CaixaDeTexto 13">
            <a:extLst>
              <a:ext uri="{FF2B5EF4-FFF2-40B4-BE49-F238E27FC236}">
                <a16:creationId xmlns:a16="http://schemas.microsoft.com/office/drawing/2014/main" id="{3BA656BF-D6AC-47A3-9161-ADF2811B73FE}"/>
              </a:ext>
            </a:extLst>
          </p:cNvPr>
          <p:cNvSpPr txBox="1"/>
          <p:nvPr/>
        </p:nvSpPr>
        <p:spPr>
          <a:xfrm flipH="1">
            <a:off x="6825496" y="3831774"/>
            <a:ext cx="422632" cy="369332"/>
          </a:xfrm>
          <a:prstGeom prst="rect">
            <a:avLst/>
          </a:prstGeom>
          <a:noFill/>
        </p:spPr>
        <p:txBody>
          <a:bodyPr wrap="square" rtlCol="0">
            <a:spAutoFit/>
          </a:bodyPr>
          <a:lstStyle/>
          <a:p>
            <a:r>
              <a:rPr lang="pt-BR" dirty="0"/>
              <a:t>3</a:t>
            </a:r>
          </a:p>
        </p:txBody>
      </p:sp>
      <p:sp>
        <p:nvSpPr>
          <p:cNvPr id="15" name="CaixaDeTexto 14">
            <a:extLst>
              <a:ext uri="{FF2B5EF4-FFF2-40B4-BE49-F238E27FC236}">
                <a16:creationId xmlns:a16="http://schemas.microsoft.com/office/drawing/2014/main" id="{D28700D4-ED77-45B2-8A5D-CDF0C0AB816A}"/>
              </a:ext>
            </a:extLst>
          </p:cNvPr>
          <p:cNvSpPr txBox="1"/>
          <p:nvPr/>
        </p:nvSpPr>
        <p:spPr>
          <a:xfrm flipH="1">
            <a:off x="8984193" y="3772524"/>
            <a:ext cx="422631" cy="369332"/>
          </a:xfrm>
          <a:prstGeom prst="rect">
            <a:avLst/>
          </a:prstGeom>
          <a:noFill/>
        </p:spPr>
        <p:txBody>
          <a:bodyPr wrap="square" rtlCol="0">
            <a:spAutoFit/>
          </a:bodyPr>
          <a:lstStyle/>
          <a:p>
            <a:r>
              <a:rPr lang="pt-BR" dirty="0"/>
              <a:t>4</a:t>
            </a:r>
          </a:p>
        </p:txBody>
      </p:sp>
    </p:spTree>
    <p:extLst>
      <p:ext uri="{BB962C8B-B14F-4D97-AF65-F5344CB8AC3E}">
        <p14:creationId xmlns:p14="http://schemas.microsoft.com/office/powerpoint/2010/main" val="14311820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169431" y="0"/>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1319513" y="908719"/>
            <a:ext cx="10417215" cy="5805265"/>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pic>
        <p:nvPicPr>
          <p:cNvPr id="8" name="Picture 2">
            <a:extLst>
              <a:ext uri="{FF2B5EF4-FFF2-40B4-BE49-F238E27FC236}">
                <a16:creationId xmlns:a16="http://schemas.microsoft.com/office/drawing/2014/main" id="{B78D68A3-2B3C-4DDB-AD93-6BB4F386D5E4}"/>
              </a:ext>
            </a:extLst>
          </p:cNvPr>
          <p:cNvPicPr>
            <a:picLocks noChangeAspect="1" noChangeArrowheads="1"/>
          </p:cNvPicPr>
          <p:nvPr/>
        </p:nvPicPr>
        <p:blipFill>
          <a:blip r:embed="rId4"/>
          <a:srcRect/>
          <a:stretch>
            <a:fillRect/>
          </a:stretch>
        </p:blipFill>
        <p:spPr bwMode="auto">
          <a:xfrm>
            <a:off x="2106592" y="1139362"/>
            <a:ext cx="9144000" cy="4809920"/>
          </a:xfrm>
          <a:prstGeom prst="rect">
            <a:avLst/>
          </a:prstGeom>
          <a:noFill/>
          <a:ln w="9525">
            <a:noFill/>
            <a:miter lim="800000"/>
            <a:headEnd/>
            <a:tailEnd/>
          </a:ln>
        </p:spPr>
      </p:pic>
    </p:spTree>
    <p:extLst>
      <p:ext uri="{BB962C8B-B14F-4D97-AF65-F5344CB8AC3E}">
        <p14:creationId xmlns:p14="http://schemas.microsoft.com/office/powerpoint/2010/main" val="1653804677"/>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38879" y="80923"/>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1412111" y="902825"/>
            <a:ext cx="10301469" cy="5811159"/>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ctangle 2">
            <a:extLst>
              <a:ext uri="{FF2B5EF4-FFF2-40B4-BE49-F238E27FC236}">
                <a16:creationId xmlns:a16="http://schemas.microsoft.com/office/drawing/2014/main" id="{BB3466AB-C859-43EC-ADEB-19E6002F0B52}"/>
              </a:ext>
            </a:extLst>
          </p:cNvPr>
          <p:cNvSpPr txBox="1">
            <a:spLocks noChangeArrowheads="1"/>
          </p:cNvSpPr>
          <p:nvPr/>
        </p:nvSpPr>
        <p:spPr bwMode="auto">
          <a:xfrm>
            <a:off x="3339296" y="902825"/>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500" b="0">
                <a:solidFill>
                  <a:srgbClr val="4D4D4D"/>
                </a:solidFill>
                <a:latin typeface="+mj-lt"/>
                <a:ea typeface="MS PGothic" pitchFamily="34" charset="-128"/>
                <a:cs typeface="ＭＳ Ｐゴシック" charset="0"/>
              </a:defRPr>
            </a:lvl1pPr>
            <a:lvl2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2pPr>
            <a:lvl3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3pPr>
            <a:lvl4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4pPr>
            <a:lvl5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5pPr>
            <a:lvl6pPr marL="457200" algn="ctr" rtl="0" fontAlgn="base">
              <a:spcBef>
                <a:spcPct val="0"/>
              </a:spcBef>
              <a:spcAft>
                <a:spcPct val="0"/>
              </a:spcAft>
              <a:defRPr sz="3800" b="1">
                <a:solidFill>
                  <a:srgbClr val="047184"/>
                </a:solidFill>
                <a:latin typeface="Arial" charset="0"/>
                <a:ea typeface="ＭＳ Ｐゴシック" charset="0"/>
              </a:defRPr>
            </a:lvl6pPr>
            <a:lvl7pPr marL="914400" algn="ctr" rtl="0" fontAlgn="base">
              <a:spcBef>
                <a:spcPct val="0"/>
              </a:spcBef>
              <a:spcAft>
                <a:spcPct val="0"/>
              </a:spcAft>
              <a:defRPr sz="3800" b="1">
                <a:solidFill>
                  <a:srgbClr val="047184"/>
                </a:solidFill>
                <a:latin typeface="Arial" charset="0"/>
                <a:ea typeface="ＭＳ Ｐゴシック" charset="0"/>
              </a:defRPr>
            </a:lvl7pPr>
            <a:lvl8pPr marL="1371600" algn="ctr" rtl="0" fontAlgn="base">
              <a:spcBef>
                <a:spcPct val="0"/>
              </a:spcBef>
              <a:spcAft>
                <a:spcPct val="0"/>
              </a:spcAft>
              <a:defRPr sz="3800" b="1">
                <a:solidFill>
                  <a:srgbClr val="047184"/>
                </a:solidFill>
                <a:latin typeface="Arial" charset="0"/>
                <a:ea typeface="ＭＳ Ｐゴシック" charset="0"/>
              </a:defRPr>
            </a:lvl8pPr>
            <a:lvl9pPr marL="1828800" algn="ctr" rtl="0" fontAlgn="base">
              <a:spcBef>
                <a:spcPct val="0"/>
              </a:spcBef>
              <a:spcAft>
                <a:spcPct val="0"/>
              </a:spcAft>
              <a:defRPr sz="3800" b="1">
                <a:solidFill>
                  <a:srgbClr val="047184"/>
                </a:solidFill>
                <a:latin typeface="Arial" charset="0"/>
                <a:ea typeface="ＭＳ Ｐゴシック" charset="0"/>
              </a:defRPr>
            </a:lvl9pPr>
          </a:lstStyle>
          <a:p>
            <a:pPr eaLnBrk="1" hangingPunct="1">
              <a:defRPr/>
            </a:pPr>
            <a:r>
              <a:rPr lang="pt-BR" altLang="pt-BR" sz="2800" u="sng" kern="0" dirty="0">
                <a:solidFill>
                  <a:srgbClr val="002060"/>
                </a:solidFill>
                <a:cs typeface="Tahoma" pitchFamily="34" charset="0"/>
              </a:rPr>
              <a:t>Terapia Fonoaudiológica</a:t>
            </a:r>
            <a:endParaRPr lang="pt-BR" altLang="pt-BR" sz="2800" u="sng" kern="0" dirty="0">
              <a:solidFill>
                <a:srgbClr val="002060"/>
              </a:solidFill>
              <a:cs typeface="Times New Roman" pitchFamily="18" charset="0"/>
            </a:endParaRPr>
          </a:p>
        </p:txBody>
      </p:sp>
      <p:sp>
        <p:nvSpPr>
          <p:cNvPr id="9" name="Rectangle 3">
            <a:extLst>
              <a:ext uri="{FF2B5EF4-FFF2-40B4-BE49-F238E27FC236}">
                <a16:creationId xmlns:a16="http://schemas.microsoft.com/office/drawing/2014/main" id="{311526D8-0C01-4162-BC6A-81AFACF9E725}"/>
              </a:ext>
            </a:extLst>
          </p:cNvPr>
          <p:cNvSpPr txBox="1">
            <a:spLocks noChangeArrowheads="1"/>
          </p:cNvSpPr>
          <p:nvPr/>
        </p:nvSpPr>
        <p:spPr bwMode="auto">
          <a:xfrm>
            <a:off x="1851949" y="1794076"/>
            <a:ext cx="9259747" cy="4731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normAutofit fontScale="92500"/>
          </a:bodyPr>
          <a:lstStyle>
            <a:lvl1pPr marL="0" indent="0" algn="ctr" rtl="0" eaLnBrk="0" fontAlgn="base" hangingPunct="0">
              <a:spcBef>
                <a:spcPct val="20000"/>
              </a:spcBef>
              <a:spcAft>
                <a:spcPct val="0"/>
              </a:spcAft>
              <a:buFontTx/>
              <a:buNone/>
              <a:defRPr sz="2500">
                <a:solidFill>
                  <a:srgbClr val="4D4D4D"/>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rgbClr val="4D4D4D"/>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rgbClr val="4D4D4D"/>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rgbClr val="4D4D4D"/>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rgbClr val="4D4D4D"/>
                </a:solidFill>
                <a:latin typeface="+mn-lt"/>
                <a:ea typeface="MS PGothic" pitchFamily="34" charset="-128"/>
              </a:defRPr>
            </a:lvl5pPr>
            <a:lvl6pPr marL="2514600" indent="-228600" algn="l" rtl="0" fontAlgn="base">
              <a:spcBef>
                <a:spcPct val="20000"/>
              </a:spcBef>
              <a:spcAft>
                <a:spcPct val="0"/>
              </a:spcAft>
              <a:buChar char="»"/>
              <a:defRPr sz="2000">
                <a:solidFill>
                  <a:srgbClr val="4D4D4D"/>
                </a:solidFill>
                <a:latin typeface="+mn-lt"/>
                <a:ea typeface="+mn-ea"/>
              </a:defRPr>
            </a:lvl6pPr>
            <a:lvl7pPr marL="2971800" indent="-228600" algn="l" rtl="0" fontAlgn="base">
              <a:spcBef>
                <a:spcPct val="20000"/>
              </a:spcBef>
              <a:spcAft>
                <a:spcPct val="0"/>
              </a:spcAft>
              <a:buChar char="»"/>
              <a:defRPr sz="2000">
                <a:solidFill>
                  <a:srgbClr val="4D4D4D"/>
                </a:solidFill>
                <a:latin typeface="+mn-lt"/>
                <a:ea typeface="+mn-ea"/>
              </a:defRPr>
            </a:lvl7pPr>
            <a:lvl8pPr marL="3429000" indent="-228600" algn="l" rtl="0" fontAlgn="base">
              <a:spcBef>
                <a:spcPct val="20000"/>
              </a:spcBef>
              <a:spcAft>
                <a:spcPct val="0"/>
              </a:spcAft>
              <a:buChar char="»"/>
              <a:defRPr sz="2000">
                <a:solidFill>
                  <a:srgbClr val="4D4D4D"/>
                </a:solidFill>
                <a:latin typeface="+mn-lt"/>
                <a:ea typeface="+mn-ea"/>
              </a:defRPr>
            </a:lvl8pPr>
            <a:lvl9pPr marL="3886200" indent="-228600" algn="l" rtl="0" fontAlgn="base">
              <a:spcBef>
                <a:spcPct val="20000"/>
              </a:spcBef>
              <a:spcAft>
                <a:spcPct val="0"/>
              </a:spcAft>
              <a:buChar char="»"/>
              <a:defRPr sz="2000">
                <a:solidFill>
                  <a:srgbClr val="4D4D4D"/>
                </a:solidFill>
                <a:latin typeface="+mn-lt"/>
                <a:ea typeface="+mn-ea"/>
              </a:defRPr>
            </a:lvl9pPr>
          </a:lstStyle>
          <a:p>
            <a:pPr algn="just" eaLnBrk="1" hangingPunct="1">
              <a:lnSpc>
                <a:spcPct val="135000"/>
              </a:lnSpc>
              <a:buFontTx/>
              <a:buChar char=" "/>
              <a:defRPr/>
            </a:pPr>
            <a:r>
              <a:rPr lang="pt-BR" altLang="pt-BR" sz="2400" kern="0" dirty="0">
                <a:cs typeface="Tahoma" pitchFamily="34" charset="0"/>
              </a:rPr>
              <a:t>Adultos: </a:t>
            </a:r>
          </a:p>
          <a:p>
            <a:pPr lvl="1" algn="just" eaLnBrk="1" hangingPunct="1">
              <a:lnSpc>
                <a:spcPct val="135000"/>
              </a:lnSpc>
              <a:buClr>
                <a:srgbClr val="003399"/>
              </a:buClr>
              <a:buSzPct val="50000"/>
              <a:buFont typeface="Wingdings" pitchFamily="2" charset="2"/>
              <a:buChar char="§"/>
              <a:defRPr/>
            </a:pPr>
            <a:r>
              <a:rPr lang="pt-BR" altLang="pt-BR" sz="2400" kern="0" dirty="0">
                <a:cs typeface="Tahoma" pitchFamily="34" charset="0"/>
              </a:rPr>
              <a:t>1 sessão de 45 min/semana, individual, durante 4  semanas. Avaliação e reabilitação dos aspectos auditivos e de linguagem  com registro de sua evolução.</a:t>
            </a:r>
            <a:endParaRPr lang="pt-BR" altLang="pt-BR" sz="2400" kern="0" dirty="0">
              <a:cs typeface="Times New Roman" pitchFamily="18" charset="0"/>
            </a:endParaRPr>
          </a:p>
          <a:p>
            <a:pPr algn="just" eaLnBrk="1" hangingPunct="1">
              <a:lnSpc>
                <a:spcPct val="135000"/>
              </a:lnSpc>
              <a:buFontTx/>
              <a:buChar char=" "/>
              <a:defRPr/>
            </a:pPr>
            <a:endParaRPr lang="pt-BR" altLang="pt-BR" sz="2400" kern="0" dirty="0">
              <a:cs typeface="Times New Roman" pitchFamily="18" charset="0"/>
            </a:endParaRPr>
          </a:p>
          <a:p>
            <a:pPr algn="just" eaLnBrk="1" hangingPunct="1">
              <a:lnSpc>
                <a:spcPct val="135000"/>
              </a:lnSpc>
              <a:buFontTx/>
              <a:buChar char=" "/>
              <a:defRPr/>
            </a:pPr>
            <a:r>
              <a:rPr lang="pt-BR" altLang="pt-BR" sz="2400" kern="0" dirty="0">
                <a:cs typeface="Tahoma" pitchFamily="34" charset="0"/>
              </a:rPr>
              <a:t>Crianças: </a:t>
            </a:r>
          </a:p>
          <a:p>
            <a:pPr lvl="1" algn="just" eaLnBrk="1" hangingPunct="1">
              <a:lnSpc>
                <a:spcPct val="135000"/>
              </a:lnSpc>
              <a:buClr>
                <a:srgbClr val="003399"/>
              </a:buClr>
              <a:buSzPct val="50000"/>
              <a:buFont typeface="Wingdings" pitchFamily="2" charset="2"/>
              <a:buChar char="§"/>
              <a:defRPr/>
            </a:pPr>
            <a:r>
              <a:rPr lang="pt-BR" altLang="pt-BR" sz="2400" kern="0" dirty="0">
                <a:cs typeface="Tahoma" pitchFamily="34" charset="0"/>
              </a:rPr>
              <a:t>2 sessões de 45 minutos/semana, individual</a:t>
            </a:r>
            <a:r>
              <a:rPr lang="pt-BR" altLang="pt-BR" sz="2400" b="1" kern="0" dirty="0">
                <a:cs typeface="Tahoma" pitchFamily="34" charset="0"/>
              </a:rPr>
              <a:t>.</a:t>
            </a:r>
            <a:r>
              <a:rPr lang="pt-BR" altLang="pt-BR" sz="2400" kern="0" dirty="0">
                <a:cs typeface="Tahoma" pitchFamily="34" charset="0"/>
              </a:rPr>
              <a:t> Avaliação e reabilitação dos aspectos auditivos e de linguagem com registro de sua evolução.  </a:t>
            </a:r>
          </a:p>
          <a:p>
            <a:pPr marL="457200" lvl="1" indent="0" algn="just" eaLnBrk="1" hangingPunct="1">
              <a:lnSpc>
                <a:spcPct val="135000"/>
              </a:lnSpc>
              <a:buClr>
                <a:srgbClr val="003399"/>
              </a:buClr>
              <a:buSzPct val="50000"/>
              <a:buNone/>
              <a:defRPr/>
            </a:pPr>
            <a:r>
              <a:rPr lang="pt-BR" altLang="pt-BR" sz="2400" kern="0" dirty="0">
                <a:highlight>
                  <a:srgbClr val="EEF7F8"/>
                </a:highlight>
                <a:cs typeface="Tahoma" pitchFamily="34" charset="0"/>
              </a:rPr>
              <a:t>Não tem limite de quantidade na tabela SUS</a:t>
            </a:r>
            <a:endParaRPr lang="pt-BR" altLang="pt-BR" sz="2400" kern="0" dirty="0">
              <a:highlight>
                <a:srgbClr val="EEF7F8"/>
              </a:highlight>
            </a:endParaRPr>
          </a:p>
        </p:txBody>
      </p:sp>
    </p:spTree>
    <p:extLst>
      <p:ext uri="{BB962C8B-B14F-4D97-AF65-F5344CB8AC3E}">
        <p14:creationId xmlns:p14="http://schemas.microsoft.com/office/powerpoint/2010/main" val="3757412148"/>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17016" y="0"/>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1095022" y="869244"/>
            <a:ext cx="10566400" cy="5937047"/>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C00F29BA-C692-424D-B7BD-2FAE5A53EA07}"/>
              </a:ext>
            </a:extLst>
          </p:cNvPr>
          <p:cNvSpPr txBox="1">
            <a:spLocks noChangeArrowheads="1"/>
          </p:cNvSpPr>
          <p:nvPr/>
        </p:nvSpPr>
        <p:spPr bwMode="auto">
          <a:xfrm>
            <a:off x="1670756" y="1456266"/>
            <a:ext cx="9347200" cy="4124206"/>
          </a:xfrm>
          <a:prstGeom prst="rect">
            <a:avLst/>
          </a:prstGeom>
          <a:noFill/>
          <a:ln w="9525">
            <a:noFill/>
            <a:miter lim="800000"/>
            <a:headEnd/>
            <a:tailEnd/>
          </a:ln>
        </p:spPr>
        <p:txBody>
          <a:bodyPr wrap="square">
            <a:spAutoFit/>
          </a:bodyPr>
          <a:lstStyle/>
          <a:p>
            <a:pPr>
              <a:spcBef>
                <a:spcPct val="60000"/>
              </a:spcBef>
            </a:pPr>
            <a:r>
              <a:rPr lang="pt-BR" altLang="pt-BR" sz="2400" b="1" dirty="0">
                <a:solidFill>
                  <a:srgbClr val="002060"/>
                </a:solidFill>
                <a:cs typeface="Tahoma" pitchFamily="34" charset="0"/>
              </a:rPr>
              <a:t>Observação – O exame de Emissões </a:t>
            </a:r>
            <a:r>
              <a:rPr lang="pt-BR" altLang="pt-BR" sz="2400" b="1" dirty="0" err="1">
                <a:solidFill>
                  <a:srgbClr val="002060"/>
                </a:solidFill>
                <a:cs typeface="Tahoma" pitchFamily="34" charset="0"/>
              </a:rPr>
              <a:t>Otoacústica</a:t>
            </a:r>
            <a:r>
              <a:rPr lang="pt-BR" altLang="pt-BR" sz="2400" b="1" dirty="0">
                <a:solidFill>
                  <a:srgbClr val="002060"/>
                </a:solidFill>
                <a:cs typeface="Tahoma" pitchFamily="34" charset="0"/>
              </a:rPr>
              <a:t>, quando realizado pelos estabelecimentos de saúde que possuem serviço/classificação de código 027/001, será cobrado em BPA Magnético, utilizando-se o código 17082080 Exame de </a:t>
            </a:r>
            <a:r>
              <a:rPr lang="pt-BR" altLang="pt-BR" sz="2400" b="1" dirty="0" err="1">
                <a:solidFill>
                  <a:srgbClr val="002060"/>
                </a:solidFill>
                <a:cs typeface="Tahoma" pitchFamily="34" charset="0"/>
              </a:rPr>
              <a:t>Otoemissões</a:t>
            </a:r>
            <a:r>
              <a:rPr lang="pt-BR" altLang="pt-BR" sz="2400" b="1" dirty="0">
                <a:solidFill>
                  <a:srgbClr val="002060"/>
                </a:solidFill>
                <a:cs typeface="Tahoma" pitchFamily="34" charset="0"/>
              </a:rPr>
              <a:t> Acústicas Evocadas Transientes.</a:t>
            </a:r>
            <a:r>
              <a:rPr lang="pt-BR" altLang="pt-BR" sz="4800" b="1" dirty="0">
                <a:solidFill>
                  <a:srgbClr val="002060"/>
                </a:solidFill>
                <a:cs typeface="Tahoma" pitchFamily="34" charset="0"/>
              </a:rPr>
              <a:t> </a:t>
            </a:r>
            <a:endParaRPr lang="pt-BR" altLang="pt-BR" sz="2400" b="1" dirty="0">
              <a:solidFill>
                <a:srgbClr val="002060"/>
              </a:solidFill>
              <a:cs typeface="Tahoma" pitchFamily="34" charset="0"/>
            </a:endParaRPr>
          </a:p>
          <a:p>
            <a:endParaRPr lang="pt-BR" altLang="pt-BR" sz="3200" b="1" u="sng" dirty="0">
              <a:solidFill>
                <a:srgbClr val="002060"/>
              </a:solidFill>
              <a:cs typeface="Tahoma" pitchFamily="34" charset="0"/>
            </a:endParaRPr>
          </a:p>
          <a:p>
            <a:r>
              <a:rPr lang="pt-BR" altLang="pt-BR" sz="3200" b="1" u="sng" dirty="0">
                <a:solidFill>
                  <a:srgbClr val="002060"/>
                </a:solidFill>
                <a:cs typeface="Tahoma" pitchFamily="34" charset="0"/>
              </a:rPr>
              <a:t>Os procedimentos de próteses auditivas e reposição de próteses auditivas não permitem a cobrança de Procedimentos Secundários.</a:t>
            </a:r>
          </a:p>
          <a:p>
            <a:pPr lvl="2"/>
            <a:endParaRPr lang="pt-BR" altLang="pt-BR" sz="1400" b="1" dirty="0">
              <a:solidFill>
                <a:schemeClr val="bg1"/>
              </a:solidFill>
              <a:cs typeface="Tahoma" pitchFamily="34" charset="0"/>
            </a:endParaRPr>
          </a:p>
        </p:txBody>
      </p:sp>
    </p:spTree>
    <p:extLst>
      <p:ext uri="{BB962C8B-B14F-4D97-AF65-F5344CB8AC3E}">
        <p14:creationId xmlns:p14="http://schemas.microsoft.com/office/powerpoint/2010/main" val="26205915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80">
                                          <p:stCondLst>
                                            <p:cond delay="0"/>
                                          </p:stCondLst>
                                        </p:cTn>
                                        <p:tgtEl>
                                          <p:spTgt spid="8">
                                            <p:txEl>
                                              <p:pRg st="0" end="0"/>
                                            </p:txEl>
                                          </p:spTgt>
                                        </p:tgtEl>
                                      </p:cBhvr>
                                    </p:animEffect>
                                    <p:anim calcmode="lin" valueType="num">
                                      <p:cBhvr>
                                        <p:cTn id="8" dur="1822" tmFilter="0,0; 0.14,0.36; 0.43,0.73; 0.71,0.91; 1.0,1.0">
                                          <p:stCondLst>
                                            <p:cond delay="0"/>
                                          </p:stCondLst>
                                        </p:cTn>
                                        <p:tgtEl>
                                          <p:spTgt spid="8">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xEl>
                                              <p:pRg st="0" end="0"/>
                                            </p:txEl>
                                          </p:spTgt>
                                        </p:tgtEl>
                                      </p:cBhvr>
                                      <p:to x="100000" y="60000"/>
                                    </p:animScale>
                                    <p:animScale>
                                      <p:cBhvr>
                                        <p:cTn id="14" dur="166" decel="50000">
                                          <p:stCondLst>
                                            <p:cond delay="676"/>
                                          </p:stCondLst>
                                        </p:cTn>
                                        <p:tgtEl>
                                          <p:spTgt spid="8">
                                            <p:txEl>
                                              <p:pRg st="0" end="0"/>
                                            </p:txEl>
                                          </p:spTgt>
                                        </p:tgtEl>
                                      </p:cBhvr>
                                      <p:to x="100000" y="100000"/>
                                    </p:animScale>
                                    <p:animScale>
                                      <p:cBhvr>
                                        <p:cTn id="15" dur="26">
                                          <p:stCondLst>
                                            <p:cond delay="1312"/>
                                          </p:stCondLst>
                                        </p:cTn>
                                        <p:tgtEl>
                                          <p:spTgt spid="8">
                                            <p:txEl>
                                              <p:pRg st="0" end="0"/>
                                            </p:txEl>
                                          </p:spTgt>
                                        </p:tgtEl>
                                      </p:cBhvr>
                                      <p:to x="100000" y="80000"/>
                                    </p:animScale>
                                    <p:animScale>
                                      <p:cBhvr>
                                        <p:cTn id="16" dur="166" decel="50000">
                                          <p:stCondLst>
                                            <p:cond delay="1338"/>
                                          </p:stCondLst>
                                        </p:cTn>
                                        <p:tgtEl>
                                          <p:spTgt spid="8">
                                            <p:txEl>
                                              <p:pRg st="0" end="0"/>
                                            </p:txEl>
                                          </p:spTgt>
                                        </p:tgtEl>
                                      </p:cBhvr>
                                      <p:to x="100000" y="100000"/>
                                    </p:animScale>
                                    <p:animScale>
                                      <p:cBhvr>
                                        <p:cTn id="17" dur="26">
                                          <p:stCondLst>
                                            <p:cond delay="1642"/>
                                          </p:stCondLst>
                                        </p:cTn>
                                        <p:tgtEl>
                                          <p:spTgt spid="8">
                                            <p:txEl>
                                              <p:pRg st="0" end="0"/>
                                            </p:txEl>
                                          </p:spTgt>
                                        </p:tgtEl>
                                      </p:cBhvr>
                                      <p:to x="100000" y="90000"/>
                                    </p:animScale>
                                    <p:animScale>
                                      <p:cBhvr>
                                        <p:cTn id="18" dur="166" decel="50000">
                                          <p:stCondLst>
                                            <p:cond delay="1668"/>
                                          </p:stCondLst>
                                        </p:cTn>
                                        <p:tgtEl>
                                          <p:spTgt spid="8">
                                            <p:txEl>
                                              <p:pRg st="0" end="0"/>
                                            </p:txEl>
                                          </p:spTgt>
                                        </p:tgtEl>
                                      </p:cBhvr>
                                      <p:to x="100000" y="100000"/>
                                    </p:animScale>
                                    <p:animScale>
                                      <p:cBhvr>
                                        <p:cTn id="19" dur="26">
                                          <p:stCondLst>
                                            <p:cond delay="1808"/>
                                          </p:stCondLst>
                                        </p:cTn>
                                        <p:tgtEl>
                                          <p:spTgt spid="8">
                                            <p:txEl>
                                              <p:pRg st="0" end="0"/>
                                            </p:txEl>
                                          </p:spTgt>
                                        </p:tgtEl>
                                      </p:cBhvr>
                                      <p:to x="100000" y="95000"/>
                                    </p:animScale>
                                    <p:animScale>
                                      <p:cBhvr>
                                        <p:cTn id="20" dur="166" decel="50000">
                                          <p:stCondLst>
                                            <p:cond delay="1834"/>
                                          </p:stCondLst>
                                        </p:cTn>
                                        <p:tgtEl>
                                          <p:spTgt spid="8">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checkerboard(across)">
                                      <p:cBhvr>
                                        <p:cTn id="2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117419" y="0"/>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1775520" y="920296"/>
            <a:ext cx="9648836" cy="579368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pic>
        <p:nvPicPr>
          <p:cNvPr id="5" name="Imagem 4">
            <a:extLst>
              <a:ext uri="{FF2B5EF4-FFF2-40B4-BE49-F238E27FC236}">
                <a16:creationId xmlns:a16="http://schemas.microsoft.com/office/drawing/2014/main" id="{FB83361F-F828-425A-943B-4D958EC894AB}"/>
              </a:ext>
            </a:extLst>
          </p:cNvPr>
          <p:cNvPicPr>
            <a:picLocks noChangeAspect="1"/>
          </p:cNvPicPr>
          <p:nvPr/>
        </p:nvPicPr>
        <p:blipFill>
          <a:blip r:embed="rId4"/>
          <a:stretch>
            <a:fillRect/>
          </a:stretch>
        </p:blipFill>
        <p:spPr>
          <a:xfrm>
            <a:off x="2627759" y="1391490"/>
            <a:ext cx="8153129" cy="5254239"/>
          </a:xfrm>
          <a:prstGeom prst="rect">
            <a:avLst/>
          </a:prstGeom>
        </p:spPr>
      </p:pic>
      <p:sp>
        <p:nvSpPr>
          <p:cNvPr id="9" name="CaixaDeTexto 1">
            <a:extLst>
              <a:ext uri="{FF2B5EF4-FFF2-40B4-BE49-F238E27FC236}">
                <a16:creationId xmlns:a16="http://schemas.microsoft.com/office/drawing/2014/main" id="{F5ADBA07-9317-428C-95E9-58AE273020C6}"/>
              </a:ext>
            </a:extLst>
          </p:cNvPr>
          <p:cNvSpPr txBox="1">
            <a:spLocks noChangeArrowheads="1"/>
          </p:cNvSpPr>
          <p:nvPr/>
        </p:nvSpPr>
        <p:spPr bwMode="auto">
          <a:xfrm>
            <a:off x="2323134" y="212271"/>
            <a:ext cx="8991600" cy="708025"/>
          </a:xfrm>
          <a:prstGeom prst="rect">
            <a:avLst/>
          </a:prstGeom>
          <a:noFill/>
          <a:ln w="9525">
            <a:noFill/>
            <a:miter lim="800000"/>
            <a:headEnd/>
            <a:tailEnd/>
          </a:ln>
        </p:spPr>
        <p:txBody>
          <a:bodyPr>
            <a:spAutoFit/>
          </a:bodyPr>
          <a:lstStyle/>
          <a:p>
            <a:pPr algn="ctr"/>
            <a:r>
              <a:rPr lang="pt-BR" altLang="pt-BR" sz="4000" dirty="0">
                <a:solidFill>
                  <a:srgbClr val="002060"/>
                </a:solidFill>
              </a:rPr>
              <a:t>SAÚDE OCULAR</a:t>
            </a:r>
          </a:p>
        </p:txBody>
      </p:sp>
    </p:spTree>
    <p:extLst>
      <p:ext uri="{BB962C8B-B14F-4D97-AF65-F5344CB8AC3E}">
        <p14:creationId xmlns:p14="http://schemas.microsoft.com/office/powerpoint/2010/main" val="788047055"/>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0" y="0"/>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1775520" y="869244"/>
            <a:ext cx="9908480" cy="5666544"/>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pic>
        <p:nvPicPr>
          <p:cNvPr id="80898" name="Picture 2">
            <a:extLst>
              <a:ext uri="{FF2B5EF4-FFF2-40B4-BE49-F238E27FC236}">
                <a16:creationId xmlns:a16="http://schemas.microsoft.com/office/drawing/2014/main" id="{44764FE8-AF89-4DF7-99C1-C2D8277588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420" y="548808"/>
            <a:ext cx="7837847" cy="5878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810932"/>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73460" y="0"/>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1583625" y="1203341"/>
            <a:ext cx="9840731" cy="5510643"/>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CaixaDeTexto 1">
            <a:extLst>
              <a:ext uri="{FF2B5EF4-FFF2-40B4-BE49-F238E27FC236}">
                <a16:creationId xmlns:a16="http://schemas.microsoft.com/office/drawing/2014/main" id="{36EA8E79-64DB-4FDA-B29D-67EC74F0B3C5}"/>
              </a:ext>
            </a:extLst>
          </p:cNvPr>
          <p:cNvSpPr txBox="1">
            <a:spLocks noChangeArrowheads="1"/>
          </p:cNvSpPr>
          <p:nvPr/>
        </p:nvSpPr>
        <p:spPr bwMode="auto">
          <a:xfrm>
            <a:off x="2464157" y="144016"/>
            <a:ext cx="9840731" cy="707886"/>
          </a:xfrm>
          <a:prstGeom prst="rect">
            <a:avLst/>
          </a:prstGeom>
          <a:noFill/>
          <a:ln w="9525">
            <a:noFill/>
            <a:miter lim="800000"/>
            <a:headEnd/>
            <a:tailEnd/>
          </a:ln>
        </p:spPr>
        <p:txBody>
          <a:bodyPr wrap="square">
            <a:spAutoFit/>
          </a:bodyPr>
          <a:lstStyle/>
          <a:p>
            <a:pPr algn="ctr"/>
            <a:r>
              <a:rPr lang="pt-BR" altLang="pt-BR" sz="4000" dirty="0">
                <a:solidFill>
                  <a:srgbClr val="002060"/>
                </a:solidFill>
              </a:rPr>
              <a:t>SAÚDE OCULAR</a:t>
            </a:r>
          </a:p>
        </p:txBody>
      </p:sp>
      <p:sp>
        <p:nvSpPr>
          <p:cNvPr id="9" name="Retângulo 2">
            <a:extLst>
              <a:ext uri="{FF2B5EF4-FFF2-40B4-BE49-F238E27FC236}">
                <a16:creationId xmlns:a16="http://schemas.microsoft.com/office/drawing/2014/main" id="{C921F410-DF8B-4AC8-BAE0-0D5FE59E6876}"/>
              </a:ext>
            </a:extLst>
          </p:cNvPr>
          <p:cNvSpPr>
            <a:spLocks noChangeArrowheads="1"/>
          </p:cNvSpPr>
          <p:nvPr/>
        </p:nvSpPr>
        <p:spPr bwMode="auto">
          <a:xfrm>
            <a:off x="2183510" y="1610741"/>
            <a:ext cx="8936046" cy="4370427"/>
          </a:xfrm>
          <a:prstGeom prst="rect">
            <a:avLst/>
          </a:prstGeom>
          <a:noFill/>
          <a:ln w="9525">
            <a:noFill/>
            <a:miter lim="800000"/>
            <a:headEnd/>
            <a:tailEnd/>
          </a:ln>
        </p:spPr>
        <p:txBody>
          <a:bodyPr wrap="square">
            <a:spAutoFit/>
          </a:bodyPr>
          <a:lstStyle/>
          <a:p>
            <a:pPr marL="285750" indent="-285750">
              <a:buFontTx/>
              <a:buChar char="•"/>
            </a:pPr>
            <a:r>
              <a:rPr lang="pt-BR" altLang="pt-BR" sz="2400" b="1" dirty="0">
                <a:solidFill>
                  <a:srgbClr val="002060"/>
                </a:solidFill>
              </a:rPr>
              <a:t>0405050100</a:t>
            </a:r>
            <a:r>
              <a:rPr lang="pt-BR" altLang="pt-BR" b="1" dirty="0">
                <a:solidFill>
                  <a:srgbClr val="002060"/>
                </a:solidFill>
              </a:rPr>
              <a:t> </a:t>
            </a:r>
            <a:r>
              <a:rPr lang="pt-BR" altLang="pt-BR" sz="2000" b="1" dirty="0">
                <a:solidFill>
                  <a:srgbClr val="002060"/>
                </a:solidFill>
              </a:rPr>
              <a:t>- </a:t>
            </a:r>
            <a:r>
              <a:rPr lang="pt-BR" altLang="pt-BR" sz="2800" b="1" dirty="0" err="1">
                <a:solidFill>
                  <a:srgbClr val="002060"/>
                </a:solidFill>
              </a:rPr>
              <a:t>Facectomia</a:t>
            </a:r>
            <a:r>
              <a:rPr lang="pt-BR" altLang="pt-BR" sz="2800" b="1" dirty="0">
                <a:solidFill>
                  <a:srgbClr val="002060"/>
                </a:solidFill>
              </a:rPr>
              <a:t> s/ implante de lente </a:t>
            </a:r>
            <a:r>
              <a:rPr lang="pt-BR" altLang="pt-BR" sz="2800" b="1" dirty="0" err="1">
                <a:solidFill>
                  <a:srgbClr val="002060"/>
                </a:solidFill>
              </a:rPr>
              <a:t>intra-ocular</a:t>
            </a:r>
            <a:r>
              <a:rPr lang="pt-BR" altLang="pt-BR" sz="2000" b="1" dirty="0">
                <a:solidFill>
                  <a:srgbClr val="002060"/>
                </a:solidFill>
              </a:rPr>
              <a:t> -</a:t>
            </a:r>
            <a:r>
              <a:rPr lang="pt-BR" altLang="pt-BR" sz="2400" b="1" dirty="0">
                <a:solidFill>
                  <a:srgbClr val="002060"/>
                </a:solidFill>
              </a:rPr>
              <a:t> </a:t>
            </a:r>
            <a:r>
              <a:rPr lang="pt-BR" altLang="pt-BR" sz="1600" dirty="0">
                <a:solidFill>
                  <a:srgbClr val="002060"/>
                </a:solidFill>
              </a:rPr>
              <a:t>R$ 403,00 </a:t>
            </a:r>
            <a:endParaRPr lang="pt-BR" altLang="pt-BR" sz="2400" dirty="0">
              <a:solidFill>
                <a:srgbClr val="002060"/>
              </a:solidFill>
            </a:endParaRPr>
          </a:p>
          <a:p>
            <a:pPr algn="just">
              <a:lnSpc>
                <a:spcPct val="150000"/>
              </a:lnSpc>
            </a:pPr>
            <a:endParaRPr lang="pt-BR" altLang="pt-BR" sz="2400" dirty="0">
              <a:solidFill>
                <a:srgbClr val="002060"/>
              </a:solidFill>
            </a:endParaRPr>
          </a:p>
          <a:p>
            <a:pPr algn="just">
              <a:lnSpc>
                <a:spcPct val="150000"/>
              </a:lnSpc>
            </a:pPr>
            <a:r>
              <a:rPr lang="pt-BR" altLang="pt-BR" sz="2400" dirty="0">
                <a:solidFill>
                  <a:srgbClr val="002060"/>
                </a:solidFill>
              </a:rPr>
              <a:t>Consiste de procedimento cirúrgico com finalidade terapêutica, sob anestesia local ou geral (crianças e pacientes especiais), para o tratamento de catarata (senil, traumática, congênita, complicada, e outras) sem implante de lente </a:t>
            </a:r>
            <a:r>
              <a:rPr lang="pt-BR" altLang="pt-BR" sz="2400" dirty="0" err="1">
                <a:solidFill>
                  <a:srgbClr val="002060"/>
                </a:solidFill>
              </a:rPr>
              <a:t>intra-ocular</a:t>
            </a:r>
            <a:r>
              <a:rPr lang="pt-BR" altLang="pt-BR" sz="2400" dirty="0">
                <a:solidFill>
                  <a:srgbClr val="002060"/>
                </a:solidFill>
              </a:rPr>
              <a:t> (inclui </a:t>
            </a:r>
            <a:r>
              <a:rPr lang="pt-BR" altLang="pt-BR" sz="2400" dirty="0" err="1">
                <a:solidFill>
                  <a:srgbClr val="002060"/>
                </a:solidFill>
              </a:rPr>
              <a:t>vitrectomia</a:t>
            </a:r>
            <a:r>
              <a:rPr lang="pt-BR" altLang="pt-BR" sz="2400" dirty="0">
                <a:solidFill>
                  <a:srgbClr val="002060"/>
                </a:solidFill>
              </a:rPr>
              <a:t> anterior quando necessário)</a:t>
            </a:r>
          </a:p>
          <a:p>
            <a:pPr marL="285750" indent="-285750">
              <a:buFontTx/>
              <a:buChar char="•"/>
            </a:pPr>
            <a:endParaRPr lang="pt-BR" altLang="pt-BR" b="1" dirty="0"/>
          </a:p>
        </p:txBody>
      </p:sp>
    </p:spTree>
    <p:extLst>
      <p:ext uri="{BB962C8B-B14F-4D97-AF65-F5344CB8AC3E}">
        <p14:creationId xmlns:p14="http://schemas.microsoft.com/office/powerpoint/2010/main" val="1258289386"/>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145555" y="7136"/>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1775519" y="988921"/>
            <a:ext cx="9989419" cy="5725063"/>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CaixaDeTexto 1">
            <a:extLst>
              <a:ext uri="{FF2B5EF4-FFF2-40B4-BE49-F238E27FC236}">
                <a16:creationId xmlns:a16="http://schemas.microsoft.com/office/drawing/2014/main" id="{36EA8E79-64DB-4FDA-B29D-67EC74F0B3C5}"/>
              </a:ext>
            </a:extLst>
          </p:cNvPr>
          <p:cNvSpPr txBox="1">
            <a:spLocks noChangeArrowheads="1"/>
          </p:cNvSpPr>
          <p:nvPr/>
        </p:nvSpPr>
        <p:spPr bwMode="auto">
          <a:xfrm>
            <a:off x="2773339" y="144016"/>
            <a:ext cx="8991600" cy="708025"/>
          </a:xfrm>
          <a:prstGeom prst="rect">
            <a:avLst/>
          </a:prstGeom>
          <a:noFill/>
          <a:ln w="9525">
            <a:noFill/>
            <a:miter lim="800000"/>
            <a:headEnd/>
            <a:tailEnd/>
          </a:ln>
        </p:spPr>
        <p:txBody>
          <a:bodyPr>
            <a:spAutoFit/>
          </a:bodyPr>
          <a:lstStyle/>
          <a:p>
            <a:pPr algn="ctr"/>
            <a:r>
              <a:rPr lang="pt-BR" altLang="pt-BR" sz="4000" dirty="0">
                <a:solidFill>
                  <a:srgbClr val="002060"/>
                </a:solidFill>
              </a:rPr>
              <a:t>SAÚDE OCULAR</a:t>
            </a:r>
          </a:p>
        </p:txBody>
      </p:sp>
      <p:sp>
        <p:nvSpPr>
          <p:cNvPr id="10" name="Retângulo 1">
            <a:extLst>
              <a:ext uri="{FF2B5EF4-FFF2-40B4-BE49-F238E27FC236}">
                <a16:creationId xmlns:a16="http://schemas.microsoft.com/office/drawing/2014/main" id="{5C1F6738-C0C2-456A-9A3D-D6DB85D99435}"/>
              </a:ext>
            </a:extLst>
          </p:cNvPr>
          <p:cNvSpPr>
            <a:spLocks noChangeArrowheads="1"/>
          </p:cNvSpPr>
          <p:nvPr/>
        </p:nvSpPr>
        <p:spPr bwMode="auto">
          <a:xfrm>
            <a:off x="2147446" y="1738490"/>
            <a:ext cx="9513975" cy="3108543"/>
          </a:xfrm>
          <a:prstGeom prst="rect">
            <a:avLst/>
          </a:prstGeom>
          <a:noFill/>
          <a:ln w="9525">
            <a:noFill/>
            <a:miter lim="800000"/>
            <a:headEnd/>
            <a:tailEnd/>
          </a:ln>
        </p:spPr>
        <p:txBody>
          <a:bodyPr wrap="square">
            <a:spAutoFit/>
          </a:bodyPr>
          <a:lstStyle/>
          <a:p>
            <a:pPr marL="285750" indent="-285750">
              <a:buFontTx/>
              <a:buChar char="•"/>
            </a:pPr>
            <a:r>
              <a:rPr lang="pt-BR" altLang="pt-BR" sz="2800" b="1" dirty="0">
                <a:solidFill>
                  <a:srgbClr val="002060"/>
                </a:solidFill>
              </a:rPr>
              <a:t>040505009-7 - </a:t>
            </a:r>
            <a:r>
              <a:rPr lang="pt-BR" altLang="pt-BR" sz="2800" b="1" dirty="0" err="1">
                <a:solidFill>
                  <a:srgbClr val="002060"/>
                </a:solidFill>
              </a:rPr>
              <a:t>Facectomia</a:t>
            </a:r>
            <a:r>
              <a:rPr lang="pt-BR" altLang="pt-BR" sz="2800" b="1" dirty="0">
                <a:solidFill>
                  <a:srgbClr val="002060"/>
                </a:solidFill>
              </a:rPr>
              <a:t> c/ implante de lente </a:t>
            </a:r>
            <a:r>
              <a:rPr lang="pt-BR" altLang="pt-BR" sz="2800" b="1" dirty="0" err="1">
                <a:solidFill>
                  <a:srgbClr val="002060"/>
                </a:solidFill>
              </a:rPr>
              <a:t>intra-ocular</a:t>
            </a:r>
            <a:r>
              <a:rPr lang="pt-BR" altLang="pt-BR" sz="2800" b="1" dirty="0">
                <a:solidFill>
                  <a:srgbClr val="002060"/>
                </a:solidFill>
              </a:rPr>
              <a:t> </a:t>
            </a:r>
            <a:r>
              <a:rPr lang="pt-BR" altLang="pt-BR" b="1" dirty="0">
                <a:solidFill>
                  <a:srgbClr val="002060"/>
                </a:solidFill>
              </a:rPr>
              <a:t>- </a:t>
            </a:r>
            <a:r>
              <a:rPr lang="pt-BR" altLang="pt-BR" sz="1200" dirty="0">
                <a:solidFill>
                  <a:srgbClr val="002060"/>
                </a:solidFill>
              </a:rPr>
              <a:t>R$ 443,00</a:t>
            </a:r>
            <a:endParaRPr lang="pt-BR" altLang="pt-BR" dirty="0">
              <a:solidFill>
                <a:srgbClr val="002060"/>
              </a:solidFill>
            </a:endParaRPr>
          </a:p>
          <a:p>
            <a:pPr marL="285750" indent="-285750">
              <a:lnSpc>
                <a:spcPct val="150000"/>
              </a:lnSpc>
              <a:buFontTx/>
              <a:buChar char="•"/>
            </a:pPr>
            <a:r>
              <a:rPr lang="pt-BR" altLang="pt-BR" sz="2000" dirty="0">
                <a:solidFill>
                  <a:srgbClr val="002060"/>
                </a:solidFill>
              </a:rPr>
              <a:t>Consiste de procedimento cirúrgico com finalidade terapêutica, sob anestesia local ou geral (crianças e pacientes especiais), para o tratamento de catarata (senil, traumática, congênita, complicada, e outras) com implante de lente </a:t>
            </a:r>
            <a:r>
              <a:rPr lang="pt-BR" altLang="pt-BR" sz="2000" dirty="0" err="1">
                <a:solidFill>
                  <a:srgbClr val="002060"/>
                </a:solidFill>
              </a:rPr>
              <a:t>intra-ocular</a:t>
            </a:r>
            <a:r>
              <a:rPr lang="pt-BR" altLang="pt-BR" sz="2000" dirty="0">
                <a:solidFill>
                  <a:srgbClr val="002060"/>
                </a:solidFill>
              </a:rPr>
              <a:t>. Lente já inclusa no procedimento</a:t>
            </a:r>
            <a:r>
              <a:rPr lang="pt-BR" altLang="pt-BR" dirty="0">
                <a:solidFill>
                  <a:srgbClr val="002060"/>
                </a:solidFill>
              </a:rPr>
              <a:t>. </a:t>
            </a:r>
          </a:p>
          <a:p>
            <a:pPr marL="285750" indent="-285750">
              <a:buFontTx/>
              <a:buChar char="•"/>
            </a:pPr>
            <a:r>
              <a:rPr lang="pt-BR" altLang="pt-BR" b="1" dirty="0">
                <a:solidFill>
                  <a:srgbClr val="002060"/>
                </a:solidFill>
              </a:rPr>
              <a:t>Inclui valor da anestesia</a:t>
            </a:r>
          </a:p>
          <a:p>
            <a:pPr marL="285750" indent="-285750">
              <a:buFontTx/>
              <a:buChar char="•"/>
            </a:pPr>
            <a:endParaRPr lang="pt-BR" altLang="pt-BR" b="1" dirty="0"/>
          </a:p>
        </p:txBody>
      </p:sp>
    </p:spTree>
    <p:extLst>
      <p:ext uri="{BB962C8B-B14F-4D97-AF65-F5344CB8AC3E}">
        <p14:creationId xmlns:p14="http://schemas.microsoft.com/office/powerpoint/2010/main" val="3126232151"/>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104127" y="144016"/>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1775520" y="936978"/>
            <a:ext cx="10066524" cy="5834587"/>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pic>
        <p:nvPicPr>
          <p:cNvPr id="3" name="Imagem 2">
            <a:extLst>
              <a:ext uri="{FF2B5EF4-FFF2-40B4-BE49-F238E27FC236}">
                <a16:creationId xmlns:a16="http://schemas.microsoft.com/office/drawing/2014/main" id="{B95AC162-91D4-4581-9330-0FD68A83BF1B}"/>
              </a:ext>
            </a:extLst>
          </p:cNvPr>
          <p:cNvPicPr>
            <a:picLocks noChangeAspect="1"/>
          </p:cNvPicPr>
          <p:nvPr/>
        </p:nvPicPr>
        <p:blipFill>
          <a:blip r:embed="rId4"/>
          <a:stretch>
            <a:fillRect/>
          </a:stretch>
        </p:blipFill>
        <p:spPr>
          <a:xfrm>
            <a:off x="2630310" y="1066795"/>
            <a:ext cx="8187347" cy="5462495"/>
          </a:xfrm>
          <a:prstGeom prst="rect">
            <a:avLst/>
          </a:prstGeom>
        </p:spPr>
      </p:pic>
      <p:sp>
        <p:nvSpPr>
          <p:cNvPr id="5" name="Retângulo 4">
            <a:extLst>
              <a:ext uri="{FF2B5EF4-FFF2-40B4-BE49-F238E27FC236}">
                <a16:creationId xmlns:a16="http://schemas.microsoft.com/office/drawing/2014/main" id="{500F2FCD-03B8-41C1-93E5-C4988A185F99}"/>
              </a:ext>
            </a:extLst>
          </p:cNvPr>
          <p:cNvSpPr/>
          <p:nvPr/>
        </p:nvSpPr>
        <p:spPr>
          <a:xfrm>
            <a:off x="3285067" y="511202"/>
            <a:ext cx="8187348" cy="461665"/>
          </a:xfrm>
          <a:prstGeom prst="rect">
            <a:avLst/>
          </a:prstGeom>
        </p:spPr>
        <p:txBody>
          <a:bodyPr wrap="square">
            <a:spAutoFit/>
          </a:bodyPr>
          <a:lstStyle/>
          <a:p>
            <a:r>
              <a:rPr lang="pt-BR" altLang="pt-BR" sz="2400" b="1" dirty="0">
                <a:solidFill>
                  <a:srgbClr val="002060"/>
                </a:solidFill>
              </a:rPr>
              <a:t>040505009-7 - </a:t>
            </a:r>
            <a:r>
              <a:rPr lang="pt-BR" altLang="pt-BR" sz="2400" b="1" dirty="0" err="1">
                <a:solidFill>
                  <a:srgbClr val="002060"/>
                </a:solidFill>
              </a:rPr>
              <a:t>Facectomia</a:t>
            </a:r>
            <a:r>
              <a:rPr lang="pt-BR" altLang="pt-BR" sz="2400" b="1" dirty="0">
                <a:solidFill>
                  <a:srgbClr val="002060"/>
                </a:solidFill>
              </a:rPr>
              <a:t> c/ implante de lente </a:t>
            </a:r>
            <a:r>
              <a:rPr lang="pt-BR" altLang="pt-BR" sz="2400" b="1" dirty="0" err="1">
                <a:solidFill>
                  <a:srgbClr val="002060"/>
                </a:solidFill>
              </a:rPr>
              <a:t>intra-ocular</a:t>
            </a:r>
            <a:r>
              <a:rPr lang="pt-BR" altLang="pt-BR" b="1" dirty="0">
                <a:solidFill>
                  <a:srgbClr val="002060"/>
                </a:solidFill>
              </a:rPr>
              <a:t> </a:t>
            </a:r>
            <a:endParaRPr lang="pt-BR" dirty="0"/>
          </a:p>
        </p:txBody>
      </p:sp>
    </p:spTree>
    <p:extLst>
      <p:ext uri="{BB962C8B-B14F-4D97-AF65-F5344CB8AC3E}">
        <p14:creationId xmlns:p14="http://schemas.microsoft.com/office/powerpoint/2010/main" val="325684631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73461" y="0"/>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970843" y="1059325"/>
            <a:ext cx="10318045" cy="5654659"/>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BA18350E-D8F6-4DA1-9B2A-D3F62C43C4FC}"/>
              </a:ext>
            </a:extLst>
          </p:cNvPr>
          <p:cNvSpPr/>
          <p:nvPr/>
        </p:nvSpPr>
        <p:spPr>
          <a:xfrm>
            <a:off x="2121650" y="1890809"/>
            <a:ext cx="3614310" cy="369332"/>
          </a:xfrm>
          <a:prstGeom prst="rect">
            <a:avLst/>
          </a:prstGeom>
        </p:spPr>
        <p:txBody>
          <a:bodyPr wrap="square">
            <a:spAutoFit/>
          </a:bodyPr>
          <a:lstStyle/>
          <a:p>
            <a:pPr algn="ctr"/>
            <a:r>
              <a:rPr lang="pt-BR" altLang="pt-BR" b="1" dirty="0"/>
              <a:t>DIÁLISE PERITONIAL- DPAC</a:t>
            </a:r>
            <a:endParaRPr lang="pt-BR" dirty="0"/>
          </a:p>
        </p:txBody>
      </p:sp>
      <p:pic>
        <p:nvPicPr>
          <p:cNvPr id="8" name="Imagem 7">
            <a:extLst>
              <a:ext uri="{FF2B5EF4-FFF2-40B4-BE49-F238E27FC236}">
                <a16:creationId xmlns:a16="http://schemas.microsoft.com/office/drawing/2014/main" id="{770D291F-2576-4976-96BE-A3F6EB15109E}"/>
              </a:ext>
            </a:extLst>
          </p:cNvPr>
          <p:cNvPicPr>
            <a:picLocks noChangeAspect="1"/>
          </p:cNvPicPr>
          <p:nvPr/>
        </p:nvPicPr>
        <p:blipFill>
          <a:blip r:embed="rId4"/>
          <a:stretch>
            <a:fillRect/>
          </a:stretch>
        </p:blipFill>
        <p:spPr>
          <a:xfrm>
            <a:off x="3935760" y="2285023"/>
            <a:ext cx="4320480" cy="4369762"/>
          </a:xfrm>
          <a:prstGeom prst="rect">
            <a:avLst/>
          </a:prstGeom>
        </p:spPr>
      </p:pic>
    </p:spTree>
    <p:extLst>
      <p:ext uri="{BB962C8B-B14F-4D97-AF65-F5344CB8AC3E}">
        <p14:creationId xmlns:p14="http://schemas.microsoft.com/office/powerpoint/2010/main" val="2339891630"/>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111672" y="130449"/>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1775520" y="1038578"/>
            <a:ext cx="9964924" cy="5675406"/>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5C7FC6E5-CE55-422D-9E84-877C3C8E09DF}"/>
              </a:ext>
            </a:extLst>
          </p:cNvPr>
          <p:cNvSpPr/>
          <p:nvPr/>
        </p:nvSpPr>
        <p:spPr>
          <a:xfrm>
            <a:off x="2567608" y="1844824"/>
            <a:ext cx="7272808" cy="369332"/>
          </a:xfrm>
          <a:prstGeom prst="rect">
            <a:avLst/>
          </a:prstGeom>
        </p:spPr>
        <p:txBody>
          <a:bodyPr wrap="square">
            <a:spAutoFit/>
          </a:bodyPr>
          <a:lstStyle/>
          <a:p>
            <a:pPr algn="ctr"/>
            <a:r>
              <a:rPr lang="pt-BR" altLang="pt-BR" b="1" dirty="0">
                <a:solidFill>
                  <a:srgbClr val="002060"/>
                </a:solidFill>
              </a:rPr>
              <a:t>SAÚDE OCULAR</a:t>
            </a:r>
          </a:p>
        </p:txBody>
      </p:sp>
      <p:sp>
        <p:nvSpPr>
          <p:cNvPr id="8" name="Retângulo 1">
            <a:extLst>
              <a:ext uri="{FF2B5EF4-FFF2-40B4-BE49-F238E27FC236}">
                <a16:creationId xmlns:a16="http://schemas.microsoft.com/office/drawing/2014/main" id="{4B2C8175-7E9F-43DC-A211-D9F3FA64AEF9}"/>
              </a:ext>
            </a:extLst>
          </p:cNvPr>
          <p:cNvSpPr>
            <a:spLocks noChangeArrowheads="1"/>
          </p:cNvSpPr>
          <p:nvPr/>
        </p:nvSpPr>
        <p:spPr bwMode="auto">
          <a:xfrm>
            <a:off x="1988426" y="2214156"/>
            <a:ext cx="9539111" cy="2800767"/>
          </a:xfrm>
          <a:prstGeom prst="rect">
            <a:avLst/>
          </a:prstGeom>
          <a:noFill/>
          <a:ln w="9525">
            <a:noFill/>
            <a:miter lim="800000"/>
            <a:headEnd/>
            <a:tailEnd/>
          </a:ln>
        </p:spPr>
        <p:txBody>
          <a:bodyPr wrap="square">
            <a:spAutoFit/>
          </a:bodyPr>
          <a:lstStyle/>
          <a:p>
            <a:pPr marL="285750" indent="-285750">
              <a:buFontTx/>
              <a:buChar char="•"/>
            </a:pPr>
            <a:r>
              <a:rPr lang="pt-BR" altLang="pt-BR" sz="2800" b="1" dirty="0">
                <a:solidFill>
                  <a:srgbClr val="002060"/>
                </a:solidFill>
              </a:rPr>
              <a:t>04.05.05.011-9 </a:t>
            </a:r>
            <a:r>
              <a:rPr lang="pt-BR" altLang="pt-BR" sz="2400" b="1" dirty="0">
                <a:solidFill>
                  <a:srgbClr val="002060"/>
                </a:solidFill>
              </a:rPr>
              <a:t>- </a:t>
            </a:r>
            <a:r>
              <a:rPr lang="pt-BR" altLang="pt-BR" sz="2800" b="1" dirty="0" err="1">
                <a:solidFill>
                  <a:srgbClr val="002060"/>
                </a:solidFill>
              </a:rPr>
              <a:t>Facoemulsificacao</a:t>
            </a:r>
            <a:r>
              <a:rPr lang="pt-BR" altLang="pt-BR" sz="2800" b="1" dirty="0">
                <a:solidFill>
                  <a:srgbClr val="002060"/>
                </a:solidFill>
              </a:rPr>
              <a:t> c/ implante de lente </a:t>
            </a:r>
            <a:r>
              <a:rPr lang="pt-BR" altLang="pt-BR" sz="2800" b="1" dirty="0" err="1">
                <a:solidFill>
                  <a:srgbClr val="002060"/>
                </a:solidFill>
              </a:rPr>
              <a:t>intra-ocular</a:t>
            </a:r>
            <a:r>
              <a:rPr lang="pt-BR" altLang="pt-BR" sz="2800" b="1" dirty="0">
                <a:solidFill>
                  <a:srgbClr val="002060"/>
                </a:solidFill>
              </a:rPr>
              <a:t> </a:t>
            </a:r>
            <a:r>
              <a:rPr lang="pt-BR" altLang="pt-BR" sz="2800" b="1" dirty="0" err="1">
                <a:solidFill>
                  <a:srgbClr val="002060"/>
                </a:solidFill>
              </a:rPr>
              <a:t>rigida</a:t>
            </a:r>
            <a:r>
              <a:rPr lang="pt-BR" altLang="pt-BR" sz="2800" b="1" dirty="0">
                <a:solidFill>
                  <a:srgbClr val="002060"/>
                </a:solidFill>
              </a:rPr>
              <a:t> </a:t>
            </a:r>
            <a:r>
              <a:rPr lang="pt-BR" altLang="pt-BR" sz="2400" b="1" dirty="0">
                <a:solidFill>
                  <a:srgbClr val="002060"/>
                </a:solidFill>
              </a:rPr>
              <a:t>-</a:t>
            </a:r>
          </a:p>
          <a:p>
            <a:pPr marL="285750" indent="-285750">
              <a:buFontTx/>
              <a:buChar char="•"/>
            </a:pPr>
            <a:endParaRPr lang="pt-BR" altLang="pt-BR" sz="2000" b="1" dirty="0">
              <a:solidFill>
                <a:srgbClr val="002060"/>
              </a:solidFill>
            </a:endParaRPr>
          </a:p>
          <a:p>
            <a:r>
              <a:rPr lang="pt-BR" altLang="pt-BR" sz="2000" b="1" dirty="0">
                <a:solidFill>
                  <a:srgbClr val="002060"/>
                </a:solidFill>
              </a:rPr>
              <a:t>Consiste de procedimento cirúrgico com finalidade terapêutica, sob anestesia local ou geral (crianças e pacientes especiais), para o tratamento de catarata (senil, traumática, congênita, complicada, e outras) com uso de </a:t>
            </a:r>
            <a:r>
              <a:rPr lang="pt-BR" altLang="pt-BR" sz="2000" b="1" dirty="0" err="1">
                <a:solidFill>
                  <a:srgbClr val="002060"/>
                </a:solidFill>
              </a:rPr>
              <a:t>facoemulsificador</a:t>
            </a:r>
            <a:r>
              <a:rPr lang="pt-BR" altLang="pt-BR" sz="2000" b="1" dirty="0">
                <a:solidFill>
                  <a:srgbClr val="002060"/>
                </a:solidFill>
              </a:rPr>
              <a:t> e com implante de lente intraocular de PMMA. Lente já inclusa no procedimento.</a:t>
            </a:r>
          </a:p>
          <a:p>
            <a:pPr marL="285750" indent="-285750">
              <a:buFontTx/>
              <a:buChar char="•"/>
            </a:pPr>
            <a:endParaRPr lang="pt-BR" altLang="pt-BR" sz="2000" b="1" dirty="0">
              <a:solidFill>
                <a:srgbClr val="002060"/>
              </a:solidFill>
            </a:endParaRPr>
          </a:p>
        </p:txBody>
      </p:sp>
    </p:spTree>
    <p:extLst>
      <p:ext uri="{BB962C8B-B14F-4D97-AF65-F5344CB8AC3E}">
        <p14:creationId xmlns:p14="http://schemas.microsoft.com/office/powerpoint/2010/main" val="198560365"/>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363771" y="0"/>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1775520" y="846667"/>
            <a:ext cx="9727858" cy="5867317"/>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D0556057-F390-4023-A5AB-8A8C5C8A4143}"/>
              </a:ext>
            </a:extLst>
          </p:cNvPr>
          <p:cNvSpPr/>
          <p:nvPr/>
        </p:nvSpPr>
        <p:spPr>
          <a:xfrm>
            <a:off x="2601474" y="1898881"/>
            <a:ext cx="7272808" cy="369332"/>
          </a:xfrm>
          <a:prstGeom prst="rect">
            <a:avLst/>
          </a:prstGeom>
        </p:spPr>
        <p:txBody>
          <a:bodyPr wrap="square">
            <a:spAutoFit/>
          </a:bodyPr>
          <a:lstStyle/>
          <a:p>
            <a:pPr algn="ctr"/>
            <a:r>
              <a:rPr lang="pt-BR" altLang="pt-BR" b="1" dirty="0">
                <a:solidFill>
                  <a:srgbClr val="002060"/>
                </a:solidFill>
              </a:rPr>
              <a:t>SAÚDE OCULAR</a:t>
            </a:r>
          </a:p>
        </p:txBody>
      </p:sp>
      <p:sp>
        <p:nvSpPr>
          <p:cNvPr id="9" name="Retângulo 3">
            <a:extLst>
              <a:ext uri="{FF2B5EF4-FFF2-40B4-BE49-F238E27FC236}">
                <a16:creationId xmlns:a16="http://schemas.microsoft.com/office/drawing/2014/main" id="{E0B7F669-4D94-44CD-AB2B-2A50D9FD2666}"/>
              </a:ext>
            </a:extLst>
          </p:cNvPr>
          <p:cNvSpPr>
            <a:spLocks noChangeArrowheads="1"/>
          </p:cNvSpPr>
          <p:nvPr/>
        </p:nvSpPr>
        <p:spPr bwMode="auto">
          <a:xfrm>
            <a:off x="2074069" y="2475417"/>
            <a:ext cx="8043862" cy="3390095"/>
          </a:xfrm>
          <a:prstGeom prst="rect">
            <a:avLst/>
          </a:prstGeom>
          <a:noFill/>
          <a:ln w="9525">
            <a:noFill/>
            <a:miter lim="800000"/>
            <a:headEnd/>
            <a:tailEnd/>
          </a:ln>
        </p:spPr>
        <p:txBody>
          <a:bodyPr>
            <a:spAutoFit/>
          </a:bodyPr>
          <a:lstStyle/>
          <a:p>
            <a:pPr marL="342900" indent="-342900">
              <a:buFontTx/>
              <a:buChar char="•"/>
            </a:pPr>
            <a:r>
              <a:rPr lang="pt-BR" altLang="pt-BR" sz="2400" b="1" dirty="0">
                <a:solidFill>
                  <a:srgbClr val="002060"/>
                </a:solidFill>
              </a:rPr>
              <a:t>0405050372 - </a:t>
            </a:r>
            <a:r>
              <a:rPr lang="pt-BR" altLang="pt-BR" sz="2400" b="1" dirty="0" err="1">
                <a:solidFill>
                  <a:srgbClr val="002060"/>
                </a:solidFill>
              </a:rPr>
              <a:t>Facoemulsificacão</a:t>
            </a:r>
            <a:r>
              <a:rPr lang="pt-BR" altLang="pt-BR" sz="2400" b="1" dirty="0">
                <a:solidFill>
                  <a:srgbClr val="002060"/>
                </a:solidFill>
              </a:rPr>
              <a:t> c/ implante de lente </a:t>
            </a:r>
            <a:r>
              <a:rPr lang="pt-BR" altLang="pt-BR" sz="2400" b="1" dirty="0" err="1">
                <a:solidFill>
                  <a:srgbClr val="002060"/>
                </a:solidFill>
              </a:rPr>
              <a:t>intra-ocular</a:t>
            </a:r>
            <a:r>
              <a:rPr lang="pt-BR" altLang="pt-BR" sz="2400" b="1" dirty="0">
                <a:solidFill>
                  <a:srgbClr val="002060"/>
                </a:solidFill>
              </a:rPr>
              <a:t> dobrável </a:t>
            </a:r>
            <a:r>
              <a:rPr lang="pt-BR" altLang="pt-BR" sz="2000" b="1" dirty="0">
                <a:solidFill>
                  <a:srgbClr val="002060"/>
                </a:solidFill>
              </a:rPr>
              <a:t>-</a:t>
            </a:r>
          </a:p>
          <a:p>
            <a:endParaRPr lang="pt-BR" altLang="pt-BR" sz="2000" b="1" dirty="0">
              <a:solidFill>
                <a:srgbClr val="002060"/>
              </a:solidFill>
            </a:endParaRPr>
          </a:p>
          <a:p>
            <a:pPr algn="just">
              <a:lnSpc>
                <a:spcPct val="150000"/>
              </a:lnSpc>
            </a:pPr>
            <a:r>
              <a:rPr lang="pt-BR" altLang="pt-BR" sz="2000" dirty="0">
                <a:solidFill>
                  <a:srgbClr val="002060"/>
                </a:solidFill>
              </a:rPr>
              <a:t>Consiste de procedimento cirúrgico para o tratamento de catarata (senil, traumática, congênita, complicada, e outras) com uso de </a:t>
            </a:r>
            <a:r>
              <a:rPr lang="pt-BR" altLang="pt-BR" sz="2000" dirty="0" err="1">
                <a:solidFill>
                  <a:srgbClr val="002060"/>
                </a:solidFill>
              </a:rPr>
              <a:t>facoemulsificador</a:t>
            </a:r>
            <a:r>
              <a:rPr lang="pt-BR" altLang="pt-BR" sz="2000" dirty="0">
                <a:solidFill>
                  <a:srgbClr val="002060"/>
                </a:solidFill>
              </a:rPr>
              <a:t> com implante de lente intraocular dobrável acrílica ou de silicone. Lente inclusa no procedimento.</a:t>
            </a:r>
          </a:p>
          <a:p>
            <a:pPr algn="just">
              <a:lnSpc>
                <a:spcPct val="150000"/>
              </a:lnSpc>
            </a:pPr>
            <a:r>
              <a:rPr lang="pt-BR" altLang="pt-BR" sz="2000" b="1" dirty="0">
                <a:solidFill>
                  <a:srgbClr val="002060"/>
                </a:solidFill>
              </a:rPr>
              <a:t>Inclui valor da anestesia</a:t>
            </a:r>
          </a:p>
        </p:txBody>
      </p:sp>
    </p:spTree>
    <p:extLst>
      <p:ext uri="{BB962C8B-B14F-4D97-AF65-F5344CB8AC3E}">
        <p14:creationId xmlns:p14="http://schemas.microsoft.com/office/powerpoint/2010/main" val="1386586945"/>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362508" y="50131"/>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2138028" y="855216"/>
            <a:ext cx="10053972" cy="6002784"/>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tângulo 1">
            <a:extLst>
              <a:ext uri="{FF2B5EF4-FFF2-40B4-BE49-F238E27FC236}">
                <a16:creationId xmlns:a16="http://schemas.microsoft.com/office/drawing/2014/main" id="{8283160F-CCEA-405B-B3FF-B31B6830F679}"/>
              </a:ext>
            </a:extLst>
          </p:cNvPr>
          <p:cNvSpPr>
            <a:spLocks noChangeArrowheads="1"/>
          </p:cNvSpPr>
          <p:nvPr/>
        </p:nvSpPr>
        <p:spPr bwMode="auto">
          <a:xfrm>
            <a:off x="2427111" y="2533169"/>
            <a:ext cx="9335911" cy="2800767"/>
          </a:xfrm>
          <a:prstGeom prst="rect">
            <a:avLst/>
          </a:prstGeom>
          <a:solidFill>
            <a:schemeClr val="bg1"/>
          </a:solidFill>
          <a:ln w="9525">
            <a:noFill/>
            <a:miter lim="800000"/>
            <a:headEnd/>
            <a:tailEnd/>
          </a:ln>
        </p:spPr>
        <p:txBody>
          <a:bodyPr wrap="square">
            <a:spAutoFit/>
          </a:bodyPr>
          <a:lstStyle/>
          <a:p>
            <a:r>
              <a:rPr lang="pt-BR" altLang="pt-BR" sz="2400" b="1" dirty="0">
                <a:solidFill>
                  <a:srgbClr val="002060"/>
                </a:solidFill>
              </a:rPr>
              <a:t>0301010102 - </a:t>
            </a:r>
            <a:r>
              <a:rPr lang="pt-BR" altLang="pt-BR" sz="2800" b="1" dirty="0">
                <a:solidFill>
                  <a:srgbClr val="002060"/>
                </a:solidFill>
              </a:rPr>
              <a:t>Consulta para diagnóstico/reavaliação de glaucoma (tonometria, fundoscopia e </a:t>
            </a:r>
            <a:r>
              <a:rPr lang="pt-BR" altLang="pt-BR" sz="2800" b="1" dirty="0" err="1">
                <a:solidFill>
                  <a:srgbClr val="002060"/>
                </a:solidFill>
              </a:rPr>
              <a:t>campimetria</a:t>
            </a:r>
            <a:r>
              <a:rPr lang="pt-BR" altLang="pt-BR" sz="2400" b="1" dirty="0">
                <a:solidFill>
                  <a:srgbClr val="002060"/>
                </a:solidFill>
              </a:rPr>
              <a:t>)</a:t>
            </a:r>
          </a:p>
          <a:p>
            <a:endParaRPr lang="pt-BR" altLang="pt-BR" sz="2000" dirty="0">
              <a:solidFill>
                <a:srgbClr val="002060"/>
              </a:solidFill>
            </a:endParaRPr>
          </a:p>
          <a:p>
            <a:pPr algn="just"/>
            <a:r>
              <a:rPr lang="pt-BR" altLang="pt-BR" sz="2000" b="1" dirty="0">
                <a:solidFill>
                  <a:srgbClr val="002060"/>
                </a:solidFill>
              </a:rPr>
              <a:t>Consiste na consulta oftalmológica com realização dos exames de tonometria, fundoscopia e </a:t>
            </a:r>
            <a:r>
              <a:rPr lang="pt-BR" altLang="pt-BR" sz="2000" b="1" dirty="0" err="1">
                <a:solidFill>
                  <a:srgbClr val="002060"/>
                </a:solidFill>
              </a:rPr>
              <a:t>campimetria</a:t>
            </a:r>
            <a:r>
              <a:rPr lang="pt-BR" altLang="pt-BR" sz="2000" b="1" dirty="0">
                <a:solidFill>
                  <a:srgbClr val="002060"/>
                </a:solidFill>
              </a:rPr>
              <a:t>. Procedimento de realização e apresentação/faturamento 01(uma) vez ao ano. Este procedimento deve ser realizado considerando os critérios de inclusão descritos no protocolo clínico do glaucoma (anexo IV da Portaria SAS/MS Nº 288/2008) </a:t>
            </a:r>
          </a:p>
        </p:txBody>
      </p:sp>
      <p:sp>
        <p:nvSpPr>
          <p:cNvPr id="9" name="CaixaDeTexto 1">
            <a:extLst>
              <a:ext uri="{FF2B5EF4-FFF2-40B4-BE49-F238E27FC236}">
                <a16:creationId xmlns:a16="http://schemas.microsoft.com/office/drawing/2014/main" id="{3A3C3187-E94D-4A11-8D5E-E4432CA93EEF}"/>
              </a:ext>
            </a:extLst>
          </p:cNvPr>
          <p:cNvSpPr txBox="1">
            <a:spLocks noChangeArrowheads="1"/>
          </p:cNvSpPr>
          <p:nvPr/>
        </p:nvSpPr>
        <p:spPr bwMode="auto">
          <a:xfrm>
            <a:off x="1454191" y="1742179"/>
            <a:ext cx="8991600" cy="708025"/>
          </a:xfrm>
          <a:prstGeom prst="rect">
            <a:avLst/>
          </a:prstGeom>
          <a:noFill/>
          <a:ln w="9525">
            <a:noFill/>
            <a:miter lim="800000"/>
            <a:headEnd/>
            <a:tailEnd/>
          </a:ln>
        </p:spPr>
        <p:txBody>
          <a:bodyPr>
            <a:spAutoFit/>
          </a:bodyPr>
          <a:lstStyle/>
          <a:p>
            <a:pPr algn="ctr"/>
            <a:r>
              <a:rPr lang="pt-BR" altLang="pt-BR" sz="4000" dirty="0">
                <a:solidFill>
                  <a:srgbClr val="002060"/>
                </a:solidFill>
              </a:rPr>
              <a:t>SAÚDE OCULAR</a:t>
            </a:r>
          </a:p>
        </p:txBody>
      </p:sp>
    </p:spTree>
    <p:extLst>
      <p:ext uri="{BB962C8B-B14F-4D97-AF65-F5344CB8AC3E}">
        <p14:creationId xmlns:p14="http://schemas.microsoft.com/office/powerpoint/2010/main" val="2590845974"/>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145555" y="144016"/>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1775519" y="1004711"/>
            <a:ext cx="10270925" cy="5709273"/>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tângulo 2">
            <a:extLst>
              <a:ext uri="{FF2B5EF4-FFF2-40B4-BE49-F238E27FC236}">
                <a16:creationId xmlns:a16="http://schemas.microsoft.com/office/drawing/2014/main" id="{D4AAF7F8-316A-4288-9541-DAC8B12083BE}"/>
              </a:ext>
            </a:extLst>
          </p:cNvPr>
          <p:cNvSpPr>
            <a:spLocks noChangeArrowheads="1"/>
          </p:cNvSpPr>
          <p:nvPr/>
        </p:nvSpPr>
        <p:spPr bwMode="auto">
          <a:xfrm>
            <a:off x="2042153" y="2649585"/>
            <a:ext cx="9737655" cy="2954655"/>
          </a:xfrm>
          <a:prstGeom prst="rect">
            <a:avLst/>
          </a:prstGeom>
          <a:solidFill>
            <a:schemeClr val="bg1"/>
          </a:solidFill>
          <a:ln w="9525">
            <a:noFill/>
            <a:miter lim="800000"/>
            <a:headEnd/>
            <a:tailEnd/>
          </a:ln>
        </p:spPr>
        <p:txBody>
          <a:bodyPr wrap="square">
            <a:spAutoFit/>
          </a:bodyPr>
          <a:lstStyle/>
          <a:p>
            <a:r>
              <a:rPr lang="pt-BR" altLang="pt-BR" sz="3200" b="1" dirty="0">
                <a:solidFill>
                  <a:srgbClr val="002060"/>
                </a:solidFill>
              </a:rPr>
              <a:t>0303050012 </a:t>
            </a:r>
            <a:r>
              <a:rPr lang="pt-BR" altLang="pt-BR" sz="3600" b="1" dirty="0">
                <a:solidFill>
                  <a:srgbClr val="002060"/>
                </a:solidFill>
              </a:rPr>
              <a:t>- Acompanhamento e avaliação de glaucoma por fundoscopia e tonometria</a:t>
            </a:r>
            <a:endParaRPr lang="pt-BR" altLang="pt-BR" sz="3200" b="1" dirty="0">
              <a:solidFill>
                <a:srgbClr val="002060"/>
              </a:solidFill>
            </a:endParaRPr>
          </a:p>
          <a:p>
            <a:endParaRPr lang="pt-BR" altLang="pt-BR" dirty="0">
              <a:solidFill>
                <a:srgbClr val="002060"/>
              </a:solidFill>
            </a:endParaRPr>
          </a:p>
          <a:p>
            <a:pPr algn="just"/>
            <a:r>
              <a:rPr lang="pt-BR" altLang="pt-BR" sz="2400" dirty="0">
                <a:solidFill>
                  <a:srgbClr val="002060"/>
                </a:solidFill>
              </a:rPr>
              <a:t>Consiste no acompanhamento e avaliação do paciente portador de glaucoma. Inclui consulta oftalmológica e os exames de fundoscopia .E tonometria. Procedimento de realização e apresentação/faturamento trimestral - </a:t>
            </a:r>
            <a:r>
              <a:rPr lang="pt-BR" altLang="pt-BR" sz="2400" b="1" dirty="0">
                <a:solidFill>
                  <a:srgbClr val="002060"/>
                </a:solidFill>
              </a:rPr>
              <a:t>03 vezes ao ano</a:t>
            </a:r>
            <a:r>
              <a:rPr lang="pt-BR" altLang="pt-BR" dirty="0">
                <a:solidFill>
                  <a:srgbClr val="002060"/>
                </a:solidFill>
              </a:rPr>
              <a:t>. </a:t>
            </a:r>
          </a:p>
        </p:txBody>
      </p:sp>
      <p:sp>
        <p:nvSpPr>
          <p:cNvPr id="9" name="CaixaDeTexto 1">
            <a:extLst>
              <a:ext uri="{FF2B5EF4-FFF2-40B4-BE49-F238E27FC236}">
                <a16:creationId xmlns:a16="http://schemas.microsoft.com/office/drawing/2014/main" id="{25755B92-1B8F-4CB2-AEB5-D4B38092D96C}"/>
              </a:ext>
            </a:extLst>
          </p:cNvPr>
          <p:cNvSpPr txBox="1">
            <a:spLocks noChangeArrowheads="1"/>
          </p:cNvSpPr>
          <p:nvPr/>
        </p:nvSpPr>
        <p:spPr bwMode="auto">
          <a:xfrm>
            <a:off x="1459447" y="1862272"/>
            <a:ext cx="8991600" cy="708025"/>
          </a:xfrm>
          <a:prstGeom prst="rect">
            <a:avLst/>
          </a:prstGeom>
          <a:noFill/>
          <a:ln w="9525">
            <a:noFill/>
            <a:miter lim="800000"/>
            <a:headEnd/>
            <a:tailEnd/>
          </a:ln>
        </p:spPr>
        <p:txBody>
          <a:bodyPr>
            <a:spAutoFit/>
          </a:bodyPr>
          <a:lstStyle/>
          <a:p>
            <a:pPr algn="ctr"/>
            <a:r>
              <a:rPr lang="pt-BR" altLang="pt-BR" sz="4000" dirty="0">
                <a:solidFill>
                  <a:srgbClr val="002060"/>
                </a:solidFill>
              </a:rPr>
              <a:t>SAÚDE OCULAR</a:t>
            </a:r>
          </a:p>
        </p:txBody>
      </p:sp>
    </p:spTree>
    <p:extLst>
      <p:ext uri="{BB962C8B-B14F-4D97-AF65-F5344CB8AC3E}">
        <p14:creationId xmlns:p14="http://schemas.microsoft.com/office/powerpoint/2010/main" val="4272955792"/>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362508" y="1091"/>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1422401" y="1325032"/>
            <a:ext cx="10397262" cy="4895146"/>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2000"/>
          </a:p>
        </p:txBody>
      </p:sp>
      <p:sp>
        <p:nvSpPr>
          <p:cNvPr id="8" name="Retângulo 2">
            <a:extLst>
              <a:ext uri="{FF2B5EF4-FFF2-40B4-BE49-F238E27FC236}">
                <a16:creationId xmlns:a16="http://schemas.microsoft.com/office/drawing/2014/main" id="{D4AAF7F8-316A-4288-9541-DAC8B12083BE}"/>
              </a:ext>
            </a:extLst>
          </p:cNvPr>
          <p:cNvSpPr>
            <a:spLocks noChangeArrowheads="1"/>
          </p:cNvSpPr>
          <p:nvPr/>
        </p:nvSpPr>
        <p:spPr bwMode="auto">
          <a:xfrm>
            <a:off x="2419183" y="2119739"/>
            <a:ext cx="9106773" cy="2499467"/>
          </a:xfrm>
          <a:prstGeom prst="rect">
            <a:avLst/>
          </a:prstGeom>
          <a:solidFill>
            <a:schemeClr val="bg1"/>
          </a:solidFill>
          <a:ln w="9525">
            <a:noFill/>
            <a:miter lim="800000"/>
            <a:headEnd/>
            <a:tailEnd/>
          </a:ln>
        </p:spPr>
        <p:txBody>
          <a:bodyPr wrap="square">
            <a:spAutoFit/>
          </a:bodyPr>
          <a:lstStyle/>
          <a:p>
            <a:pPr>
              <a:lnSpc>
                <a:spcPct val="150000"/>
              </a:lnSpc>
            </a:pPr>
            <a:r>
              <a:rPr lang="pt-BR" altLang="pt-BR" sz="3600" b="1" dirty="0">
                <a:solidFill>
                  <a:srgbClr val="002060"/>
                </a:solidFill>
              </a:rPr>
              <a:t>Os demais tratamentos de glaucoma de monoculares e binoculares das diversas linhas são procedimentos secundários</a:t>
            </a:r>
            <a:endParaRPr lang="pt-BR" altLang="pt-BR" sz="2000" dirty="0">
              <a:solidFill>
                <a:srgbClr val="002060"/>
              </a:solidFill>
            </a:endParaRPr>
          </a:p>
        </p:txBody>
      </p:sp>
      <p:sp>
        <p:nvSpPr>
          <p:cNvPr id="9" name="CaixaDeTexto 1">
            <a:extLst>
              <a:ext uri="{FF2B5EF4-FFF2-40B4-BE49-F238E27FC236}">
                <a16:creationId xmlns:a16="http://schemas.microsoft.com/office/drawing/2014/main" id="{25755B92-1B8F-4CB2-AEB5-D4B38092D96C}"/>
              </a:ext>
            </a:extLst>
          </p:cNvPr>
          <p:cNvSpPr txBox="1">
            <a:spLocks noChangeArrowheads="1"/>
          </p:cNvSpPr>
          <p:nvPr/>
        </p:nvSpPr>
        <p:spPr bwMode="auto">
          <a:xfrm>
            <a:off x="2677751" y="176740"/>
            <a:ext cx="8991600" cy="708025"/>
          </a:xfrm>
          <a:prstGeom prst="rect">
            <a:avLst/>
          </a:prstGeom>
          <a:noFill/>
          <a:ln w="9525">
            <a:noFill/>
            <a:miter lim="800000"/>
            <a:headEnd/>
            <a:tailEnd/>
          </a:ln>
        </p:spPr>
        <p:txBody>
          <a:bodyPr>
            <a:spAutoFit/>
          </a:bodyPr>
          <a:lstStyle/>
          <a:p>
            <a:pPr algn="ctr"/>
            <a:r>
              <a:rPr lang="pt-BR" altLang="pt-BR" sz="4000" dirty="0">
                <a:solidFill>
                  <a:srgbClr val="002060"/>
                </a:solidFill>
              </a:rPr>
              <a:t>SAÚDE OCULAR</a:t>
            </a:r>
          </a:p>
        </p:txBody>
      </p:sp>
    </p:spTree>
    <p:extLst>
      <p:ext uri="{BB962C8B-B14F-4D97-AF65-F5344CB8AC3E}">
        <p14:creationId xmlns:p14="http://schemas.microsoft.com/office/powerpoint/2010/main" val="2215670668"/>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126705" y="201592"/>
            <a:ext cx="2627784" cy="1059325"/>
          </a:xfrm>
          <a:prstGeom prst="rect">
            <a:avLst/>
          </a:prstGeom>
        </p:spPr>
      </p:pic>
      <p:pic>
        <p:nvPicPr>
          <p:cNvPr id="9" name="Picture 6" descr="SUSMeTelefone">
            <a:extLst>
              <a:ext uri="{FF2B5EF4-FFF2-40B4-BE49-F238E27FC236}">
                <a16:creationId xmlns:a16="http://schemas.microsoft.com/office/drawing/2014/main" id="{BDC9A8C5-AA58-4560-8A90-BF2352A8DC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0961" y="380974"/>
            <a:ext cx="220503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2">
            <a:extLst>
              <a:ext uri="{FF2B5EF4-FFF2-40B4-BE49-F238E27FC236}">
                <a16:creationId xmlns:a16="http://schemas.microsoft.com/office/drawing/2014/main" id="{599D6902-8AD2-44E2-ABA5-A4D522FAB994}"/>
              </a:ext>
            </a:extLst>
          </p:cNvPr>
          <p:cNvSpPr txBox="1"/>
          <p:nvPr/>
        </p:nvSpPr>
        <p:spPr>
          <a:xfrm>
            <a:off x="4955083" y="731254"/>
            <a:ext cx="719603"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pt-BR" b="1" dirty="0">
                <a:solidFill>
                  <a:srgbClr val="002060"/>
                </a:solidFill>
              </a:rPr>
              <a:t>Zé</a:t>
            </a:r>
          </a:p>
        </p:txBody>
      </p:sp>
      <p:sp>
        <p:nvSpPr>
          <p:cNvPr id="5" name="CaixaDeTexto 4">
            <a:extLst>
              <a:ext uri="{FF2B5EF4-FFF2-40B4-BE49-F238E27FC236}">
                <a16:creationId xmlns:a16="http://schemas.microsoft.com/office/drawing/2014/main" id="{F170B766-3E9A-4992-BE26-73C21BA23103}"/>
              </a:ext>
            </a:extLst>
          </p:cNvPr>
          <p:cNvSpPr txBox="1"/>
          <p:nvPr/>
        </p:nvSpPr>
        <p:spPr>
          <a:xfrm>
            <a:off x="6378120" y="722028"/>
            <a:ext cx="584683"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pt-BR" b="1" dirty="0">
                <a:solidFill>
                  <a:srgbClr val="002060"/>
                </a:solidFill>
              </a:rPr>
              <a:t>do</a:t>
            </a:r>
          </a:p>
        </p:txBody>
      </p:sp>
      <p:sp>
        <p:nvSpPr>
          <p:cNvPr id="10" name="Text Box 14">
            <a:extLst>
              <a:ext uri="{FF2B5EF4-FFF2-40B4-BE49-F238E27FC236}">
                <a16:creationId xmlns:a16="http://schemas.microsoft.com/office/drawing/2014/main" id="{E4516052-3444-4491-8F95-135800174B00}"/>
              </a:ext>
            </a:extLst>
          </p:cNvPr>
          <p:cNvSpPr txBox="1">
            <a:spLocks noChangeArrowheads="1"/>
          </p:cNvSpPr>
          <p:nvPr/>
        </p:nvSpPr>
        <p:spPr bwMode="auto">
          <a:xfrm>
            <a:off x="1564504" y="2669853"/>
            <a:ext cx="8424862" cy="523220"/>
          </a:xfrm>
          <a:prstGeom prst="rect">
            <a:avLst/>
          </a:prstGeom>
          <a:solidFill>
            <a:schemeClr val="bg1"/>
          </a:solidFill>
          <a:ln>
            <a:noFill/>
          </a:ln>
          <a:effectLst>
            <a:outerShdw dist="35921" dir="2700000" algn="ctr" rotWithShape="0">
              <a:schemeClr val="bg2"/>
            </a:outerShdw>
          </a:effectLst>
        </p:spPr>
        <p:txBody>
          <a:bodyPr>
            <a:spAutoFit/>
          </a:bodyPr>
          <a:lstStyle>
            <a:lvl1pPr eaLnBrk="0" hangingPunct="0">
              <a:spcBef>
                <a:spcPct val="20000"/>
              </a:spcBef>
              <a:buChar char="•"/>
              <a:defRPr sz="3200">
                <a:solidFill>
                  <a:srgbClr val="4D4D4D"/>
                </a:solidFill>
                <a:latin typeface="Arial" pitchFamily="34" charset="0"/>
                <a:ea typeface="ＭＳ Ｐゴシック" pitchFamily="34" charset="-128"/>
              </a:defRPr>
            </a:lvl1pPr>
            <a:lvl2pPr marL="742950" indent="-285750" eaLnBrk="0" hangingPunct="0">
              <a:spcBef>
                <a:spcPct val="20000"/>
              </a:spcBef>
              <a:buChar char="–"/>
              <a:defRPr sz="2800">
                <a:solidFill>
                  <a:srgbClr val="4D4D4D"/>
                </a:solidFill>
                <a:latin typeface="Arial" pitchFamily="34" charset="0"/>
                <a:ea typeface="ＭＳ Ｐゴシック" pitchFamily="34" charset="-128"/>
              </a:defRPr>
            </a:lvl2pPr>
            <a:lvl3pPr marL="1143000" indent="-228600" eaLnBrk="0" hangingPunct="0">
              <a:spcBef>
                <a:spcPct val="20000"/>
              </a:spcBef>
              <a:buChar char="•"/>
              <a:defRPr sz="2400">
                <a:solidFill>
                  <a:srgbClr val="4D4D4D"/>
                </a:solidFill>
                <a:latin typeface="Arial" pitchFamily="34" charset="0"/>
                <a:ea typeface="ＭＳ Ｐゴシック" pitchFamily="34" charset="-128"/>
              </a:defRPr>
            </a:lvl3pPr>
            <a:lvl4pPr marL="1600200" indent="-228600" eaLnBrk="0" hangingPunct="0">
              <a:spcBef>
                <a:spcPct val="20000"/>
              </a:spcBef>
              <a:buChar char="–"/>
              <a:defRPr sz="2000">
                <a:solidFill>
                  <a:srgbClr val="4D4D4D"/>
                </a:solidFill>
                <a:latin typeface="Arial" pitchFamily="34" charset="0"/>
                <a:ea typeface="ＭＳ Ｐゴシック" pitchFamily="34" charset="-128"/>
              </a:defRPr>
            </a:lvl4pPr>
            <a:lvl5pPr marL="2057400" indent="-228600" eaLnBrk="0" hangingPunct="0">
              <a:spcBef>
                <a:spcPct val="20000"/>
              </a:spcBef>
              <a:buChar char="»"/>
              <a:defRPr sz="2000">
                <a:solidFill>
                  <a:srgbClr val="4D4D4D"/>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9pPr>
          </a:lstStyle>
          <a:p>
            <a:pPr algn="ctr" eaLnBrk="1" hangingPunct="1">
              <a:spcBef>
                <a:spcPct val="0"/>
              </a:spcBef>
              <a:buFontTx/>
              <a:buNone/>
            </a:pPr>
            <a:r>
              <a:rPr lang="pt-BR" altLang="pt-BR" sz="2800" b="1" dirty="0">
                <a:solidFill>
                  <a:srgbClr val="0070C0"/>
                </a:solidFill>
              </a:rPr>
              <a:t>Meu muito obrigado pela oportunidade</a:t>
            </a:r>
          </a:p>
        </p:txBody>
      </p:sp>
      <p:pic>
        <p:nvPicPr>
          <p:cNvPr id="11" name="Picture 2" descr="I:\Minhas imagens\abracao.gif">
            <a:extLst>
              <a:ext uri="{FF2B5EF4-FFF2-40B4-BE49-F238E27FC236}">
                <a16:creationId xmlns:a16="http://schemas.microsoft.com/office/drawing/2014/main" id="{C7FA4399-954F-4573-B86D-06D0E6BE922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073936" y="3212002"/>
            <a:ext cx="7617529" cy="235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1">
            <a:extLst>
              <a:ext uri="{FF2B5EF4-FFF2-40B4-BE49-F238E27FC236}">
                <a16:creationId xmlns:a16="http://schemas.microsoft.com/office/drawing/2014/main" id="{AD234846-F44B-4709-9975-808808325423}"/>
              </a:ext>
            </a:extLst>
          </p:cNvPr>
          <p:cNvSpPr txBox="1">
            <a:spLocks noChangeArrowheads="1"/>
          </p:cNvSpPr>
          <p:nvPr/>
        </p:nvSpPr>
        <p:spPr bwMode="auto">
          <a:xfrm>
            <a:off x="2500535" y="5227751"/>
            <a:ext cx="7468580" cy="369332"/>
          </a:xfrm>
          <a:prstGeom prst="rect">
            <a:avLst/>
          </a:prstGeom>
          <a:solidFill>
            <a:schemeClr val="bg1"/>
          </a:solidFill>
          <a:ln>
            <a:noFill/>
          </a:ln>
        </p:spPr>
        <p:txBody>
          <a:bodyPr wrap="square">
            <a:spAutoFit/>
          </a:bodyPr>
          <a:lstStyle>
            <a:lvl1pPr eaLnBrk="0" hangingPunct="0">
              <a:spcBef>
                <a:spcPct val="20000"/>
              </a:spcBef>
              <a:buChar char="•"/>
              <a:defRPr sz="3200">
                <a:solidFill>
                  <a:srgbClr val="4D4D4D"/>
                </a:solidFill>
                <a:latin typeface="Arial" pitchFamily="34" charset="0"/>
                <a:ea typeface="ＭＳ Ｐゴシック" pitchFamily="34" charset="-128"/>
              </a:defRPr>
            </a:lvl1pPr>
            <a:lvl2pPr marL="742950" indent="-285750" eaLnBrk="0" hangingPunct="0">
              <a:spcBef>
                <a:spcPct val="20000"/>
              </a:spcBef>
              <a:buChar char="–"/>
              <a:defRPr sz="2800">
                <a:solidFill>
                  <a:srgbClr val="4D4D4D"/>
                </a:solidFill>
                <a:latin typeface="Arial" pitchFamily="34" charset="0"/>
                <a:ea typeface="ＭＳ Ｐゴシック" pitchFamily="34" charset="-128"/>
              </a:defRPr>
            </a:lvl2pPr>
            <a:lvl3pPr marL="1143000" indent="-228600" eaLnBrk="0" hangingPunct="0">
              <a:spcBef>
                <a:spcPct val="20000"/>
              </a:spcBef>
              <a:buChar char="•"/>
              <a:defRPr sz="2400">
                <a:solidFill>
                  <a:srgbClr val="4D4D4D"/>
                </a:solidFill>
                <a:latin typeface="Arial" pitchFamily="34" charset="0"/>
                <a:ea typeface="ＭＳ Ｐゴシック" pitchFamily="34" charset="-128"/>
              </a:defRPr>
            </a:lvl3pPr>
            <a:lvl4pPr marL="1600200" indent="-228600" eaLnBrk="0" hangingPunct="0">
              <a:spcBef>
                <a:spcPct val="20000"/>
              </a:spcBef>
              <a:buChar char="–"/>
              <a:defRPr sz="2000">
                <a:solidFill>
                  <a:srgbClr val="4D4D4D"/>
                </a:solidFill>
                <a:latin typeface="Arial" pitchFamily="34" charset="0"/>
                <a:ea typeface="ＭＳ Ｐゴシック" pitchFamily="34" charset="-128"/>
              </a:defRPr>
            </a:lvl4pPr>
            <a:lvl5pPr marL="2057400" indent="-228600" eaLnBrk="0" hangingPunct="0">
              <a:spcBef>
                <a:spcPct val="20000"/>
              </a:spcBef>
              <a:buChar char="»"/>
              <a:defRPr sz="2000">
                <a:solidFill>
                  <a:srgbClr val="4D4D4D"/>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9pPr>
          </a:lstStyle>
          <a:p>
            <a:pPr algn="ctr" eaLnBrk="1" hangingPunct="1">
              <a:spcBef>
                <a:spcPct val="0"/>
              </a:spcBef>
              <a:buFontTx/>
              <a:buNone/>
            </a:pPr>
            <a:r>
              <a:rPr lang="pt-BR" altLang="pt-BR" sz="1800" b="1" dirty="0">
                <a:solidFill>
                  <a:srgbClr val="0000FF"/>
                </a:solidFill>
                <a:cs typeface="Tahoma" pitchFamily="34" charset="0"/>
              </a:rPr>
              <a:t>Pode me ligar, ou    mande um E–Mail...</a:t>
            </a:r>
          </a:p>
        </p:txBody>
      </p:sp>
      <p:sp>
        <p:nvSpPr>
          <p:cNvPr id="13" name="CaixaDeTexto 12">
            <a:extLst>
              <a:ext uri="{FF2B5EF4-FFF2-40B4-BE49-F238E27FC236}">
                <a16:creationId xmlns:a16="http://schemas.microsoft.com/office/drawing/2014/main" id="{B425EA5B-D32A-4467-ADE6-2CC31C5AF9DE}"/>
              </a:ext>
            </a:extLst>
          </p:cNvPr>
          <p:cNvSpPr txBox="1"/>
          <p:nvPr/>
        </p:nvSpPr>
        <p:spPr>
          <a:xfrm>
            <a:off x="2500534" y="5597084"/>
            <a:ext cx="7488832" cy="1200329"/>
          </a:xfrm>
          <a:prstGeom prst="rect">
            <a:avLst/>
          </a:prstGeom>
          <a:solidFill>
            <a:schemeClr val="bg1"/>
          </a:solidFill>
        </p:spPr>
        <p:txBody>
          <a:bodyPr wrap="square">
            <a:spAutoFit/>
          </a:bodyPr>
          <a:lstStyle/>
          <a:p>
            <a:pPr>
              <a:defRPr/>
            </a:pPr>
            <a:r>
              <a:rPr lang="pt-BR" b="1" dirty="0"/>
              <a:t>Tel.: (11) 33972473 (com) –  </a:t>
            </a:r>
          </a:p>
          <a:p>
            <a:pPr>
              <a:defRPr/>
            </a:pPr>
            <a:endParaRPr lang="pt-BR" b="1" dirty="0"/>
          </a:p>
          <a:p>
            <a:pPr>
              <a:defRPr/>
            </a:pPr>
            <a:r>
              <a:rPr lang="pt-BR" b="1" dirty="0"/>
              <a:t>E-mail: Particular: docsantos@uol.com.br</a:t>
            </a:r>
          </a:p>
          <a:p>
            <a:pPr>
              <a:defRPr/>
            </a:pPr>
            <a:r>
              <a:rPr lang="pt-BR" b="1" dirty="0"/>
              <a:t>             Institucional: jdsantos@prefeitura.sp.gov.br</a:t>
            </a:r>
          </a:p>
        </p:txBody>
      </p:sp>
    </p:spTree>
    <p:extLst>
      <p:ext uri="{BB962C8B-B14F-4D97-AF65-F5344CB8AC3E}">
        <p14:creationId xmlns:p14="http://schemas.microsoft.com/office/powerpoint/2010/main" val="32636822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style.rotation</p:attrName>
                                        </p:attrNameLst>
                                      </p:cBhvr>
                                      <p:tavLst>
                                        <p:tav tm="0">
                                          <p:val>
                                            <p:fltVal val="720"/>
                                          </p:val>
                                        </p:tav>
                                        <p:tav tm="100000">
                                          <p:val>
                                            <p:fltVal val="0"/>
                                          </p:val>
                                        </p:tav>
                                      </p:tavLst>
                                    </p:anim>
                                    <p:anim calcmode="lin" valueType="num">
                                      <p:cBhvr>
                                        <p:cTn id="9" dur="2000" fill="hold"/>
                                        <p:tgtEl>
                                          <p:spTgt spid="9"/>
                                        </p:tgtEl>
                                        <p:attrNameLst>
                                          <p:attrName>ppt_h</p:attrName>
                                        </p:attrNameLst>
                                      </p:cBhvr>
                                      <p:tavLst>
                                        <p:tav tm="0">
                                          <p:val>
                                            <p:fltVal val="0"/>
                                          </p:val>
                                        </p:tav>
                                        <p:tav tm="100000">
                                          <p:val>
                                            <p:strVal val="#ppt_h"/>
                                          </p:val>
                                        </p:tav>
                                      </p:tavLst>
                                    </p:anim>
                                    <p:anim calcmode="lin" valueType="num">
                                      <p:cBhvr>
                                        <p:cTn id="10" dur="2000" fill="hold"/>
                                        <p:tgtEl>
                                          <p:spTgt spid="9"/>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41" presetClass="entr" presetSubtype="0" fill="hold" grpId="0" nodeType="click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10"/>
                                        </p:tgtEl>
                                        <p:attrNameLst>
                                          <p:attrName>ppt_y</p:attrName>
                                        </p:attrNameLst>
                                      </p:cBhvr>
                                      <p:tavLst>
                                        <p:tav tm="0">
                                          <p:val>
                                            <p:strVal val="#ppt_y"/>
                                          </p:val>
                                        </p:tav>
                                        <p:tav tm="100000">
                                          <p:val>
                                            <p:strVal val="#ppt_y"/>
                                          </p:val>
                                        </p:tav>
                                      </p:tavLst>
                                    </p:anim>
                                    <p:anim calcmode="lin" valueType="num">
                                      <p:cBhvr>
                                        <p:cTn id="17"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5"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fltVal val="0"/>
                                          </p:val>
                                        </p:tav>
                                        <p:tav tm="100000">
                                          <p:val>
                                            <p:strVal val="#ppt_w"/>
                                          </p:val>
                                        </p:tav>
                                      </p:tavLst>
                                    </p:anim>
                                    <p:anim calcmode="lin" valueType="num">
                                      <p:cBhvr>
                                        <p:cTn id="25" dur="1000" fill="hold"/>
                                        <p:tgtEl>
                                          <p:spTgt spid="12"/>
                                        </p:tgtEl>
                                        <p:attrNameLst>
                                          <p:attrName>ppt_h</p:attrName>
                                        </p:attrNameLst>
                                      </p:cBhvr>
                                      <p:tavLst>
                                        <p:tav tm="0">
                                          <p:val>
                                            <p:fltVal val="0"/>
                                          </p:val>
                                        </p:tav>
                                        <p:tav tm="100000">
                                          <p:val>
                                            <p:strVal val="#ppt_h"/>
                                          </p:val>
                                        </p:tav>
                                      </p:tavLst>
                                    </p:anim>
                                    <p:anim calcmode="lin" valueType="num">
                                      <p:cBhvr>
                                        <p:cTn id="26"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183150" y="144016"/>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914400" y="1388533"/>
            <a:ext cx="9502080" cy="5325451"/>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BA18350E-D8F6-4DA1-9B2A-D3F62C43C4FC}"/>
              </a:ext>
            </a:extLst>
          </p:cNvPr>
          <p:cNvSpPr/>
          <p:nvPr/>
        </p:nvSpPr>
        <p:spPr>
          <a:xfrm>
            <a:off x="4785897" y="1856492"/>
            <a:ext cx="2620204" cy="369332"/>
          </a:xfrm>
          <a:prstGeom prst="rect">
            <a:avLst/>
          </a:prstGeom>
        </p:spPr>
        <p:txBody>
          <a:bodyPr wrap="none">
            <a:spAutoFit/>
          </a:bodyPr>
          <a:lstStyle/>
          <a:p>
            <a:pPr algn="ctr"/>
            <a:r>
              <a:rPr lang="pt-BR" altLang="pt-BR" b="1" dirty="0"/>
              <a:t>DIÁLISE PERITONIAL- DPA</a:t>
            </a:r>
            <a:endParaRPr lang="pt-BR" dirty="0"/>
          </a:p>
        </p:txBody>
      </p:sp>
      <p:pic>
        <p:nvPicPr>
          <p:cNvPr id="8" name="Imagem 7">
            <a:extLst>
              <a:ext uri="{FF2B5EF4-FFF2-40B4-BE49-F238E27FC236}">
                <a16:creationId xmlns:a16="http://schemas.microsoft.com/office/drawing/2014/main" id="{F28E6DFE-118E-4344-A461-87B141E0815F}"/>
              </a:ext>
            </a:extLst>
          </p:cNvPr>
          <p:cNvPicPr>
            <a:picLocks noChangeAspect="1"/>
          </p:cNvPicPr>
          <p:nvPr/>
        </p:nvPicPr>
        <p:blipFill>
          <a:blip r:embed="rId4"/>
          <a:stretch>
            <a:fillRect/>
          </a:stretch>
        </p:blipFill>
        <p:spPr>
          <a:xfrm>
            <a:off x="2423593" y="2667000"/>
            <a:ext cx="7416823" cy="3779273"/>
          </a:xfrm>
          <a:prstGeom prst="rect">
            <a:avLst/>
          </a:prstGeom>
        </p:spPr>
      </p:pic>
    </p:spTree>
    <p:extLst>
      <p:ext uri="{BB962C8B-B14F-4D97-AF65-F5344CB8AC3E}">
        <p14:creationId xmlns:p14="http://schemas.microsoft.com/office/powerpoint/2010/main" val="418596670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4">
            <a:extLst>
              <a:ext uri="{FF2B5EF4-FFF2-40B4-BE49-F238E27FC236}">
                <a16:creationId xmlns:a16="http://schemas.microsoft.com/office/drawing/2014/main" id="{FFBA8B36-850D-443A-B642-1B19F3E4F0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807" y="17628"/>
            <a:ext cx="2246972" cy="949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ítulo 1">
            <a:extLst>
              <a:ext uri="{FF2B5EF4-FFF2-40B4-BE49-F238E27FC236}">
                <a16:creationId xmlns:a16="http://schemas.microsoft.com/office/drawing/2014/main" id="{B3F50571-FF9D-47F6-B9C2-4477C9A000BD}"/>
              </a:ext>
            </a:extLst>
          </p:cNvPr>
          <p:cNvSpPr>
            <a:spLocks noGrp="1"/>
          </p:cNvSpPr>
          <p:nvPr>
            <p:ph type="ctrTitle"/>
          </p:nvPr>
        </p:nvSpPr>
        <p:spPr>
          <a:xfrm>
            <a:off x="1226224" y="1656381"/>
            <a:ext cx="8856679" cy="1079500"/>
          </a:xfrm>
          <a:solidFill>
            <a:schemeClr val="bg1"/>
          </a:solidFill>
          <a:ln>
            <a:solidFill>
              <a:schemeClr val="accent1">
                <a:lumMod val="75000"/>
              </a:schemeClr>
            </a:solidFill>
          </a:ln>
          <a:extLst>
            <a:ext uri="{FAA26D3D-D897-4be2-8F04-BA451C77F1D7}"/>
          </a:extLst>
        </p:spPr>
        <p:txBody>
          <a:bodyPr>
            <a:noAutofit/>
          </a:bodyPr>
          <a:lstStyle/>
          <a:p>
            <a:pPr eaLnBrk="1" fontAlgn="auto" hangingPunct="1">
              <a:spcAft>
                <a:spcPts val="0"/>
              </a:spcAft>
              <a:defRPr/>
            </a:pPr>
            <a:r>
              <a:rPr lang="pt-BR" b="1" dirty="0">
                <a:solidFill>
                  <a:srgbClr val="0070C0"/>
                </a:solidFill>
              </a:rPr>
              <a:t/>
            </a:r>
            <a:br>
              <a:rPr lang="pt-BR" b="1" dirty="0">
                <a:solidFill>
                  <a:srgbClr val="0070C0"/>
                </a:solidFill>
              </a:rPr>
            </a:br>
            <a:r>
              <a:rPr lang="pt-BR" b="1" dirty="0">
                <a:solidFill>
                  <a:srgbClr val="0070C0"/>
                </a:solidFill>
              </a:rPr>
              <a:t>Parte </a:t>
            </a:r>
            <a:r>
              <a:rPr lang="pt-BR" b="1" dirty="0" smtClean="0">
                <a:solidFill>
                  <a:srgbClr val="0070C0"/>
                </a:solidFill>
              </a:rPr>
              <a:t>II </a:t>
            </a:r>
            <a:endParaRPr lang="pt-BR" b="1" dirty="0">
              <a:solidFill>
                <a:srgbClr val="0070C0"/>
              </a:solidFill>
            </a:endParaRPr>
          </a:p>
        </p:txBody>
      </p:sp>
      <p:sp>
        <p:nvSpPr>
          <p:cNvPr id="10" name="Subtítulo 2">
            <a:extLst>
              <a:ext uri="{FF2B5EF4-FFF2-40B4-BE49-F238E27FC236}">
                <a16:creationId xmlns:a16="http://schemas.microsoft.com/office/drawing/2014/main" id="{618A2774-3370-4F6A-8C60-920080D790B7}"/>
              </a:ext>
            </a:extLst>
          </p:cNvPr>
          <p:cNvSpPr>
            <a:spLocks noGrp="1"/>
          </p:cNvSpPr>
          <p:nvPr>
            <p:ph type="subTitle" idx="1"/>
          </p:nvPr>
        </p:nvSpPr>
        <p:spPr>
          <a:xfrm>
            <a:off x="1438259" y="5864824"/>
            <a:ext cx="8847151" cy="792088"/>
          </a:xfrm>
          <a:solidFill>
            <a:schemeClr val="bg1"/>
          </a:solidFill>
          <a:ln>
            <a:solidFill>
              <a:schemeClr val="accent1"/>
            </a:solidFill>
          </a:ln>
          <a:extLst>
            <a:ext uri="{FAA26D3D-D897-4be2-8F04-BA451C77F1D7}"/>
          </a:extLst>
        </p:spPr>
        <p:txBody>
          <a:bodyPr>
            <a:normAutofit/>
          </a:bodyPr>
          <a:lstStyle/>
          <a:p>
            <a:pPr eaLnBrk="1" hangingPunct="1">
              <a:buClr>
                <a:srgbClr val="FFFFFF"/>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1800" dirty="0">
                <a:solidFill>
                  <a:srgbClr val="353535"/>
                </a:solidFill>
                <a:effectLst>
                  <a:outerShdw blurRad="38100" dist="38100" dir="2700000" algn="tl">
                    <a:srgbClr val="000000"/>
                  </a:outerShdw>
                </a:effectLst>
                <a:latin typeface="Tahoma" pitchFamily="34" charset="0"/>
              </a:rPr>
              <a:t>Agradecimentos: VANDERLEI SOARES MOYA</a:t>
            </a:r>
          </a:p>
          <a:p>
            <a:pPr eaLnBrk="1" hangingPunct="1">
              <a:buClr>
                <a:srgbClr val="FFFFFF"/>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1600" i="1" dirty="0">
                <a:solidFill>
                  <a:srgbClr val="353535"/>
                </a:solidFill>
                <a:latin typeface="Tahoma" pitchFamily="34" charset="0"/>
              </a:rPr>
              <a:t>Diretor Técnico do GNACS – Componente Estadual de Auditoria –  SNA – SES/São Paulo</a:t>
            </a:r>
          </a:p>
          <a:p>
            <a:pPr eaLnBrk="1" hangingPunct="1">
              <a:buClr>
                <a:srgbClr val="FFFFFF"/>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sz="1600" i="1" dirty="0">
              <a:solidFill>
                <a:srgbClr val="353535"/>
              </a:solidFill>
              <a:latin typeface="Tahoma" pitchFamily="34" charset="0"/>
            </a:endParaRPr>
          </a:p>
          <a:p>
            <a:pPr eaLnBrk="1" hangingPunct="1">
              <a:buClr>
                <a:srgbClr val="FFFFFF"/>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sz="1600" i="1" dirty="0">
              <a:solidFill>
                <a:srgbClr val="353535"/>
              </a:solidFill>
              <a:latin typeface="Tahoma" pitchFamily="34" charset="0"/>
            </a:endParaRPr>
          </a:p>
        </p:txBody>
      </p:sp>
    </p:spTree>
    <p:extLst>
      <p:ext uri="{BB962C8B-B14F-4D97-AF65-F5344CB8AC3E}">
        <p14:creationId xmlns:p14="http://schemas.microsoft.com/office/powerpoint/2010/main" val="3444443574"/>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375060" y="212539"/>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587022" y="1388533"/>
            <a:ext cx="11221156" cy="5325451"/>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p>
        </p:txBody>
      </p:sp>
      <p:sp>
        <p:nvSpPr>
          <p:cNvPr id="3" name="CaixaDeTexto 2">
            <a:extLst>
              <a:ext uri="{FF2B5EF4-FFF2-40B4-BE49-F238E27FC236}">
                <a16:creationId xmlns:a16="http://schemas.microsoft.com/office/drawing/2014/main" id="{BE0AEDD8-A182-4DF4-9030-DD77DC5BC0D0}"/>
              </a:ext>
            </a:extLst>
          </p:cNvPr>
          <p:cNvSpPr txBox="1"/>
          <p:nvPr/>
        </p:nvSpPr>
        <p:spPr>
          <a:xfrm>
            <a:off x="1991545" y="1844825"/>
            <a:ext cx="8208911" cy="1384995"/>
          </a:xfrm>
          <a:prstGeom prst="rect">
            <a:avLst/>
          </a:prstGeom>
          <a:noFill/>
        </p:spPr>
        <p:txBody>
          <a:bodyPr wrap="square" rtlCol="0">
            <a:spAutoFit/>
          </a:bodyPr>
          <a:lstStyle/>
          <a:p>
            <a:pPr algn="ctr"/>
            <a:r>
              <a:rPr lang="pt-BR" altLang="pt-BR" sz="2800" b="1" dirty="0"/>
              <a:t>DIÁLISE PERITONIAL</a:t>
            </a:r>
            <a:endParaRPr lang="pt-BR" sz="2800" dirty="0"/>
          </a:p>
          <a:p>
            <a:pPr algn="ctr"/>
            <a:r>
              <a:rPr lang="pt-BR" sz="2800" dirty="0"/>
              <a:t>Necessita de um acesso para ser realizada:</a:t>
            </a:r>
          </a:p>
          <a:p>
            <a:pPr algn="ctr"/>
            <a:r>
              <a:rPr lang="pt-BR" sz="2800" dirty="0"/>
              <a:t>Um cateter que é colocado na cavidade peritoneal.</a:t>
            </a:r>
          </a:p>
        </p:txBody>
      </p:sp>
      <p:pic>
        <p:nvPicPr>
          <p:cNvPr id="9" name="Imagem 8">
            <a:extLst>
              <a:ext uri="{FF2B5EF4-FFF2-40B4-BE49-F238E27FC236}">
                <a16:creationId xmlns:a16="http://schemas.microsoft.com/office/drawing/2014/main" id="{C8580A6D-FAAD-4285-8084-3CE4A8BEBC49}"/>
              </a:ext>
            </a:extLst>
          </p:cNvPr>
          <p:cNvPicPr>
            <a:picLocks noChangeAspect="1"/>
          </p:cNvPicPr>
          <p:nvPr/>
        </p:nvPicPr>
        <p:blipFill>
          <a:blip r:embed="rId4"/>
          <a:stretch>
            <a:fillRect/>
          </a:stretch>
        </p:blipFill>
        <p:spPr>
          <a:xfrm>
            <a:off x="1393234" y="3205842"/>
            <a:ext cx="3538592" cy="3407825"/>
          </a:xfrm>
          <a:prstGeom prst="rect">
            <a:avLst/>
          </a:prstGeom>
          <a:noFill/>
        </p:spPr>
      </p:pic>
      <p:sp>
        <p:nvSpPr>
          <p:cNvPr id="12" name="Retângulo 11">
            <a:extLst>
              <a:ext uri="{FF2B5EF4-FFF2-40B4-BE49-F238E27FC236}">
                <a16:creationId xmlns:a16="http://schemas.microsoft.com/office/drawing/2014/main" id="{3E8B95C6-A55C-4197-B805-A414EF30C3AD}"/>
              </a:ext>
            </a:extLst>
          </p:cNvPr>
          <p:cNvSpPr/>
          <p:nvPr/>
        </p:nvSpPr>
        <p:spPr>
          <a:xfrm>
            <a:off x="4931823" y="3886870"/>
            <a:ext cx="6278043" cy="2708434"/>
          </a:xfrm>
          <a:prstGeom prst="rect">
            <a:avLst/>
          </a:prstGeom>
        </p:spPr>
        <p:txBody>
          <a:bodyPr wrap="square">
            <a:spAutoFit/>
          </a:bodyPr>
          <a:lstStyle/>
          <a:p>
            <a:pPr marL="285750" indent="-285750">
              <a:buFont typeface="Arial" pitchFamily="34" charset="0"/>
              <a:buChar char="•"/>
              <a:defRPr/>
            </a:pPr>
            <a:r>
              <a:rPr lang="pt-BR" b="1" dirty="0">
                <a:cs typeface="Arial" pitchFamily="34" charset="0"/>
              </a:rPr>
              <a:t>PROCEDIMENTOS RELACIONADOS:</a:t>
            </a:r>
          </a:p>
          <a:p>
            <a:pPr marL="285750" indent="-285750">
              <a:buFont typeface="Arial" pitchFamily="34" charset="0"/>
              <a:buChar char="•"/>
              <a:defRPr/>
            </a:pPr>
            <a:endParaRPr lang="pt-BR" b="1" dirty="0">
              <a:cs typeface="Arial" pitchFamily="34" charset="0"/>
            </a:endParaRPr>
          </a:p>
          <a:p>
            <a:pPr marL="285750" indent="-285750">
              <a:buFont typeface="Arial" pitchFamily="34" charset="0"/>
              <a:buChar char="•"/>
              <a:defRPr/>
            </a:pPr>
            <a:r>
              <a:rPr lang="pt-BR" b="1" dirty="0">
                <a:cs typeface="Arial" pitchFamily="34" charset="0"/>
              </a:rPr>
              <a:t>0418010080 - </a:t>
            </a:r>
            <a:r>
              <a:rPr lang="pt-BR" sz="2000" b="1" dirty="0">
                <a:cs typeface="Arial" pitchFamily="34" charset="0"/>
              </a:rPr>
              <a:t>Implante de cateter tipo </a:t>
            </a:r>
            <a:r>
              <a:rPr lang="pt-BR" sz="2000" b="1" dirty="0" err="1">
                <a:cs typeface="Arial" pitchFamily="34" charset="0"/>
              </a:rPr>
              <a:t>Tenckhoff</a:t>
            </a:r>
            <a:r>
              <a:rPr lang="pt-BR" sz="2000" b="1" dirty="0">
                <a:cs typeface="Arial" pitchFamily="34" charset="0"/>
              </a:rPr>
              <a:t> ou similar p/ DPA/DPAC</a:t>
            </a:r>
            <a:endParaRPr lang="pt-BR" b="1" dirty="0">
              <a:cs typeface="Arial" pitchFamily="34" charset="0"/>
            </a:endParaRPr>
          </a:p>
          <a:p>
            <a:pPr marL="285750" indent="-285750">
              <a:buFont typeface="Arial" pitchFamily="34" charset="0"/>
              <a:buChar char="•"/>
              <a:defRPr/>
            </a:pPr>
            <a:r>
              <a:rPr lang="pt-BR" b="1" dirty="0">
                <a:cs typeface="Arial" pitchFamily="34" charset="0"/>
              </a:rPr>
              <a:t>0702100030 </a:t>
            </a:r>
            <a:r>
              <a:rPr lang="pt-BR" dirty="0">
                <a:cs typeface="Arial" pitchFamily="34" charset="0"/>
              </a:rPr>
              <a:t>- Cateter tipo </a:t>
            </a:r>
            <a:r>
              <a:rPr lang="pt-BR" dirty="0" err="1">
                <a:cs typeface="Arial" pitchFamily="34" charset="0"/>
              </a:rPr>
              <a:t>Tenckhoff</a:t>
            </a:r>
            <a:r>
              <a:rPr lang="pt-BR" dirty="0">
                <a:cs typeface="Arial" pitchFamily="34" charset="0"/>
              </a:rPr>
              <a:t> / similar de longa </a:t>
            </a:r>
            <a:r>
              <a:rPr lang="pt-BR" dirty="0" err="1">
                <a:cs typeface="Arial" pitchFamily="34" charset="0"/>
              </a:rPr>
              <a:t>permanencia</a:t>
            </a:r>
            <a:r>
              <a:rPr lang="pt-BR" dirty="0">
                <a:cs typeface="Arial" pitchFamily="34" charset="0"/>
              </a:rPr>
              <a:t> p/ DPI/DPAC/DPA</a:t>
            </a:r>
          </a:p>
          <a:p>
            <a:pPr marL="285750" indent="-285750">
              <a:buFont typeface="Arial" pitchFamily="34" charset="0"/>
              <a:buChar char="•"/>
              <a:defRPr/>
            </a:pPr>
            <a:endParaRPr lang="pt-BR" dirty="0">
              <a:cs typeface="Arial" pitchFamily="34" charset="0"/>
            </a:endParaRPr>
          </a:p>
          <a:p>
            <a:pPr marL="285750" indent="-285750">
              <a:buFont typeface="Arial" pitchFamily="34" charset="0"/>
              <a:buChar char="•"/>
              <a:defRPr/>
            </a:pPr>
            <a:r>
              <a:rPr lang="pt-BR" b="1" dirty="0">
                <a:cs typeface="Arial" pitchFamily="34" charset="0"/>
              </a:rPr>
              <a:t>0418020035 - </a:t>
            </a:r>
            <a:r>
              <a:rPr lang="pt-BR" sz="2000" b="1" dirty="0">
                <a:cs typeface="Arial" pitchFamily="34" charset="0"/>
              </a:rPr>
              <a:t>Retirada de cateter tipo </a:t>
            </a:r>
            <a:r>
              <a:rPr lang="pt-BR" sz="2000" b="1" dirty="0" err="1">
                <a:cs typeface="Arial" pitchFamily="34" charset="0"/>
              </a:rPr>
              <a:t>tenckhoff</a:t>
            </a:r>
            <a:r>
              <a:rPr lang="pt-BR" sz="2000" b="1" dirty="0">
                <a:cs typeface="Arial" pitchFamily="34" charset="0"/>
              </a:rPr>
              <a:t> / similar de longa permanência</a:t>
            </a:r>
            <a:endParaRPr lang="pt-BR" b="1" dirty="0">
              <a:cs typeface="Arial" pitchFamily="34" charset="0"/>
            </a:endParaRPr>
          </a:p>
        </p:txBody>
      </p:sp>
    </p:spTree>
    <p:extLst>
      <p:ext uri="{BB962C8B-B14F-4D97-AF65-F5344CB8AC3E}">
        <p14:creationId xmlns:p14="http://schemas.microsoft.com/office/powerpoint/2010/main" val="408840659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375523" y="178071"/>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575732" y="1237396"/>
            <a:ext cx="11334045" cy="547658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itchFamily="34" charset="0"/>
              <a:buChar char="•"/>
              <a:defRPr/>
            </a:pPr>
            <a:r>
              <a:rPr lang="pt-BR" b="1">
                <a:cs typeface="Arial" pitchFamily="34" charset="0"/>
              </a:rPr>
              <a:t>03.05.01.018-2 - Treinamento de paciente submetido a dialise peritoneal - DPAC-DPA (9 Dias)</a:t>
            </a:r>
          </a:p>
          <a:p>
            <a:pPr marL="285750" indent="-285750">
              <a:buFont typeface="Arial" pitchFamily="34" charset="0"/>
              <a:buChar char="•"/>
              <a:defRPr/>
            </a:pPr>
            <a:r>
              <a:rPr lang="pt-BR">
                <a:latin typeface="Arial" charset="0"/>
              </a:rPr>
              <a:t>07.02.10.007-2 - Conjunto de troca p/ treinamento de paciente submetido a  DPA / DPAC (9 dias) correspondente a 36 unidades</a:t>
            </a:r>
            <a:endParaRPr lang="pt-BR" dirty="0">
              <a:latin typeface="Arial" charset="0"/>
            </a:endParaRPr>
          </a:p>
        </p:txBody>
      </p:sp>
      <p:sp>
        <p:nvSpPr>
          <p:cNvPr id="3" name="CaixaDeTexto 2">
            <a:extLst>
              <a:ext uri="{FF2B5EF4-FFF2-40B4-BE49-F238E27FC236}">
                <a16:creationId xmlns:a16="http://schemas.microsoft.com/office/drawing/2014/main" id="{A4DD9D44-EC86-487F-9F82-142AAE5069DE}"/>
              </a:ext>
            </a:extLst>
          </p:cNvPr>
          <p:cNvSpPr txBox="1"/>
          <p:nvPr/>
        </p:nvSpPr>
        <p:spPr>
          <a:xfrm>
            <a:off x="1775520" y="1988841"/>
            <a:ext cx="8892480" cy="3631763"/>
          </a:xfrm>
          <a:prstGeom prst="rect">
            <a:avLst/>
          </a:prstGeom>
          <a:noFill/>
        </p:spPr>
        <p:txBody>
          <a:bodyPr wrap="square" rtlCol="0">
            <a:spAutoFit/>
          </a:bodyPr>
          <a:lstStyle/>
          <a:p>
            <a:pPr algn="ctr"/>
            <a:r>
              <a:rPr lang="pt-BR" b="1" dirty="0"/>
              <a:t>NECESSITA TREINAR O PACIENTE PARA REALIZAR  A DIÁLISE:</a:t>
            </a:r>
          </a:p>
          <a:p>
            <a:pPr algn="ctr"/>
            <a:endParaRPr lang="pt-BR" b="1" dirty="0"/>
          </a:p>
          <a:p>
            <a:pPr algn="ctr"/>
            <a:r>
              <a:rPr lang="pt-BR" sz="2400" b="1" dirty="0"/>
              <a:t>Procedimentos relacionados:</a:t>
            </a:r>
          </a:p>
          <a:p>
            <a:pPr algn="ctr"/>
            <a:endParaRPr lang="pt-BR" b="1" dirty="0"/>
          </a:p>
          <a:p>
            <a:pPr marL="285750" indent="-285750">
              <a:buFont typeface="Arial" pitchFamily="34" charset="0"/>
              <a:buChar char="•"/>
              <a:defRPr/>
            </a:pPr>
            <a:r>
              <a:rPr lang="pt-BR" sz="2400" b="1" dirty="0">
                <a:cs typeface="Arial" pitchFamily="34" charset="0"/>
              </a:rPr>
              <a:t>0305010182 - Treinamento de paciente submetido a dialise peritoneal - DPAC-DPA (9 Dias)</a:t>
            </a:r>
          </a:p>
          <a:p>
            <a:pPr>
              <a:defRPr/>
            </a:pPr>
            <a:endParaRPr lang="pt-BR" sz="2000" b="1" dirty="0">
              <a:cs typeface="Arial" pitchFamily="34" charset="0"/>
            </a:endParaRPr>
          </a:p>
          <a:p>
            <a:pPr marL="285750" indent="-285750">
              <a:buFont typeface="Arial" pitchFamily="34" charset="0"/>
              <a:buChar char="•"/>
              <a:defRPr/>
            </a:pPr>
            <a:r>
              <a:rPr lang="pt-BR" sz="2400" b="1" dirty="0">
                <a:solidFill>
                  <a:srgbClr val="0070C0"/>
                </a:solidFill>
                <a:latin typeface="Arial" charset="0"/>
              </a:rPr>
              <a:t>0702100072</a:t>
            </a:r>
            <a:r>
              <a:rPr lang="pt-BR" sz="2400" dirty="0">
                <a:latin typeface="Arial" charset="0"/>
              </a:rPr>
              <a:t> - Conjunto de troca p/ treinamento de paciente submetido a  DPA / DPAC (9 dias) correspondente </a:t>
            </a:r>
            <a:r>
              <a:rPr lang="pt-BR" sz="2000" dirty="0">
                <a:latin typeface="Arial" charset="0"/>
              </a:rPr>
              <a:t>a 36 u</a:t>
            </a:r>
            <a:r>
              <a:rPr lang="pt-BR" dirty="0">
                <a:latin typeface="Arial" charset="0"/>
              </a:rPr>
              <a:t>nidades</a:t>
            </a:r>
            <a:endParaRPr lang="pt-BR" sz="2000" dirty="0">
              <a:latin typeface="Arial" charset="0"/>
            </a:endParaRPr>
          </a:p>
          <a:p>
            <a:pPr algn="ctr"/>
            <a:endParaRPr lang="pt-BR" b="1" dirty="0"/>
          </a:p>
          <a:p>
            <a:pPr algn="ctr"/>
            <a:endParaRPr lang="pt-BR" b="1" dirty="0"/>
          </a:p>
        </p:txBody>
      </p:sp>
    </p:spTree>
    <p:extLst>
      <p:ext uri="{BB962C8B-B14F-4D97-AF65-F5344CB8AC3E}">
        <p14:creationId xmlns:p14="http://schemas.microsoft.com/office/powerpoint/2010/main" val="201487373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363772" y="114190"/>
            <a:ext cx="2627784" cy="1059325"/>
          </a:xfrm>
          <a:prstGeom prst="rect">
            <a:avLst/>
          </a:prstGeom>
        </p:spPr>
      </p:pic>
      <p:sp>
        <p:nvSpPr>
          <p:cNvPr id="8" name="Retângulo 7">
            <a:extLst>
              <a:ext uri="{FF2B5EF4-FFF2-40B4-BE49-F238E27FC236}">
                <a16:creationId xmlns:a16="http://schemas.microsoft.com/office/drawing/2014/main" id="{9965EF8C-CE0F-4B2F-B420-F205581DC97B}"/>
              </a:ext>
            </a:extLst>
          </p:cNvPr>
          <p:cNvSpPr/>
          <p:nvPr/>
        </p:nvSpPr>
        <p:spPr>
          <a:xfrm>
            <a:off x="654756" y="1605960"/>
            <a:ext cx="11074400" cy="1446550"/>
          </a:xfrm>
          <a:prstGeom prst="rect">
            <a:avLst/>
          </a:prstGeom>
          <a:solidFill>
            <a:schemeClr val="bg1"/>
          </a:solidFill>
        </p:spPr>
        <p:txBody>
          <a:bodyPr wrap="square">
            <a:spAutoFit/>
          </a:bodyPr>
          <a:lstStyle/>
          <a:p>
            <a:r>
              <a:rPr lang="pt-BR" dirty="0">
                <a:solidFill>
                  <a:srgbClr val="1969A0"/>
                </a:solidFill>
              </a:rPr>
              <a:t>0305010166 - Manutenção e acompanhamento domiciliar de paciente submetido a DPA /DPAC - </a:t>
            </a:r>
            <a:r>
              <a:rPr lang="pt-BR" sz="1200" dirty="0"/>
              <a:t>R$ 358,06</a:t>
            </a:r>
            <a:endParaRPr lang="pt-BR" sz="1100" dirty="0"/>
          </a:p>
          <a:p>
            <a:endParaRPr lang="pt-BR" sz="600" i="1" dirty="0"/>
          </a:p>
          <a:p>
            <a:pPr algn="just"/>
            <a:r>
              <a:rPr lang="pt-BR" sz="1600" i="1" dirty="0"/>
              <a:t>Consiste na avaliação do paciente pelo </a:t>
            </a:r>
            <a:r>
              <a:rPr lang="pt-BR" sz="1600" i="1" dirty="0">
                <a:highlight>
                  <a:srgbClr val="EEF7F8"/>
                </a:highlight>
              </a:rPr>
              <a:t>medico no estabelecimento de saúde e na </a:t>
            </a:r>
            <a:r>
              <a:rPr lang="pt-BR" sz="1600" i="1" dirty="0" err="1">
                <a:highlight>
                  <a:srgbClr val="EEF7F8"/>
                </a:highlight>
              </a:rPr>
              <a:t>assistencia</a:t>
            </a:r>
            <a:r>
              <a:rPr lang="pt-BR" sz="1600" i="1" dirty="0">
                <a:highlight>
                  <a:srgbClr val="EEF7F8"/>
                </a:highlight>
              </a:rPr>
              <a:t> domiciliar realizada pela (o) enfermeira(o) </a:t>
            </a:r>
            <a:r>
              <a:rPr lang="pt-BR" sz="1600" i="1" dirty="0"/>
              <a:t>para orientação quanto a assepsia ambiental, estocagem dos conjuntos de troca e do uso correto quando houver uso de maquina cicladora, desde o inicio do tratamento que poderá abranger o período igual ou inferior a 15 dias ou de mês. A utilização de quantitativos de conjuntos de troca, instalação de maquina cicladora e equivalente a 15 dias ou de mês.</a:t>
            </a:r>
            <a:endParaRPr lang="pt-BR" sz="1600" dirty="0"/>
          </a:p>
        </p:txBody>
      </p:sp>
      <p:graphicFrame>
        <p:nvGraphicFramePr>
          <p:cNvPr id="10" name="Tabela 9">
            <a:extLst>
              <a:ext uri="{FF2B5EF4-FFF2-40B4-BE49-F238E27FC236}">
                <a16:creationId xmlns:a16="http://schemas.microsoft.com/office/drawing/2014/main" id="{C73C36EE-6802-44DB-9D2B-732BF59ACAC9}"/>
              </a:ext>
            </a:extLst>
          </p:cNvPr>
          <p:cNvGraphicFramePr>
            <a:graphicFrameLocks noGrp="1"/>
          </p:cNvGraphicFramePr>
          <p:nvPr>
            <p:extLst>
              <p:ext uri="{D42A27DB-BD31-4B8C-83A1-F6EECF244321}">
                <p14:modId xmlns:p14="http://schemas.microsoft.com/office/powerpoint/2010/main" val="3538221021"/>
              </p:ext>
            </p:extLst>
          </p:nvPr>
        </p:nvGraphicFramePr>
        <p:xfrm>
          <a:off x="767644" y="3246761"/>
          <a:ext cx="10848623" cy="2804160"/>
        </p:xfrm>
        <a:graphic>
          <a:graphicData uri="http://schemas.openxmlformats.org/drawingml/2006/table">
            <a:tbl>
              <a:tblPr/>
              <a:tblGrid>
                <a:gridCol w="10848623">
                  <a:extLst>
                    <a:ext uri="{9D8B030D-6E8A-4147-A177-3AD203B41FA5}">
                      <a16:colId xmlns:a16="http://schemas.microsoft.com/office/drawing/2014/main" val="2231632593"/>
                    </a:ext>
                  </a:extLst>
                </a:gridCol>
              </a:tblGrid>
              <a:tr h="0">
                <a:tc>
                  <a:txBody>
                    <a:bodyPr/>
                    <a:lstStyle/>
                    <a:p>
                      <a:r>
                        <a:rPr lang="pt-BR" b="1" dirty="0">
                          <a:solidFill>
                            <a:schemeClr val="tx1"/>
                          </a:solidFill>
                          <a:effectLst/>
                        </a:rPr>
                        <a:t>Procedimentos relacionados à DPA</a:t>
                      </a:r>
                    </a:p>
                    <a:p>
                      <a:endParaRPr lang="pt-BR" b="1" dirty="0">
                        <a:solidFill>
                          <a:schemeClr val="tx1"/>
                        </a:solidFill>
                        <a:effectLst/>
                      </a:endParaRPr>
                    </a:p>
                    <a:p>
                      <a:r>
                        <a:rPr lang="pt-BR" b="1" dirty="0">
                          <a:solidFill>
                            <a:schemeClr val="tx1"/>
                          </a:solidFill>
                          <a:effectLst/>
                        </a:rPr>
                        <a:t>0702100048</a:t>
                      </a:r>
                      <a:r>
                        <a:rPr lang="pt-BR" dirty="0">
                          <a:solidFill>
                            <a:srgbClr val="1969A0"/>
                          </a:solidFill>
                          <a:effectLst/>
                        </a:rPr>
                        <a:t> - </a:t>
                      </a:r>
                      <a:r>
                        <a:rPr lang="pt-BR" dirty="0">
                          <a:solidFill>
                            <a:schemeClr val="tx1"/>
                          </a:solidFill>
                          <a:effectLst/>
                        </a:rPr>
                        <a:t>Conj.Troca p/DPA (</a:t>
                      </a:r>
                      <a:r>
                        <a:rPr lang="pt-BR" dirty="0" err="1">
                          <a:solidFill>
                            <a:schemeClr val="tx1"/>
                          </a:solidFill>
                          <a:effectLst/>
                        </a:rPr>
                        <a:t>paciente-mês</a:t>
                      </a:r>
                      <a:r>
                        <a:rPr lang="pt-BR" dirty="0">
                          <a:solidFill>
                            <a:schemeClr val="tx1"/>
                          </a:solidFill>
                          <a:effectLst/>
                        </a:rPr>
                        <a:t> c/ instalação domiciliar e manutenção da maquina cicladora) </a:t>
                      </a:r>
                      <a:r>
                        <a:rPr lang="pt-BR" dirty="0">
                          <a:solidFill>
                            <a:srgbClr val="1969A0"/>
                          </a:solidFill>
                          <a:effectLst/>
                        </a:rPr>
                        <a:t>- </a:t>
                      </a:r>
                      <a:r>
                        <a:rPr lang="pt-BR" sz="1200" b="0" i="0" kern="1200" dirty="0">
                          <a:solidFill>
                            <a:schemeClr val="tx1"/>
                          </a:solidFill>
                          <a:effectLst/>
                          <a:latin typeface="+mn-lt"/>
                          <a:ea typeface="+mn-ea"/>
                          <a:cs typeface="+mn-cs"/>
                        </a:rPr>
                        <a:t>R$ 2.511,49</a:t>
                      </a:r>
                    </a:p>
                    <a:p>
                      <a:endParaRPr lang="pt-BR" sz="400" dirty="0">
                        <a:solidFill>
                          <a:srgbClr val="1969A0"/>
                        </a:solidFill>
                        <a:effectLst/>
                      </a:endParaRPr>
                    </a:p>
                    <a:p>
                      <a:pPr algn="just"/>
                      <a:r>
                        <a:rPr lang="pt-BR" sz="1800" b="0" i="1" kern="1200" dirty="0">
                          <a:solidFill>
                            <a:srgbClr val="002060"/>
                          </a:solidFill>
                          <a:effectLst/>
                          <a:latin typeface="+mn-lt"/>
                          <a:ea typeface="+mn-ea"/>
                          <a:cs typeface="+mn-cs"/>
                        </a:rPr>
                        <a:t>Consiste na disponibilização domiciliar dos conjuntos de troca para DPA com acessórios específicos para paciente que necessite realizar dialise peritoneal automática por mês com simultânea instalação e manutenção da maquina cicladora </a:t>
                      </a:r>
                      <a:r>
                        <a:rPr lang="pt-BR" sz="1600" b="0" i="1" kern="1200" dirty="0">
                          <a:solidFill>
                            <a:schemeClr val="tx1"/>
                          </a:solidFill>
                          <a:effectLst/>
                          <a:latin typeface="+mn-lt"/>
                          <a:ea typeface="+mn-ea"/>
                          <a:cs typeface="+mn-cs"/>
                        </a:rPr>
                        <a:t>.</a:t>
                      </a:r>
                    </a:p>
                    <a:p>
                      <a:endParaRPr lang="pt-BR" sz="1800" b="0" i="1"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pt-BR" b="1" dirty="0"/>
                        <a:t>0702100056</a:t>
                      </a:r>
                      <a:r>
                        <a:rPr lang="pt-BR" dirty="0"/>
                        <a:t> </a:t>
                      </a:r>
                      <a:r>
                        <a:rPr lang="pt-BR" dirty="0">
                          <a:solidFill>
                            <a:srgbClr val="002060"/>
                          </a:solidFill>
                        </a:rPr>
                        <a:t>- </a:t>
                      </a:r>
                      <a:r>
                        <a:rPr lang="pt-BR" dirty="0">
                          <a:solidFill>
                            <a:schemeClr val="tx1"/>
                          </a:solidFill>
                        </a:rPr>
                        <a:t>Conjunto de troca p/ paciente submetido a DPA (paciente-15 dias c/ instalação domiciliar e manutenção de maquina cicladora); </a:t>
                      </a:r>
                      <a:r>
                        <a:rPr lang="pt-BR" sz="1200" b="0" i="0" kern="1200" dirty="0">
                          <a:solidFill>
                            <a:schemeClr val="tx1"/>
                          </a:solidFill>
                          <a:effectLst/>
                          <a:latin typeface="+mn-lt"/>
                          <a:ea typeface="+mn-ea"/>
                          <a:cs typeface="+mn-cs"/>
                        </a:rPr>
                        <a:t>R$ 1.255,74</a:t>
                      </a:r>
                      <a:endParaRPr lang="pt-BR" dirty="0">
                        <a:solidFill>
                          <a:schemeClr val="tx1"/>
                        </a:solidFill>
                        <a:effectLst/>
                      </a:endParaRPr>
                    </a:p>
                  </a:txBody>
                  <a:tcPr anchor="ctr">
                    <a:lnL>
                      <a:noFill/>
                    </a:lnL>
                    <a:lnR>
                      <a:noFill/>
                    </a:lnR>
                    <a:lnT>
                      <a:noFill/>
                    </a:lnT>
                    <a:lnB>
                      <a:noFill/>
                    </a:lnB>
                    <a:solidFill>
                      <a:srgbClr val="FFFFFF"/>
                    </a:solidFill>
                  </a:tcPr>
                </a:tc>
                <a:extLst>
                  <a:ext uri="{0D108BD9-81ED-4DB2-BD59-A6C34878D82A}">
                    <a16:rowId xmlns:a16="http://schemas.microsoft.com/office/drawing/2014/main" val="1607827912"/>
                  </a:ext>
                </a:extLst>
              </a:tr>
            </a:tbl>
          </a:graphicData>
        </a:graphic>
      </p:graphicFrame>
    </p:spTree>
    <p:extLst>
      <p:ext uri="{BB962C8B-B14F-4D97-AF65-F5344CB8AC3E}">
        <p14:creationId xmlns:p14="http://schemas.microsoft.com/office/powerpoint/2010/main" val="251277644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62172" y="128956"/>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745067" y="1188281"/>
            <a:ext cx="11040533" cy="5525703"/>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graphicFrame>
        <p:nvGraphicFramePr>
          <p:cNvPr id="8" name="Tabela 7">
            <a:extLst>
              <a:ext uri="{FF2B5EF4-FFF2-40B4-BE49-F238E27FC236}">
                <a16:creationId xmlns:a16="http://schemas.microsoft.com/office/drawing/2014/main" id="{55420106-13CE-432F-8E2B-6120FF5F9056}"/>
              </a:ext>
            </a:extLst>
          </p:cNvPr>
          <p:cNvGraphicFramePr>
            <a:graphicFrameLocks noGrp="1"/>
          </p:cNvGraphicFramePr>
          <p:nvPr/>
        </p:nvGraphicFramePr>
        <p:xfrm>
          <a:off x="2088798" y="2132856"/>
          <a:ext cx="8316924" cy="4480560"/>
        </p:xfrm>
        <a:graphic>
          <a:graphicData uri="http://schemas.openxmlformats.org/drawingml/2006/table">
            <a:tbl>
              <a:tblPr/>
              <a:tblGrid>
                <a:gridCol w="8316924">
                  <a:extLst>
                    <a:ext uri="{9D8B030D-6E8A-4147-A177-3AD203B41FA5}">
                      <a16:colId xmlns:a16="http://schemas.microsoft.com/office/drawing/2014/main" val="2231632593"/>
                    </a:ext>
                  </a:extLst>
                </a:gridCol>
              </a:tblGrid>
              <a:tr h="0">
                <a:tc>
                  <a:txBody>
                    <a:bodyPr/>
                    <a:lstStyle/>
                    <a:p>
                      <a:r>
                        <a:rPr lang="pt-BR" b="1" dirty="0">
                          <a:solidFill>
                            <a:schemeClr val="tx1"/>
                          </a:solidFill>
                          <a:effectLst/>
                        </a:rPr>
                        <a:t>Procedimentos relacionados à DPAC</a:t>
                      </a:r>
                    </a:p>
                    <a:p>
                      <a:endParaRPr lang="pt-BR" b="1" dirty="0">
                        <a:solidFill>
                          <a:schemeClr val="tx1"/>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pt-BR" b="1" dirty="0"/>
                        <a:t>0702100064 - Conjunto de troca p/ paciente submetido a DPAC (</a:t>
                      </a:r>
                      <a:r>
                        <a:rPr lang="pt-BR" b="1" dirty="0" err="1"/>
                        <a:t>paciente-mês</a:t>
                      </a:r>
                      <a:r>
                        <a:rPr lang="pt-BR" b="1" dirty="0"/>
                        <a:t>) correspondente a 120 unidades </a:t>
                      </a:r>
                      <a:r>
                        <a:rPr lang="pt-BR" dirty="0"/>
                        <a:t>– </a:t>
                      </a:r>
                      <a:r>
                        <a:rPr lang="pt-BR" sz="1200" b="0" i="0" kern="1200" dirty="0">
                          <a:solidFill>
                            <a:schemeClr val="tx1"/>
                          </a:solidFill>
                          <a:effectLst/>
                          <a:latin typeface="+mn-lt"/>
                          <a:ea typeface="+mn-ea"/>
                          <a:cs typeface="+mn-cs"/>
                        </a:rPr>
                        <a:t>R$ 1.893,68</a:t>
                      </a:r>
                    </a:p>
                    <a:p>
                      <a:pPr marL="0" marR="0" lvl="0" indent="0" algn="l" defTabSz="457200" rtl="0" eaLnBrk="1" fontAlgn="auto" latinLnBrk="0" hangingPunct="1">
                        <a:lnSpc>
                          <a:spcPct val="100000"/>
                        </a:lnSpc>
                        <a:spcBef>
                          <a:spcPts val="0"/>
                        </a:spcBef>
                        <a:spcAft>
                          <a:spcPts val="0"/>
                        </a:spcAft>
                        <a:buClrTx/>
                        <a:buSzTx/>
                        <a:buFontTx/>
                        <a:buNone/>
                        <a:tabLst/>
                        <a:defRPr/>
                      </a:pPr>
                      <a:endParaRPr lang="pt-BR" dirty="0"/>
                    </a:p>
                    <a:p>
                      <a:pPr marL="0" marR="0" lvl="0" indent="0" algn="l" defTabSz="457200" rtl="0" eaLnBrk="1" fontAlgn="auto" latinLnBrk="0" hangingPunct="1">
                        <a:lnSpc>
                          <a:spcPct val="100000"/>
                        </a:lnSpc>
                        <a:spcBef>
                          <a:spcPts val="0"/>
                        </a:spcBef>
                        <a:spcAft>
                          <a:spcPts val="0"/>
                        </a:spcAft>
                        <a:buClrTx/>
                        <a:buSzTx/>
                        <a:buFontTx/>
                        <a:buNone/>
                        <a:tabLst/>
                        <a:defRPr/>
                      </a:pPr>
                      <a:r>
                        <a:rPr lang="pt-BR" sz="1800" b="0" i="1" kern="1200" dirty="0">
                          <a:solidFill>
                            <a:srgbClr val="002060"/>
                          </a:solidFill>
                          <a:effectLst/>
                          <a:latin typeface="+mn-lt"/>
                          <a:ea typeface="+mn-ea"/>
                          <a:cs typeface="+mn-cs"/>
                        </a:rPr>
                        <a:t>Consiste na disponibilização domiciliar dos conjuntos de troca com acessórios específicos para o paciente que necessite realizar dialise peritoneal ambulatorial continua DPAC, paciente/mês</a:t>
                      </a:r>
                      <a:r>
                        <a:rPr lang="pt-BR" sz="1800" b="0" i="1" kern="1200" dirty="0">
                          <a:solidFill>
                            <a:schemeClr val="tx1"/>
                          </a:solidFill>
                          <a:effectLst/>
                          <a:latin typeface="+mn-lt"/>
                          <a:ea typeface="+mn-ea"/>
                          <a:cs typeface="+mn-cs"/>
                        </a:rPr>
                        <a:t>.</a:t>
                      </a:r>
                      <a:endParaRPr lang="pt-BR" sz="18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pt-BR" dirty="0"/>
                    </a:p>
                    <a:p>
                      <a:pPr marL="0" marR="0" lvl="0" indent="0" algn="l" defTabSz="457200" rtl="0" eaLnBrk="1" fontAlgn="auto" latinLnBrk="0" hangingPunct="1">
                        <a:lnSpc>
                          <a:spcPct val="100000"/>
                        </a:lnSpc>
                        <a:spcBef>
                          <a:spcPts val="0"/>
                        </a:spcBef>
                        <a:spcAft>
                          <a:spcPts val="0"/>
                        </a:spcAft>
                        <a:buClrTx/>
                        <a:buSzTx/>
                        <a:buFontTx/>
                        <a:buNone/>
                        <a:tabLst/>
                        <a:defRPr/>
                      </a:pPr>
                      <a:r>
                        <a:rPr lang="pt-BR" b="1" dirty="0">
                          <a:latin typeface="Arial" charset="0"/>
                        </a:rPr>
                        <a:t>0702100080 - Conjuntos de troca p/ paciente submetido a DPAC (paciente/15 dias) </a:t>
                      </a:r>
                      <a:r>
                        <a:rPr lang="pt-BR" dirty="0">
                          <a:latin typeface="Arial" charset="0"/>
                        </a:rPr>
                        <a:t>- </a:t>
                      </a:r>
                      <a:r>
                        <a:rPr lang="pt-BR" sz="1200" b="0" i="0" kern="1200" dirty="0">
                          <a:solidFill>
                            <a:schemeClr val="tx1"/>
                          </a:solidFill>
                          <a:effectLst/>
                          <a:latin typeface="+mn-lt"/>
                          <a:ea typeface="+mn-ea"/>
                          <a:cs typeface="+mn-cs"/>
                        </a:rPr>
                        <a:t>R$ 946,84</a:t>
                      </a:r>
                      <a:endParaRPr lang="pt-BR" dirty="0">
                        <a:latin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pt-BR"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pt-BR" dirty="0"/>
                    </a:p>
                    <a:p>
                      <a:endParaRPr lang="pt-BR" b="1" dirty="0">
                        <a:solidFill>
                          <a:schemeClr val="tx1"/>
                        </a:solidFill>
                        <a:effectLst/>
                      </a:endParaRPr>
                    </a:p>
                    <a:p>
                      <a:endParaRPr lang="pt-BR" b="1" dirty="0">
                        <a:solidFill>
                          <a:schemeClr val="tx1"/>
                        </a:solidFill>
                        <a:effectLst/>
                      </a:endParaRPr>
                    </a:p>
                    <a:p>
                      <a:endParaRPr lang="pt-BR" dirty="0">
                        <a:solidFill>
                          <a:srgbClr val="1969A0"/>
                        </a:solidFill>
                        <a:effectLst/>
                      </a:endParaRPr>
                    </a:p>
                  </a:txBody>
                  <a:tcPr anchor="ctr">
                    <a:lnL>
                      <a:noFill/>
                    </a:lnL>
                    <a:lnR>
                      <a:noFill/>
                    </a:lnR>
                    <a:lnT>
                      <a:noFill/>
                    </a:lnT>
                    <a:lnB>
                      <a:noFill/>
                    </a:lnB>
                    <a:solidFill>
                      <a:srgbClr val="FFFFFF"/>
                    </a:solidFill>
                  </a:tcPr>
                </a:tc>
                <a:extLst>
                  <a:ext uri="{0D108BD9-81ED-4DB2-BD59-A6C34878D82A}">
                    <a16:rowId xmlns:a16="http://schemas.microsoft.com/office/drawing/2014/main" val="1607827912"/>
                  </a:ext>
                </a:extLst>
              </a:tr>
            </a:tbl>
          </a:graphicData>
        </a:graphic>
      </p:graphicFrame>
    </p:spTree>
    <p:extLst>
      <p:ext uri="{BB962C8B-B14F-4D97-AF65-F5344CB8AC3E}">
        <p14:creationId xmlns:p14="http://schemas.microsoft.com/office/powerpoint/2010/main" val="184542766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50882" y="52170"/>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756355" y="1111495"/>
            <a:ext cx="10961511" cy="5602489"/>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tângulo 2">
            <a:extLst>
              <a:ext uri="{FF2B5EF4-FFF2-40B4-BE49-F238E27FC236}">
                <a16:creationId xmlns:a16="http://schemas.microsoft.com/office/drawing/2014/main" id="{BBFF1592-DD74-4537-ACB9-F867210C5E47}"/>
              </a:ext>
            </a:extLst>
          </p:cNvPr>
          <p:cNvSpPr>
            <a:spLocks noChangeArrowheads="1"/>
          </p:cNvSpPr>
          <p:nvPr/>
        </p:nvSpPr>
        <p:spPr bwMode="auto">
          <a:xfrm>
            <a:off x="1535289" y="1111495"/>
            <a:ext cx="9539111" cy="5155257"/>
          </a:xfrm>
          <a:prstGeom prst="rect">
            <a:avLst/>
          </a:prstGeom>
          <a:noFill/>
          <a:ln w="9525">
            <a:noFill/>
            <a:miter lim="800000"/>
            <a:headEnd/>
            <a:tailEnd/>
          </a:ln>
        </p:spPr>
        <p:txBody>
          <a:bodyPr wrap="square">
            <a:spAutoFit/>
          </a:bodyPr>
          <a:lstStyle/>
          <a:p>
            <a:pPr algn="ctr"/>
            <a:r>
              <a:rPr lang="pt-BR" altLang="pt-BR" sz="2000" b="1" dirty="0"/>
              <a:t>DIÁLISE PERITONIAL</a:t>
            </a:r>
          </a:p>
          <a:p>
            <a:endParaRPr lang="pt-BR" altLang="pt-BR" sz="1200" dirty="0"/>
          </a:p>
          <a:p>
            <a:pPr algn="ctr"/>
            <a:r>
              <a:rPr lang="pt-BR" altLang="pt-BR" sz="2400" b="1" dirty="0"/>
              <a:t>DPAC (Diálise Peritoneal Ambulatorial Contínua) </a:t>
            </a:r>
          </a:p>
          <a:p>
            <a:pPr algn="ctr"/>
            <a:r>
              <a:rPr lang="pt-BR" altLang="pt-BR" sz="2400" dirty="0"/>
              <a:t>•</a:t>
            </a:r>
            <a:r>
              <a:rPr lang="pt-BR" altLang="pt-BR" sz="2400" b="1" dirty="0"/>
              <a:t>DPA (Diálise Peritoneal Automática) :</a:t>
            </a:r>
          </a:p>
          <a:p>
            <a:pPr algn="ctr"/>
            <a:r>
              <a:rPr lang="pt-BR" altLang="pt-BR" sz="2400" dirty="0"/>
              <a:t> </a:t>
            </a:r>
            <a:endParaRPr lang="pt-BR" altLang="pt-BR" sz="2800" dirty="0"/>
          </a:p>
          <a:p>
            <a:pPr eaLnBrk="0" hangingPunct="0">
              <a:buFontTx/>
              <a:buChar char="•"/>
            </a:pPr>
            <a:r>
              <a:rPr lang="pt-BR" altLang="pt-BR" sz="2400" dirty="0"/>
              <a:t> Registro da descrição do acesso (</a:t>
            </a:r>
            <a:r>
              <a:rPr lang="pt-BR" altLang="pt-BR" sz="2400" b="1" u="sng" dirty="0"/>
              <a:t>cateter </a:t>
            </a:r>
            <a:r>
              <a:rPr lang="pt-BR" altLang="pt-BR" sz="2400" b="1" u="sng" dirty="0" err="1"/>
              <a:t>Tenckhoff</a:t>
            </a:r>
            <a:r>
              <a:rPr lang="pt-BR" altLang="pt-BR" sz="2400" dirty="0"/>
              <a:t>  e similares)</a:t>
            </a:r>
          </a:p>
          <a:p>
            <a:pPr eaLnBrk="0" hangingPunct="0"/>
            <a:endParaRPr lang="pt-BR" altLang="pt-BR" sz="1400" dirty="0"/>
          </a:p>
          <a:p>
            <a:pPr eaLnBrk="0" hangingPunct="0">
              <a:buFontTx/>
              <a:buChar char="•"/>
            </a:pPr>
            <a:r>
              <a:rPr lang="pt-BR" altLang="pt-BR" sz="2400" dirty="0"/>
              <a:t>Registro do treinamento  e do conjunto de troca para o treinamento;</a:t>
            </a:r>
          </a:p>
          <a:p>
            <a:pPr eaLnBrk="0" hangingPunct="0"/>
            <a:endParaRPr lang="pt-BR" altLang="pt-BR" sz="1000" dirty="0"/>
          </a:p>
          <a:p>
            <a:pPr eaLnBrk="0" hangingPunct="0">
              <a:buFontTx/>
              <a:buChar char="•"/>
            </a:pPr>
            <a:r>
              <a:rPr lang="pt-BR" altLang="pt-BR" sz="2400" dirty="0"/>
              <a:t>Registros das consultas médicas mensais e visitas domiciliares da enfermeira;</a:t>
            </a:r>
          </a:p>
          <a:p>
            <a:pPr eaLnBrk="0" hangingPunct="0"/>
            <a:endParaRPr lang="pt-BR" altLang="pt-BR" sz="1200" dirty="0"/>
          </a:p>
          <a:p>
            <a:pPr eaLnBrk="0" hangingPunct="0">
              <a:buFontTx/>
              <a:buChar char="•"/>
            </a:pPr>
            <a:r>
              <a:rPr lang="pt-BR" altLang="pt-BR" sz="2400" dirty="0"/>
              <a:t>Realização dos exames mensais, trimestrais, semestrais e anuais;</a:t>
            </a:r>
          </a:p>
          <a:p>
            <a:pPr eaLnBrk="0" hangingPunct="0"/>
            <a:endParaRPr lang="pt-BR" altLang="pt-BR" sz="1200" dirty="0"/>
          </a:p>
          <a:p>
            <a:pPr eaLnBrk="0" hangingPunct="0">
              <a:buFontTx/>
              <a:buChar char="•"/>
            </a:pPr>
            <a:r>
              <a:rPr lang="pt-BR" altLang="pt-BR" sz="2400" dirty="0"/>
              <a:t>Registro de entrega, (frequência comprovando o recebimento) e notas fiscais dos conjuntos de troca.</a:t>
            </a:r>
            <a:endParaRPr lang="pt-BR" altLang="pt-BR" sz="2800" dirty="0"/>
          </a:p>
          <a:p>
            <a:endParaRPr lang="pt-BR" altLang="pt-BR" sz="900" dirty="0"/>
          </a:p>
        </p:txBody>
      </p:sp>
    </p:spTree>
    <p:extLst>
      <p:ext uri="{BB962C8B-B14F-4D97-AF65-F5344CB8AC3E}">
        <p14:creationId xmlns:p14="http://schemas.microsoft.com/office/powerpoint/2010/main" val="142716755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329905" y="144016"/>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654756" y="1313490"/>
            <a:ext cx="11153422" cy="554451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8000" dirty="0">
                <a:solidFill>
                  <a:schemeClr val="tx1"/>
                </a:solidFill>
              </a:rPr>
              <a:t>HEMODIÁLISE</a:t>
            </a:r>
          </a:p>
          <a:p>
            <a:pPr algn="ctr"/>
            <a:r>
              <a:rPr lang="pt-BR" sz="4800" dirty="0">
                <a:solidFill>
                  <a:schemeClr val="tx1"/>
                </a:solidFill>
              </a:rPr>
              <a:t>Utiliza uma membrana (um filtro)artificial – a máquina de hemodiálise </a:t>
            </a:r>
          </a:p>
          <a:p>
            <a:pPr algn="ctr"/>
            <a:r>
              <a:rPr lang="pt-BR" sz="4800" dirty="0">
                <a:solidFill>
                  <a:schemeClr val="tx1"/>
                </a:solidFill>
              </a:rPr>
              <a:t> “Rim artificial”</a:t>
            </a:r>
          </a:p>
        </p:txBody>
      </p:sp>
    </p:spTree>
    <p:extLst>
      <p:ext uri="{BB962C8B-B14F-4D97-AF65-F5344CB8AC3E}">
        <p14:creationId xmlns:p14="http://schemas.microsoft.com/office/powerpoint/2010/main" val="49035751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59F5897-D5F7-45F8-84A4-65E6AB75C3F5}"/>
              </a:ext>
            </a:extLst>
          </p:cNvPr>
          <p:cNvSpPr/>
          <p:nvPr/>
        </p:nvSpPr>
        <p:spPr>
          <a:xfrm>
            <a:off x="1524000" y="328713"/>
            <a:ext cx="3635896" cy="115083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18º AUDHOSP</a:t>
            </a:r>
          </a:p>
          <a:p>
            <a:pPr algn="ctr"/>
            <a:endParaRPr lang="pt-BR" dirty="0"/>
          </a:p>
          <a:p>
            <a:pPr algn="ctr"/>
            <a:r>
              <a:rPr lang="pt-BR" sz="2400" b="1" dirty="0">
                <a:ln w="22225">
                  <a:solidFill>
                    <a:schemeClr val="accent2"/>
                  </a:solidFill>
                  <a:prstDash val="solid"/>
                </a:ln>
                <a:solidFill>
                  <a:schemeClr val="accent2">
                    <a:lumMod val="40000"/>
                    <a:lumOff val="60000"/>
                  </a:schemeClr>
                </a:solidFill>
              </a:rPr>
              <a:t>4°AUDHASS</a:t>
            </a:r>
          </a:p>
        </p:txBody>
      </p:sp>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8040216" y="-9988"/>
            <a:ext cx="2627784" cy="1059325"/>
          </a:xfrm>
          <a:prstGeom prst="rect">
            <a:avLst/>
          </a:prstGeom>
        </p:spPr>
      </p:pic>
      <p:sp>
        <p:nvSpPr>
          <p:cNvPr id="6" name="Retângulo 5">
            <a:extLst>
              <a:ext uri="{FF2B5EF4-FFF2-40B4-BE49-F238E27FC236}">
                <a16:creationId xmlns:a16="http://schemas.microsoft.com/office/drawing/2014/main" id="{74F8E599-A867-4740-A5F2-C26F3AAEE31A}"/>
              </a:ext>
            </a:extLst>
          </p:cNvPr>
          <p:cNvSpPr/>
          <p:nvPr/>
        </p:nvSpPr>
        <p:spPr>
          <a:xfrm>
            <a:off x="7608168" y="1064785"/>
            <a:ext cx="2952328" cy="41476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b="1" dirty="0">
                <a:ln w="22225">
                  <a:solidFill>
                    <a:schemeClr val="accent2"/>
                  </a:solidFill>
                  <a:prstDash val="solid"/>
                </a:ln>
                <a:solidFill>
                  <a:schemeClr val="accent2">
                    <a:lumMod val="40000"/>
                    <a:lumOff val="60000"/>
                  </a:schemeClr>
                </a:solidFill>
              </a:rPr>
              <a:t>SAÚDE SUPLEMENTAR</a:t>
            </a:r>
          </a:p>
        </p:txBody>
      </p:sp>
      <p:sp>
        <p:nvSpPr>
          <p:cNvPr id="7" name="Retângulo: Cantos Arredondados 6">
            <a:extLst>
              <a:ext uri="{FF2B5EF4-FFF2-40B4-BE49-F238E27FC236}">
                <a16:creationId xmlns:a16="http://schemas.microsoft.com/office/drawing/2014/main" id="{288E311F-B22F-49C2-9EC6-5599EBB7B1C1}"/>
              </a:ext>
            </a:extLst>
          </p:cNvPr>
          <p:cNvSpPr/>
          <p:nvPr/>
        </p:nvSpPr>
        <p:spPr>
          <a:xfrm>
            <a:off x="1775520" y="1844824"/>
            <a:ext cx="8640960" cy="486916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pic>
        <p:nvPicPr>
          <p:cNvPr id="3" name="Imagem 2">
            <a:extLst>
              <a:ext uri="{FF2B5EF4-FFF2-40B4-BE49-F238E27FC236}">
                <a16:creationId xmlns:a16="http://schemas.microsoft.com/office/drawing/2014/main" id="{3DA5DF67-4F62-4B77-A92C-4C08385DF324}"/>
              </a:ext>
            </a:extLst>
          </p:cNvPr>
          <p:cNvPicPr>
            <a:picLocks noChangeAspect="1"/>
          </p:cNvPicPr>
          <p:nvPr/>
        </p:nvPicPr>
        <p:blipFill>
          <a:blip r:embed="rId4"/>
          <a:stretch>
            <a:fillRect/>
          </a:stretch>
        </p:blipFill>
        <p:spPr>
          <a:xfrm>
            <a:off x="2927648" y="2033464"/>
            <a:ext cx="6552728" cy="4680520"/>
          </a:xfrm>
          <a:prstGeom prst="rect">
            <a:avLst/>
          </a:prstGeom>
        </p:spPr>
      </p:pic>
    </p:spTree>
    <p:extLst>
      <p:ext uri="{BB962C8B-B14F-4D97-AF65-F5344CB8AC3E}">
        <p14:creationId xmlns:p14="http://schemas.microsoft.com/office/powerpoint/2010/main" val="206586860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341194" y="66920"/>
            <a:ext cx="2131073" cy="859088"/>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428978" y="926008"/>
            <a:ext cx="11401778" cy="5787976"/>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p>
        </p:txBody>
      </p:sp>
      <p:sp>
        <p:nvSpPr>
          <p:cNvPr id="3" name="CaixaDeTexto 2">
            <a:extLst>
              <a:ext uri="{FF2B5EF4-FFF2-40B4-BE49-F238E27FC236}">
                <a16:creationId xmlns:a16="http://schemas.microsoft.com/office/drawing/2014/main" id="{43610B99-9C62-4E2D-A0A5-629701A355E2}"/>
              </a:ext>
            </a:extLst>
          </p:cNvPr>
          <p:cNvSpPr txBox="1"/>
          <p:nvPr/>
        </p:nvSpPr>
        <p:spPr>
          <a:xfrm flipH="1">
            <a:off x="801511" y="1257802"/>
            <a:ext cx="10656711" cy="4862870"/>
          </a:xfrm>
          <a:prstGeom prst="rect">
            <a:avLst/>
          </a:prstGeom>
          <a:noFill/>
        </p:spPr>
        <p:txBody>
          <a:bodyPr wrap="square" rtlCol="0">
            <a:spAutoFit/>
          </a:bodyPr>
          <a:lstStyle/>
          <a:p>
            <a:pPr algn="ctr"/>
            <a:r>
              <a:rPr lang="pt-BR" b="1" dirty="0"/>
              <a:t>ACESSO PARA HEMODIÁLISE</a:t>
            </a:r>
          </a:p>
          <a:p>
            <a:r>
              <a:rPr lang="pt-BR" sz="2000" dirty="0"/>
              <a:t>É fundamental um acesso que forneça fluxo suficiente , seja resistente e duradouro o suficiente para possibilitar punções sucessivas com agulhas especiais (em média três vezes por semana).</a:t>
            </a:r>
          </a:p>
          <a:p>
            <a:r>
              <a:rPr lang="pt-BR" sz="2000" dirty="0"/>
              <a:t>Pode ser: </a:t>
            </a:r>
          </a:p>
          <a:p>
            <a:pPr>
              <a:buFont typeface="Arial" pitchFamily="34" charset="0"/>
              <a:buChar char="•"/>
            </a:pPr>
            <a:r>
              <a:rPr lang="pt-BR" sz="2000" b="1" dirty="0"/>
              <a:t> Temporário</a:t>
            </a:r>
          </a:p>
          <a:p>
            <a:r>
              <a:rPr lang="pt-BR" sz="2000" b="1" dirty="0"/>
              <a:t>- Cateter venoso central de duplo </a:t>
            </a:r>
            <a:r>
              <a:rPr lang="pt-BR" sz="2000" b="1" dirty="0" err="1"/>
              <a:t>lumen</a:t>
            </a:r>
            <a:r>
              <a:rPr lang="pt-BR" sz="2000" b="1" dirty="0"/>
              <a:t>– (tipo SHILLEY);</a:t>
            </a:r>
          </a:p>
          <a:p>
            <a:endParaRPr lang="pt-BR" sz="2000" b="1" dirty="0"/>
          </a:p>
          <a:p>
            <a:pPr>
              <a:buFont typeface="Arial" pitchFamily="34" charset="0"/>
              <a:buChar char="•"/>
            </a:pPr>
            <a:r>
              <a:rPr lang="pt-BR" sz="2000" b="1" dirty="0"/>
              <a:t> Duradouro/Permanentes: </a:t>
            </a:r>
          </a:p>
          <a:p>
            <a:r>
              <a:rPr lang="pt-BR" sz="2000" b="1" dirty="0"/>
              <a:t>- Fístulas Arteriovenosas – FAV- com ou sem enxertos;</a:t>
            </a:r>
          </a:p>
          <a:p>
            <a:r>
              <a:rPr lang="pt-BR" sz="2000" b="1" dirty="0"/>
              <a:t>- Cateteres de Longa Permanência para hemodiálise</a:t>
            </a:r>
          </a:p>
          <a:p>
            <a:pPr marL="285750" indent="-285750">
              <a:buFontTx/>
              <a:buChar char="-"/>
            </a:pPr>
            <a:endParaRPr lang="pt-BR" sz="1200" b="1" dirty="0"/>
          </a:p>
          <a:p>
            <a:r>
              <a:rPr lang="pt-BR" sz="2000" b="1" dirty="0"/>
              <a:t>O Acesso permanente ideal que fornece fluxo adequado, longo tempo de duração, baixo índice de complicações é a </a:t>
            </a:r>
            <a:r>
              <a:rPr lang="pt-BR" sz="2000" b="1" u="sng" dirty="0">
                <a:solidFill>
                  <a:srgbClr val="C00000"/>
                </a:solidFill>
              </a:rPr>
              <a:t>FAV</a:t>
            </a:r>
          </a:p>
          <a:p>
            <a:endParaRPr lang="pt-BR" sz="2000" dirty="0"/>
          </a:p>
          <a:p>
            <a:r>
              <a:rPr lang="pt-BR" sz="2000" dirty="0"/>
              <a:t>A FAV é feita por um cirurgião vascular unindo uma veia e uma artéria superficial do braço ou outro local de modo a permitir um fluxo de sangue superior a 250 ml/minu</a:t>
            </a:r>
            <a:r>
              <a:rPr lang="pt-BR" dirty="0"/>
              <a:t>to.</a:t>
            </a:r>
            <a:endParaRPr lang="pt-BR" sz="2800" dirty="0"/>
          </a:p>
        </p:txBody>
      </p:sp>
    </p:spTree>
    <p:extLst>
      <p:ext uri="{BB962C8B-B14F-4D97-AF65-F5344CB8AC3E}">
        <p14:creationId xmlns:p14="http://schemas.microsoft.com/office/powerpoint/2010/main" val="389258909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171861" y="0"/>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654757" y="891822"/>
            <a:ext cx="10848622" cy="5685371"/>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8000" dirty="0">
              <a:solidFill>
                <a:schemeClr val="tx1"/>
              </a:solidFill>
            </a:endParaRPr>
          </a:p>
        </p:txBody>
      </p:sp>
      <p:pic>
        <p:nvPicPr>
          <p:cNvPr id="8" name="Picture 1">
            <a:extLst>
              <a:ext uri="{FF2B5EF4-FFF2-40B4-BE49-F238E27FC236}">
                <a16:creationId xmlns:a16="http://schemas.microsoft.com/office/drawing/2014/main" id="{7D949E75-C383-4270-A959-6DE7CF0F796E}"/>
              </a:ext>
            </a:extLst>
          </p:cNvPr>
          <p:cNvPicPr>
            <a:picLocks noChangeAspect="1" noChangeArrowheads="1"/>
          </p:cNvPicPr>
          <p:nvPr/>
        </p:nvPicPr>
        <p:blipFill>
          <a:blip r:embed="rId4" cstate="print"/>
          <a:srcRect/>
          <a:stretch>
            <a:fillRect/>
          </a:stretch>
        </p:blipFill>
        <p:spPr bwMode="auto">
          <a:xfrm>
            <a:off x="6443055" y="1075854"/>
            <a:ext cx="4338633" cy="3603559"/>
          </a:xfrm>
          <a:prstGeom prst="rect">
            <a:avLst/>
          </a:prstGeom>
          <a:noFill/>
          <a:ln w="9525">
            <a:noFill/>
            <a:miter lim="800000"/>
            <a:headEnd/>
            <a:tailEnd/>
          </a:ln>
        </p:spPr>
      </p:pic>
      <p:sp>
        <p:nvSpPr>
          <p:cNvPr id="9" name="Retângulo 8">
            <a:extLst>
              <a:ext uri="{FF2B5EF4-FFF2-40B4-BE49-F238E27FC236}">
                <a16:creationId xmlns:a16="http://schemas.microsoft.com/office/drawing/2014/main" id="{749BA428-FD09-4D99-B84B-97F4CB20BF18}"/>
              </a:ext>
            </a:extLst>
          </p:cNvPr>
          <p:cNvSpPr/>
          <p:nvPr/>
        </p:nvSpPr>
        <p:spPr>
          <a:xfrm>
            <a:off x="1512572" y="1834613"/>
            <a:ext cx="4298444"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rPr>
              <a:t>CATETER TEMPORÁRIO: TIPO SHILLEY</a:t>
            </a:r>
          </a:p>
        </p:txBody>
      </p:sp>
      <p:sp>
        <p:nvSpPr>
          <p:cNvPr id="3" name="Retângulo 2">
            <a:extLst>
              <a:ext uri="{FF2B5EF4-FFF2-40B4-BE49-F238E27FC236}">
                <a16:creationId xmlns:a16="http://schemas.microsoft.com/office/drawing/2014/main" id="{52F56E70-97E3-4116-9147-CC899B836489}"/>
              </a:ext>
            </a:extLst>
          </p:cNvPr>
          <p:cNvSpPr/>
          <p:nvPr/>
        </p:nvSpPr>
        <p:spPr>
          <a:xfrm>
            <a:off x="1847526" y="4679413"/>
            <a:ext cx="8934162" cy="1508105"/>
          </a:xfrm>
          <a:prstGeom prst="rect">
            <a:avLst/>
          </a:prstGeom>
        </p:spPr>
        <p:txBody>
          <a:bodyPr wrap="square">
            <a:spAutoFit/>
          </a:bodyPr>
          <a:lstStyle/>
          <a:p>
            <a:r>
              <a:rPr lang="pt-BR" altLang="pt-BR" sz="2000" b="1" dirty="0">
                <a:solidFill>
                  <a:srgbClr val="002060"/>
                </a:solidFill>
              </a:rPr>
              <a:t>0418010064</a:t>
            </a:r>
            <a:r>
              <a:rPr lang="pt-BR" altLang="pt-BR" sz="2000" dirty="0"/>
              <a:t> </a:t>
            </a:r>
            <a:r>
              <a:rPr lang="pt-BR" altLang="pt-BR" sz="2400" dirty="0"/>
              <a:t>- </a:t>
            </a:r>
            <a:r>
              <a:rPr lang="pt-BR" altLang="pt-BR" sz="2800" dirty="0"/>
              <a:t>Implante de cateter duplo </a:t>
            </a:r>
            <a:r>
              <a:rPr lang="pt-BR" altLang="pt-BR" sz="2800" dirty="0" err="1"/>
              <a:t>lumen</a:t>
            </a:r>
            <a:r>
              <a:rPr lang="pt-BR" altLang="pt-BR" sz="2800" dirty="0"/>
              <a:t> p/hemodiálise </a:t>
            </a:r>
            <a:r>
              <a:rPr lang="pt-BR" altLang="pt-BR" sz="2000" dirty="0"/>
              <a:t>(procedimento secundário)</a:t>
            </a:r>
          </a:p>
          <a:p>
            <a:endParaRPr lang="pt-BR" altLang="pt-BR" sz="2000" dirty="0"/>
          </a:p>
          <a:p>
            <a:r>
              <a:rPr lang="pt-BR" altLang="pt-BR" sz="2000" b="1" dirty="0">
                <a:solidFill>
                  <a:srgbClr val="002060"/>
                </a:solidFill>
              </a:rPr>
              <a:t>0702100021 </a:t>
            </a:r>
            <a:r>
              <a:rPr lang="pt-BR" altLang="pt-BR" sz="2000" dirty="0"/>
              <a:t>- </a:t>
            </a:r>
            <a:r>
              <a:rPr lang="pt-BR" altLang="pt-BR" sz="2400" dirty="0"/>
              <a:t>Cateter p/ subclávia duplo lúmen p/ hemodiálise</a:t>
            </a:r>
            <a:endParaRPr lang="pt-BR" altLang="pt-BR" sz="2000" dirty="0"/>
          </a:p>
        </p:txBody>
      </p:sp>
    </p:spTree>
    <p:extLst>
      <p:ext uri="{BB962C8B-B14F-4D97-AF65-F5344CB8AC3E}">
        <p14:creationId xmlns:p14="http://schemas.microsoft.com/office/powerpoint/2010/main" val="274898448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28305" y="84832"/>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508000" y="1038578"/>
            <a:ext cx="11322755" cy="5675406"/>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8000" dirty="0">
              <a:solidFill>
                <a:schemeClr val="tx1"/>
              </a:solidFill>
            </a:endParaRPr>
          </a:p>
        </p:txBody>
      </p:sp>
      <p:pic>
        <p:nvPicPr>
          <p:cNvPr id="9" name="Picture 2">
            <a:extLst>
              <a:ext uri="{FF2B5EF4-FFF2-40B4-BE49-F238E27FC236}">
                <a16:creationId xmlns:a16="http://schemas.microsoft.com/office/drawing/2014/main" id="{D0A19E44-B2B0-46E2-967D-4ACF8E6AD4A6}"/>
              </a:ext>
            </a:extLst>
          </p:cNvPr>
          <p:cNvPicPr>
            <a:picLocks noChangeAspect="1" noChangeArrowheads="1"/>
          </p:cNvPicPr>
          <p:nvPr/>
        </p:nvPicPr>
        <p:blipFill>
          <a:blip r:embed="rId4" cstate="print"/>
          <a:srcRect/>
          <a:stretch>
            <a:fillRect/>
          </a:stretch>
        </p:blipFill>
        <p:spPr bwMode="auto">
          <a:xfrm>
            <a:off x="917767" y="980444"/>
            <a:ext cx="3078500" cy="3625578"/>
          </a:xfrm>
          <a:prstGeom prst="rect">
            <a:avLst/>
          </a:prstGeom>
          <a:noFill/>
          <a:ln w="9525">
            <a:noFill/>
            <a:miter lim="800000"/>
            <a:headEnd/>
            <a:tailEnd/>
          </a:ln>
        </p:spPr>
      </p:pic>
      <p:sp>
        <p:nvSpPr>
          <p:cNvPr id="10" name="Retângulo 9">
            <a:extLst>
              <a:ext uri="{FF2B5EF4-FFF2-40B4-BE49-F238E27FC236}">
                <a16:creationId xmlns:a16="http://schemas.microsoft.com/office/drawing/2014/main" id="{0BA05AE8-5658-4E1D-90EE-8B4341A12818}"/>
              </a:ext>
            </a:extLst>
          </p:cNvPr>
          <p:cNvSpPr/>
          <p:nvPr/>
        </p:nvSpPr>
        <p:spPr>
          <a:xfrm>
            <a:off x="4406033" y="2178164"/>
            <a:ext cx="5844277" cy="8640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dirty="0">
                <a:solidFill>
                  <a:schemeClr val="tx1"/>
                </a:solidFill>
              </a:rPr>
              <a:t>CATETER DE LONGA PERMANÊNCIA</a:t>
            </a:r>
          </a:p>
        </p:txBody>
      </p:sp>
      <p:sp>
        <p:nvSpPr>
          <p:cNvPr id="3" name="Retângulo 2">
            <a:extLst>
              <a:ext uri="{FF2B5EF4-FFF2-40B4-BE49-F238E27FC236}">
                <a16:creationId xmlns:a16="http://schemas.microsoft.com/office/drawing/2014/main" id="{5C1A9B66-B980-4282-B292-3A9EDEDDCFDF}"/>
              </a:ext>
            </a:extLst>
          </p:cNvPr>
          <p:cNvSpPr/>
          <p:nvPr/>
        </p:nvSpPr>
        <p:spPr>
          <a:xfrm>
            <a:off x="917767" y="4679836"/>
            <a:ext cx="10675922" cy="1600438"/>
          </a:xfrm>
          <a:prstGeom prst="rect">
            <a:avLst/>
          </a:prstGeom>
        </p:spPr>
        <p:txBody>
          <a:bodyPr wrap="square">
            <a:spAutoFit/>
          </a:bodyPr>
          <a:lstStyle/>
          <a:p>
            <a:r>
              <a:rPr lang="pt-BR" altLang="pt-BR" sz="2400" b="1" dirty="0">
                <a:solidFill>
                  <a:srgbClr val="002060"/>
                </a:solidFill>
              </a:rPr>
              <a:t>0418010048</a:t>
            </a:r>
            <a:r>
              <a:rPr lang="pt-BR" altLang="pt-BR" sz="2400" dirty="0"/>
              <a:t> - </a:t>
            </a:r>
            <a:r>
              <a:rPr lang="pt-BR" altLang="pt-BR" sz="2800" b="1" dirty="0"/>
              <a:t>Implante de cateter de longa permanência p/ hemodiálise (procedimento principal)</a:t>
            </a:r>
          </a:p>
          <a:p>
            <a:endParaRPr lang="pt-BR" altLang="pt-BR" dirty="0"/>
          </a:p>
          <a:p>
            <a:r>
              <a:rPr lang="pt-BR" altLang="pt-BR" sz="2400" b="1" dirty="0">
                <a:solidFill>
                  <a:srgbClr val="002060"/>
                </a:solidFill>
              </a:rPr>
              <a:t>0702100013</a:t>
            </a:r>
            <a:r>
              <a:rPr lang="pt-BR" altLang="pt-BR" sz="2400" dirty="0"/>
              <a:t> - </a:t>
            </a:r>
            <a:r>
              <a:rPr lang="pt-BR" altLang="pt-BR" sz="2400" b="1" dirty="0"/>
              <a:t>Cateter de longa permanência p/ hemodiál</a:t>
            </a:r>
            <a:r>
              <a:rPr lang="pt-BR" altLang="pt-BR" sz="2400" dirty="0"/>
              <a:t>ise</a:t>
            </a:r>
          </a:p>
        </p:txBody>
      </p:sp>
    </p:spTree>
    <p:extLst>
      <p:ext uri="{BB962C8B-B14F-4D97-AF65-F5344CB8AC3E}">
        <p14:creationId xmlns:p14="http://schemas.microsoft.com/office/powerpoint/2010/main" val="125321342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Cantos Arredondados 6">
            <a:extLst>
              <a:ext uri="{FF2B5EF4-FFF2-40B4-BE49-F238E27FC236}">
                <a16:creationId xmlns:a16="http://schemas.microsoft.com/office/drawing/2014/main" id="{288E311F-B22F-49C2-9EC6-5599EBB7B1C1}"/>
              </a:ext>
            </a:extLst>
          </p:cNvPr>
          <p:cNvSpPr/>
          <p:nvPr/>
        </p:nvSpPr>
        <p:spPr>
          <a:xfrm>
            <a:off x="1775520" y="1988840"/>
            <a:ext cx="8640960" cy="486916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0" name="Título 3">
            <a:extLst>
              <a:ext uri="{FF2B5EF4-FFF2-40B4-BE49-F238E27FC236}">
                <a16:creationId xmlns:a16="http://schemas.microsoft.com/office/drawing/2014/main" id="{CBD868F0-70FD-4DDF-B783-E7431C8F8A94}"/>
              </a:ext>
            </a:extLst>
          </p:cNvPr>
          <p:cNvSpPr>
            <a:spLocks noGrp="1"/>
          </p:cNvSpPr>
          <p:nvPr>
            <p:ph type="ctrTitle"/>
          </p:nvPr>
        </p:nvSpPr>
        <p:spPr>
          <a:xfrm>
            <a:off x="2099469" y="1988841"/>
            <a:ext cx="7993062" cy="2016125"/>
          </a:xfrm>
          <a:noFill/>
          <a:extLst>
            <a:ext uri="{FAA26D3D-D897-4be2-8F04-BA451C77F1D7}"/>
          </a:extLst>
        </p:spPr>
        <p:txBody>
          <a:bodyPr>
            <a:normAutofit fontScale="90000"/>
          </a:bodyPr>
          <a:lstStyle/>
          <a:p>
            <a:pPr>
              <a:defRPr/>
            </a:pPr>
            <a:r>
              <a:rPr lang="pt-BR" altLang="pt-BR" sz="4400" b="1" dirty="0">
                <a:latin typeface="+mn-lt"/>
              </a:rPr>
              <a:t>Faturamento Ambulatorial</a:t>
            </a:r>
            <a:br>
              <a:rPr lang="pt-BR" altLang="pt-BR" sz="4400" b="1" dirty="0">
                <a:latin typeface="+mn-lt"/>
              </a:rPr>
            </a:br>
            <a:r>
              <a:rPr lang="pt-BR" altLang="pt-BR" dirty="0">
                <a:latin typeface="+mn-lt"/>
              </a:rPr>
              <a:t>Módulo II – Procedimentos cobrados por APAC </a:t>
            </a:r>
            <a:r>
              <a:rPr lang="pt-BR" altLang="pt-BR" sz="2000" dirty="0">
                <a:latin typeface="+mn-lt"/>
              </a:rPr>
              <a:t>(Autorização de procedimento ambulatorial)</a:t>
            </a:r>
            <a:br>
              <a:rPr lang="pt-BR" altLang="pt-BR" sz="2000" dirty="0">
                <a:latin typeface="+mn-lt"/>
              </a:rPr>
            </a:br>
            <a:endParaRPr lang="pt-BR" altLang="pt-BR" sz="2000" dirty="0">
              <a:latin typeface="+mn-lt"/>
            </a:endParaRPr>
          </a:p>
        </p:txBody>
      </p:sp>
      <p:sp>
        <p:nvSpPr>
          <p:cNvPr id="11" name="Subtítulo 2">
            <a:extLst>
              <a:ext uri="{FF2B5EF4-FFF2-40B4-BE49-F238E27FC236}">
                <a16:creationId xmlns:a16="http://schemas.microsoft.com/office/drawing/2014/main" id="{39E2DE63-4909-4A6E-A3F5-4C6C58BDBE03}"/>
              </a:ext>
            </a:extLst>
          </p:cNvPr>
          <p:cNvSpPr txBox="1">
            <a:spLocks/>
          </p:cNvSpPr>
          <p:nvPr/>
        </p:nvSpPr>
        <p:spPr bwMode="auto">
          <a:xfrm>
            <a:off x="2155826" y="3863975"/>
            <a:ext cx="8116639" cy="1079500"/>
          </a:xfrm>
          <a:prstGeom prst="rect">
            <a:avLst/>
          </a:prstGeom>
          <a:noFill/>
          <a:ln>
            <a:solidFill>
              <a:schemeClr val="accent1"/>
            </a:solidFill>
          </a:ln>
        </p:spPr>
        <p:txBody>
          <a:bodyPr>
            <a:normAutofit/>
          </a:bodyPr>
          <a:lstStyle>
            <a:lvl1pPr eaLnBrk="0" hangingPunct="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4D4D4D"/>
                </a:solidFill>
                <a:latin typeface="Arial" pitchFamily="34" charset="0"/>
                <a:ea typeface="MS PGothic" pitchFamily="34" charset="-128"/>
              </a:defRPr>
            </a:lvl1pPr>
            <a:lvl2pPr marL="742950" indent="-285750" eaLnBrk="0" hangingPunct="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4D4D4D"/>
                </a:solidFill>
                <a:latin typeface="Arial" pitchFamily="34" charset="0"/>
                <a:ea typeface="MS PGothic" pitchFamily="34" charset="-128"/>
              </a:defRPr>
            </a:lvl2pPr>
            <a:lvl3pPr marL="1143000" indent="-228600" eaLnBrk="0" hangingPunct="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4D4D4D"/>
                </a:solidFill>
                <a:latin typeface="Arial" pitchFamily="34" charset="0"/>
                <a:ea typeface="MS PGothic" pitchFamily="34" charset="-128"/>
              </a:defRPr>
            </a:lvl3pPr>
            <a:lvl4pPr marL="1600200" indent="-228600" eaLnBrk="0" hangingPunct="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4D4D4D"/>
                </a:solidFill>
                <a:latin typeface="Arial" pitchFamily="34" charset="0"/>
                <a:ea typeface="MS PGothic" pitchFamily="34" charset="-128"/>
              </a:defRPr>
            </a:lvl4pPr>
            <a:lvl5pPr marL="2057400" indent="-228600" eaLnBrk="0" hangingPunct="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4D4D4D"/>
                </a:solidFill>
                <a:latin typeface="Arial" pitchFamily="34" charset="0"/>
                <a:ea typeface="MS PGothic" pitchFamily="34" charset="-128"/>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4D4D4D"/>
                </a:solidFill>
                <a:latin typeface="Arial" pitchFamily="34" charset="0"/>
                <a:ea typeface="MS PGothic" pitchFamily="34" charset="-128"/>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4D4D4D"/>
                </a:solidFill>
                <a:latin typeface="Arial" pitchFamily="34" charset="0"/>
                <a:ea typeface="MS PGothic" pitchFamily="34" charset="-128"/>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4D4D4D"/>
                </a:solidFill>
                <a:latin typeface="Arial" pitchFamily="34" charset="0"/>
                <a:ea typeface="MS PGothic" pitchFamily="34" charset="-128"/>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4D4D4D"/>
                </a:solidFill>
                <a:latin typeface="Arial" pitchFamily="34" charset="0"/>
                <a:ea typeface="MS PGothic" pitchFamily="34" charset="-128"/>
              </a:defRPr>
            </a:lvl9pPr>
          </a:lstStyle>
          <a:p>
            <a:pPr algn="ctr" eaLnBrk="1" hangingPunct="1">
              <a:lnSpc>
                <a:spcPct val="70000"/>
              </a:lnSpc>
              <a:buClr>
                <a:srgbClr val="FFFFFF"/>
              </a:buClr>
              <a:buFontTx/>
              <a:buNone/>
              <a:defRPr/>
            </a:pPr>
            <a:r>
              <a:rPr lang="en-GB" altLang="pt-BR" sz="2000" b="1" dirty="0">
                <a:solidFill>
                  <a:srgbClr val="353535"/>
                </a:solidFill>
                <a:effectLst>
                  <a:outerShdw blurRad="38100" dist="38100" dir="2700000" algn="tl">
                    <a:srgbClr val="C0C0C0"/>
                  </a:outerShdw>
                </a:effectLst>
                <a:latin typeface="+mn-lt"/>
              </a:rPr>
              <a:t>José dos Santos</a:t>
            </a:r>
          </a:p>
          <a:p>
            <a:pPr algn="ctr" eaLnBrk="1" hangingPunct="1">
              <a:lnSpc>
                <a:spcPct val="70000"/>
              </a:lnSpc>
              <a:buClr>
                <a:srgbClr val="FFFFFF"/>
              </a:buClr>
              <a:buFontTx/>
              <a:buNone/>
              <a:defRPr/>
            </a:pPr>
            <a:r>
              <a:rPr lang="en-GB" altLang="pt-BR" sz="1400" i="1" dirty="0">
                <a:solidFill>
                  <a:srgbClr val="353535"/>
                </a:solidFill>
                <a:latin typeface="+mn-lt"/>
              </a:rPr>
              <a:t>Assistente Técnico e Auditor: Componente  Municipal de Auditoria  do SNA – SMS / São Paulo / SP</a:t>
            </a:r>
          </a:p>
          <a:p>
            <a:pPr algn="ctr" eaLnBrk="1" hangingPunct="1">
              <a:lnSpc>
                <a:spcPct val="70000"/>
              </a:lnSpc>
              <a:buClr>
                <a:srgbClr val="FFFFFF"/>
              </a:buClr>
              <a:buFontTx/>
              <a:buNone/>
              <a:defRPr/>
            </a:pPr>
            <a:r>
              <a:rPr lang="en-GB" altLang="pt-BR" sz="1400" i="1" dirty="0">
                <a:solidFill>
                  <a:srgbClr val="353535"/>
                </a:solidFill>
                <a:latin typeface="+mn-lt"/>
              </a:rPr>
              <a:t>Especialista em Administração Hospitalar;</a:t>
            </a:r>
          </a:p>
          <a:p>
            <a:pPr algn="ctr" eaLnBrk="1" hangingPunct="1">
              <a:lnSpc>
                <a:spcPct val="70000"/>
              </a:lnSpc>
              <a:buClr>
                <a:srgbClr val="FFFFFF"/>
              </a:buClr>
              <a:buFontTx/>
              <a:buNone/>
              <a:defRPr/>
            </a:pPr>
            <a:r>
              <a:rPr lang="en-GB" altLang="pt-BR" sz="1400" i="1" dirty="0">
                <a:solidFill>
                  <a:srgbClr val="353535"/>
                </a:solidFill>
                <a:latin typeface="+mn-lt"/>
              </a:rPr>
              <a:t>Especialista em Saúde Pública</a:t>
            </a:r>
          </a:p>
          <a:p>
            <a:pPr algn="ctr" eaLnBrk="1" hangingPunct="1">
              <a:lnSpc>
                <a:spcPct val="70000"/>
              </a:lnSpc>
              <a:buClr>
                <a:srgbClr val="FFFFFF"/>
              </a:buClr>
              <a:buFontTx/>
              <a:buNone/>
              <a:defRPr/>
            </a:pPr>
            <a:r>
              <a:rPr lang="en-GB" altLang="pt-BR" sz="1400" i="1" dirty="0">
                <a:solidFill>
                  <a:srgbClr val="353535"/>
                </a:solidFill>
                <a:latin typeface="+mn-lt"/>
              </a:rPr>
              <a:t>Especialista em Gestão Pública da Saúde</a:t>
            </a:r>
          </a:p>
        </p:txBody>
      </p:sp>
      <p:sp>
        <p:nvSpPr>
          <p:cNvPr id="12" name="CaixaDeTexto 11">
            <a:extLst>
              <a:ext uri="{FF2B5EF4-FFF2-40B4-BE49-F238E27FC236}">
                <a16:creationId xmlns:a16="http://schemas.microsoft.com/office/drawing/2014/main" id="{B8C90847-1DC1-42F9-B4A8-7CA404D9A044}"/>
              </a:ext>
            </a:extLst>
          </p:cNvPr>
          <p:cNvSpPr txBox="1"/>
          <p:nvPr/>
        </p:nvSpPr>
        <p:spPr>
          <a:xfrm>
            <a:off x="4151314" y="4927600"/>
            <a:ext cx="4249737" cy="368300"/>
          </a:xfrm>
          <a:prstGeom prst="rect">
            <a:avLst/>
          </a:prstGeom>
          <a:noFill/>
          <a:ln>
            <a:noFill/>
          </a:ln>
        </p:spPr>
        <p:txBody>
          <a:bodyPr>
            <a:spAutoFit/>
          </a:bodyPr>
          <a:lstStyle/>
          <a:p>
            <a:pPr algn="ctr">
              <a:defRPr/>
            </a:pPr>
            <a:r>
              <a:rPr lang="pt-BR" dirty="0"/>
              <a:t>jdsantos@prefeitura.sp.gov.br</a:t>
            </a:r>
          </a:p>
        </p:txBody>
      </p:sp>
      <p:sp>
        <p:nvSpPr>
          <p:cNvPr id="13" name="Subtítulo 2">
            <a:extLst>
              <a:ext uri="{FF2B5EF4-FFF2-40B4-BE49-F238E27FC236}">
                <a16:creationId xmlns:a16="http://schemas.microsoft.com/office/drawing/2014/main" id="{36C48055-5988-4588-8649-3E77E1F9D11B}"/>
              </a:ext>
            </a:extLst>
          </p:cNvPr>
          <p:cNvSpPr>
            <a:spLocks noGrp="1"/>
          </p:cNvSpPr>
          <p:nvPr>
            <p:ph type="subTitle" idx="1"/>
          </p:nvPr>
        </p:nvSpPr>
        <p:spPr>
          <a:xfrm>
            <a:off x="2027040" y="5482887"/>
            <a:ext cx="8245424" cy="1079500"/>
          </a:xfrm>
          <a:noFill/>
          <a:ln>
            <a:noFill/>
          </a:ln>
          <a:extLst>
            <a:ext uri="{FAA26D3D-D897-4be2-8F04-BA451C77F1D7}"/>
          </a:extLst>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a:buClr>
                <a:srgbClr val="FFFFFF"/>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1400" dirty="0">
                <a:solidFill>
                  <a:srgbClr val="353535"/>
                </a:solidFill>
                <a:effectLst>
                  <a:outerShdw blurRad="38100" dist="38100" dir="2700000" algn="tl">
                    <a:srgbClr val="000000"/>
                  </a:outerShdw>
                </a:effectLst>
              </a:rPr>
              <a:t>Agradecimentos: VANDERLEI SOARES MOYA</a:t>
            </a:r>
          </a:p>
          <a:p>
            <a:pPr>
              <a:buClr>
                <a:srgbClr val="FFFFFF"/>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1400" i="1" dirty="0" err="1">
                <a:solidFill>
                  <a:srgbClr val="353535"/>
                </a:solidFill>
              </a:rPr>
              <a:t>Diretor</a:t>
            </a:r>
            <a:r>
              <a:rPr lang="en-GB" sz="1400" i="1" dirty="0">
                <a:solidFill>
                  <a:srgbClr val="353535"/>
                </a:solidFill>
              </a:rPr>
              <a:t> Técnico do GNACS – Componente Estadual de Auditoria –  SNA - SES São Paulo</a:t>
            </a:r>
          </a:p>
          <a:p>
            <a:pPr>
              <a:buClr>
                <a:srgbClr val="FFFFFF"/>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sz="1400" i="1" dirty="0">
              <a:solidFill>
                <a:srgbClr val="353535"/>
              </a:solidFill>
            </a:endParaRPr>
          </a:p>
          <a:p>
            <a:pPr>
              <a:buClr>
                <a:srgbClr val="FFFFFF"/>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sz="1600" i="1" dirty="0">
              <a:solidFill>
                <a:srgbClr val="353535"/>
              </a:solidFill>
              <a:latin typeface="Tahoma" pitchFamily="34" charset="0"/>
            </a:endParaRPr>
          </a:p>
        </p:txBody>
      </p:sp>
      <p:sp>
        <p:nvSpPr>
          <p:cNvPr id="14" name="Rectangle 3"/>
          <p:cNvSpPr txBox="1">
            <a:spLocks noChangeArrowheads="1"/>
          </p:cNvSpPr>
          <p:nvPr/>
        </p:nvSpPr>
        <p:spPr bwMode="auto">
          <a:xfrm>
            <a:off x="2566988" y="6237312"/>
            <a:ext cx="7058025" cy="50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2500">
                <a:solidFill>
                  <a:srgbClr val="4D4D4D"/>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rgbClr val="4D4D4D"/>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rgbClr val="4D4D4D"/>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rgbClr val="4D4D4D"/>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rgbClr val="4D4D4D"/>
                </a:solidFill>
                <a:latin typeface="+mn-lt"/>
                <a:ea typeface="MS PGothic" pitchFamily="34" charset="-128"/>
              </a:defRPr>
            </a:lvl5pPr>
            <a:lvl6pPr marL="2514600" indent="-228600" algn="l" rtl="0" fontAlgn="base">
              <a:spcBef>
                <a:spcPct val="20000"/>
              </a:spcBef>
              <a:spcAft>
                <a:spcPct val="0"/>
              </a:spcAft>
              <a:buChar char="»"/>
              <a:defRPr sz="2000">
                <a:solidFill>
                  <a:srgbClr val="4D4D4D"/>
                </a:solidFill>
                <a:latin typeface="+mn-lt"/>
                <a:ea typeface="+mn-ea"/>
              </a:defRPr>
            </a:lvl6pPr>
            <a:lvl7pPr marL="2971800" indent="-228600" algn="l" rtl="0" fontAlgn="base">
              <a:spcBef>
                <a:spcPct val="20000"/>
              </a:spcBef>
              <a:spcAft>
                <a:spcPct val="0"/>
              </a:spcAft>
              <a:buChar char="»"/>
              <a:defRPr sz="2000">
                <a:solidFill>
                  <a:srgbClr val="4D4D4D"/>
                </a:solidFill>
                <a:latin typeface="+mn-lt"/>
                <a:ea typeface="+mn-ea"/>
              </a:defRPr>
            </a:lvl7pPr>
            <a:lvl8pPr marL="3429000" indent="-228600" algn="l" rtl="0" fontAlgn="base">
              <a:spcBef>
                <a:spcPct val="20000"/>
              </a:spcBef>
              <a:spcAft>
                <a:spcPct val="0"/>
              </a:spcAft>
              <a:buChar char="»"/>
              <a:defRPr sz="2000">
                <a:solidFill>
                  <a:srgbClr val="4D4D4D"/>
                </a:solidFill>
                <a:latin typeface="+mn-lt"/>
                <a:ea typeface="+mn-ea"/>
              </a:defRPr>
            </a:lvl8pPr>
            <a:lvl9pPr marL="3886200" indent="-228600" algn="l" rtl="0" fontAlgn="base">
              <a:spcBef>
                <a:spcPct val="20000"/>
              </a:spcBef>
              <a:spcAft>
                <a:spcPct val="0"/>
              </a:spcAft>
              <a:buChar char="»"/>
              <a:defRPr sz="2000">
                <a:solidFill>
                  <a:srgbClr val="4D4D4D"/>
                </a:solidFill>
                <a:latin typeface="+mn-lt"/>
                <a:ea typeface="+mn-ea"/>
              </a:defRPr>
            </a:lvl9pPr>
          </a:lstStyle>
          <a:p>
            <a:r>
              <a:rPr lang="pt-BR" sz="2000" kern="0" dirty="0"/>
              <a:t>Aguas de Lindoia/SP – 10 a 13 de 2019</a:t>
            </a:r>
          </a:p>
        </p:txBody>
      </p:sp>
      <p:pic>
        <p:nvPicPr>
          <p:cNvPr id="8" name="Imagem 7">
            <a:extLst>
              <a:ext uri="{FF2B5EF4-FFF2-40B4-BE49-F238E27FC236}">
                <a16:creationId xmlns:a16="http://schemas.microsoft.com/office/drawing/2014/main" id="{CBAF569F-C0A4-4FA9-BDE2-08F0C02B2F27}"/>
              </a:ext>
            </a:extLst>
          </p:cNvPr>
          <p:cNvPicPr>
            <a:picLocks noChangeAspect="1"/>
          </p:cNvPicPr>
          <p:nvPr/>
        </p:nvPicPr>
        <p:blipFill>
          <a:blip r:embed="rId3"/>
          <a:stretch>
            <a:fillRect/>
          </a:stretch>
        </p:blipFill>
        <p:spPr>
          <a:xfrm>
            <a:off x="112888" y="95820"/>
            <a:ext cx="2095879" cy="844901"/>
          </a:xfrm>
          <a:prstGeom prst="rect">
            <a:avLst/>
          </a:prstGeom>
        </p:spPr>
      </p:pic>
    </p:spTree>
    <p:extLst>
      <p:ext uri="{BB962C8B-B14F-4D97-AF65-F5344CB8AC3E}">
        <p14:creationId xmlns:p14="http://schemas.microsoft.com/office/powerpoint/2010/main" val="195147542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84749" y="47437"/>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284749" y="1106762"/>
            <a:ext cx="11455695" cy="5607222"/>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pic>
        <p:nvPicPr>
          <p:cNvPr id="3" name="Imagem 2">
            <a:extLst>
              <a:ext uri="{FF2B5EF4-FFF2-40B4-BE49-F238E27FC236}">
                <a16:creationId xmlns:a16="http://schemas.microsoft.com/office/drawing/2014/main" id="{E484BD2E-CA62-42D0-A9E3-291ECA16A88A}"/>
              </a:ext>
            </a:extLst>
          </p:cNvPr>
          <p:cNvPicPr>
            <a:picLocks noChangeAspect="1"/>
          </p:cNvPicPr>
          <p:nvPr/>
        </p:nvPicPr>
        <p:blipFill>
          <a:blip r:embed="rId4"/>
          <a:stretch>
            <a:fillRect/>
          </a:stretch>
        </p:blipFill>
        <p:spPr>
          <a:xfrm>
            <a:off x="2459596" y="1988841"/>
            <a:ext cx="7272808" cy="4292059"/>
          </a:xfrm>
          <a:prstGeom prst="rect">
            <a:avLst/>
          </a:prstGeom>
        </p:spPr>
      </p:pic>
      <p:sp>
        <p:nvSpPr>
          <p:cNvPr id="5" name="CaixaDeTexto 4">
            <a:extLst>
              <a:ext uri="{FF2B5EF4-FFF2-40B4-BE49-F238E27FC236}">
                <a16:creationId xmlns:a16="http://schemas.microsoft.com/office/drawing/2014/main" id="{09E33F3F-CA7F-49BB-91BD-039BA717DCF4}"/>
              </a:ext>
            </a:extLst>
          </p:cNvPr>
          <p:cNvSpPr txBox="1"/>
          <p:nvPr/>
        </p:nvSpPr>
        <p:spPr>
          <a:xfrm>
            <a:off x="3127023" y="462844"/>
            <a:ext cx="8048978" cy="541433"/>
          </a:xfrm>
          <a:prstGeom prst="rect">
            <a:avLst/>
          </a:prstGeom>
          <a:noFill/>
        </p:spPr>
        <p:txBody>
          <a:bodyPr wrap="square" rtlCol="0">
            <a:spAutoFit/>
          </a:bodyPr>
          <a:lstStyle/>
          <a:p>
            <a:pPr algn="ctr"/>
            <a:r>
              <a:rPr lang="pt-BR" sz="2800" dirty="0"/>
              <a:t>FÍSTULA ARTERIOVENOSA – (FAV)</a:t>
            </a:r>
          </a:p>
        </p:txBody>
      </p:sp>
    </p:spTree>
    <p:extLst>
      <p:ext uri="{BB962C8B-B14F-4D97-AF65-F5344CB8AC3E}">
        <p14:creationId xmlns:p14="http://schemas.microsoft.com/office/powerpoint/2010/main" val="415734228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341194" y="148056"/>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598311" y="1117600"/>
            <a:ext cx="11252495" cy="5709459"/>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p>
        </p:txBody>
      </p:sp>
      <p:sp>
        <p:nvSpPr>
          <p:cNvPr id="8" name="Retângulo 7">
            <a:extLst>
              <a:ext uri="{FF2B5EF4-FFF2-40B4-BE49-F238E27FC236}">
                <a16:creationId xmlns:a16="http://schemas.microsoft.com/office/drawing/2014/main" id="{7CA4F633-9CE6-44DE-90CA-22FB91B1B246}"/>
              </a:ext>
            </a:extLst>
          </p:cNvPr>
          <p:cNvSpPr/>
          <p:nvPr/>
        </p:nvSpPr>
        <p:spPr>
          <a:xfrm>
            <a:off x="1083733" y="1508841"/>
            <a:ext cx="10611556" cy="5016758"/>
          </a:xfrm>
          <a:prstGeom prst="rect">
            <a:avLst/>
          </a:prstGeom>
        </p:spPr>
        <p:txBody>
          <a:bodyPr wrap="square">
            <a:spAutoFit/>
          </a:bodyPr>
          <a:lstStyle/>
          <a:p>
            <a:r>
              <a:rPr lang="pt-BR" altLang="pt-BR" sz="2400" b="1" dirty="0">
                <a:solidFill>
                  <a:srgbClr val="002060"/>
                </a:solidFill>
              </a:rPr>
              <a:t>0418010030</a:t>
            </a:r>
            <a:r>
              <a:rPr lang="pt-BR" altLang="pt-BR" sz="2400" dirty="0"/>
              <a:t> - </a:t>
            </a:r>
            <a:r>
              <a:rPr lang="pt-BR" altLang="pt-BR" sz="2400" b="1" dirty="0"/>
              <a:t>Confecção de fistula arterio-venosa p/ hemodiálise (procedimento principal)</a:t>
            </a:r>
          </a:p>
          <a:p>
            <a:endParaRPr lang="pt-BR" altLang="pt-BR" sz="2000" b="1" dirty="0">
              <a:solidFill>
                <a:srgbClr val="002060"/>
              </a:solidFill>
            </a:endParaRPr>
          </a:p>
          <a:p>
            <a:r>
              <a:rPr lang="pt-BR" altLang="pt-BR" sz="2400" b="1" dirty="0">
                <a:solidFill>
                  <a:srgbClr val="002060"/>
                </a:solidFill>
              </a:rPr>
              <a:t>0418010021</a:t>
            </a:r>
            <a:r>
              <a:rPr lang="pt-BR" altLang="pt-BR" sz="2400" b="1" dirty="0"/>
              <a:t> - Confecção de fistula arterio-venosa c/ enxerto autólogo (procedimento principal)</a:t>
            </a:r>
          </a:p>
          <a:p>
            <a:endParaRPr lang="pt-BR" altLang="pt-BR" sz="2000" dirty="0"/>
          </a:p>
          <a:p>
            <a:r>
              <a:rPr lang="pt-BR" altLang="pt-BR" sz="2400" b="1" dirty="0">
                <a:solidFill>
                  <a:srgbClr val="002060"/>
                </a:solidFill>
              </a:rPr>
              <a:t>0418010013</a:t>
            </a:r>
            <a:r>
              <a:rPr lang="pt-BR" altLang="pt-BR" sz="2400" b="1" dirty="0"/>
              <a:t> - Confecção de fistula arterio-venosa c/ enxertia de </a:t>
            </a:r>
            <a:r>
              <a:rPr lang="pt-BR" altLang="pt-BR" sz="2400" b="1" dirty="0" err="1"/>
              <a:t>politetrafluoretileno</a:t>
            </a:r>
            <a:r>
              <a:rPr lang="pt-BR" altLang="pt-BR" sz="2400" b="1" dirty="0"/>
              <a:t> (PTFE) (procedimento principal)</a:t>
            </a:r>
          </a:p>
          <a:p>
            <a:endParaRPr lang="pt-BR" altLang="pt-BR" sz="2000" dirty="0"/>
          </a:p>
          <a:p>
            <a:r>
              <a:rPr lang="pt-BR" altLang="pt-BR" sz="2400" b="1" dirty="0">
                <a:solidFill>
                  <a:srgbClr val="002060"/>
                </a:solidFill>
              </a:rPr>
              <a:t>0418020019</a:t>
            </a:r>
            <a:r>
              <a:rPr lang="pt-BR" altLang="pt-BR" sz="2400" b="1" dirty="0"/>
              <a:t> - Intervenção em fistula arterio-venosa - (procedimento principal ou secundário)</a:t>
            </a:r>
          </a:p>
          <a:p>
            <a:endParaRPr lang="pt-BR" altLang="pt-BR" sz="2000" dirty="0"/>
          </a:p>
          <a:p>
            <a:r>
              <a:rPr lang="pt-BR" altLang="pt-BR" sz="2400" b="1" dirty="0">
                <a:solidFill>
                  <a:srgbClr val="002060"/>
                </a:solidFill>
              </a:rPr>
              <a:t>0418020027</a:t>
            </a:r>
            <a:r>
              <a:rPr lang="pt-BR" altLang="pt-BR" sz="2400" b="1" dirty="0"/>
              <a:t> - Ligadura de fistula arterio-venosa  - (procedimento principal ou secundário)</a:t>
            </a:r>
          </a:p>
        </p:txBody>
      </p:sp>
      <p:sp>
        <p:nvSpPr>
          <p:cNvPr id="9" name="CaixaDeTexto 8">
            <a:extLst>
              <a:ext uri="{FF2B5EF4-FFF2-40B4-BE49-F238E27FC236}">
                <a16:creationId xmlns:a16="http://schemas.microsoft.com/office/drawing/2014/main" id="{355181F5-09C7-416B-A44A-DC6ED27D9BD0}"/>
              </a:ext>
            </a:extLst>
          </p:cNvPr>
          <p:cNvSpPr txBox="1"/>
          <p:nvPr/>
        </p:nvSpPr>
        <p:spPr>
          <a:xfrm>
            <a:off x="2878667" y="91395"/>
            <a:ext cx="8048978" cy="954107"/>
          </a:xfrm>
          <a:prstGeom prst="rect">
            <a:avLst/>
          </a:prstGeom>
          <a:noFill/>
        </p:spPr>
        <p:txBody>
          <a:bodyPr wrap="square" rtlCol="0">
            <a:spAutoFit/>
          </a:bodyPr>
          <a:lstStyle/>
          <a:p>
            <a:pPr algn="ctr"/>
            <a:r>
              <a:rPr lang="pt-BR" sz="2800" dirty="0"/>
              <a:t>FÍSTULA ARTERIOVENOSA – (FAV)</a:t>
            </a:r>
          </a:p>
          <a:p>
            <a:pPr algn="ctr"/>
            <a:r>
              <a:rPr lang="pt-BR" sz="2800" dirty="0"/>
              <a:t>Procedimentos relacionados</a:t>
            </a:r>
          </a:p>
        </p:txBody>
      </p:sp>
    </p:spTree>
    <p:extLst>
      <p:ext uri="{BB962C8B-B14F-4D97-AF65-F5344CB8AC3E}">
        <p14:creationId xmlns:p14="http://schemas.microsoft.com/office/powerpoint/2010/main" val="266903127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461628" y="0"/>
            <a:ext cx="1852594" cy="746827"/>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338668" y="746827"/>
            <a:ext cx="11616266" cy="6111173"/>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p>
        </p:txBody>
      </p:sp>
      <p:sp>
        <p:nvSpPr>
          <p:cNvPr id="3" name="Retângulo 2">
            <a:extLst>
              <a:ext uri="{FF2B5EF4-FFF2-40B4-BE49-F238E27FC236}">
                <a16:creationId xmlns:a16="http://schemas.microsoft.com/office/drawing/2014/main" id="{C30B2540-67FD-4FAE-B6F7-F7BC864A3E40}"/>
              </a:ext>
            </a:extLst>
          </p:cNvPr>
          <p:cNvSpPr/>
          <p:nvPr/>
        </p:nvSpPr>
        <p:spPr>
          <a:xfrm>
            <a:off x="767644" y="1194911"/>
            <a:ext cx="10588978" cy="5663089"/>
          </a:xfrm>
          <a:prstGeom prst="rect">
            <a:avLst/>
          </a:prstGeom>
        </p:spPr>
        <p:txBody>
          <a:bodyPr wrap="square">
            <a:spAutoFit/>
          </a:bodyPr>
          <a:lstStyle/>
          <a:p>
            <a:pPr algn="ctr"/>
            <a:r>
              <a:rPr lang="pt-BR" altLang="pt-BR" b="1" dirty="0">
                <a:solidFill>
                  <a:srgbClr val="002060"/>
                </a:solidFill>
              </a:rPr>
              <a:t>	</a:t>
            </a:r>
            <a:r>
              <a:rPr lang="pt-BR" altLang="pt-BR" sz="3600" b="1" dirty="0">
                <a:solidFill>
                  <a:srgbClr val="002060"/>
                </a:solidFill>
              </a:rPr>
              <a:t>Procedimentos de hemodiálise</a:t>
            </a:r>
            <a:endParaRPr lang="pt-BR" altLang="pt-BR" b="1" dirty="0">
              <a:solidFill>
                <a:srgbClr val="002060"/>
              </a:solidFill>
            </a:endParaRPr>
          </a:p>
          <a:p>
            <a:endParaRPr lang="pt-BR" altLang="pt-BR" b="1" dirty="0">
              <a:solidFill>
                <a:srgbClr val="002060"/>
              </a:solidFill>
            </a:endParaRPr>
          </a:p>
          <a:p>
            <a:r>
              <a:rPr lang="pt-BR" altLang="pt-BR" sz="2800" b="1" dirty="0">
                <a:solidFill>
                  <a:srgbClr val="C00000"/>
                </a:solidFill>
              </a:rPr>
              <a:t>0305010107</a:t>
            </a:r>
            <a:r>
              <a:rPr lang="pt-BR" altLang="pt-BR" sz="2800" b="1" dirty="0">
                <a:solidFill>
                  <a:srgbClr val="002060"/>
                </a:solidFill>
              </a:rPr>
              <a:t> </a:t>
            </a:r>
            <a:r>
              <a:rPr lang="pt-BR" altLang="pt-BR" sz="2800" dirty="0"/>
              <a:t>- </a:t>
            </a:r>
            <a:r>
              <a:rPr lang="pt-BR" altLang="pt-BR" sz="2800" dirty="0">
                <a:solidFill>
                  <a:srgbClr val="C00000"/>
                </a:solidFill>
              </a:rPr>
              <a:t>Hemodiálise (máximo 3 sessões por semana) – (procedimento principal</a:t>
            </a:r>
            <a:r>
              <a:rPr lang="pt-BR" altLang="pt-BR" sz="2800" dirty="0"/>
              <a:t>)</a:t>
            </a:r>
          </a:p>
          <a:p>
            <a:endParaRPr lang="pt-BR" altLang="pt-BR" sz="2000" b="1" dirty="0">
              <a:solidFill>
                <a:srgbClr val="002060"/>
              </a:solidFill>
            </a:endParaRPr>
          </a:p>
          <a:p>
            <a:r>
              <a:rPr lang="pt-BR" altLang="pt-BR" sz="2400" b="1" dirty="0">
                <a:solidFill>
                  <a:srgbClr val="002060"/>
                </a:solidFill>
              </a:rPr>
              <a:t>0305010093</a:t>
            </a:r>
            <a:r>
              <a:rPr lang="pt-BR" altLang="pt-BR" sz="2400" dirty="0"/>
              <a:t> - Hemodiálise (máximo 1 sessão por semana -    excepcionalidade) – (procedimento secundário)</a:t>
            </a:r>
          </a:p>
          <a:p>
            <a:endParaRPr lang="pt-BR" altLang="pt-BR" sz="2000" b="1" dirty="0">
              <a:solidFill>
                <a:srgbClr val="002060"/>
              </a:solidFill>
            </a:endParaRPr>
          </a:p>
          <a:p>
            <a:r>
              <a:rPr lang="pt-BR" altLang="pt-BR" sz="2400" b="1" dirty="0">
                <a:solidFill>
                  <a:srgbClr val="C00000"/>
                </a:solidFill>
              </a:rPr>
              <a:t>0305010115 - Hemodiálise em paciente com sorologia positiva para HIV e/ou hepatite B e/ou hepatite C (máximo 3 sessões por semana) – (procedimento principal)</a:t>
            </a:r>
          </a:p>
          <a:p>
            <a:endParaRPr lang="pt-BR" altLang="pt-BR" sz="2000" b="1" dirty="0">
              <a:solidFill>
                <a:srgbClr val="002060"/>
              </a:solidFill>
            </a:endParaRPr>
          </a:p>
          <a:p>
            <a:r>
              <a:rPr lang="pt-BR" altLang="pt-BR" sz="2400" b="1" dirty="0">
                <a:solidFill>
                  <a:srgbClr val="002060"/>
                </a:solidFill>
              </a:rPr>
              <a:t>0305010123</a:t>
            </a:r>
            <a:r>
              <a:rPr lang="pt-BR" altLang="pt-BR" sz="2400" dirty="0"/>
              <a:t> - Hemodiálise em paciente com sorologia positiva para HIV e/ou hepatite B e/ou hepatite C (excepcionalidade - máximo 1 sessão / semana) – (procedimento secundário)</a:t>
            </a:r>
          </a:p>
        </p:txBody>
      </p:sp>
    </p:spTree>
    <p:extLst>
      <p:ext uri="{BB962C8B-B14F-4D97-AF65-F5344CB8AC3E}">
        <p14:creationId xmlns:p14="http://schemas.microsoft.com/office/powerpoint/2010/main" val="89054298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96038" y="0"/>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440267" y="1059325"/>
            <a:ext cx="11345333" cy="5654659"/>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p>
        </p:txBody>
      </p:sp>
      <p:sp>
        <p:nvSpPr>
          <p:cNvPr id="3" name="Retângulo 2">
            <a:extLst>
              <a:ext uri="{FF2B5EF4-FFF2-40B4-BE49-F238E27FC236}">
                <a16:creationId xmlns:a16="http://schemas.microsoft.com/office/drawing/2014/main" id="{C9433520-489C-4C2E-B45A-87B13ABAC228}"/>
              </a:ext>
            </a:extLst>
          </p:cNvPr>
          <p:cNvSpPr/>
          <p:nvPr/>
        </p:nvSpPr>
        <p:spPr>
          <a:xfrm>
            <a:off x="711200" y="1343379"/>
            <a:ext cx="10826043" cy="503484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r>
              <a:rPr lang="pt-BR" sz="3600" dirty="0">
                <a:solidFill>
                  <a:schemeClr val="tx1"/>
                </a:solidFill>
              </a:rPr>
              <a:t>Os exames previstos nas portarias Ministeriais e realizados nos pacientes em diálise são procedimentos secundários e têm que ser informados na APAC.</a:t>
            </a:r>
          </a:p>
          <a:p>
            <a:endParaRPr lang="pt-BR" sz="1100" dirty="0">
              <a:solidFill>
                <a:schemeClr val="tx1"/>
              </a:solidFill>
            </a:endParaRPr>
          </a:p>
          <a:p>
            <a:r>
              <a:rPr lang="pt-BR" sz="3600" dirty="0">
                <a:solidFill>
                  <a:schemeClr val="tx1"/>
                </a:solidFill>
              </a:rPr>
              <a:t>São exames:</a:t>
            </a:r>
          </a:p>
          <a:p>
            <a:r>
              <a:rPr lang="pt-BR" sz="3600" dirty="0">
                <a:solidFill>
                  <a:schemeClr val="tx1"/>
                </a:solidFill>
              </a:rPr>
              <a:t>Mensais;</a:t>
            </a:r>
          </a:p>
          <a:p>
            <a:r>
              <a:rPr lang="pt-BR" sz="3600" dirty="0">
                <a:solidFill>
                  <a:schemeClr val="tx1"/>
                </a:solidFill>
              </a:rPr>
              <a:t>Trimestrais;</a:t>
            </a:r>
          </a:p>
          <a:p>
            <a:r>
              <a:rPr lang="pt-BR" sz="3600" dirty="0">
                <a:solidFill>
                  <a:schemeClr val="tx1"/>
                </a:solidFill>
              </a:rPr>
              <a:t>Semestrais </a:t>
            </a:r>
          </a:p>
          <a:p>
            <a:r>
              <a:rPr lang="pt-BR" sz="3600" dirty="0">
                <a:solidFill>
                  <a:schemeClr val="tx1"/>
                </a:solidFill>
              </a:rPr>
              <a:t>Anuais</a:t>
            </a:r>
            <a:endParaRPr lang="pt-BR" sz="2400" dirty="0">
              <a:solidFill>
                <a:schemeClr val="tx1"/>
              </a:solidFill>
            </a:endParaRPr>
          </a:p>
        </p:txBody>
      </p:sp>
    </p:spTree>
    <p:extLst>
      <p:ext uri="{BB962C8B-B14F-4D97-AF65-F5344CB8AC3E}">
        <p14:creationId xmlns:p14="http://schemas.microsoft.com/office/powerpoint/2010/main" val="72706286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39594" y="117441"/>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733778" y="959556"/>
            <a:ext cx="11218628" cy="575442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87D77E9F-940C-4DAD-8D81-3FD4CBB7298B}"/>
              </a:ext>
            </a:extLst>
          </p:cNvPr>
          <p:cNvSpPr/>
          <p:nvPr/>
        </p:nvSpPr>
        <p:spPr>
          <a:xfrm>
            <a:off x="1195358" y="1151419"/>
            <a:ext cx="10295467" cy="5370701"/>
          </a:xfrm>
          <a:prstGeom prst="rect">
            <a:avLst/>
          </a:prstGeom>
          <a:noFill/>
        </p:spPr>
        <p:txBody>
          <a:bodyPr wrap="square">
            <a:spAutoFit/>
          </a:bodyPr>
          <a:lstStyle/>
          <a:p>
            <a:pPr>
              <a:defRPr/>
            </a:pPr>
            <a:r>
              <a:rPr lang="pt-BR" sz="2400" dirty="0">
                <a:solidFill>
                  <a:srgbClr val="002060"/>
                </a:solidFill>
                <a:latin typeface="Arial" charset="0"/>
              </a:rPr>
              <a:t>Outras informações da APAC  de TRS - Hemodiálise</a:t>
            </a:r>
          </a:p>
          <a:p>
            <a:pPr>
              <a:defRPr/>
            </a:pPr>
            <a:endParaRPr lang="pt-BR" sz="2400" dirty="0">
              <a:solidFill>
                <a:srgbClr val="002060"/>
              </a:solidFill>
              <a:latin typeface="Arial" charset="0"/>
            </a:endParaRPr>
          </a:p>
          <a:p>
            <a:pPr>
              <a:defRPr/>
            </a:pPr>
            <a:r>
              <a:rPr lang="pt-BR" sz="2400" dirty="0">
                <a:solidFill>
                  <a:srgbClr val="002060"/>
                </a:solidFill>
                <a:latin typeface="Arial" charset="0"/>
              </a:rPr>
              <a:t>C.I.D. PRINCIPAL         N180</a:t>
            </a:r>
          </a:p>
          <a:p>
            <a:pPr>
              <a:defRPr/>
            </a:pPr>
            <a:r>
              <a:rPr lang="pt-BR" sz="2400" dirty="0">
                <a:solidFill>
                  <a:srgbClr val="002060"/>
                </a:solidFill>
                <a:latin typeface="Arial" charset="0"/>
              </a:rPr>
              <a:t>        SECUNDARIO            </a:t>
            </a:r>
          </a:p>
          <a:p>
            <a:pPr>
              <a:defRPr/>
            </a:pPr>
            <a:r>
              <a:rPr lang="pt-BR" sz="2400" dirty="0">
                <a:solidFill>
                  <a:srgbClr val="002060"/>
                </a:solidFill>
                <a:latin typeface="Arial" charset="0"/>
              </a:rPr>
              <a:t>        CAUSAS ASSOCIADAS     </a:t>
            </a:r>
          </a:p>
          <a:p>
            <a:pPr>
              <a:defRPr/>
            </a:pPr>
            <a:endParaRPr lang="pt-BR" sz="700" dirty="0">
              <a:solidFill>
                <a:srgbClr val="002060"/>
              </a:solidFill>
              <a:latin typeface="Arial" charset="0"/>
            </a:endParaRPr>
          </a:p>
          <a:p>
            <a:pPr>
              <a:defRPr/>
            </a:pPr>
            <a:r>
              <a:rPr lang="pt-BR" sz="2400" b="1" dirty="0">
                <a:solidFill>
                  <a:srgbClr val="002060"/>
                </a:solidFill>
                <a:latin typeface="Arial" charset="0"/>
              </a:rPr>
              <a:t>TRU</a:t>
            </a:r>
            <a:r>
              <a:rPr lang="pt-BR" sz="2400" dirty="0">
                <a:solidFill>
                  <a:srgbClr val="002060"/>
                </a:solidFill>
                <a:latin typeface="Arial" charset="0"/>
              </a:rPr>
              <a:t>      : 350 </a:t>
            </a:r>
          </a:p>
          <a:p>
            <a:pPr>
              <a:defRPr/>
            </a:pPr>
            <a:r>
              <a:rPr lang="pt-BR" sz="2400" b="1" dirty="0">
                <a:solidFill>
                  <a:srgbClr val="002060"/>
                </a:solidFill>
                <a:latin typeface="Arial" charset="0"/>
              </a:rPr>
              <a:t>INSCRITO NA LISTA DA CNCDO </a:t>
            </a:r>
            <a:r>
              <a:rPr lang="pt-BR" sz="2400" dirty="0">
                <a:solidFill>
                  <a:srgbClr val="002060"/>
                </a:solidFill>
                <a:latin typeface="Arial" charset="0"/>
              </a:rPr>
              <a:t>: S (S/N)</a:t>
            </a:r>
          </a:p>
          <a:p>
            <a:pPr>
              <a:defRPr/>
            </a:pPr>
            <a:r>
              <a:rPr lang="pt-BR" sz="2400" dirty="0">
                <a:solidFill>
                  <a:srgbClr val="002060"/>
                </a:solidFill>
                <a:latin typeface="Arial" charset="0"/>
              </a:rPr>
              <a:t> </a:t>
            </a:r>
          </a:p>
          <a:p>
            <a:pPr>
              <a:defRPr/>
            </a:pPr>
            <a:r>
              <a:rPr lang="pt-BR" sz="2400" dirty="0">
                <a:solidFill>
                  <a:srgbClr val="002060"/>
                </a:solidFill>
                <a:latin typeface="Arial" charset="0"/>
              </a:rPr>
              <a:t>ALBUMINA : 4  (%)    HB      : 10 (g%)</a:t>
            </a:r>
          </a:p>
          <a:p>
            <a:pPr>
              <a:defRPr/>
            </a:pPr>
            <a:r>
              <a:rPr lang="pt-BR" sz="2400" dirty="0">
                <a:solidFill>
                  <a:srgbClr val="002060"/>
                </a:solidFill>
                <a:latin typeface="Arial" charset="0"/>
              </a:rPr>
              <a:t>                        </a:t>
            </a:r>
            <a:r>
              <a:rPr lang="pt-BR" sz="2400" b="1" dirty="0">
                <a:solidFill>
                  <a:srgbClr val="002060"/>
                </a:solidFill>
                <a:latin typeface="Arial" charset="0"/>
              </a:rPr>
              <a:t>aa HIV : N (P/N)</a:t>
            </a:r>
          </a:p>
          <a:p>
            <a:pPr>
              <a:defRPr/>
            </a:pPr>
            <a:r>
              <a:rPr lang="pt-BR" sz="2400" b="1" dirty="0">
                <a:solidFill>
                  <a:srgbClr val="002060"/>
                </a:solidFill>
                <a:latin typeface="Arial" charset="0"/>
              </a:rPr>
              <a:t>                        aa HCV : N (P/N)</a:t>
            </a:r>
          </a:p>
          <a:p>
            <a:pPr>
              <a:defRPr/>
            </a:pPr>
            <a:r>
              <a:rPr lang="pt-BR" sz="2400" b="1" dirty="0">
                <a:solidFill>
                  <a:srgbClr val="002060"/>
                </a:solidFill>
                <a:latin typeface="Arial" charset="0"/>
              </a:rPr>
              <a:t>                        </a:t>
            </a:r>
            <a:r>
              <a:rPr lang="pt-BR" sz="2400" b="1" dirty="0" err="1">
                <a:solidFill>
                  <a:srgbClr val="002060"/>
                </a:solidFill>
                <a:latin typeface="Arial" charset="0"/>
              </a:rPr>
              <a:t>HBs</a:t>
            </a:r>
            <a:r>
              <a:rPr lang="pt-BR" sz="2400" b="1" dirty="0">
                <a:solidFill>
                  <a:srgbClr val="002060"/>
                </a:solidFill>
                <a:latin typeface="Arial" charset="0"/>
              </a:rPr>
              <a:t> Ag : N (P/N)</a:t>
            </a:r>
          </a:p>
          <a:p>
            <a:pPr>
              <a:defRPr/>
            </a:pPr>
            <a:r>
              <a:rPr lang="pt-BR" sz="2400" dirty="0">
                <a:solidFill>
                  <a:srgbClr val="002060"/>
                </a:solidFill>
                <a:latin typeface="Arial" charset="0"/>
              </a:rPr>
              <a:t> </a:t>
            </a:r>
          </a:p>
          <a:p>
            <a:pPr>
              <a:defRPr/>
            </a:pPr>
            <a:r>
              <a:rPr lang="pt-BR" sz="2400" b="1" dirty="0">
                <a:solidFill>
                  <a:srgbClr val="002060"/>
                </a:solidFill>
                <a:latin typeface="Arial" charset="0"/>
              </a:rPr>
              <a:t>QTD. DE INTERVENCAO DE FISTULA: </a:t>
            </a:r>
            <a:endParaRPr lang="pt-BR" b="1" dirty="0"/>
          </a:p>
        </p:txBody>
      </p:sp>
    </p:spTree>
    <p:extLst>
      <p:ext uri="{BB962C8B-B14F-4D97-AF65-F5344CB8AC3E}">
        <p14:creationId xmlns:p14="http://schemas.microsoft.com/office/powerpoint/2010/main" val="282227955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1535289" y="148471"/>
            <a:ext cx="10656711" cy="6709529"/>
          </a:xfrm>
          <a:prstGeom prst="rect">
            <a:avLst/>
          </a:prstGeom>
          <a:noFill/>
        </p:spPr>
        <p:txBody>
          <a:bodyPr wrap="square">
            <a:spAutoFit/>
          </a:bodyPr>
          <a:lstStyle/>
          <a:p>
            <a:pPr>
              <a:defRPr/>
            </a:pPr>
            <a:r>
              <a:rPr lang="pt-BR" dirty="0">
                <a:latin typeface="Arial" charset="0"/>
              </a:rPr>
              <a:t> </a:t>
            </a:r>
            <a:r>
              <a:rPr lang="pt-BR" sz="1000" dirty="0">
                <a:latin typeface="Arial" charset="0"/>
              </a:rPr>
              <a:t>SMS-SP              </a:t>
            </a:r>
            <a:r>
              <a:rPr lang="pt-BR" sz="1000" dirty="0">
                <a:solidFill>
                  <a:schemeClr val="bg1"/>
                </a:solidFill>
                <a:latin typeface="Arial" charset="0"/>
              </a:rPr>
              <a:t>SISTEMA DE INFORMACOES AMBULATORIAIS      SAS/DATASUS/0570</a:t>
            </a:r>
          </a:p>
          <a:p>
            <a:pPr>
              <a:defRPr/>
            </a:pPr>
            <a:r>
              <a:rPr lang="pt-BR" sz="1000" dirty="0">
                <a:solidFill>
                  <a:srgbClr val="002060"/>
                </a:solidFill>
                <a:latin typeface="Arial" charset="0"/>
              </a:rPr>
              <a:t> </a:t>
            </a:r>
            <a:r>
              <a:rPr lang="pt-BR" sz="1100" b="1" dirty="0">
                <a:solidFill>
                  <a:srgbClr val="002060"/>
                </a:solidFill>
                <a:latin typeface="Arial" charset="0"/>
              </a:rPr>
              <a:t>25/08/2009         SINTESE DA PRODUCAO DO APAC - JUL/2009             12:35:41</a:t>
            </a:r>
            <a:endParaRPr lang="pt-BR" sz="1000" b="1" dirty="0">
              <a:solidFill>
                <a:srgbClr val="002060"/>
              </a:solidFill>
              <a:latin typeface="Arial" charset="0"/>
            </a:endParaRPr>
          </a:p>
          <a:p>
            <a:pPr>
              <a:defRPr/>
            </a:pPr>
            <a:r>
              <a:rPr lang="pt-BR" sz="1000" dirty="0">
                <a:solidFill>
                  <a:srgbClr val="002060"/>
                </a:solidFill>
                <a:latin typeface="Arial" charset="0"/>
              </a:rPr>
              <a:t>  UNIDADE  : ---------------                          </a:t>
            </a:r>
          </a:p>
          <a:p>
            <a:pPr>
              <a:defRPr/>
            </a:pPr>
            <a:r>
              <a:rPr lang="pt-BR" sz="1000" dirty="0">
                <a:solidFill>
                  <a:srgbClr val="002060"/>
                </a:solidFill>
                <a:latin typeface="Arial" charset="0"/>
              </a:rPr>
              <a:t> APAC: 350922248434-0      Validade: 01/05/2009 - 31/07/2009  Tipo:CONTINUIDADE</a:t>
            </a:r>
          </a:p>
          <a:p>
            <a:pPr>
              <a:defRPr/>
            </a:pPr>
            <a:r>
              <a:rPr lang="pt-BR" sz="1000" dirty="0">
                <a:solidFill>
                  <a:srgbClr val="002060"/>
                </a:solidFill>
                <a:latin typeface="Arial" charset="0"/>
              </a:rPr>
              <a:t> Principal: 030501010-HEMODIALISE II (MAXIMO 3 SESSOES PO  </a:t>
            </a:r>
            <a:r>
              <a:rPr lang="pt-BR" sz="1000" dirty="0" err="1">
                <a:solidFill>
                  <a:srgbClr val="002060"/>
                </a:solidFill>
                <a:latin typeface="Arial" charset="0"/>
              </a:rPr>
              <a:t>Rms</a:t>
            </a:r>
            <a:r>
              <a:rPr lang="pt-BR" sz="1000" dirty="0">
                <a:solidFill>
                  <a:srgbClr val="002060"/>
                </a:solidFill>
                <a:latin typeface="Arial" charset="0"/>
              </a:rPr>
              <a:t>:1153 31/07/2009</a:t>
            </a:r>
          </a:p>
          <a:p>
            <a:pPr>
              <a:defRPr/>
            </a:pPr>
            <a:r>
              <a:rPr lang="pt-BR" sz="1000" dirty="0">
                <a:solidFill>
                  <a:srgbClr val="002060"/>
                </a:solidFill>
                <a:latin typeface="Arial" charset="0"/>
              </a:rPr>
              <a:t> Paciente   : 801434175657121 - -------             </a:t>
            </a:r>
          </a:p>
          <a:p>
            <a:pPr>
              <a:defRPr/>
            </a:pPr>
            <a:r>
              <a:rPr lang="pt-BR" sz="1000" dirty="0">
                <a:solidFill>
                  <a:srgbClr val="002060"/>
                </a:solidFill>
                <a:latin typeface="Arial" charset="0"/>
              </a:rPr>
              <a:t> </a:t>
            </a:r>
            <a:r>
              <a:rPr lang="pt-BR" sz="1000" dirty="0" err="1">
                <a:solidFill>
                  <a:srgbClr val="002060"/>
                </a:solidFill>
                <a:latin typeface="Arial" charset="0"/>
              </a:rPr>
              <a:t>Mae</a:t>
            </a:r>
            <a:r>
              <a:rPr lang="pt-BR" sz="1000" dirty="0">
                <a:solidFill>
                  <a:srgbClr val="002060"/>
                </a:solidFill>
                <a:latin typeface="Arial" charset="0"/>
              </a:rPr>
              <a:t>        : ---------          </a:t>
            </a:r>
          </a:p>
          <a:p>
            <a:pPr>
              <a:defRPr/>
            </a:pPr>
            <a:r>
              <a:rPr lang="pt-BR" sz="1000" dirty="0">
                <a:solidFill>
                  <a:srgbClr val="002060"/>
                </a:solidFill>
                <a:latin typeface="Arial" charset="0"/>
              </a:rPr>
              <a:t> </a:t>
            </a:r>
            <a:r>
              <a:rPr lang="pt-BR" sz="1000" dirty="0" err="1">
                <a:solidFill>
                  <a:srgbClr val="002060"/>
                </a:solidFill>
                <a:latin typeface="Arial" charset="0"/>
              </a:rPr>
              <a:t>Responsavel</a:t>
            </a:r>
            <a:r>
              <a:rPr lang="pt-BR" sz="1000" dirty="0">
                <a:solidFill>
                  <a:srgbClr val="002060"/>
                </a:solidFill>
                <a:latin typeface="Arial" charset="0"/>
              </a:rPr>
              <a:t>: ===----                  Sexo : M </a:t>
            </a:r>
            <a:r>
              <a:rPr lang="pt-BR" sz="1000" dirty="0" err="1">
                <a:solidFill>
                  <a:srgbClr val="002060"/>
                </a:solidFill>
                <a:latin typeface="Arial" charset="0"/>
              </a:rPr>
              <a:t>Dt</a:t>
            </a:r>
            <a:r>
              <a:rPr lang="pt-BR" sz="1000" dirty="0">
                <a:solidFill>
                  <a:srgbClr val="002060"/>
                </a:solidFill>
                <a:latin typeface="Arial" charset="0"/>
              </a:rPr>
              <a:t>.</a:t>
            </a:r>
            <a:r>
              <a:rPr lang="pt-BR" sz="1000" dirty="0" err="1">
                <a:solidFill>
                  <a:srgbClr val="002060"/>
                </a:solidFill>
                <a:latin typeface="Arial" charset="0"/>
              </a:rPr>
              <a:t>Nasc</a:t>
            </a:r>
            <a:r>
              <a:rPr lang="pt-BR" sz="1000" dirty="0">
                <a:solidFill>
                  <a:srgbClr val="002060"/>
                </a:solidFill>
                <a:latin typeface="Arial" charset="0"/>
              </a:rPr>
              <a:t>.: 14/01/1969</a:t>
            </a:r>
          </a:p>
          <a:p>
            <a:pPr>
              <a:defRPr/>
            </a:pPr>
            <a:r>
              <a:rPr lang="pt-BR" sz="1000" dirty="0">
                <a:solidFill>
                  <a:srgbClr val="002060"/>
                </a:solidFill>
                <a:latin typeface="Arial" charset="0"/>
              </a:rPr>
              <a:t> </a:t>
            </a:r>
            <a:r>
              <a:rPr lang="pt-BR" sz="1000" dirty="0" err="1">
                <a:solidFill>
                  <a:srgbClr val="002060"/>
                </a:solidFill>
                <a:latin typeface="Arial" charset="0"/>
              </a:rPr>
              <a:t>Municipio</a:t>
            </a:r>
            <a:r>
              <a:rPr lang="pt-BR" sz="1000" dirty="0">
                <a:solidFill>
                  <a:srgbClr val="002060"/>
                </a:solidFill>
                <a:latin typeface="Arial" charset="0"/>
              </a:rPr>
              <a:t>  : 355030  SAO PAULO                               </a:t>
            </a:r>
          </a:p>
          <a:p>
            <a:pPr>
              <a:defRPr/>
            </a:pPr>
            <a:r>
              <a:rPr lang="pt-BR" sz="1000" dirty="0">
                <a:solidFill>
                  <a:srgbClr val="002060"/>
                </a:solidFill>
                <a:latin typeface="Arial" charset="0"/>
              </a:rPr>
              <a:t> </a:t>
            </a:r>
            <a:r>
              <a:rPr lang="pt-BR" sz="1000" dirty="0" err="1">
                <a:solidFill>
                  <a:srgbClr val="002060"/>
                </a:solidFill>
                <a:latin typeface="Arial" charset="0"/>
              </a:rPr>
              <a:t>Carater</a:t>
            </a:r>
            <a:r>
              <a:rPr lang="pt-BR" sz="1000" dirty="0">
                <a:solidFill>
                  <a:srgbClr val="002060"/>
                </a:solidFill>
                <a:latin typeface="Arial" charset="0"/>
              </a:rPr>
              <a:t> de </a:t>
            </a:r>
            <a:r>
              <a:rPr lang="pt-BR" sz="1000" dirty="0" err="1">
                <a:solidFill>
                  <a:srgbClr val="002060"/>
                </a:solidFill>
                <a:latin typeface="Arial" charset="0"/>
              </a:rPr>
              <a:t>atend</a:t>
            </a:r>
            <a:r>
              <a:rPr lang="pt-BR" sz="1000" dirty="0">
                <a:solidFill>
                  <a:srgbClr val="002060"/>
                </a:solidFill>
                <a:latin typeface="Arial" charset="0"/>
              </a:rPr>
              <a:t>.:                                            </a:t>
            </a:r>
            <a:r>
              <a:rPr lang="pt-BR" sz="1000" dirty="0" err="1">
                <a:solidFill>
                  <a:srgbClr val="002060"/>
                </a:solidFill>
                <a:latin typeface="Arial" charset="0"/>
              </a:rPr>
              <a:t>Raca</a:t>
            </a:r>
            <a:r>
              <a:rPr lang="pt-BR" sz="1000" dirty="0">
                <a:solidFill>
                  <a:srgbClr val="002060"/>
                </a:solidFill>
                <a:latin typeface="Arial" charset="0"/>
              </a:rPr>
              <a:t>:02 PRETA                                   </a:t>
            </a:r>
          </a:p>
          <a:p>
            <a:pPr>
              <a:defRPr/>
            </a:pPr>
            <a:r>
              <a:rPr lang="pt-BR" sz="1000" dirty="0">
                <a:solidFill>
                  <a:srgbClr val="002060"/>
                </a:solidFill>
                <a:latin typeface="Arial" charset="0"/>
              </a:rPr>
              <a:t> </a:t>
            </a:r>
            <a:r>
              <a:rPr lang="pt-BR" sz="1000" dirty="0" err="1">
                <a:solidFill>
                  <a:srgbClr val="002060"/>
                </a:solidFill>
                <a:latin typeface="Arial" charset="0"/>
              </a:rPr>
              <a:t>Mot</a:t>
            </a:r>
            <a:r>
              <a:rPr lang="pt-BR" sz="1000" dirty="0">
                <a:solidFill>
                  <a:srgbClr val="002060"/>
                </a:solidFill>
                <a:latin typeface="Arial" charset="0"/>
              </a:rPr>
              <a:t>.</a:t>
            </a:r>
            <a:r>
              <a:rPr lang="pt-BR" sz="1000" dirty="0" err="1">
                <a:solidFill>
                  <a:srgbClr val="002060"/>
                </a:solidFill>
                <a:latin typeface="Arial" charset="0"/>
              </a:rPr>
              <a:t>Saida</a:t>
            </a:r>
            <a:r>
              <a:rPr lang="pt-BR" sz="1000" dirty="0">
                <a:solidFill>
                  <a:srgbClr val="002060"/>
                </a:solidFill>
                <a:latin typeface="Arial" charset="0"/>
              </a:rPr>
              <a:t>/</a:t>
            </a:r>
            <a:r>
              <a:rPr lang="pt-BR" sz="1000" dirty="0" err="1">
                <a:solidFill>
                  <a:srgbClr val="002060"/>
                </a:solidFill>
                <a:latin typeface="Arial" charset="0"/>
              </a:rPr>
              <a:t>Perm</a:t>
            </a:r>
            <a:r>
              <a:rPr lang="pt-BR" sz="1000" dirty="0">
                <a:solidFill>
                  <a:srgbClr val="002060"/>
                </a:solidFill>
                <a:latin typeface="Arial" charset="0"/>
              </a:rPr>
              <a:t>.: 21 - PERMANENCIA POR CARACT.PROPRIAS DA DOENC             </a:t>
            </a:r>
          </a:p>
          <a:p>
            <a:pPr>
              <a:defRPr/>
            </a:pPr>
            <a:r>
              <a:rPr lang="pt-BR" sz="1000" dirty="0">
                <a:solidFill>
                  <a:srgbClr val="002060"/>
                </a:solidFill>
                <a:latin typeface="Arial" charset="0"/>
              </a:rPr>
              <a:t> Processamento:07/2009  </a:t>
            </a:r>
            <a:r>
              <a:rPr lang="pt-BR" sz="1000" dirty="0" err="1">
                <a:solidFill>
                  <a:srgbClr val="002060"/>
                </a:solidFill>
                <a:latin typeface="Arial" charset="0"/>
              </a:rPr>
              <a:t>Producao</a:t>
            </a:r>
            <a:r>
              <a:rPr lang="pt-BR" sz="1000" dirty="0">
                <a:solidFill>
                  <a:srgbClr val="002060"/>
                </a:solidFill>
                <a:latin typeface="Arial" charset="0"/>
              </a:rPr>
              <a:t>:07/2009</a:t>
            </a:r>
          </a:p>
          <a:p>
            <a:pPr>
              <a:defRPr/>
            </a:pPr>
            <a:r>
              <a:rPr lang="pt-BR" sz="1000" dirty="0">
                <a:solidFill>
                  <a:srgbClr val="002060"/>
                </a:solidFill>
                <a:latin typeface="Arial" charset="0"/>
              </a:rPr>
              <a:t> C.I.D. PRINCIPAL         N180</a:t>
            </a:r>
          </a:p>
          <a:p>
            <a:pPr>
              <a:defRPr/>
            </a:pPr>
            <a:r>
              <a:rPr lang="pt-BR" sz="1000" dirty="0">
                <a:solidFill>
                  <a:srgbClr val="002060"/>
                </a:solidFill>
                <a:latin typeface="Arial" charset="0"/>
              </a:rPr>
              <a:t>        SECUNDARIO            </a:t>
            </a:r>
          </a:p>
          <a:p>
            <a:pPr>
              <a:defRPr/>
            </a:pPr>
            <a:r>
              <a:rPr lang="pt-BR" sz="1000" dirty="0">
                <a:solidFill>
                  <a:srgbClr val="002060"/>
                </a:solidFill>
                <a:latin typeface="Arial" charset="0"/>
              </a:rPr>
              <a:t>        CAUSAS ASSOCIADAS     </a:t>
            </a:r>
          </a:p>
          <a:p>
            <a:pPr>
              <a:defRPr/>
            </a:pPr>
            <a:r>
              <a:rPr lang="pt-BR" sz="1000" dirty="0">
                <a:solidFill>
                  <a:srgbClr val="002060"/>
                </a:solidFill>
                <a:latin typeface="Arial" charset="0"/>
              </a:rPr>
              <a:t> TRU      : 350 </a:t>
            </a:r>
          </a:p>
          <a:p>
            <a:pPr>
              <a:defRPr/>
            </a:pPr>
            <a:r>
              <a:rPr lang="pt-BR" sz="1000" dirty="0">
                <a:solidFill>
                  <a:srgbClr val="002060"/>
                </a:solidFill>
                <a:latin typeface="Arial" charset="0"/>
              </a:rPr>
              <a:t>    INSCRITO NA LISTA DA CNCDO : S (S/N)</a:t>
            </a:r>
          </a:p>
          <a:p>
            <a:pPr>
              <a:defRPr/>
            </a:pPr>
            <a:r>
              <a:rPr lang="pt-BR" sz="1000" dirty="0">
                <a:solidFill>
                  <a:srgbClr val="002060"/>
                </a:solidFill>
                <a:latin typeface="Arial" charset="0"/>
              </a:rPr>
              <a:t> ALBUMINA : 4  (%)    HB      : 10 (g%)</a:t>
            </a:r>
          </a:p>
          <a:p>
            <a:pPr>
              <a:defRPr/>
            </a:pPr>
            <a:r>
              <a:rPr lang="pt-BR" sz="1000" dirty="0">
                <a:solidFill>
                  <a:srgbClr val="002060"/>
                </a:solidFill>
                <a:latin typeface="Arial" charset="0"/>
              </a:rPr>
              <a:t>                        aa HIV : N (P/N)</a:t>
            </a:r>
          </a:p>
          <a:p>
            <a:pPr>
              <a:defRPr/>
            </a:pPr>
            <a:r>
              <a:rPr lang="pt-BR" sz="1000" dirty="0">
                <a:solidFill>
                  <a:srgbClr val="002060"/>
                </a:solidFill>
                <a:latin typeface="Arial" charset="0"/>
              </a:rPr>
              <a:t>                        aa HCV : N (P/N)</a:t>
            </a:r>
          </a:p>
          <a:p>
            <a:pPr>
              <a:defRPr/>
            </a:pPr>
            <a:r>
              <a:rPr lang="pt-BR" sz="1000" dirty="0">
                <a:solidFill>
                  <a:srgbClr val="002060"/>
                </a:solidFill>
                <a:latin typeface="Arial" charset="0"/>
              </a:rPr>
              <a:t>                        </a:t>
            </a:r>
            <a:r>
              <a:rPr lang="pt-BR" sz="1000" dirty="0" err="1">
                <a:solidFill>
                  <a:srgbClr val="002060"/>
                </a:solidFill>
                <a:latin typeface="Arial" charset="0"/>
              </a:rPr>
              <a:t>HBs</a:t>
            </a:r>
            <a:r>
              <a:rPr lang="pt-BR" sz="1000" dirty="0">
                <a:solidFill>
                  <a:srgbClr val="002060"/>
                </a:solidFill>
                <a:latin typeface="Arial" charset="0"/>
              </a:rPr>
              <a:t> </a:t>
            </a:r>
            <a:r>
              <a:rPr lang="pt-BR" sz="1000" dirty="0" err="1">
                <a:solidFill>
                  <a:srgbClr val="002060"/>
                </a:solidFill>
                <a:latin typeface="Arial" charset="0"/>
              </a:rPr>
              <a:t>Ag</a:t>
            </a:r>
            <a:r>
              <a:rPr lang="pt-BR" sz="1000" dirty="0">
                <a:solidFill>
                  <a:srgbClr val="002060"/>
                </a:solidFill>
                <a:latin typeface="Arial" charset="0"/>
              </a:rPr>
              <a:t> : N (P/N)</a:t>
            </a:r>
          </a:p>
          <a:p>
            <a:pPr>
              <a:defRPr/>
            </a:pPr>
            <a:r>
              <a:rPr lang="pt-BR" sz="1000" dirty="0">
                <a:solidFill>
                  <a:srgbClr val="002060"/>
                </a:solidFill>
                <a:latin typeface="Arial" charset="0"/>
              </a:rPr>
              <a:t> QTD. DE INTERVENCAO DE FISTULA:   </a:t>
            </a:r>
          </a:p>
          <a:p>
            <a:pPr>
              <a:defRPr/>
            </a:pPr>
            <a:r>
              <a:rPr lang="pt-BR" sz="1000" dirty="0">
                <a:solidFill>
                  <a:srgbClr val="002060"/>
                </a:solidFill>
                <a:latin typeface="Arial" charset="0"/>
              </a:rPr>
              <a:t> MEDICO SOLICITANTE:    .   .   -       --------</a:t>
            </a:r>
          </a:p>
          <a:p>
            <a:pPr>
              <a:defRPr/>
            </a:pPr>
            <a:r>
              <a:rPr lang="pt-BR" sz="1000" dirty="0">
                <a:solidFill>
                  <a:srgbClr val="002060"/>
                </a:solidFill>
                <a:latin typeface="Arial" charset="0"/>
              </a:rPr>
              <a:t> CNS: 207270189860004</a:t>
            </a:r>
          </a:p>
          <a:p>
            <a:pPr>
              <a:defRPr/>
            </a:pPr>
            <a:r>
              <a:rPr lang="pt-BR" sz="1000" dirty="0">
                <a:solidFill>
                  <a:srgbClr val="002060"/>
                </a:solidFill>
                <a:latin typeface="Arial" charset="0"/>
              </a:rPr>
              <a:t> AUTORIZADOR:        ------------           </a:t>
            </a:r>
          </a:p>
          <a:p>
            <a:pPr>
              <a:defRPr/>
            </a:pPr>
            <a:r>
              <a:rPr lang="pt-BR" sz="1000" dirty="0">
                <a:solidFill>
                  <a:srgbClr val="002060"/>
                </a:solidFill>
                <a:latin typeface="Arial" charset="0"/>
              </a:rPr>
              <a:t> CNS: 000000000000000</a:t>
            </a:r>
          </a:p>
          <a:p>
            <a:pPr>
              <a:defRPr/>
            </a:pPr>
            <a:r>
              <a:rPr lang="pt-BR" sz="1000" dirty="0">
                <a:solidFill>
                  <a:srgbClr val="002060"/>
                </a:solidFill>
                <a:latin typeface="Arial" charset="0"/>
              </a:rPr>
              <a:t>   SQ PROC.                     </a:t>
            </a:r>
            <a:r>
              <a:rPr lang="pt-BR" sz="1000" dirty="0" err="1">
                <a:solidFill>
                  <a:srgbClr val="002060"/>
                </a:solidFill>
                <a:latin typeface="Arial" charset="0"/>
              </a:rPr>
              <a:t>Qt.Prz</a:t>
            </a:r>
            <a:r>
              <a:rPr lang="pt-BR" sz="1000" dirty="0">
                <a:solidFill>
                  <a:srgbClr val="002060"/>
                </a:solidFill>
                <a:latin typeface="Arial" charset="0"/>
              </a:rPr>
              <a:t>.     </a:t>
            </a:r>
            <a:r>
              <a:rPr lang="pt-BR" sz="1000" dirty="0" err="1">
                <a:solidFill>
                  <a:srgbClr val="002060"/>
                </a:solidFill>
                <a:latin typeface="Arial" charset="0"/>
              </a:rPr>
              <a:t>Vl</a:t>
            </a:r>
            <a:r>
              <a:rPr lang="pt-BR" sz="1000" dirty="0">
                <a:solidFill>
                  <a:srgbClr val="002060"/>
                </a:solidFill>
                <a:latin typeface="Arial" charset="0"/>
              </a:rPr>
              <a:t>.</a:t>
            </a:r>
            <a:r>
              <a:rPr lang="pt-BR" sz="1000" dirty="0" err="1">
                <a:solidFill>
                  <a:srgbClr val="002060"/>
                </a:solidFill>
                <a:latin typeface="Arial" charset="0"/>
              </a:rPr>
              <a:t>Prz</a:t>
            </a:r>
            <a:r>
              <a:rPr lang="pt-BR" sz="1000" dirty="0">
                <a:solidFill>
                  <a:srgbClr val="002060"/>
                </a:solidFill>
                <a:latin typeface="Arial" charset="0"/>
              </a:rPr>
              <a:t>. </a:t>
            </a:r>
            <a:r>
              <a:rPr lang="pt-BR" sz="1000" dirty="0" err="1">
                <a:solidFill>
                  <a:srgbClr val="002060"/>
                </a:solidFill>
                <a:latin typeface="Arial" charset="0"/>
              </a:rPr>
              <a:t>Qt.Apvd</a:t>
            </a:r>
            <a:r>
              <a:rPr lang="pt-BR" sz="1000" dirty="0">
                <a:solidFill>
                  <a:srgbClr val="002060"/>
                </a:solidFill>
                <a:latin typeface="Arial" charset="0"/>
              </a:rPr>
              <a:t>   </a:t>
            </a:r>
            <a:r>
              <a:rPr lang="pt-BR" sz="1000" dirty="0" err="1">
                <a:solidFill>
                  <a:srgbClr val="002060"/>
                </a:solidFill>
                <a:latin typeface="Arial" charset="0"/>
              </a:rPr>
              <a:t>Vl.Apvd</a:t>
            </a:r>
            <a:r>
              <a:rPr lang="pt-BR" sz="1000" dirty="0">
                <a:solidFill>
                  <a:srgbClr val="002060"/>
                </a:solidFill>
                <a:latin typeface="Arial" charset="0"/>
              </a:rPr>
              <a:t>    SITUACAO</a:t>
            </a:r>
          </a:p>
          <a:p>
            <a:pPr>
              <a:defRPr/>
            </a:pPr>
            <a:r>
              <a:rPr lang="pt-BR" sz="1000" dirty="0">
                <a:solidFill>
                  <a:srgbClr val="002060"/>
                </a:solidFill>
                <a:latin typeface="Arial" charset="0"/>
              </a:rPr>
              <a:t> 01 030501010-7 223139      13   1.874,21     13     1.874,21 APROVADO TOTALMENTE</a:t>
            </a:r>
          </a:p>
          <a:p>
            <a:pPr>
              <a:defRPr/>
            </a:pPr>
            <a:r>
              <a:rPr lang="pt-BR" sz="1000" dirty="0">
                <a:solidFill>
                  <a:srgbClr val="002060"/>
                </a:solidFill>
                <a:latin typeface="Arial" charset="0"/>
              </a:rPr>
              <a:t> 02 020202037-1 221105       2       3,06          2      3,06 APROVADO TOTALMENTE</a:t>
            </a:r>
          </a:p>
          <a:p>
            <a:pPr>
              <a:defRPr/>
            </a:pPr>
            <a:r>
              <a:rPr lang="pt-BR" sz="1000" dirty="0">
                <a:solidFill>
                  <a:srgbClr val="002060"/>
                </a:solidFill>
                <a:latin typeface="Arial" charset="0"/>
              </a:rPr>
              <a:t> 03 020201069-4 221105       2       3,70          2      3,70 APROVADO TOTALMENTE</a:t>
            </a:r>
          </a:p>
          <a:p>
            <a:pPr>
              <a:defRPr/>
            </a:pPr>
            <a:r>
              <a:rPr lang="pt-BR" sz="1000" dirty="0">
                <a:solidFill>
                  <a:srgbClr val="002060"/>
                </a:solidFill>
                <a:latin typeface="Arial" charset="0"/>
              </a:rPr>
              <a:t> 04 020201031-7 221105       1       1,85          1      1,85 APROVADO TOTALMENTE</a:t>
            </a:r>
          </a:p>
          <a:p>
            <a:pPr>
              <a:defRPr/>
            </a:pPr>
            <a:r>
              <a:rPr lang="pt-BR" sz="1000" dirty="0">
                <a:solidFill>
                  <a:srgbClr val="002060"/>
                </a:solidFill>
                <a:latin typeface="Arial" charset="0"/>
              </a:rPr>
              <a:t> 05 020201060-0 221105       1       1,85          1      1,85 APROVADO TOTALMENTE</a:t>
            </a:r>
          </a:p>
          <a:p>
            <a:pPr>
              <a:defRPr/>
            </a:pPr>
            <a:r>
              <a:rPr lang="pt-BR" sz="1000" dirty="0">
                <a:solidFill>
                  <a:srgbClr val="002060"/>
                </a:solidFill>
                <a:latin typeface="Arial" charset="0"/>
              </a:rPr>
              <a:t> 06 020201021-0 221105       1       1,85          1      1,85 APROVADO TOTALMENTE</a:t>
            </a:r>
          </a:p>
          <a:p>
            <a:pPr>
              <a:defRPr/>
            </a:pPr>
            <a:r>
              <a:rPr lang="pt-BR" sz="1000" dirty="0">
                <a:solidFill>
                  <a:srgbClr val="002060"/>
                </a:solidFill>
                <a:latin typeface="Arial" charset="0"/>
              </a:rPr>
              <a:t> 07 020201043-0 221105       1       1,85          1      1,85 APROVADO TOTALMENTE</a:t>
            </a:r>
          </a:p>
          <a:p>
            <a:pPr>
              <a:defRPr/>
            </a:pPr>
            <a:r>
              <a:rPr lang="pt-BR" sz="1000" dirty="0">
                <a:solidFill>
                  <a:srgbClr val="002060"/>
                </a:solidFill>
                <a:latin typeface="Arial" charset="0"/>
              </a:rPr>
              <a:t> 08 020201065-1 221105       1       2,01          1      2,01 APROVADO TOTALMENTE</a:t>
            </a:r>
          </a:p>
          <a:p>
            <a:pPr>
              <a:defRPr/>
            </a:pPr>
            <a:r>
              <a:rPr lang="pt-BR" sz="1000" dirty="0">
                <a:solidFill>
                  <a:srgbClr val="002060"/>
                </a:solidFill>
                <a:latin typeface="Arial" charset="0"/>
              </a:rPr>
              <a:t> 09 020201047-3 221105       1       1,85          1      1,85 APROVADO TOTALMENTE</a:t>
            </a:r>
          </a:p>
          <a:p>
            <a:pPr>
              <a:defRPr/>
            </a:pPr>
            <a:r>
              <a:rPr lang="pt-BR" sz="1000" dirty="0">
                <a:solidFill>
                  <a:srgbClr val="002060"/>
                </a:solidFill>
                <a:latin typeface="Arial" charset="0"/>
              </a:rPr>
              <a:t> 10 020202030-4 221105       1       1,53          1      1,53 APROVADO TOTALMENTE</a:t>
            </a:r>
          </a:p>
          <a:p>
            <a:pPr>
              <a:defRPr/>
            </a:pPr>
            <a:r>
              <a:rPr lang="pt-BR" sz="1000" dirty="0">
                <a:solidFill>
                  <a:srgbClr val="002060"/>
                </a:solidFill>
                <a:latin typeface="Arial" charset="0"/>
              </a:rPr>
              <a:t> 11 020203097-0 221105       1      18,55        1     18,55 APROVADO TOTALMENTE</a:t>
            </a:r>
          </a:p>
          <a:p>
            <a:pPr>
              <a:defRPr/>
            </a:pPr>
            <a:r>
              <a:rPr lang="pt-BR" sz="1000" dirty="0">
                <a:solidFill>
                  <a:srgbClr val="002060"/>
                </a:solidFill>
                <a:latin typeface="Arial" charset="0"/>
              </a:rPr>
              <a:t> 12 020203063-6 221105       1      18,55        1     18,55 APROVADO TOTALMENTE</a:t>
            </a:r>
          </a:p>
          <a:p>
            <a:pPr>
              <a:defRPr/>
            </a:pPr>
            <a:r>
              <a:rPr lang="pt-BR" sz="1000" dirty="0">
                <a:solidFill>
                  <a:srgbClr val="002060"/>
                </a:solidFill>
                <a:latin typeface="Arial" charset="0"/>
              </a:rPr>
              <a:t> 13 020201067-8 221105       1       3,51         1      3,51 APROVADO TOTALMENTE</a:t>
            </a:r>
          </a:p>
          <a:p>
            <a:pPr>
              <a:defRPr/>
            </a:pPr>
            <a:r>
              <a:rPr lang="pt-BR" sz="1000" dirty="0">
                <a:solidFill>
                  <a:srgbClr val="002060"/>
                </a:solidFill>
                <a:latin typeface="Arial" charset="0"/>
              </a:rPr>
              <a:t> 14 030501009-3 223139       1     143,89       143,89 APROVADO TOTALMENTE</a:t>
            </a:r>
          </a:p>
          <a:p>
            <a:pPr>
              <a:defRPr/>
            </a:pPr>
            <a:r>
              <a:rPr lang="pt-BR" sz="1200" dirty="0">
                <a:latin typeface="Arial" charset="0"/>
              </a:rPr>
              <a:t> </a:t>
            </a:r>
          </a:p>
        </p:txBody>
      </p:sp>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2"/>
          <a:stretch>
            <a:fillRect/>
          </a:stretch>
        </p:blipFill>
        <p:spPr>
          <a:xfrm>
            <a:off x="262172" y="0"/>
            <a:ext cx="1176144" cy="474133"/>
          </a:xfrm>
          <a:prstGeom prst="rect">
            <a:avLst/>
          </a:prstGeom>
        </p:spPr>
      </p:pic>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194438" y="0"/>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451555" y="1059325"/>
            <a:ext cx="11243733" cy="5654659"/>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8AC1AAB9-D257-4081-AD0A-28F6C1DC9AEF}"/>
              </a:ext>
            </a:extLst>
          </p:cNvPr>
          <p:cNvSpPr/>
          <p:nvPr/>
        </p:nvSpPr>
        <p:spPr>
          <a:xfrm>
            <a:off x="948266" y="1297116"/>
            <a:ext cx="10532533" cy="5416868"/>
          </a:xfrm>
          <a:prstGeom prst="rect">
            <a:avLst/>
          </a:prstGeom>
          <a:noFill/>
        </p:spPr>
        <p:txBody>
          <a:bodyPr wrap="square">
            <a:spAutoFit/>
          </a:bodyPr>
          <a:lstStyle/>
          <a:p>
            <a:pPr algn="ctr"/>
            <a:r>
              <a:rPr lang="pt-BR" sz="2400" dirty="0"/>
              <a:t>Registros obrigatórios para o correto faturamento</a:t>
            </a:r>
            <a:r>
              <a:rPr lang="pt-BR" sz="2000" dirty="0"/>
              <a:t>: </a:t>
            </a:r>
          </a:p>
          <a:p>
            <a:pPr algn="ctr"/>
            <a:endParaRPr lang="pt-BR" b="1" dirty="0"/>
          </a:p>
          <a:p>
            <a:pPr algn="ctr"/>
            <a:r>
              <a:rPr lang="pt-BR" sz="2800" b="1" dirty="0"/>
              <a:t>Hemodiálise</a:t>
            </a:r>
          </a:p>
          <a:p>
            <a:pPr algn="ctr"/>
            <a:endParaRPr lang="pt-BR" b="1" dirty="0"/>
          </a:p>
          <a:p>
            <a:pPr>
              <a:buFont typeface="Arial" pitchFamily="34" charset="0"/>
              <a:buChar char="•"/>
            </a:pPr>
            <a:r>
              <a:rPr lang="pt-BR" sz="2000" b="1" dirty="0"/>
              <a:t> </a:t>
            </a:r>
            <a:r>
              <a:rPr lang="pt-BR" sz="2400" dirty="0">
                <a:latin typeface="Arial" pitchFamily="34" charset="0"/>
                <a:cs typeface="Arial" pitchFamily="34" charset="0"/>
              </a:rPr>
              <a:t>Registros completos das sessões de hemodiálise (prescrição médica da sessão, dados da execução e parâmetros de controles, entre outros) </a:t>
            </a:r>
            <a:endParaRPr lang="pt-BR" sz="2400" dirty="0">
              <a:cs typeface="Arial" pitchFamily="34" charset="0"/>
            </a:endParaRPr>
          </a:p>
          <a:p>
            <a:pPr>
              <a:buFont typeface="Arial" pitchFamily="34" charset="0"/>
              <a:buChar char="•"/>
            </a:pPr>
            <a:endParaRPr lang="pt-BR" sz="2400" dirty="0">
              <a:latin typeface="Arial" pitchFamily="34" charset="0"/>
              <a:cs typeface="Arial" pitchFamily="34" charset="0"/>
            </a:endParaRPr>
          </a:p>
          <a:p>
            <a:pPr>
              <a:buFont typeface="Arial" pitchFamily="34" charset="0"/>
              <a:buChar char="•"/>
            </a:pPr>
            <a:r>
              <a:rPr lang="pt-BR" sz="2400" dirty="0">
                <a:latin typeface="Arial" pitchFamily="34" charset="0"/>
                <a:cs typeface="Arial" pitchFamily="34" charset="0"/>
              </a:rPr>
              <a:t> Resultados dos exames cobrados na competência</a:t>
            </a:r>
          </a:p>
          <a:p>
            <a:pPr>
              <a:buFont typeface="Arial" pitchFamily="34" charset="0"/>
              <a:buChar char="•"/>
            </a:pPr>
            <a:endParaRPr lang="pt-BR" sz="2400" dirty="0">
              <a:latin typeface="Arial" pitchFamily="34" charset="0"/>
              <a:cs typeface="Arial" pitchFamily="34" charset="0"/>
            </a:endParaRPr>
          </a:p>
          <a:p>
            <a:pPr>
              <a:buFont typeface="Arial" pitchFamily="34" charset="0"/>
              <a:buChar char="•"/>
            </a:pPr>
            <a:r>
              <a:rPr lang="pt-BR" sz="2400" dirty="0">
                <a:latin typeface="Arial" pitchFamily="34" charset="0"/>
                <a:cs typeface="Arial" pitchFamily="34" charset="0"/>
              </a:rPr>
              <a:t> Comprovação da realização do acesso cobrado por meio de descrição   cirúrgica, quando houve;</a:t>
            </a:r>
          </a:p>
          <a:p>
            <a:pPr>
              <a:buFont typeface="Arial" pitchFamily="34" charset="0"/>
              <a:buChar char="•"/>
            </a:pPr>
            <a:endParaRPr lang="pt-BR" sz="2400" dirty="0">
              <a:latin typeface="Arial" pitchFamily="34" charset="0"/>
              <a:cs typeface="Arial" pitchFamily="34" charset="0"/>
            </a:endParaRPr>
          </a:p>
          <a:p>
            <a:pPr marL="285750" indent="-285750">
              <a:buFont typeface="Arial" panose="020B0604020202020204" pitchFamily="34" charset="0"/>
              <a:buChar char="•"/>
            </a:pPr>
            <a:r>
              <a:rPr lang="pt-BR" sz="2400" dirty="0">
                <a:cs typeface="Arial" pitchFamily="34" charset="0"/>
              </a:rPr>
              <a:t>Frequência Individual devidamente assinada pelo paciente ou responsável nos dias das sessões</a:t>
            </a:r>
            <a:endParaRPr lang="pt-BR" sz="2400" dirty="0">
              <a:latin typeface="Arial" pitchFamily="34" charset="0"/>
              <a:cs typeface="Arial" pitchFamily="34" charset="0"/>
            </a:endParaRPr>
          </a:p>
          <a:p>
            <a:pPr>
              <a:buFont typeface="Arial" pitchFamily="34" charset="0"/>
              <a:buChar char="•"/>
            </a:pPr>
            <a:endParaRPr lang="pt-BR" b="1" dirty="0"/>
          </a:p>
        </p:txBody>
      </p:sp>
    </p:spTree>
    <p:extLst>
      <p:ext uri="{BB962C8B-B14F-4D97-AF65-F5344CB8AC3E}">
        <p14:creationId xmlns:p14="http://schemas.microsoft.com/office/powerpoint/2010/main" val="97278355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28305" y="0"/>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699911" y="994420"/>
            <a:ext cx="11096978" cy="5767624"/>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Text Box 2">
            <a:extLst>
              <a:ext uri="{FF2B5EF4-FFF2-40B4-BE49-F238E27FC236}">
                <a16:creationId xmlns:a16="http://schemas.microsoft.com/office/drawing/2014/main" id="{5C1E44DC-AC88-459D-B5BD-E2C0D22823AA}"/>
              </a:ext>
            </a:extLst>
          </p:cNvPr>
          <p:cNvSpPr txBox="1">
            <a:spLocks noChangeArrowheads="1"/>
          </p:cNvSpPr>
          <p:nvPr/>
        </p:nvSpPr>
        <p:spPr bwMode="auto">
          <a:xfrm>
            <a:off x="2351584" y="2911607"/>
            <a:ext cx="7200800" cy="4154984"/>
          </a:xfrm>
          <a:prstGeom prst="rect">
            <a:avLst/>
          </a:prstGeom>
          <a:noFill/>
          <a:ln w="9525">
            <a:noFill/>
            <a:miter lim="800000"/>
            <a:headEnd/>
            <a:tailEnd/>
          </a:ln>
        </p:spPr>
        <p:txBody>
          <a:bodyPr wrap="square">
            <a:spAutoFit/>
          </a:bodyPr>
          <a:lstStyle/>
          <a:p>
            <a:pPr algn="ctr" eaLnBrk="0" hangingPunct="0"/>
            <a:endParaRPr lang="pt-BR" altLang="pt-BR" dirty="0">
              <a:solidFill>
                <a:srgbClr val="002060"/>
              </a:solidFill>
              <a:latin typeface="Century Gothic" pitchFamily="34" charset="0"/>
            </a:endParaRPr>
          </a:p>
          <a:p>
            <a:pPr algn="ctr" eaLnBrk="0" hangingPunct="0"/>
            <a:r>
              <a:rPr lang="pt-BR" altLang="pt-BR" b="1" dirty="0">
                <a:solidFill>
                  <a:srgbClr val="002060"/>
                </a:solidFill>
              </a:rPr>
              <a:t>AGRDECIMENTOS ESPECIAIS</a:t>
            </a:r>
          </a:p>
          <a:p>
            <a:pPr algn="ctr" eaLnBrk="0" hangingPunct="0"/>
            <a:endParaRPr lang="pt-BR" altLang="pt-BR" sz="1600" dirty="0">
              <a:solidFill>
                <a:srgbClr val="002060"/>
              </a:solidFill>
            </a:endParaRPr>
          </a:p>
          <a:p>
            <a:pPr algn="ctr" eaLnBrk="0" hangingPunct="0"/>
            <a:r>
              <a:rPr lang="pt-BR" altLang="pt-BR" sz="2000" u="sng" dirty="0">
                <a:solidFill>
                  <a:srgbClr val="002060"/>
                </a:solidFill>
              </a:rPr>
              <a:t>Dra. Maria Inez P. Gadelha</a:t>
            </a:r>
          </a:p>
          <a:p>
            <a:pPr algn="ctr" eaLnBrk="0" hangingPunct="0"/>
            <a:endParaRPr lang="pt-BR" altLang="pt-BR" dirty="0">
              <a:solidFill>
                <a:srgbClr val="002060"/>
              </a:solidFill>
            </a:endParaRPr>
          </a:p>
          <a:p>
            <a:pPr algn="ctr" eaLnBrk="0" hangingPunct="0"/>
            <a:r>
              <a:rPr lang="pt-BR" altLang="pt-BR" sz="2000" u="sng" dirty="0">
                <a:solidFill>
                  <a:srgbClr val="002060"/>
                </a:solidFill>
              </a:rPr>
              <a:t>Dra. Maria Adelaide de Sousa Werneck</a:t>
            </a:r>
            <a:endParaRPr lang="pt-BR" altLang="pt-BR" sz="1600" u="sng" dirty="0">
              <a:solidFill>
                <a:srgbClr val="002060"/>
              </a:solidFill>
            </a:endParaRPr>
          </a:p>
          <a:p>
            <a:pPr algn="ctr" eaLnBrk="0" hangingPunct="0"/>
            <a:endParaRPr lang="pt-BR" altLang="pt-BR" sz="1600" dirty="0">
              <a:solidFill>
                <a:srgbClr val="002060"/>
              </a:solidFill>
            </a:endParaRPr>
          </a:p>
          <a:p>
            <a:pPr algn="ctr">
              <a:defRPr/>
            </a:pPr>
            <a:r>
              <a:rPr lang="pt-BR" sz="1600" dirty="0"/>
              <a:t>RADIOTERAPIA ONCOLÓGICA:</a:t>
            </a:r>
            <a:br>
              <a:rPr lang="pt-BR" sz="1600" dirty="0"/>
            </a:br>
            <a:r>
              <a:rPr lang="pt-BR" sz="2400" u="sng" dirty="0"/>
              <a:t>Guilherme J. R. Pereira</a:t>
            </a:r>
            <a:r>
              <a:rPr lang="pt-BR" sz="1600" dirty="0"/>
              <a:t/>
            </a:r>
            <a:br>
              <a:rPr lang="pt-BR" sz="1600" dirty="0"/>
            </a:br>
            <a:r>
              <a:rPr lang="pt-BR" sz="1600" dirty="0"/>
              <a:t>Serviço de Radioterapia</a:t>
            </a:r>
            <a:br>
              <a:rPr lang="pt-BR" sz="1600" dirty="0"/>
            </a:br>
            <a:r>
              <a:rPr lang="pt-BR" sz="1600" dirty="0"/>
              <a:t>  Instituto Nacional de Câncer</a:t>
            </a:r>
          </a:p>
          <a:p>
            <a:pPr algn="ctr">
              <a:defRPr/>
            </a:pPr>
            <a:endParaRPr lang="pt-BR" sz="1600" dirty="0">
              <a:solidFill>
                <a:srgbClr val="C00000"/>
              </a:solidFill>
            </a:endParaRPr>
          </a:p>
          <a:p>
            <a:pPr algn="ctr" eaLnBrk="0" hangingPunct="0"/>
            <a:r>
              <a:rPr lang="pt-BR" altLang="pt-BR" sz="1600" dirty="0">
                <a:solidFill>
                  <a:srgbClr val="002060"/>
                </a:solidFill>
              </a:rPr>
              <a:t>Tel.: (21) 2506-6194</a:t>
            </a:r>
          </a:p>
          <a:p>
            <a:pPr algn="ctr" eaLnBrk="0" hangingPunct="0"/>
            <a:r>
              <a:rPr lang="pt-BR" altLang="pt-BR" sz="1600" dirty="0">
                <a:solidFill>
                  <a:srgbClr val="002060"/>
                </a:solidFill>
              </a:rPr>
              <a:t>Endereço Eletrônico: arnt@inca.gov.br</a:t>
            </a:r>
          </a:p>
          <a:p>
            <a:pPr algn="ctr" eaLnBrk="0" hangingPunct="0"/>
            <a:endParaRPr lang="pt-BR" altLang="pt-BR" dirty="0">
              <a:solidFill>
                <a:srgbClr val="002060"/>
              </a:solidFill>
            </a:endParaRPr>
          </a:p>
        </p:txBody>
      </p:sp>
      <p:sp>
        <p:nvSpPr>
          <p:cNvPr id="9" name="CaixaDeTexto 1">
            <a:extLst>
              <a:ext uri="{FF2B5EF4-FFF2-40B4-BE49-F238E27FC236}">
                <a16:creationId xmlns:a16="http://schemas.microsoft.com/office/drawing/2014/main" id="{6129BDC6-1955-4BEE-923D-82E21F9805F0}"/>
              </a:ext>
            </a:extLst>
          </p:cNvPr>
          <p:cNvSpPr txBox="1">
            <a:spLocks noChangeArrowheads="1"/>
          </p:cNvSpPr>
          <p:nvPr/>
        </p:nvSpPr>
        <p:spPr bwMode="auto">
          <a:xfrm>
            <a:off x="2135560" y="1992334"/>
            <a:ext cx="7920880" cy="1107996"/>
          </a:xfrm>
          <a:prstGeom prst="rect">
            <a:avLst/>
          </a:prstGeom>
          <a:solidFill>
            <a:schemeClr val="accent1"/>
          </a:solidFill>
          <a:ln w="9525">
            <a:noFill/>
            <a:miter lim="800000"/>
            <a:headEnd/>
            <a:tailEnd/>
          </a:ln>
        </p:spPr>
        <p:txBody>
          <a:bodyPr wrap="square">
            <a:spAutoFit/>
          </a:bodyPr>
          <a:lstStyle/>
          <a:p>
            <a:pPr algn="ctr"/>
            <a:r>
              <a:rPr lang="pt-BR" altLang="pt-BR" sz="2800" b="1" dirty="0">
                <a:solidFill>
                  <a:srgbClr val="002060"/>
                </a:solidFill>
              </a:rPr>
              <a:t>Tratamento ambulatorial do câncer</a:t>
            </a:r>
            <a:endParaRPr lang="pt-BR" altLang="pt-BR" sz="2000" b="1" dirty="0">
              <a:solidFill>
                <a:srgbClr val="002060"/>
              </a:solidFill>
            </a:endParaRPr>
          </a:p>
          <a:p>
            <a:pPr algn="ctr"/>
            <a:r>
              <a:rPr lang="pt-BR" altLang="pt-BR" sz="2000" b="1" dirty="0">
                <a:solidFill>
                  <a:srgbClr val="002060"/>
                </a:solidFill>
              </a:rPr>
              <a:t>APAC ONCOLOGIA – RADIOTERAPIA E QUIMIOTERAPIA</a:t>
            </a:r>
          </a:p>
          <a:p>
            <a:pPr algn="ctr"/>
            <a:endParaRPr lang="pt-BR" altLang="pt-BR" b="1" dirty="0">
              <a:solidFill>
                <a:srgbClr val="002060"/>
              </a:solidFill>
            </a:endParaRPr>
          </a:p>
        </p:txBody>
      </p:sp>
    </p:spTree>
    <p:extLst>
      <p:ext uri="{BB962C8B-B14F-4D97-AF65-F5344CB8AC3E}">
        <p14:creationId xmlns:p14="http://schemas.microsoft.com/office/powerpoint/2010/main" val="373542450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318616" y="117516"/>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620889" y="1038578"/>
            <a:ext cx="10961511" cy="5675406"/>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278" y="1354667"/>
            <a:ext cx="9984009" cy="4848804"/>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11" name="Retângulo 10"/>
          <p:cNvSpPr/>
          <p:nvPr/>
        </p:nvSpPr>
        <p:spPr>
          <a:xfrm>
            <a:off x="2207568" y="6381328"/>
            <a:ext cx="8820472" cy="276999"/>
          </a:xfrm>
          <a:prstGeom prst="rect">
            <a:avLst/>
          </a:prstGeom>
        </p:spPr>
        <p:txBody>
          <a:bodyPr wrap="square">
            <a:spAutoFit/>
          </a:bodyPr>
          <a:lstStyle/>
          <a:p>
            <a:r>
              <a:rPr lang="pt-BR" sz="1200" dirty="0">
                <a:hlinkClick r:id="rId5"/>
              </a:rPr>
              <a:t>Fonte: https://www.bbc.com/portuguese/noticias/2016/02/160204_gch_graficos_cancer_fn</a:t>
            </a:r>
            <a:endParaRPr lang="pt-BR" sz="1200" dirty="0"/>
          </a:p>
        </p:txBody>
      </p:sp>
      <p:sp>
        <p:nvSpPr>
          <p:cNvPr id="3" name="Retângulo 2"/>
          <p:cNvSpPr/>
          <p:nvPr/>
        </p:nvSpPr>
        <p:spPr>
          <a:xfrm>
            <a:off x="3657600" y="303318"/>
            <a:ext cx="6762044" cy="646331"/>
          </a:xfrm>
          <a:prstGeom prst="rect">
            <a:avLst/>
          </a:prstGeom>
        </p:spPr>
        <p:txBody>
          <a:bodyPr wrap="square">
            <a:spAutoFit/>
          </a:bodyPr>
          <a:lstStyle/>
          <a:p>
            <a:r>
              <a:rPr lang="pt-BR" sz="3600" b="1" dirty="0"/>
              <a:t>Impacto do câncer no mundo</a:t>
            </a:r>
          </a:p>
        </p:txBody>
      </p:sp>
    </p:spTree>
    <p:extLst>
      <p:ext uri="{BB962C8B-B14F-4D97-AF65-F5344CB8AC3E}">
        <p14:creationId xmlns:p14="http://schemas.microsoft.com/office/powerpoint/2010/main" val="314184542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155848" y="0"/>
            <a:ext cx="1977752" cy="797281"/>
          </a:xfrm>
          <a:prstGeom prst="rect">
            <a:avLst/>
          </a:prstGeom>
        </p:spPr>
      </p:pic>
      <p:sp>
        <p:nvSpPr>
          <p:cNvPr id="8" name="Retângulo 7"/>
          <p:cNvSpPr/>
          <p:nvPr/>
        </p:nvSpPr>
        <p:spPr>
          <a:xfrm>
            <a:off x="4075673" y="1820754"/>
            <a:ext cx="3908442" cy="461665"/>
          </a:xfrm>
          <a:prstGeom prst="rect">
            <a:avLst/>
          </a:prstGeom>
        </p:spPr>
        <p:txBody>
          <a:bodyPr wrap="none">
            <a:spAutoFit/>
          </a:bodyPr>
          <a:lstStyle/>
          <a:p>
            <a:r>
              <a:rPr lang="pt-BR" sz="2400" b="1" dirty="0"/>
              <a:t>impacto do câncer no mundo</a:t>
            </a: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6322" y="274828"/>
            <a:ext cx="9865678" cy="6308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tângulo 11"/>
          <p:cNvSpPr/>
          <p:nvPr/>
        </p:nvSpPr>
        <p:spPr>
          <a:xfrm>
            <a:off x="1655235" y="6576556"/>
            <a:ext cx="8820472" cy="276999"/>
          </a:xfrm>
          <a:prstGeom prst="rect">
            <a:avLst/>
          </a:prstGeom>
        </p:spPr>
        <p:txBody>
          <a:bodyPr wrap="square">
            <a:spAutoFit/>
          </a:bodyPr>
          <a:lstStyle/>
          <a:p>
            <a:pPr algn="ctr"/>
            <a:r>
              <a:rPr lang="pt-BR" sz="1200" dirty="0" err="1">
                <a:hlinkClick r:id="rId5"/>
              </a:rPr>
              <a:t>Fonte:https</a:t>
            </a:r>
            <a:r>
              <a:rPr lang="pt-BR" sz="1200" dirty="0">
                <a:hlinkClick r:id="rId5"/>
              </a:rPr>
              <a:t>://www.bbc.com/portuguese/noticias/2016/02/160204_gch_graficos_cancer_fn</a:t>
            </a:r>
            <a:endParaRPr lang="pt-BR" sz="1200" dirty="0"/>
          </a:p>
        </p:txBody>
      </p:sp>
    </p:spTree>
    <p:extLst>
      <p:ext uri="{BB962C8B-B14F-4D97-AF65-F5344CB8AC3E}">
        <p14:creationId xmlns:p14="http://schemas.microsoft.com/office/powerpoint/2010/main" val="120217650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112888" y="95820"/>
            <a:ext cx="2095879" cy="844901"/>
          </a:xfrm>
          <a:prstGeom prst="rect">
            <a:avLst/>
          </a:prstGeom>
        </p:spPr>
      </p:pic>
      <p:sp>
        <p:nvSpPr>
          <p:cNvPr id="9" name="Rectangle 2">
            <a:extLst>
              <a:ext uri="{FF2B5EF4-FFF2-40B4-BE49-F238E27FC236}">
                <a16:creationId xmlns:a16="http://schemas.microsoft.com/office/drawing/2014/main" id="{2618C261-E292-4F87-94AC-3195379D8017}"/>
              </a:ext>
            </a:extLst>
          </p:cNvPr>
          <p:cNvSpPr txBox="1">
            <a:spLocks noChangeArrowheads="1"/>
          </p:cNvSpPr>
          <p:nvPr/>
        </p:nvSpPr>
        <p:spPr bwMode="auto">
          <a:xfrm>
            <a:off x="1524000" y="1916832"/>
            <a:ext cx="9144000" cy="1059325"/>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800" b="1">
                <a:solidFill>
                  <a:schemeClr val="dk1"/>
                </a:solidFill>
                <a:latin typeface="+mn-lt"/>
                <a:ea typeface="+mn-ea"/>
                <a:cs typeface="+mn-cs"/>
              </a:defRPr>
            </a:lvl1pPr>
            <a:lvl2pPr algn="ctr" rtl="0" eaLnBrk="0" fontAlgn="base" hangingPunct="0">
              <a:spcBef>
                <a:spcPct val="0"/>
              </a:spcBef>
              <a:spcAft>
                <a:spcPct val="0"/>
              </a:spcAft>
              <a:defRPr sz="3800" b="1">
                <a:solidFill>
                  <a:schemeClr val="dk1"/>
                </a:solidFill>
                <a:latin typeface="+mn-lt"/>
                <a:ea typeface="+mn-ea"/>
                <a:cs typeface="+mn-cs"/>
              </a:defRPr>
            </a:lvl2pPr>
            <a:lvl3pPr algn="ctr" rtl="0" eaLnBrk="0" fontAlgn="base" hangingPunct="0">
              <a:spcBef>
                <a:spcPct val="0"/>
              </a:spcBef>
              <a:spcAft>
                <a:spcPct val="0"/>
              </a:spcAft>
              <a:defRPr sz="3800" b="1">
                <a:solidFill>
                  <a:schemeClr val="dk1"/>
                </a:solidFill>
                <a:latin typeface="+mn-lt"/>
                <a:ea typeface="+mn-ea"/>
                <a:cs typeface="+mn-cs"/>
              </a:defRPr>
            </a:lvl3pPr>
            <a:lvl4pPr algn="ctr" rtl="0" eaLnBrk="0" fontAlgn="base" hangingPunct="0">
              <a:spcBef>
                <a:spcPct val="0"/>
              </a:spcBef>
              <a:spcAft>
                <a:spcPct val="0"/>
              </a:spcAft>
              <a:defRPr sz="3800" b="1">
                <a:solidFill>
                  <a:schemeClr val="dk1"/>
                </a:solidFill>
                <a:latin typeface="+mn-lt"/>
                <a:ea typeface="+mn-ea"/>
                <a:cs typeface="+mn-cs"/>
              </a:defRPr>
            </a:lvl4pPr>
            <a:lvl5pPr algn="ctr" rtl="0" eaLnBrk="0" fontAlgn="base" hangingPunct="0">
              <a:spcBef>
                <a:spcPct val="0"/>
              </a:spcBef>
              <a:spcAft>
                <a:spcPct val="0"/>
              </a:spcAft>
              <a:defRPr sz="3800" b="1">
                <a:solidFill>
                  <a:schemeClr val="dk1"/>
                </a:solidFill>
                <a:latin typeface="+mn-lt"/>
                <a:ea typeface="+mn-ea"/>
                <a:cs typeface="+mn-cs"/>
              </a:defRPr>
            </a:lvl5pPr>
            <a:lvl6pPr marL="457200" algn="ctr" rtl="0" fontAlgn="base">
              <a:spcBef>
                <a:spcPct val="0"/>
              </a:spcBef>
              <a:spcAft>
                <a:spcPct val="0"/>
              </a:spcAft>
              <a:defRPr sz="3800" b="1">
                <a:solidFill>
                  <a:schemeClr val="dk1"/>
                </a:solidFill>
                <a:latin typeface="+mn-lt"/>
                <a:ea typeface="+mn-ea"/>
                <a:cs typeface="+mn-cs"/>
              </a:defRPr>
            </a:lvl6pPr>
            <a:lvl7pPr marL="914400" algn="ctr" rtl="0" fontAlgn="base">
              <a:spcBef>
                <a:spcPct val="0"/>
              </a:spcBef>
              <a:spcAft>
                <a:spcPct val="0"/>
              </a:spcAft>
              <a:defRPr sz="3800" b="1">
                <a:solidFill>
                  <a:schemeClr val="dk1"/>
                </a:solidFill>
                <a:latin typeface="+mn-lt"/>
                <a:ea typeface="+mn-ea"/>
                <a:cs typeface="+mn-cs"/>
              </a:defRPr>
            </a:lvl7pPr>
            <a:lvl8pPr marL="1371600" algn="ctr" rtl="0" fontAlgn="base">
              <a:spcBef>
                <a:spcPct val="0"/>
              </a:spcBef>
              <a:spcAft>
                <a:spcPct val="0"/>
              </a:spcAft>
              <a:defRPr sz="3800" b="1">
                <a:solidFill>
                  <a:schemeClr val="dk1"/>
                </a:solidFill>
                <a:latin typeface="+mn-lt"/>
                <a:ea typeface="+mn-ea"/>
                <a:cs typeface="+mn-cs"/>
              </a:defRPr>
            </a:lvl8pPr>
            <a:lvl9pPr marL="1828800" algn="ctr" rtl="0" fontAlgn="base">
              <a:spcBef>
                <a:spcPct val="0"/>
              </a:spcBef>
              <a:spcAft>
                <a:spcPct val="0"/>
              </a:spcAft>
              <a:defRPr sz="3800" b="1">
                <a:solidFill>
                  <a:schemeClr val="dk1"/>
                </a:solidFill>
                <a:latin typeface="+mn-lt"/>
                <a:ea typeface="+mn-ea"/>
                <a:cs typeface="+mn-cs"/>
              </a:defRPr>
            </a:lvl9pPr>
          </a:lstStyle>
          <a:p>
            <a:pPr>
              <a:defRPr/>
            </a:pPr>
            <a:r>
              <a:rPr lang="pt-BR" altLang="pt-BR" kern="0" dirty="0"/>
              <a:t>Autorização de Procedimento Ambulatorial - APAC</a:t>
            </a:r>
          </a:p>
        </p:txBody>
      </p:sp>
      <p:sp>
        <p:nvSpPr>
          <p:cNvPr id="10" name="Rectangle 3">
            <a:extLst>
              <a:ext uri="{FF2B5EF4-FFF2-40B4-BE49-F238E27FC236}">
                <a16:creationId xmlns:a16="http://schemas.microsoft.com/office/drawing/2014/main" id="{34DC5079-C1BF-478A-B113-40B3F696AD77}"/>
              </a:ext>
            </a:extLst>
          </p:cNvPr>
          <p:cNvSpPr txBox="1">
            <a:spLocks noChangeArrowheads="1"/>
          </p:cNvSpPr>
          <p:nvPr/>
        </p:nvSpPr>
        <p:spPr bwMode="auto">
          <a:xfrm>
            <a:off x="1524000" y="2924944"/>
            <a:ext cx="9144000" cy="3816424"/>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dk1"/>
                </a:solidFill>
                <a:latin typeface="+mn-lt"/>
                <a:ea typeface="+mn-ea"/>
                <a:cs typeface="+mn-cs"/>
              </a:defRPr>
            </a:lvl1pPr>
            <a:lvl2pPr marL="742950" indent="-285750" algn="l" rtl="0" eaLnBrk="0" fontAlgn="base" hangingPunct="0">
              <a:spcBef>
                <a:spcPct val="20000"/>
              </a:spcBef>
              <a:spcAft>
                <a:spcPct val="0"/>
              </a:spcAft>
              <a:buChar char="–"/>
              <a:defRPr sz="2800">
                <a:solidFill>
                  <a:schemeClr val="dk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dk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dk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dk1"/>
                </a:solidFill>
                <a:latin typeface="+mn-lt"/>
                <a:ea typeface="+mn-ea"/>
                <a:cs typeface="+mn-cs"/>
              </a:defRPr>
            </a:lvl5pPr>
            <a:lvl6pPr marL="2514600" indent="-228600" algn="l" rtl="0" fontAlgn="base">
              <a:spcBef>
                <a:spcPct val="20000"/>
              </a:spcBef>
              <a:spcAft>
                <a:spcPct val="0"/>
              </a:spcAft>
              <a:buChar char="»"/>
              <a:defRPr sz="2000">
                <a:solidFill>
                  <a:schemeClr val="dk1"/>
                </a:solidFill>
                <a:latin typeface="+mn-lt"/>
                <a:ea typeface="+mn-ea"/>
                <a:cs typeface="+mn-cs"/>
              </a:defRPr>
            </a:lvl6pPr>
            <a:lvl7pPr marL="2971800" indent="-228600" algn="l" rtl="0" fontAlgn="base">
              <a:spcBef>
                <a:spcPct val="20000"/>
              </a:spcBef>
              <a:spcAft>
                <a:spcPct val="0"/>
              </a:spcAft>
              <a:buChar char="»"/>
              <a:defRPr sz="2000">
                <a:solidFill>
                  <a:schemeClr val="dk1"/>
                </a:solidFill>
                <a:latin typeface="+mn-lt"/>
                <a:ea typeface="+mn-ea"/>
                <a:cs typeface="+mn-cs"/>
              </a:defRPr>
            </a:lvl7pPr>
            <a:lvl8pPr marL="3429000" indent="-228600" algn="l" rtl="0" fontAlgn="base">
              <a:spcBef>
                <a:spcPct val="20000"/>
              </a:spcBef>
              <a:spcAft>
                <a:spcPct val="0"/>
              </a:spcAft>
              <a:buChar char="»"/>
              <a:defRPr sz="2000">
                <a:solidFill>
                  <a:schemeClr val="dk1"/>
                </a:solidFill>
                <a:latin typeface="+mn-lt"/>
                <a:ea typeface="+mn-ea"/>
                <a:cs typeface="+mn-cs"/>
              </a:defRPr>
            </a:lvl8pPr>
            <a:lvl9pPr marL="3886200" indent="-228600" algn="l" rtl="0" fontAlgn="base">
              <a:spcBef>
                <a:spcPct val="20000"/>
              </a:spcBef>
              <a:spcAft>
                <a:spcPct val="0"/>
              </a:spcAft>
              <a:buChar char="»"/>
              <a:defRPr sz="2000">
                <a:solidFill>
                  <a:schemeClr val="dk1"/>
                </a:solidFill>
                <a:latin typeface="+mn-lt"/>
                <a:ea typeface="+mn-ea"/>
                <a:cs typeface="+mn-cs"/>
              </a:defRPr>
            </a:lvl9pPr>
          </a:lstStyle>
          <a:p>
            <a:pPr algn="just">
              <a:defRPr/>
            </a:pPr>
            <a:r>
              <a:rPr lang="pt-BR" altLang="pt-BR" sz="2800" kern="0" dirty="0"/>
              <a:t>1996</a:t>
            </a:r>
          </a:p>
          <a:p>
            <a:pPr algn="just">
              <a:defRPr/>
            </a:pPr>
            <a:endParaRPr lang="pt-BR" altLang="pt-BR" sz="2800" kern="0" dirty="0"/>
          </a:p>
          <a:p>
            <a:pPr algn="just">
              <a:defRPr/>
            </a:pPr>
            <a:r>
              <a:rPr lang="pt-BR" altLang="pt-BR" sz="2800" kern="0" dirty="0"/>
              <a:t>Inicialmente para TRS</a:t>
            </a:r>
          </a:p>
          <a:p>
            <a:pPr algn="just">
              <a:defRPr/>
            </a:pPr>
            <a:endParaRPr lang="pt-BR" altLang="pt-BR" sz="2800" kern="0" dirty="0"/>
          </a:p>
          <a:p>
            <a:pPr algn="just">
              <a:defRPr/>
            </a:pPr>
            <a:r>
              <a:rPr lang="pt-BR" altLang="pt-BR" sz="2800" kern="0" dirty="0">
                <a:cs typeface="Times New Roman" pitchFamily="18" charset="0"/>
              </a:rPr>
              <a:t>Introduz no SIA a identificação de usuários com respectivos diagnósticos e procedimentos realizados, antes uma exclusividade do Sistema de Informações Hospitalares - SIH</a:t>
            </a:r>
            <a:endParaRPr lang="pt-BR" altLang="pt-BR" sz="2800" kern="0" dirty="0"/>
          </a:p>
          <a:p>
            <a:pPr>
              <a:defRPr/>
            </a:pPr>
            <a:endParaRPr lang="pt-BR" altLang="pt-BR" sz="2300" kern="0" dirty="0"/>
          </a:p>
          <a:p>
            <a:pPr>
              <a:defRPr/>
            </a:pPr>
            <a:endParaRPr lang="pt-BR" altLang="pt-BR" kern="0" dirty="0"/>
          </a:p>
        </p:txBody>
      </p:sp>
    </p:spTree>
    <p:extLst>
      <p:ext uri="{BB962C8B-B14F-4D97-AF65-F5344CB8AC3E}">
        <p14:creationId xmlns:p14="http://schemas.microsoft.com/office/powerpoint/2010/main" val="172572368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28605" y="148057"/>
            <a:ext cx="1656940" cy="667954"/>
          </a:xfrm>
          <a:prstGeom prst="rect">
            <a:avLst/>
          </a:prstGeom>
        </p:spPr>
      </p:pic>
      <p:sp>
        <p:nvSpPr>
          <p:cNvPr id="8" name="Retângulo 7"/>
          <p:cNvSpPr/>
          <p:nvPr/>
        </p:nvSpPr>
        <p:spPr>
          <a:xfrm>
            <a:off x="3787165" y="141322"/>
            <a:ext cx="4938011" cy="646331"/>
          </a:xfrm>
          <a:prstGeom prst="rect">
            <a:avLst/>
          </a:prstGeom>
        </p:spPr>
        <p:txBody>
          <a:bodyPr wrap="square">
            <a:spAutoFit/>
          </a:bodyPr>
          <a:lstStyle/>
          <a:p>
            <a:r>
              <a:rPr lang="pt-BR" sz="3600" b="1" dirty="0">
                <a:solidFill>
                  <a:srgbClr val="C00000"/>
                </a:solidFill>
              </a:rPr>
              <a:t>O câncer no mundo</a:t>
            </a:r>
          </a:p>
        </p:txBody>
      </p:sp>
      <p:sp>
        <p:nvSpPr>
          <p:cNvPr id="12" name="Retângulo 11"/>
          <p:cNvSpPr/>
          <p:nvPr/>
        </p:nvSpPr>
        <p:spPr>
          <a:xfrm>
            <a:off x="1655235" y="6576556"/>
            <a:ext cx="8820472" cy="276999"/>
          </a:xfrm>
          <a:prstGeom prst="rect">
            <a:avLst/>
          </a:prstGeom>
        </p:spPr>
        <p:txBody>
          <a:bodyPr wrap="square">
            <a:spAutoFit/>
          </a:bodyPr>
          <a:lstStyle/>
          <a:p>
            <a:pPr algn="ctr"/>
            <a:r>
              <a:rPr lang="pt-BR" sz="1200" dirty="0" err="1">
                <a:hlinkClick r:id="rId4"/>
              </a:rPr>
              <a:t>Fonte:https</a:t>
            </a:r>
            <a:r>
              <a:rPr lang="pt-BR" sz="1200" dirty="0">
                <a:hlinkClick r:id="rId4"/>
              </a:rPr>
              <a:t>://www.bbc.com/portuguese/noticias/2016/02/160204_gch_graficos_cancer_fn</a:t>
            </a:r>
            <a:endParaRPr lang="pt-BR" sz="1200" dirty="0"/>
          </a:p>
        </p:txBody>
      </p:sp>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551" y="838509"/>
            <a:ext cx="11167241" cy="5780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228433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32162" y="80323"/>
            <a:ext cx="1623073" cy="654301"/>
          </a:xfrm>
          <a:prstGeom prst="rect">
            <a:avLst/>
          </a:prstGeom>
        </p:spPr>
      </p:pic>
      <p:sp>
        <p:nvSpPr>
          <p:cNvPr id="8" name="Retângulo 7"/>
          <p:cNvSpPr/>
          <p:nvPr/>
        </p:nvSpPr>
        <p:spPr>
          <a:xfrm>
            <a:off x="2246789" y="145863"/>
            <a:ext cx="8314911" cy="523220"/>
          </a:xfrm>
          <a:prstGeom prst="rect">
            <a:avLst/>
          </a:prstGeom>
        </p:spPr>
        <p:txBody>
          <a:bodyPr wrap="square">
            <a:spAutoFit/>
          </a:bodyPr>
          <a:lstStyle/>
          <a:p>
            <a:pPr algn="ctr"/>
            <a:r>
              <a:rPr lang="pt-BR" sz="2800" b="1" dirty="0">
                <a:solidFill>
                  <a:srgbClr val="C00000"/>
                </a:solidFill>
              </a:rPr>
              <a:t>O câncer no mundo</a:t>
            </a:r>
          </a:p>
        </p:txBody>
      </p:sp>
      <p:sp>
        <p:nvSpPr>
          <p:cNvPr id="12" name="Retângulo 11"/>
          <p:cNvSpPr/>
          <p:nvPr/>
        </p:nvSpPr>
        <p:spPr>
          <a:xfrm>
            <a:off x="1655235" y="6576556"/>
            <a:ext cx="8820472" cy="276999"/>
          </a:xfrm>
          <a:prstGeom prst="rect">
            <a:avLst/>
          </a:prstGeom>
        </p:spPr>
        <p:txBody>
          <a:bodyPr wrap="square">
            <a:spAutoFit/>
          </a:bodyPr>
          <a:lstStyle/>
          <a:p>
            <a:pPr algn="ctr"/>
            <a:r>
              <a:rPr lang="pt-BR" sz="1200" dirty="0" err="1">
                <a:hlinkClick r:id="rId4"/>
              </a:rPr>
              <a:t>Fonte:https</a:t>
            </a:r>
            <a:r>
              <a:rPr lang="pt-BR" sz="1200" dirty="0">
                <a:hlinkClick r:id="rId4"/>
              </a:rPr>
              <a:t>://www.bbc.com/portuguese/noticias/2016/02/160204_gch_graficos_cancer_fn</a:t>
            </a:r>
            <a:endParaRPr lang="pt-BR" sz="1200" dirty="0"/>
          </a:p>
        </p:txBody>
      </p:sp>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0134" y="669083"/>
            <a:ext cx="9328219" cy="58151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9990189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06028" y="143847"/>
            <a:ext cx="1679517" cy="677055"/>
          </a:xfrm>
          <a:prstGeom prst="rect">
            <a:avLst/>
          </a:prstGeom>
        </p:spPr>
      </p:pic>
      <p:sp>
        <p:nvSpPr>
          <p:cNvPr id="8" name="Retângulo 7"/>
          <p:cNvSpPr/>
          <p:nvPr/>
        </p:nvSpPr>
        <p:spPr>
          <a:xfrm>
            <a:off x="2664478" y="482374"/>
            <a:ext cx="8314911" cy="523220"/>
          </a:xfrm>
          <a:prstGeom prst="rect">
            <a:avLst/>
          </a:prstGeom>
        </p:spPr>
        <p:txBody>
          <a:bodyPr wrap="square">
            <a:spAutoFit/>
          </a:bodyPr>
          <a:lstStyle/>
          <a:p>
            <a:pPr algn="ctr"/>
            <a:r>
              <a:rPr lang="pt-BR" sz="2800" b="1" dirty="0">
                <a:solidFill>
                  <a:srgbClr val="C00000"/>
                </a:solidFill>
              </a:rPr>
              <a:t>O câncer no mundo</a:t>
            </a:r>
          </a:p>
        </p:txBody>
      </p:sp>
      <p:sp>
        <p:nvSpPr>
          <p:cNvPr id="12" name="Retângulo 11"/>
          <p:cNvSpPr/>
          <p:nvPr/>
        </p:nvSpPr>
        <p:spPr>
          <a:xfrm>
            <a:off x="1655235" y="6576556"/>
            <a:ext cx="8820472" cy="276999"/>
          </a:xfrm>
          <a:prstGeom prst="rect">
            <a:avLst/>
          </a:prstGeom>
        </p:spPr>
        <p:txBody>
          <a:bodyPr wrap="square">
            <a:spAutoFit/>
          </a:bodyPr>
          <a:lstStyle/>
          <a:p>
            <a:pPr algn="ctr"/>
            <a:r>
              <a:rPr lang="pt-BR" sz="1200" dirty="0" err="1">
                <a:hlinkClick r:id="rId4"/>
              </a:rPr>
              <a:t>Fonte:https</a:t>
            </a:r>
            <a:r>
              <a:rPr lang="pt-BR" sz="1200" dirty="0">
                <a:hlinkClick r:id="rId4"/>
              </a:rPr>
              <a:t>://www.bbc.com/portuguese/noticias/2016/02/160204_gch_graficos_cancer_fn</a:t>
            </a:r>
            <a:endParaRPr lang="pt-BR" sz="1200" dirty="0"/>
          </a:p>
        </p:txBody>
      </p:sp>
      <p:sp>
        <p:nvSpPr>
          <p:cNvPr id="13" name="Retângulo 12"/>
          <p:cNvSpPr/>
          <p:nvPr/>
        </p:nvSpPr>
        <p:spPr>
          <a:xfrm>
            <a:off x="711201" y="1005594"/>
            <a:ext cx="10268188" cy="3724096"/>
          </a:xfrm>
          <a:prstGeom prst="rect">
            <a:avLst/>
          </a:prstGeom>
          <a:solidFill>
            <a:schemeClr val="bg1"/>
          </a:solidFill>
          <a:ln w="9525">
            <a:solidFill>
              <a:schemeClr val="tx1"/>
            </a:solidFill>
          </a:ln>
        </p:spPr>
        <p:txBody>
          <a:bodyPr wrap="square">
            <a:spAutoFit/>
          </a:bodyPr>
          <a:lstStyle/>
          <a:p>
            <a:pPr algn="ctr" fontAlgn="base"/>
            <a:r>
              <a:rPr lang="pt-BR" sz="2000" b="1" dirty="0">
                <a:solidFill>
                  <a:srgbClr val="002060"/>
                </a:solidFill>
              </a:rPr>
              <a:t>FATORES DE RISCO</a:t>
            </a:r>
          </a:p>
          <a:p>
            <a:pPr algn="ctr" fontAlgn="base"/>
            <a:endParaRPr lang="pt-BR" b="1" dirty="0"/>
          </a:p>
          <a:p>
            <a:pPr fontAlgn="base"/>
            <a:r>
              <a:rPr lang="pt-BR" b="1" dirty="0">
                <a:solidFill>
                  <a:srgbClr val="C00000"/>
                </a:solidFill>
              </a:rPr>
              <a:t>UM TERÇO DE TODOS OS CÂNCERES TEM QUATRO FATORES PRINCIPAIS DE RISCO</a:t>
            </a:r>
          </a:p>
          <a:p>
            <a:pPr fontAlgn="base"/>
            <a:endParaRPr lang="pt-BR" sz="2000" b="1" dirty="0">
              <a:solidFill>
                <a:srgbClr val="C00000"/>
              </a:solidFill>
            </a:endParaRPr>
          </a:p>
          <a:p>
            <a:pPr marL="342900" indent="-342900" fontAlgn="base">
              <a:buAutoNum type="arabicPeriod"/>
            </a:pPr>
            <a:r>
              <a:rPr lang="pt-BR" sz="2000" b="1" dirty="0">
                <a:solidFill>
                  <a:srgbClr val="C00000"/>
                </a:solidFill>
              </a:rPr>
              <a:t>TABAGISMO</a:t>
            </a:r>
          </a:p>
          <a:p>
            <a:pPr fontAlgn="base"/>
            <a:endParaRPr lang="pt-BR" sz="2000" dirty="0"/>
          </a:p>
          <a:p>
            <a:pPr fontAlgn="base"/>
            <a:r>
              <a:rPr lang="pt-BR" sz="2400" b="1" dirty="0"/>
              <a:t>2. Dieta e obesidade</a:t>
            </a:r>
          </a:p>
          <a:p>
            <a:pPr fontAlgn="base"/>
            <a:endParaRPr lang="pt-BR" sz="2400" dirty="0"/>
          </a:p>
          <a:p>
            <a:pPr fontAlgn="base"/>
            <a:r>
              <a:rPr lang="pt-BR" sz="2400" b="1" dirty="0"/>
              <a:t>3. Álcool</a:t>
            </a:r>
          </a:p>
          <a:p>
            <a:pPr fontAlgn="base"/>
            <a:endParaRPr lang="pt-BR" sz="2400" dirty="0"/>
          </a:p>
          <a:p>
            <a:pPr fontAlgn="base"/>
            <a:r>
              <a:rPr lang="pt-BR" sz="2400" b="1" dirty="0"/>
              <a:t>4. Sedentarismo</a:t>
            </a:r>
            <a:endParaRPr lang="pt-BR" sz="2400" dirty="0"/>
          </a:p>
        </p:txBody>
      </p:sp>
      <p:sp>
        <p:nvSpPr>
          <p:cNvPr id="3" name="CaixaDeTexto 2">
            <a:extLst>
              <a:ext uri="{FF2B5EF4-FFF2-40B4-BE49-F238E27FC236}">
                <a16:creationId xmlns:a16="http://schemas.microsoft.com/office/drawing/2014/main" id="{F2287F8F-E9AC-4513-AA99-8EBE462A420A}"/>
              </a:ext>
            </a:extLst>
          </p:cNvPr>
          <p:cNvSpPr txBox="1"/>
          <p:nvPr/>
        </p:nvSpPr>
        <p:spPr>
          <a:xfrm>
            <a:off x="469435" y="5129903"/>
            <a:ext cx="10509954" cy="523220"/>
          </a:xfrm>
          <a:prstGeom prst="rect">
            <a:avLst/>
          </a:prstGeom>
          <a:noFill/>
        </p:spPr>
        <p:txBody>
          <a:bodyPr wrap="square" rtlCol="0">
            <a:spAutoFit/>
          </a:bodyPr>
          <a:lstStyle/>
          <a:p>
            <a:r>
              <a:rPr lang="pt-BR" sz="2800" dirty="0"/>
              <a:t>Quem realiza s principais ações no enfrentamento dos fatores de risco?</a:t>
            </a:r>
          </a:p>
        </p:txBody>
      </p:sp>
    </p:spTree>
    <p:extLst>
      <p:ext uri="{BB962C8B-B14F-4D97-AF65-F5344CB8AC3E}">
        <p14:creationId xmlns:p14="http://schemas.microsoft.com/office/powerpoint/2010/main" val="29347498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08566" y="91613"/>
            <a:ext cx="1676979" cy="676032"/>
          </a:xfrm>
          <a:prstGeom prst="rect">
            <a:avLst/>
          </a:prstGeom>
        </p:spPr>
      </p:pic>
      <p:sp>
        <p:nvSpPr>
          <p:cNvPr id="8" name="Retângulo 7"/>
          <p:cNvSpPr/>
          <p:nvPr/>
        </p:nvSpPr>
        <p:spPr>
          <a:xfrm>
            <a:off x="2529012" y="293295"/>
            <a:ext cx="8314911" cy="769441"/>
          </a:xfrm>
          <a:prstGeom prst="rect">
            <a:avLst/>
          </a:prstGeom>
        </p:spPr>
        <p:txBody>
          <a:bodyPr wrap="square">
            <a:spAutoFit/>
          </a:bodyPr>
          <a:lstStyle/>
          <a:p>
            <a:pPr algn="ctr"/>
            <a:r>
              <a:rPr lang="pt-BR" sz="4400" b="1" dirty="0">
                <a:solidFill>
                  <a:srgbClr val="C00000"/>
                </a:solidFill>
              </a:rPr>
              <a:t>O câncer no mundo</a:t>
            </a:r>
          </a:p>
        </p:txBody>
      </p:sp>
      <p:sp>
        <p:nvSpPr>
          <p:cNvPr id="12" name="Retângulo 11"/>
          <p:cNvSpPr/>
          <p:nvPr/>
        </p:nvSpPr>
        <p:spPr>
          <a:xfrm>
            <a:off x="1655235" y="6576556"/>
            <a:ext cx="8820472" cy="276999"/>
          </a:xfrm>
          <a:prstGeom prst="rect">
            <a:avLst/>
          </a:prstGeom>
        </p:spPr>
        <p:txBody>
          <a:bodyPr wrap="square">
            <a:spAutoFit/>
          </a:bodyPr>
          <a:lstStyle/>
          <a:p>
            <a:pPr algn="ctr"/>
            <a:r>
              <a:rPr lang="pt-BR" sz="1200" dirty="0" err="1">
                <a:hlinkClick r:id="rId4"/>
              </a:rPr>
              <a:t>Fonte:https</a:t>
            </a:r>
            <a:r>
              <a:rPr lang="pt-BR" sz="1200" dirty="0">
                <a:hlinkClick r:id="rId4"/>
              </a:rPr>
              <a:t>://www.bbc.com/portuguese/noticias/2016/02/160204_gch_graficos_cancer_fn</a:t>
            </a:r>
            <a:endParaRPr lang="pt-BR" sz="1200" dirty="0"/>
          </a:p>
        </p:txBody>
      </p:sp>
      <p:sp>
        <p:nvSpPr>
          <p:cNvPr id="11" name="Retângulo 10"/>
          <p:cNvSpPr/>
          <p:nvPr/>
        </p:nvSpPr>
        <p:spPr>
          <a:xfrm>
            <a:off x="643467" y="1162756"/>
            <a:ext cx="10893777" cy="5201424"/>
          </a:xfrm>
          <a:prstGeom prst="rect">
            <a:avLst/>
          </a:prstGeom>
          <a:solidFill>
            <a:schemeClr val="bg1"/>
          </a:solidFill>
          <a:ln>
            <a:solidFill>
              <a:schemeClr val="accent1"/>
            </a:solidFill>
          </a:ln>
        </p:spPr>
        <p:txBody>
          <a:bodyPr wrap="square">
            <a:spAutoFit/>
          </a:bodyPr>
          <a:lstStyle/>
          <a:p>
            <a:pPr fontAlgn="base"/>
            <a:r>
              <a:rPr lang="pt-BR" sz="2400" b="1" dirty="0">
                <a:solidFill>
                  <a:srgbClr val="002060"/>
                </a:solidFill>
              </a:rPr>
              <a:t>ACESSO A ANALGÉSICOS PARA PACIENTES DE CÂNCER AO REDOR DO MUNDO</a:t>
            </a:r>
          </a:p>
          <a:p>
            <a:pPr fontAlgn="base"/>
            <a:endParaRPr lang="pt-BR" sz="1600" b="1" dirty="0">
              <a:solidFill>
                <a:srgbClr val="002060"/>
              </a:solidFill>
            </a:endParaRPr>
          </a:p>
          <a:p>
            <a:pPr marL="457200" indent="-457200" fontAlgn="base">
              <a:buFont typeface="Arial" panose="020B0604020202020204" pitchFamily="34" charset="0"/>
              <a:buChar char="•"/>
            </a:pPr>
            <a:r>
              <a:rPr lang="pt-BR" sz="3200" b="1" dirty="0"/>
              <a:t>99% </a:t>
            </a:r>
            <a:r>
              <a:rPr lang="pt-BR" sz="3200" dirty="0"/>
              <a:t>de todas as mortes sem tratamento e dolorosa ocorrem nos países em desenvolvimento</a:t>
            </a:r>
          </a:p>
          <a:p>
            <a:pPr fontAlgn="base"/>
            <a:endParaRPr lang="pt-BR" sz="2000" b="1" dirty="0"/>
          </a:p>
          <a:p>
            <a:pPr marL="457200" indent="-457200" fontAlgn="base">
              <a:buFont typeface="Arial" panose="020B0604020202020204" pitchFamily="34" charset="0"/>
              <a:buChar char="•"/>
            </a:pPr>
            <a:r>
              <a:rPr lang="pt-BR" sz="3200" b="1" dirty="0"/>
              <a:t>90% do consumo</a:t>
            </a:r>
            <a:r>
              <a:rPr lang="pt-BR" sz="3200" dirty="0"/>
              <a:t> global de analgésicos </a:t>
            </a:r>
            <a:r>
              <a:rPr lang="pt-BR" sz="3200" dirty="0" err="1"/>
              <a:t>opióides</a:t>
            </a:r>
            <a:r>
              <a:rPr lang="pt-BR" sz="3200" dirty="0"/>
              <a:t> ocorre em Austrália, Canadá, Nova Zelândia, Estados Unidos e alguns países Europeus;</a:t>
            </a:r>
          </a:p>
          <a:p>
            <a:pPr fontAlgn="base"/>
            <a:endParaRPr lang="pt-BR" sz="3200" dirty="0"/>
          </a:p>
          <a:p>
            <a:pPr marL="457200" indent="-457200" fontAlgn="base">
              <a:buFont typeface="Arial" panose="020B0604020202020204" pitchFamily="34" charset="0"/>
              <a:buChar char="•"/>
            </a:pPr>
            <a:r>
              <a:rPr lang="pt-BR" sz="3200" b="1" dirty="0"/>
              <a:t>Menos de 10%</a:t>
            </a:r>
            <a:r>
              <a:rPr lang="pt-BR" sz="3200" dirty="0"/>
              <a:t> dos remédios é consumido por 80% da população mundial</a:t>
            </a:r>
          </a:p>
          <a:p>
            <a:pPr fontAlgn="base"/>
            <a:r>
              <a:rPr lang="pt-BR" sz="1600" dirty="0"/>
              <a:t>Worldcancerday.org</a:t>
            </a:r>
          </a:p>
        </p:txBody>
      </p:sp>
    </p:spTree>
    <p:extLst>
      <p:ext uri="{BB962C8B-B14F-4D97-AF65-F5344CB8AC3E}">
        <p14:creationId xmlns:p14="http://schemas.microsoft.com/office/powerpoint/2010/main" val="271030711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73460" y="80324"/>
            <a:ext cx="1755322" cy="707614"/>
          </a:xfrm>
          <a:prstGeom prst="rect">
            <a:avLst/>
          </a:prstGeom>
        </p:spPr>
      </p:pic>
      <p:sp>
        <p:nvSpPr>
          <p:cNvPr id="8" name="Retângulo 7"/>
          <p:cNvSpPr/>
          <p:nvPr/>
        </p:nvSpPr>
        <p:spPr>
          <a:xfrm>
            <a:off x="2585456" y="264718"/>
            <a:ext cx="8314911" cy="707886"/>
          </a:xfrm>
          <a:prstGeom prst="rect">
            <a:avLst/>
          </a:prstGeom>
        </p:spPr>
        <p:txBody>
          <a:bodyPr wrap="square">
            <a:spAutoFit/>
          </a:bodyPr>
          <a:lstStyle/>
          <a:p>
            <a:pPr algn="ctr"/>
            <a:r>
              <a:rPr lang="pt-BR" sz="4000" b="1" dirty="0">
                <a:solidFill>
                  <a:srgbClr val="C00000"/>
                </a:solidFill>
              </a:rPr>
              <a:t>O câncer no mundo</a:t>
            </a:r>
          </a:p>
        </p:txBody>
      </p:sp>
      <p:sp>
        <p:nvSpPr>
          <p:cNvPr id="12" name="Retângulo 11"/>
          <p:cNvSpPr/>
          <p:nvPr/>
        </p:nvSpPr>
        <p:spPr>
          <a:xfrm>
            <a:off x="1655235" y="6576556"/>
            <a:ext cx="8820472" cy="276999"/>
          </a:xfrm>
          <a:prstGeom prst="rect">
            <a:avLst/>
          </a:prstGeom>
        </p:spPr>
        <p:txBody>
          <a:bodyPr wrap="square">
            <a:spAutoFit/>
          </a:bodyPr>
          <a:lstStyle/>
          <a:p>
            <a:pPr algn="ctr"/>
            <a:r>
              <a:rPr lang="pt-BR" sz="1200" dirty="0" err="1">
                <a:hlinkClick r:id="rId4"/>
              </a:rPr>
              <a:t>Fonte:https</a:t>
            </a:r>
            <a:r>
              <a:rPr lang="pt-BR" sz="1200" dirty="0">
                <a:hlinkClick r:id="rId4"/>
              </a:rPr>
              <a:t>://www.bbc.com/portuguese/noticias/2016/02/160204_gch_graficos_cancer_fn</a:t>
            </a:r>
            <a:endParaRPr lang="pt-BR" sz="1200" dirty="0"/>
          </a:p>
        </p:txBody>
      </p:sp>
      <p:sp>
        <p:nvSpPr>
          <p:cNvPr id="9" name="Retângulo 8"/>
          <p:cNvSpPr/>
          <p:nvPr/>
        </p:nvSpPr>
        <p:spPr>
          <a:xfrm>
            <a:off x="925689" y="1196623"/>
            <a:ext cx="10363200" cy="4998741"/>
          </a:xfrm>
          <a:prstGeom prst="rect">
            <a:avLst/>
          </a:prstGeom>
          <a:solidFill>
            <a:schemeClr val="bg1"/>
          </a:solidFill>
          <a:ln>
            <a:solidFill>
              <a:schemeClr val="accent1"/>
            </a:solidFill>
          </a:ln>
        </p:spPr>
        <p:txBody>
          <a:bodyPr wrap="square">
            <a:spAutoFit/>
          </a:bodyPr>
          <a:lstStyle/>
          <a:p>
            <a:pPr fontAlgn="base"/>
            <a:r>
              <a:rPr lang="pt-BR" sz="2400" b="1" dirty="0"/>
              <a:t>VIVENDO COM O CÂNCER</a:t>
            </a:r>
          </a:p>
          <a:p>
            <a:pPr fontAlgn="base"/>
            <a:endParaRPr lang="pt-BR" sz="2400" b="1" dirty="0"/>
          </a:p>
          <a:p>
            <a:pPr marL="285750" indent="-285750" fontAlgn="base">
              <a:lnSpc>
                <a:spcPct val="150000"/>
              </a:lnSpc>
              <a:buFont typeface="Arial" panose="020B0604020202020204" pitchFamily="34" charset="0"/>
              <a:buChar char="•"/>
            </a:pPr>
            <a:r>
              <a:rPr lang="pt-BR" sz="2800" b="1" dirty="0"/>
              <a:t>169,3 milhões é o </a:t>
            </a:r>
            <a:r>
              <a:rPr lang="pt-BR" sz="2800" dirty="0"/>
              <a:t>número de anos de vida saudável que deverão ser perdidos ao redor do mundo por causa da doença</a:t>
            </a:r>
          </a:p>
          <a:p>
            <a:pPr fontAlgn="base">
              <a:lnSpc>
                <a:spcPct val="150000"/>
              </a:lnSpc>
            </a:pPr>
            <a:endParaRPr lang="pt-BR" sz="2800" dirty="0"/>
          </a:p>
          <a:p>
            <a:pPr marL="285750" indent="-285750" fontAlgn="base">
              <a:lnSpc>
                <a:spcPct val="150000"/>
              </a:lnSpc>
              <a:buFont typeface="Arial" panose="020B0604020202020204" pitchFamily="34" charset="0"/>
              <a:buChar char="•"/>
            </a:pPr>
            <a:r>
              <a:rPr lang="pt-BR" sz="2800" b="1" dirty="0"/>
              <a:t>32,6 milhões</a:t>
            </a:r>
            <a:r>
              <a:rPr lang="pt-BR" sz="2800" dirty="0"/>
              <a:t> de pessoas vivem com câncer no mundo (aquelas diagnosticadas em 2007 e que estavam vivas até o final de 2012, ano que marca as mais recentes estatísticas)</a:t>
            </a:r>
          </a:p>
          <a:p>
            <a:pPr fontAlgn="base">
              <a:lnSpc>
                <a:spcPct val="150000"/>
              </a:lnSpc>
            </a:pPr>
            <a:r>
              <a:rPr lang="pt-BR" sz="1400" dirty="0"/>
              <a:t>GLOBOCAN, 2008 e 2012</a:t>
            </a:r>
          </a:p>
        </p:txBody>
      </p:sp>
    </p:spTree>
    <p:extLst>
      <p:ext uri="{BB962C8B-B14F-4D97-AF65-F5344CB8AC3E}">
        <p14:creationId xmlns:p14="http://schemas.microsoft.com/office/powerpoint/2010/main" val="246855927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9616" y="199326"/>
            <a:ext cx="7339762" cy="6104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ângulo 2"/>
          <p:cNvSpPr/>
          <p:nvPr/>
        </p:nvSpPr>
        <p:spPr>
          <a:xfrm>
            <a:off x="1619199" y="6488668"/>
            <a:ext cx="8953602" cy="369332"/>
          </a:xfrm>
          <a:prstGeom prst="rect">
            <a:avLst/>
          </a:prstGeom>
        </p:spPr>
        <p:txBody>
          <a:bodyPr wrap="square">
            <a:spAutoFit/>
          </a:bodyPr>
          <a:lstStyle/>
          <a:p>
            <a:r>
              <a:rPr lang="pt-BR" dirty="0">
                <a:hlinkClick r:id="rId3"/>
              </a:rPr>
              <a:t>https://setorsaude.com.br/o-custo-do-tratamento-do-cancer-no-brasil/</a:t>
            </a:r>
            <a:endParaRPr lang="pt-BR" dirty="0"/>
          </a:p>
        </p:txBody>
      </p:sp>
    </p:spTree>
    <p:extLst>
      <p:ext uri="{BB962C8B-B14F-4D97-AF65-F5344CB8AC3E}">
        <p14:creationId xmlns:p14="http://schemas.microsoft.com/office/powerpoint/2010/main" val="33355471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46043" y="49949"/>
            <a:ext cx="1901009" cy="766344"/>
          </a:xfrm>
          <a:prstGeom prst="rect">
            <a:avLst/>
          </a:prstGeom>
        </p:spPr>
      </p:pic>
      <p:sp>
        <p:nvSpPr>
          <p:cNvPr id="9" name="Retângulo 8"/>
          <p:cNvSpPr/>
          <p:nvPr/>
        </p:nvSpPr>
        <p:spPr>
          <a:xfrm>
            <a:off x="2918434" y="356462"/>
            <a:ext cx="8280920" cy="523220"/>
          </a:xfrm>
          <a:prstGeom prst="rect">
            <a:avLst/>
          </a:prstGeom>
        </p:spPr>
        <p:txBody>
          <a:bodyPr wrap="square">
            <a:spAutoFit/>
          </a:bodyPr>
          <a:lstStyle/>
          <a:p>
            <a:pPr fontAlgn="base"/>
            <a:r>
              <a:rPr lang="pt-BR" sz="2800" b="1" dirty="0"/>
              <a:t>Quanto o câncer custa à economia do Brasil?</a:t>
            </a: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2252" y="916555"/>
            <a:ext cx="5007496" cy="2816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tângulo 12"/>
          <p:cNvSpPr/>
          <p:nvPr/>
        </p:nvSpPr>
        <p:spPr>
          <a:xfrm>
            <a:off x="496711" y="4097866"/>
            <a:ext cx="10882489" cy="1749757"/>
          </a:xfrm>
          <a:prstGeom prst="rect">
            <a:avLst/>
          </a:prstGeom>
        </p:spPr>
        <p:txBody>
          <a:bodyPr wrap="square">
            <a:spAutoFit/>
          </a:bodyPr>
          <a:lstStyle/>
          <a:p>
            <a:r>
              <a:rPr lang="pt-BR" sz="3600" b="1" dirty="0"/>
              <a:t>“Na média, cada vida perdida por câncer no Brasil gera uma perda econômica de US$ 53,3 mil - sem contar os gastos com tratamento de saúde”</a:t>
            </a:r>
          </a:p>
        </p:txBody>
      </p:sp>
      <p:sp>
        <p:nvSpPr>
          <p:cNvPr id="10" name="Retângulo 9">
            <a:extLst>
              <a:ext uri="{FF2B5EF4-FFF2-40B4-BE49-F238E27FC236}">
                <a16:creationId xmlns:a16="http://schemas.microsoft.com/office/drawing/2014/main" id="{69D569F2-B328-42C8-894B-79F004692B5F}"/>
              </a:ext>
            </a:extLst>
          </p:cNvPr>
          <p:cNvSpPr/>
          <p:nvPr/>
        </p:nvSpPr>
        <p:spPr>
          <a:xfrm>
            <a:off x="1524000" y="6538411"/>
            <a:ext cx="8136904" cy="276999"/>
          </a:xfrm>
          <a:prstGeom prst="rect">
            <a:avLst/>
          </a:prstGeom>
        </p:spPr>
        <p:txBody>
          <a:bodyPr wrap="square">
            <a:spAutoFit/>
          </a:bodyPr>
          <a:lstStyle/>
          <a:p>
            <a:r>
              <a:rPr lang="pt-BR" sz="1200" dirty="0">
                <a:hlinkClick r:id="rId5"/>
              </a:rPr>
              <a:t>https://www.bbc.com/portuguese/geral-43047430</a:t>
            </a:r>
            <a:endParaRPr lang="pt-BR" sz="1200" dirty="0"/>
          </a:p>
        </p:txBody>
      </p:sp>
    </p:spTree>
    <p:extLst>
      <p:ext uri="{BB962C8B-B14F-4D97-AF65-F5344CB8AC3E}">
        <p14:creationId xmlns:p14="http://schemas.microsoft.com/office/powerpoint/2010/main" val="86900081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183149" y="72986"/>
            <a:ext cx="1901009" cy="766344"/>
          </a:xfrm>
          <a:prstGeom prst="rect">
            <a:avLst/>
          </a:prstGeom>
        </p:spPr>
      </p:pic>
      <p:sp>
        <p:nvSpPr>
          <p:cNvPr id="9" name="Retângulo 8"/>
          <p:cNvSpPr/>
          <p:nvPr/>
        </p:nvSpPr>
        <p:spPr>
          <a:xfrm>
            <a:off x="2359378" y="192999"/>
            <a:ext cx="8777182" cy="646331"/>
          </a:xfrm>
          <a:prstGeom prst="rect">
            <a:avLst/>
          </a:prstGeom>
        </p:spPr>
        <p:txBody>
          <a:bodyPr wrap="square">
            <a:spAutoFit/>
          </a:bodyPr>
          <a:lstStyle/>
          <a:p>
            <a:pPr fontAlgn="base"/>
            <a:r>
              <a:rPr lang="pt-BR" sz="3600" b="1" dirty="0"/>
              <a:t>Quanto o câncer custa à economia do Brasil?</a:t>
            </a:r>
          </a:p>
        </p:txBody>
      </p:sp>
      <p:pic>
        <p:nvPicPr>
          <p:cNvPr id="10" name="Picture 2">
            <a:extLst>
              <a:ext uri="{FF2B5EF4-FFF2-40B4-BE49-F238E27FC236}">
                <a16:creationId xmlns:a16="http://schemas.microsoft.com/office/drawing/2014/main" id="{C7E2E1A9-EA0A-40A5-B090-17A5C8269A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9818" y="839330"/>
            <a:ext cx="5943600" cy="334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tângulo 13">
            <a:extLst>
              <a:ext uri="{FF2B5EF4-FFF2-40B4-BE49-F238E27FC236}">
                <a16:creationId xmlns:a16="http://schemas.microsoft.com/office/drawing/2014/main" id="{3446802E-7097-4D9D-8054-BE3EB74D8AB6}"/>
              </a:ext>
            </a:extLst>
          </p:cNvPr>
          <p:cNvSpPr/>
          <p:nvPr/>
        </p:nvSpPr>
        <p:spPr>
          <a:xfrm>
            <a:off x="993422" y="4595126"/>
            <a:ext cx="10143138" cy="1200329"/>
          </a:xfrm>
          <a:prstGeom prst="rect">
            <a:avLst/>
          </a:prstGeom>
          <a:solidFill>
            <a:schemeClr val="bg1"/>
          </a:solidFill>
        </p:spPr>
        <p:txBody>
          <a:bodyPr wrap="square">
            <a:spAutoFit/>
          </a:bodyPr>
          <a:lstStyle/>
          <a:p>
            <a:r>
              <a:rPr lang="pt-BR" sz="3600" dirty="0"/>
              <a:t>O custo das mortes por tabagismo no Brasil foi estimado em US$ 402 milhões por ano</a:t>
            </a:r>
          </a:p>
        </p:txBody>
      </p:sp>
      <p:sp>
        <p:nvSpPr>
          <p:cNvPr id="15" name="Retângulo 14">
            <a:extLst>
              <a:ext uri="{FF2B5EF4-FFF2-40B4-BE49-F238E27FC236}">
                <a16:creationId xmlns:a16="http://schemas.microsoft.com/office/drawing/2014/main" id="{DF6F7DF9-0A37-4483-87FC-7AA265153116}"/>
              </a:ext>
            </a:extLst>
          </p:cNvPr>
          <p:cNvSpPr/>
          <p:nvPr/>
        </p:nvSpPr>
        <p:spPr>
          <a:xfrm>
            <a:off x="1508234" y="6537952"/>
            <a:ext cx="8136904" cy="276999"/>
          </a:xfrm>
          <a:prstGeom prst="rect">
            <a:avLst/>
          </a:prstGeom>
        </p:spPr>
        <p:txBody>
          <a:bodyPr wrap="square">
            <a:spAutoFit/>
          </a:bodyPr>
          <a:lstStyle/>
          <a:p>
            <a:r>
              <a:rPr lang="pt-BR" sz="1200" dirty="0">
                <a:hlinkClick r:id="rId5"/>
              </a:rPr>
              <a:t>https://www.bbc.com/portuguese/geral-43047430</a:t>
            </a:r>
            <a:endParaRPr lang="pt-BR" sz="1200" dirty="0"/>
          </a:p>
        </p:txBody>
      </p:sp>
    </p:spTree>
    <p:extLst>
      <p:ext uri="{BB962C8B-B14F-4D97-AF65-F5344CB8AC3E}">
        <p14:creationId xmlns:p14="http://schemas.microsoft.com/office/powerpoint/2010/main" val="291211084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73460" y="118771"/>
            <a:ext cx="1957014" cy="788921"/>
          </a:xfrm>
          <a:prstGeom prst="rect">
            <a:avLst/>
          </a:prstGeom>
        </p:spPr>
      </p:pic>
      <p:sp>
        <p:nvSpPr>
          <p:cNvPr id="9" name="Retângulo 8"/>
          <p:cNvSpPr/>
          <p:nvPr/>
        </p:nvSpPr>
        <p:spPr>
          <a:xfrm>
            <a:off x="3211944" y="118771"/>
            <a:ext cx="8280920" cy="523220"/>
          </a:xfrm>
          <a:prstGeom prst="rect">
            <a:avLst/>
          </a:prstGeom>
        </p:spPr>
        <p:txBody>
          <a:bodyPr wrap="square">
            <a:spAutoFit/>
          </a:bodyPr>
          <a:lstStyle/>
          <a:p>
            <a:pPr fontAlgn="base"/>
            <a:r>
              <a:rPr lang="pt-BR" sz="2800" b="1" dirty="0"/>
              <a:t>Quanto o câncer custa à economia do Brasil?</a:t>
            </a:r>
          </a:p>
        </p:txBody>
      </p:sp>
      <p:sp>
        <p:nvSpPr>
          <p:cNvPr id="11" name="Retângulo 10">
            <a:extLst>
              <a:ext uri="{FF2B5EF4-FFF2-40B4-BE49-F238E27FC236}">
                <a16:creationId xmlns:a16="http://schemas.microsoft.com/office/drawing/2014/main" id="{7DD40CB3-EDEA-49A3-AFA5-7BA4EAF4BBE4}"/>
              </a:ext>
            </a:extLst>
          </p:cNvPr>
          <p:cNvSpPr/>
          <p:nvPr/>
        </p:nvSpPr>
        <p:spPr>
          <a:xfrm>
            <a:off x="688622" y="1174044"/>
            <a:ext cx="10804242" cy="4524315"/>
          </a:xfrm>
          <a:prstGeom prst="rect">
            <a:avLst/>
          </a:prstGeom>
          <a:solidFill>
            <a:schemeClr val="bg1"/>
          </a:solidFill>
          <a:ln>
            <a:solidFill>
              <a:schemeClr val="accent1"/>
            </a:solidFill>
          </a:ln>
        </p:spPr>
        <p:txBody>
          <a:bodyPr wrap="square">
            <a:spAutoFit/>
          </a:bodyPr>
          <a:lstStyle/>
          <a:p>
            <a:pPr fontAlgn="base"/>
            <a:r>
              <a:rPr lang="pt-BR" sz="2400" b="1" dirty="0"/>
              <a:t>O impacto humano do câncer é bem conhecido: são mais de 225 mil mortes no Brasil a cada ano. Mas agora, um estudo inédito também mediu as perdas que esse mal impõe à economia, levando em conta o recuo na produtividade causado pelos 87 mil óbitos registrados na população economicamente ativa - ou seja, pessoas com idade entre 15 a 65 anos.</a:t>
            </a:r>
          </a:p>
          <a:p>
            <a:pPr fontAlgn="base"/>
            <a:endParaRPr lang="pt-BR" sz="2400" dirty="0"/>
          </a:p>
          <a:p>
            <a:pPr fontAlgn="base"/>
            <a:r>
              <a:rPr lang="pt-BR" sz="2400" dirty="0"/>
              <a:t>A estimativa é de que o país sofra um prejuízo </a:t>
            </a:r>
            <a:r>
              <a:rPr lang="pt-BR" sz="2400" b="1" dirty="0">
                <a:highlight>
                  <a:srgbClr val="EEF7F8"/>
                </a:highlight>
              </a:rPr>
              <a:t>de US$ 4,6 bilhões anuais</a:t>
            </a:r>
            <a:r>
              <a:rPr lang="pt-BR" sz="2400" dirty="0"/>
              <a:t>, o </a:t>
            </a:r>
            <a:r>
              <a:rPr lang="pt-BR" sz="2400" b="1" dirty="0">
                <a:highlight>
                  <a:srgbClr val="EEF7F8"/>
                </a:highlight>
              </a:rPr>
              <a:t>equivalente a R$ 15 bilhões e a 0,21% de toda a riqueza gerada.</a:t>
            </a:r>
          </a:p>
          <a:p>
            <a:pPr fontAlgn="base"/>
            <a:r>
              <a:rPr lang="pt-BR" sz="2400" dirty="0"/>
              <a:t>O cálculo considera a renda média dos profissionais, quantos anos deixaram de ser trabalhados e com quanto eles poderiam ter contribuído economicamente por meio de salário e emprego até o final da carreira. Não foram incluídas crianças, pessoas que estavam em idade de aposentadoria e os gastos de saúde com os doentes.</a:t>
            </a:r>
          </a:p>
        </p:txBody>
      </p:sp>
      <p:sp>
        <p:nvSpPr>
          <p:cNvPr id="13" name="Retângulo 12">
            <a:extLst>
              <a:ext uri="{FF2B5EF4-FFF2-40B4-BE49-F238E27FC236}">
                <a16:creationId xmlns:a16="http://schemas.microsoft.com/office/drawing/2014/main" id="{3A125E2B-B92B-47F1-94CF-1EFF81E7D9AF}"/>
              </a:ext>
            </a:extLst>
          </p:cNvPr>
          <p:cNvSpPr/>
          <p:nvPr/>
        </p:nvSpPr>
        <p:spPr>
          <a:xfrm>
            <a:off x="1524000" y="6538411"/>
            <a:ext cx="8136904" cy="276999"/>
          </a:xfrm>
          <a:prstGeom prst="rect">
            <a:avLst/>
          </a:prstGeom>
        </p:spPr>
        <p:txBody>
          <a:bodyPr wrap="square">
            <a:spAutoFit/>
          </a:bodyPr>
          <a:lstStyle/>
          <a:p>
            <a:r>
              <a:rPr lang="pt-BR" sz="1200" dirty="0">
                <a:hlinkClick r:id="rId4"/>
              </a:rPr>
              <a:t>https://www.bbc.com/portuguese/geral-43047430</a:t>
            </a:r>
            <a:endParaRPr lang="pt-BR" sz="1200" dirty="0"/>
          </a:p>
        </p:txBody>
      </p:sp>
    </p:spTree>
    <p:extLst>
      <p:ext uri="{BB962C8B-B14F-4D97-AF65-F5344CB8AC3E}">
        <p14:creationId xmlns:p14="http://schemas.microsoft.com/office/powerpoint/2010/main" val="154103051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115416" y="0"/>
            <a:ext cx="2295468" cy="925360"/>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824089" y="767645"/>
            <a:ext cx="10938933" cy="594634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tângulo 1">
            <a:extLst>
              <a:ext uri="{FF2B5EF4-FFF2-40B4-BE49-F238E27FC236}">
                <a16:creationId xmlns:a16="http://schemas.microsoft.com/office/drawing/2014/main" id="{26CBC975-D9DF-4261-A412-2CC406B5CD36}"/>
              </a:ext>
            </a:extLst>
          </p:cNvPr>
          <p:cNvSpPr>
            <a:spLocks noChangeArrowheads="1"/>
          </p:cNvSpPr>
          <p:nvPr/>
        </p:nvSpPr>
        <p:spPr bwMode="auto">
          <a:xfrm>
            <a:off x="1919536" y="2109579"/>
            <a:ext cx="8496944" cy="1107996"/>
          </a:xfrm>
          <a:prstGeom prst="rect">
            <a:avLst/>
          </a:prstGeom>
          <a:noFill/>
          <a:ln w="9525">
            <a:noFill/>
            <a:miter lim="800000"/>
            <a:headEnd/>
            <a:tailEnd/>
          </a:ln>
        </p:spPr>
        <p:txBody>
          <a:bodyPr wrap="square">
            <a:spAutoFit/>
          </a:bodyPr>
          <a:lstStyle/>
          <a:p>
            <a:pPr>
              <a:lnSpc>
                <a:spcPct val="150000"/>
              </a:lnSpc>
            </a:pPr>
            <a:r>
              <a:rPr lang="pt-BR" altLang="pt-BR" sz="3200" dirty="0">
                <a:solidFill>
                  <a:schemeClr val="bg1"/>
                </a:solidFill>
              </a:rPr>
              <a:t> </a:t>
            </a:r>
            <a:endParaRPr lang="pt-BR" altLang="pt-BR" sz="3200" dirty="0">
              <a:solidFill>
                <a:srgbClr val="002060"/>
              </a:solidFill>
            </a:endParaRPr>
          </a:p>
          <a:p>
            <a:endParaRPr lang="pt-BR" altLang="pt-BR" dirty="0"/>
          </a:p>
        </p:txBody>
      </p:sp>
      <p:sp>
        <p:nvSpPr>
          <p:cNvPr id="9" name="Retângulo 8">
            <a:extLst>
              <a:ext uri="{FF2B5EF4-FFF2-40B4-BE49-F238E27FC236}">
                <a16:creationId xmlns:a16="http://schemas.microsoft.com/office/drawing/2014/main" id="{1A2DCA7C-3ABE-4BE9-96CD-84A5CB77DBCA}"/>
              </a:ext>
            </a:extLst>
          </p:cNvPr>
          <p:cNvSpPr/>
          <p:nvPr/>
        </p:nvSpPr>
        <p:spPr>
          <a:xfrm>
            <a:off x="2410884" y="1534792"/>
            <a:ext cx="8136904" cy="584775"/>
          </a:xfrm>
          <a:prstGeom prst="rect">
            <a:avLst/>
          </a:prstGeom>
        </p:spPr>
        <p:txBody>
          <a:bodyPr wrap="square">
            <a:spAutoFit/>
          </a:bodyPr>
          <a:lstStyle/>
          <a:p>
            <a:pPr algn="just"/>
            <a:r>
              <a:rPr lang="pt-BR" sz="3200" dirty="0"/>
              <a:t>“ESTIMATIVAS DE CASOS DE CANCER NO BRASIL</a:t>
            </a:r>
          </a:p>
        </p:txBody>
      </p:sp>
      <p:sp>
        <p:nvSpPr>
          <p:cNvPr id="13" name="Retângulo 12">
            <a:extLst>
              <a:ext uri="{FF2B5EF4-FFF2-40B4-BE49-F238E27FC236}">
                <a16:creationId xmlns:a16="http://schemas.microsoft.com/office/drawing/2014/main" id="{B63BFE75-155B-4C6D-9D87-25DC2E86A0C3}"/>
              </a:ext>
            </a:extLst>
          </p:cNvPr>
          <p:cNvSpPr/>
          <p:nvPr/>
        </p:nvSpPr>
        <p:spPr>
          <a:xfrm>
            <a:off x="1027713" y="2863632"/>
            <a:ext cx="10520819" cy="1077218"/>
          </a:xfrm>
          <a:prstGeom prst="rect">
            <a:avLst/>
          </a:prstGeom>
        </p:spPr>
        <p:txBody>
          <a:bodyPr wrap="square">
            <a:spAutoFit/>
          </a:bodyPr>
          <a:lstStyle/>
          <a:p>
            <a:r>
              <a:rPr lang="pt-BR" sz="3200" dirty="0">
                <a:hlinkClick r:id="rId4"/>
              </a:rPr>
              <a:t>https://www.inca.gov.br/sites/ufu.sti.inca.local/files//media/document//estimativa-incidencia-de-cancer-no-brasil-2018.pdf</a:t>
            </a:r>
            <a:endParaRPr lang="pt-BR" sz="4400" dirty="0"/>
          </a:p>
        </p:txBody>
      </p:sp>
    </p:spTree>
    <p:extLst>
      <p:ext uri="{BB962C8B-B14F-4D97-AF65-F5344CB8AC3E}">
        <p14:creationId xmlns:p14="http://schemas.microsoft.com/office/powerpoint/2010/main" val="144366481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idx="4294967295"/>
          </p:nvPr>
        </p:nvSpPr>
        <p:spPr>
          <a:xfrm>
            <a:off x="2712336" y="812036"/>
            <a:ext cx="8383960" cy="432048"/>
          </a:xfrm>
        </p:spPr>
        <p:style>
          <a:lnRef idx="2">
            <a:schemeClr val="dk1"/>
          </a:lnRef>
          <a:fillRef idx="1">
            <a:schemeClr val="lt1"/>
          </a:fillRef>
          <a:effectRef idx="0">
            <a:schemeClr val="dk1"/>
          </a:effectRef>
          <a:fontRef idx="minor">
            <a:schemeClr val="dk1"/>
          </a:fontRef>
        </p:style>
        <p:txBody>
          <a:bodyPr>
            <a:normAutofit fontScale="90000"/>
          </a:bodyPr>
          <a:lstStyle/>
          <a:p>
            <a:pPr>
              <a:defRPr/>
            </a:pPr>
            <a:r>
              <a:rPr lang="pt-BR" altLang="pt-BR" dirty="0"/>
              <a:t>APAC</a:t>
            </a:r>
          </a:p>
        </p:txBody>
      </p:sp>
      <p:sp>
        <p:nvSpPr>
          <p:cNvPr id="378883" name="Rectangle 3"/>
          <p:cNvSpPr>
            <a:spLocks noGrp="1" noChangeArrowheads="1"/>
          </p:cNvSpPr>
          <p:nvPr>
            <p:ph type="body" idx="4294967295"/>
          </p:nvPr>
        </p:nvSpPr>
        <p:spPr>
          <a:xfrm>
            <a:off x="1294228" y="5008099"/>
            <a:ext cx="9225292" cy="1733270"/>
          </a:xfrm>
        </p:spPr>
        <p:style>
          <a:lnRef idx="2">
            <a:schemeClr val="accent1"/>
          </a:lnRef>
          <a:fillRef idx="1">
            <a:schemeClr val="lt1"/>
          </a:fillRef>
          <a:effectRef idx="0">
            <a:schemeClr val="accent1"/>
          </a:effectRef>
          <a:fontRef idx="minor">
            <a:schemeClr val="dk1"/>
          </a:fontRef>
        </p:style>
        <p:txBody>
          <a:bodyPr/>
          <a:lstStyle/>
          <a:p>
            <a:pPr marL="0" indent="0" algn="just">
              <a:buNone/>
              <a:defRPr/>
            </a:pPr>
            <a:r>
              <a:rPr lang="pt-BR" altLang="pt-BR" dirty="0">
                <a:solidFill>
                  <a:srgbClr val="0070C0"/>
                </a:solidFill>
                <a:cs typeface="Times New Roman" pitchFamily="18" charset="0"/>
              </a:rPr>
              <a:t>Introduz no SIA a identificação de usuários com respectivos diagnósticos e procedimentos realizados, antes uma exclusividade do Sistema de Informações Hospitalares - SIH</a:t>
            </a:r>
            <a:endParaRPr lang="pt-BR" altLang="pt-BR" dirty="0">
              <a:solidFill>
                <a:srgbClr val="0070C0"/>
              </a:solidFill>
            </a:endParaRPr>
          </a:p>
          <a:p>
            <a:pPr>
              <a:defRPr/>
            </a:pPr>
            <a:endParaRPr lang="pt-BR" altLang="pt-BR" sz="2300" dirty="0"/>
          </a:p>
          <a:p>
            <a:pPr>
              <a:defRPr/>
            </a:pPr>
            <a:endParaRPr lang="pt-BR" altLang="pt-BR" dirty="0"/>
          </a:p>
        </p:txBody>
      </p:sp>
      <p:sp>
        <p:nvSpPr>
          <p:cNvPr id="2" name="Retângulo 1">
            <a:extLst>
              <a:ext uri="{FF2B5EF4-FFF2-40B4-BE49-F238E27FC236}">
                <a16:creationId xmlns:a16="http://schemas.microsoft.com/office/drawing/2014/main" id="{453E030B-0245-4E8D-AA85-951C49A9C032}"/>
              </a:ext>
            </a:extLst>
          </p:cNvPr>
          <p:cNvSpPr/>
          <p:nvPr/>
        </p:nvSpPr>
        <p:spPr>
          <a:xfrm>
            <a:off x="1294228" y="1547446"/>
            <a:ext cx="9225292" cy="304698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pt-BR" sz="2400" dirty="0"/>
              <a:t>O aplicativo APAC Magnético (APAC-</a:t>
            </a:r>
            <a:r>
              <a:rPr lang="pt-BR" sz="2400" dirty="0" err="1"/>
              <a:t>Mag</a:t>
            </a:r>
            <a:r>
              <a:rPr lang="pt-BR" sz="2400" dirty="0"/>
              <a:t>), destinado ao registro da captação do atendimento ambulatorial, é integrante do SIA e sendo de caráter relevante na operacionalização dos procedimentos ambulatoriais que necessitam de autorização prévia. Foi implantado em 1996, inicialmente para o registro dos procedimentos de Terapia Renal Substitutiva (TRS) e, posteriormente, para os de Oncologia (quimioterapia e radioterapia) e para os de medicamentos de dispensação excepcional</a:t>
            </a:r>
            <a:r>
              <a:rPr lang="pt-BR" sz="1900" dirty="0"/>
              <a:t>.</a:t>
            </a:r>
            <a:endParaRPr lang="pt-BR" altLang="pt-BR" sz="1900" dirty="0">
              <a:solidFill>
                <a:srgbClr val="002060"/>
              </a:solidFill>
            </a:endParaRPr>
          </a:p>
        </p:txBody>
      </p:sp>
      <p:pic>
        <p:nvPicPr>
          <p:cNvPr id="8" name="Imagem 7">
            <a:extLst>
              <a:ext uri="{FF2B5EF4-FFF2-40B4-BE49-F238E27FC236}">
                <a16:creationId xmlns:a16="http://schemas.microsoft.com/office/drawing/2014/main" id="{CA54AFA5-2FE8-4AC7-953D-E275D6ADD8E5}"/>
              </a:ext>
            </a:extLst>
          </p:cNvPr>
          <p:cNvPicPr>
            <a:picLocks noChangeAspect="1"/>
          </p:cNvPicPr>
          <p:nvPr/>
        </p:nvPicPr>
        <p:blipFill>
          <a:blip r:embed="rId2"/>
          <a:stretch>
            <a:fillRect/>
          </a:stretch>
        </p:blipFill>
        <p:spPr>
          <a:xfrm>
            <a:off x="112888" y="95820"/>
            <a:ext cx="2095879" cy="844901"/>
          </a:xfrm>
          <a:prstGeom prst="rect">
            <a:avLst/>
          </a:prstGeom>
        </p:spPr>
      </p:pic>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104127" y="116632"/>
            <a:ext cx="1901009" cy="766344"/>
          </a:xfrm>
          <a:prstGeom prst="rect">
            <a:avLst/>
          </a:prstGeom>
        </p:spPr>
      </p:pic>
      <p:sp>
        <p:nvSpPr>
          <p:cNvPr id="8" name="Retângulo 1">
            <a:extLst>
              <a:ext uri="{FF2B5EF4-FFF2-40B4-BE49-F238E27FC236}">
                <a16:creationId xmlns:a16="http://schemas.microsoft.com/office/drawing/2014/main" id="{26CBC975-D9DF-4261-A412-2CC406B5CD36}"/>
              </a:ext>
            </a:extLst>
          </p:cNvPr>
          <p:cNvSpPr>
            <a:spLocks noChangeArrowheads="1"/>
          </p:cNvSpPr>
          <p:nvPr/>
        </p:nvSpPr>
        <p:spPr bwMode="auto">
          <a:xfrm>
            <a:off x="1919536" y="2109579"/>
            <a:ext cx="8496944" cy="1107996"/>
          </a:xfrm>
          <a:prstGeom prst="rect">
            <a:avLst/>
          </a:prstGeom>
          <a:noFill/>
          <a:ln w="9525">
            <a:noFill/>
            <a:miter lim="800000"/>
            <a:headEnd/>
            <a:tailEnd/>
          </a:ln>
        </p:spPr>
        <p:txBody>
          <a:bodyPr wrap="square">
            <a:spAutoFit/>
          </a:bodyPr>
          <a:lstStyle/>
          <a:p>
            <a:pPr>
              <a:lnSpc>
                <a:spcPct val="150000"/>
              </a:lnSpc>
            </a:pPr>
            <a:r>
              <a:rPr lang="pt-BR" altLang="pt-BR" sz="3200" dirty="0">
                <a:solidFill>
                  <a:schemeClr val="bg1"/>
                </a:solidFill>
              </a:rPr>
              <a:t> </a:t>
            </a:r>
            <a:endParaRPr lang="pt-BR" altLang="pt-BR" sz="3200" dirty="0">
              <a:solidFill>
                <a:srgbClr val="002060"/>
              </a:solidFill>
            </a:endParaRPr>
          </a:p>
          <a:p>
            <a:endParaRPr lang="pt-BR" altLang="pt-BR" dirty="0"/>
          </a:p>
        </p:txBody>
      </p:sp>
      <p:sp>
        <p:nvSpPr>
          <p:cNvPr id="10" name="Rectangle 3">
            <a:extLst>
              <a:ext uri="{FF2B5EF4-FFF2-40B4-BE49-F238E27FC236}">
                <a16:creationId xmlns:a16="http://schemas.microsoft.com/office/drawing/2014/main" id="{1D876FA8-9F81-4674-962D-4644C67D0873}"/>
              </a:ext>
            </a:extLst>
          </p:cNvPr>
          <p:cNvSpPr txBox="1">
            <a:spLocks noChangeArrowheads="1"/>
          </p:cNvSpPr>
          <p:nvPr/>
        </p:nvSpPr>
        <p:spPr bwMode="auto">
          <a:xfrm>
            <a:off x="880533" y="801511"/>
            <a:ext cx="10826045" cy="5939857"/>
          </a:xfrm>
          <a:prstGeom prst="rect">
            <a:avLst/>
          </a:prstGeom>
          <a:solidFill>
            <a:schemeClr val="bg1"/>
          </a:solidFill>
          <a:ln w="9525">
            <a:solidFill>
              <a:schemeClr val="tx1"/>
            </a:solidFill>
            <a:miter lim="800000"/>
            <a:headEnd/>
            <a:tailEnd/>
          </a:ln>
          <a:effectLst/>
          <a:extLst>
            <a:ext uri="{FAA26D3D-D897-4be2-8F04-BA451C77F1D7}"/>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4D4D4D"/>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rgbClr val="4D4D4D"/>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rgbClr val="4D4D4D"/>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rgbClr val="4D4D4D"/>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rgbClr val="4D4D4D"/>
                </a:solidFill>
                <a:latin typeface="+mn-lt"/>
                <a:ea typeface="MS PGothic" pitchFamily="34" charset="-128"/>
              </a:defRPr>
            </a:lvl5pPr>
            <a:lvl6pPr marL="2514600" indent="-228600" algn="l" rtl="0" fontAlgn="base">
              <a:spcBef>
                <a:spcPct val="20000"/>
              </a:spcBef>
              <a:spcAft>
                <a:spcPct val="0"/>
              </a:spcAft>
              <a:buChar char="»"/>
              <a:defRPr sz="2000">
                <a:solidFill>
                  <a:srgbClr val="4D4D4D"/>
                </a:solidFill>
                <a:latin typeface="+mn-lt"/>
                <a:ea typeface="+mn-ea"/>
              </a:defRPr>
            </a:lvl6pPr>
            <a:lvl7pPr marL="2971800" indent="-228600" algn="l" rtl="0" fontAlgn="base">
              <a:spcBef>
                <a:spcPct val="20000"/>
              </a:spcBef>
              <a:spcAft>
                <a:spcPct val="0"/>
              </a:spcAft>
              <a:buChar char="»"/>
              <a:defRPr sz="2000">
                <a:solidFill>
                  <a:srgbClr val="4D4D4D"/>
                </a:solidFill>
                <a:latin typeface="+mn-lt"/>
                <a:ea typeface="+mn-ea"/>
              </a:defRPr>
            </a:lvl7pPr>
            <a:lvl8pPr marL="3429000" indent="-228600" algn="l" rtl="0" fontAlgn="base">
              <a:spcBef>
                <a:spcPct val="20000"/>
              </a:spcBef>
              <a:spcAft>
                <a:spcPct val="0"/>
              </a:spcAft>
              <a:buChar char="»"/>
              <a:defRPr sz="2000">
                <a:solidFill>
                  <a:srgbClr val="4D4D4D"/>
                </a:solidFill>
                <a:latin typeface="+mn-lt"/>
                <a:ea typeface="+mn-ea"/>
              </a:defRPr>
            </a:lvl8pPr>
            <a:lvl9pPr marL="3886200" indent="-228600" algn="l" rtl="0" fontAlgn="base">
              <a:spcBef>
                <a:spcPct val="20000"/>
              </a:spcBef>
              <a:spcAft>
                <a:spcPct val="0"/>
              </a:spcAft>
              <a:buChar char="»"/>
              <a:defRPr sz="2000">
                <a:solidFill>
                  <a:srgbClr val="4D4D4D"/>
                </a:solidFill>
                <a:latin typeface="+mn-lt"/>
                <a:ea typeface="+mn-ea"/>
              </a:defRPr>
            </a:lvl9pPr>
          </a:lstStyle>
          <a:p>
            <a:pPr algn="just">
              <a:buFont typeface="Wingdings" pitchFamily="2" charset="2"/>
              <a:buNone/>
              <a:defRPr/>
            </a:pPr>
            <a:r>
              <a:rPr lang="pt-BR" altLang="pt-BR" sz="2600" kern="0" dirty="0">
                <a:cs typeface="Times New Roman" pitchFamily="18" charset="0"/>
              </a:rPr>
              <a:t>	</a:t>
            </a:r>
            <a:r>
              <a:rPr lang="pt-BR" altLang="pt-BR" b="1" kern="0" dirty="0">
                <a:cs typeface="Times New Roman" pitchFamily="18" charset="0"/>
              </a:rPr>
              <a:t>Existem três formas de tratamento do câncer: </a:t>
            </a:r>
            <a:endParaRPr lang="pt-BR" altLang="pt-BR" sz="2800" b="1" kern="0" dirty="0">
              <a:cs typeface="Times New Roman" pitchFamily="18" charset="0"/>
            </a:endParaRPr>
          </a:p>
          <a:p>
            <a:pPr algn="just">
              <a:buFont typeface="Wingdings" pitchFamily="2" charset="2"/>
              <a:buNone/>
              <a:defRPr/>
            </a:pPr>
            <a:r>
              <a:rPr lang="pt-BR" altLang="pt-BR" kern="0" dirty="0">
                <a:cs typeface="Times New Roman" pitchFamily="18" charset="0"/>
              </a:rPr>
              <a:t> cirurgia, - </a:t>
            </a:r>
            <a:r>
              <a:rPr lang="pt-BR" altLang="pt-BR" sz="2000" b="1" kern="0" dirty="0">
                <a:cs typeface="Times New Roman" pitchFamily="18" charset="0"/>
              </a:rPr>
              <a:t>Procedimentos informados na AIH</a:t>
            </a:r>
            <a:endParaRPr lang="pt-BR" altLang="pt-BR" b="1" kern="0" dirty="0">
              <a:cs typeface="Times New Roman" pitchFamily="18" charset="0"/>
            </a:endParaRPr>
          </a:p>
          <a:p>
            <a:pPr algn="just">
              <a:buFont typeface="Wingdings" pitchFamily="2" charset="2"/>
              <a:buNone/>
              <a:defRPr/>
            </a:pPr>
            <a:r>
              <a:rPr lang="pt-BR" altLang="pt-BR" kern="0" dirty="0">
                <a:cs typeface="Times New Roman" pitchFamily="18" charset="0"/>
              </a:rPr>
              <a:t> radioterapia e </a:t>
            </a:r>
          </a:p>
          <a:p>
            <a:pPr algn="just">
              <a:buFont typeface="Wingdings" pitchFamily="2" charset="2"/>
              <a:buNone/>
              <a:defRPr/>
            </a:pPr>
            <a:r>
              <a:rPr lang="pt-BR" altLang="pt-BR" kern="0" dirty="0">
                <a:cs typeface="Times New Roman" pitchFamily="18" charset="0"/>
              </a:rPr>
              <a:t> quimioterapia. </a:t>
            </a:r>
          </a:p>
          <a:p>
            <a:pPr algn="just">
              <a:buFont typeface="Wingdings" pitchFamily="2" charset="2"/>
              <a:buNone/>
              <a:defRPr/>
            </a:pPr>
            <a:endParaRPr lang="pt-BR" altLang="pt-BR" kern="0" dirty="0">
              <a:cs typeface="Times New Roman" pitchFamily="18" charset="0"/>
            </a:endParaRPr>
          </a:p>
          <a:p>
            <a:pPr algn="just">
              <a:buFont typeface="Wingdings" pitchFamily="2" charset="2"/>
              <a:buNone/>
              <a:defRPr/>
            </a:pPr>
            <a:r>
              <a:rPr lang="pt-BR" altLang="pt-BR" kern="0" dirty="0">
                <a:cs typeface="Times New Roman" pitchFamily="18" charset="0"/>
              </a:rPr>
              <a:t>	Atualmente, poucas são as neoplasias malignas tratadas com apenas uma modalidade terapêutica. </a:t>
            </a:r>
          </a:p>
          <a:p>
            <a:pPr algn="just">
              <a:buFont typeface="Wingdings" pitchFamily="2" charset="2"/>
              <a:buNone/>
              <a:defRPr/>
            </a:pPr>
            <a:endParaRPr lang="pt-BR" altLang="pt-BR" sz="2600" kern="0" dirty="0"/>
          </a:p>
        </p:txBody>
      </p:sp>
      <p:sp>
        <p:nvSpPr>
          <p:cNvPr id="3" name="Chave Direita 2">
            <a:extLst>
              <a:ext uri="{FF2B5EF4-FFF2-40B4-BE49-F238E27FC236}">
                <a16:creationId xmlns:a16="http://schemas.microsoft.com/office/drawing/2014/main" id="{1FEE9583-9C2B-48B5-A010-F81D2F062B42}"/>
              </a:ext>
            </a:extLst>
          </p:cNvPr>
          <p:cNvSpPr/>
          <p:nvPr/>
        </p:nvSpPr>
        <p:spPr>
          <a:xfrm>
            <a:off x="3425351" y="2009422"/>
            <a:ext cx="720080" cy="1208153"/>
          </a:xfrm>
          <a:prstGeom prst="rightBrace">
            <a:avLst/>
          </a:prstGeom>
          <a:ln w="57150"/>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5" name="CaixaDeTexto 4">
            <a:extLst>
              <a:ext uri="{FF2B5EF4-FFF2-40B4-BE49-F238E27FC236}">
                <a16:creationId xmlns:a16="http://schemas.microsoft.com/office/drawing/2014/main" id="{CF8E5BB6-FDC1-46DE-9F16-318977B38389}"/>
              </a:ext>
            </a:extLst>
          </p:cNvPr>
          <p:cNvSpPr txBox="1"/>
          <p:nvPr/>
        </p:nvSpPr>
        <p:spPr>
          <a:xfrm>
            <a:off x="4367786" y="2351888"/>
            <a:ext cx="5826339" cy="523220"/>
          </a:xfrm>
          <a:prstGeom prst="rect">
            <a:avLst/>
          </a:prstGeom>
          <a:noFill/>
        </p:spPr>
        <p:txBody>
          <a:bodyPr wrap="square" rtlCol="0">
            <a:spAutoFit/>
          </a:bodyPr>
          <a:lstStyle/>
          <a:p>
            <a:r>
              <a:rPr lang="pt-BR" sz="2800" b="1" dirty="0"/>
              <a:t>Procedimentos Informados na APAC</a:t>
            </a:r>
          </a:p>
        </p:txBody>
      </p:sp>
    </p:spTree>
    <p:extLst>
      <p:ext uri="{BB962C8B-B14F-4D97-AF65-F5344CB8AC3E}">
        <p14:creationId xmlns:p14="http://schemas.microsoft.com/office/powerpoint/2010/main" val="157697438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17016" y="11289"/>
            <a:ext cx="2119784" cy="854538"/>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722489" y="988874"/>
            <a:ext cx="10747022" cy="5848157"/>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tângulo 1">
            <a:extLst>
              <a:ext uri="{FF2B5EF4-FFF2-40B4-BE49-F238E27FC236}">
                <a16:creationId xmlns:a16="http://schemas.microsoft.com/office/drawing/2014/main" id="{26CBC975-D9DF-4261-A412-2CC406B5CD36}"/>
              </a:ext>
            </a:extLst>
          </p:cNvPr>
          <p:cNvSpPr>
            <a:spLocks noChangeArrowheads="1"/>
          </p:cNvSpPr>
          <p:nvPr/>
        </p:nvSpPr>
        <p:spPr bwMode="auto">
          <a:xfrm>
            <a:off x="1919536" y="2109579"/>
            <a:ext cx="8496944" cy="1107996"/>
          </a:xfrm>
          <a:prstGeom prst="rect">
            <a:avLst/>
          </a:prstGeom>
          <a:noFill/>
          <a:ln w="9525">
            <a:noFill/>
            <a:miter lim="800000"/>
            <a:headEnd/>
            <a:tailEnd/>
          </a:ln>
        </p:spPr>
        <p:txBody>
          <a:bodyPr wrap="square">
            <a:spAutoFit/>
          </a:bodyPr>
          <a:lstStyle/>
          <a:p>
            <a:pPr>
              <a:lnSpc>
                <a:spcPct val="150000"/>
              </a:lnSpc>
            </a:pPr>
            <a:r>
              <a:rPr lang="pt-BR" altLang="pt-BR" sz="3200" dirty="0">
                <a:solidFill>
                  <a:schemeClr val="bg1"/>
                </a:solidFill>
              </a:rPr>
              <a:t> </a:t>
            </a:r>
            <a:endParaRPr lang="pt-BR" altLang="pt-BR" sz="3200" dirty="0">
              <a:solidFill>
                <a:srgbClr val="002060"/>
              </a:solidFill>
            </a:endParaRPr>
          </a:p>
          <a:p>
            <a:endParaRPr lang="pt-BR" altLang="pt-BR" dirty="0"/>
          </a:p>
        </p:txBody>
      </p:sp>
      <p:sp>
        <p:nvSpPr>
          <p:cNvPr id="10" name="Rectangle 2">
            <a:extLst>
              <a:ext uri="{FF2B5EF4-FFF2-40B4-BE49-F238E27FC236}">
                <a16:creationId xmlns:a16="http://schemas.microsoft.com/office/drawing/2014/main" id="{0C4F1812-2D2D-46AD-A7F1-4B843101D215}"/>
              </a:ext>
            </a:extLst>
          </p:cNvPr>
          <p:cNvSpPr txBox="1">
            <a:spLocks noChangeArrowheads="1"/>
          </p:cNvSpPr>
          <p:nvPr/>
        </p:nvSpPr>
        <p:spPr bwMode="auto">
          <a:xfrm>
            <a:off x="2209800" y="1123706"/>
            <a:ext cx="7772400" cy="792162"/>
          </a:xfrm>
          <a:prstGeom prst="rect">
            <a:avLst/>
          </a:prstGeom>
          <a:solidFill>
            <a:schemeClr val="bg1"/>
          </a:solidFill>
          <a:ln>
            <a:noFill/>
          </a:ln>
          <a:effectLst/>
          <a:extLst>
            <a:ext uri="{FAA26D3D-D897-4be2-8F04-BA451C77F1D7}"/>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800" b="1">
                <a:solidFill>
                  <a:srgbClr val="047184"/>
                </a:solidFill>
                <a:latin typeface="+mj-lt"/>
                <a:ea typeface="MS PGothic" pitchFamily="34" charset="-128"/>
                <a:cs typeface="ＭＳ Ｐゴシック" charset="0"/>
              </a:defRPr>
            </a:lvl1pPr>
            <a:lvl2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2pPr>
            <a:lvl3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3pPr>
            <a:lvl4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4pPr>
            <a:lvl5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5pPr>
            <a:lvl6pPr marL="457200" algn="ctr" rtl="0" fontAlgn="base">
              <a:spcBef>
                <a:spcPct val="0"/>
              </a:spcBef>
              <a:spcAft>
                <a:spcPct val="0"/>
              </a:spcAft>
              <a:defRPr sz="3800" b="1">
                <a:solidFill>
                  <a:srgbClr val="047184"/>
                </a:solidFill>
                <a:latin typeface="Arial" charset="0"/>
                <a:ea typeface="ＭＳ Ｐゴシック" charset="0"/>
              </a:defRPr>
            </a:lvl6pPr>
            <a:lvl7pPr marL="914400" algn="ctr" rtl="0" fontAlgn="base">
              <a:spcBef>
                <a:spcPct val="0"/>
              </a:spcBef>
              <a:spcAft>
                <a:spcPct val="0"/>
              </a:spcAft>
              <a:defRPr sz="3800" b="1">
                <a:solidFill>
                  <a:srgbClr val="047184"/>
                </a:solidFill>
                <a:latin typeface="Arial" charset="0"/>
                <a:ea typeface="ＭＳ Ｐゴシック" charset="0"/>
              </a:defRPr>
            </a:lvl7pPr>
            <a:lvl8pPr marL="1371600" algn="ctr" rtl="0" fontAlgn="base">
              <a:spcBef>
                <a:spcPct val="0"/>
              </a:spcBef>
              <a:spcAft>
                <a:spcPct val="0"/>
              </a:spcAft>
              <a:defRPr sz="3800" b="1">
                <a:solidFill>
                  <a:srgbClr val="047184"/>
                </a:solidFill>
                <a:latin typeface="Arial" charset="0"/>
                <a:ea typeface="ＭＳ Ｐゴシック" charset="0"/>
              </a:defRPr>
            </a:lvl8pPr>
            <a:lvl9pPr marL="1828800" algn="ctr" rtl="0" fontAlgn="base">
              <a:spcBef>
                <a:spcPct val="0"/>
              </a:spcBef>
              <a:spcAft>
                <a:spcPct val="0"/>
              </a:spcAft>
              <a:defRPr sz="3800" b="1">
                <a:solidFill>
                  <a:srgbClr val="047184"/>
                </a:solidFill>
                <a:latin typeface="Arial" charset="0"/>
                <a:ea typeface="ＭＳ Ｐゴシック" charset="0"/>
              </a:defRPr>
            </a:lvl9pPr>
          </a:lstStyle>
          <a:p>
            <a:pPr>
              <a:defRPr/>
            </a:pPr>
            <a:r>
              <a:rPr lang="pt-BR" altLang="pt-BR" sz="3400" kern="0" dirty="0"/>
              <a:t>APAC ONCO</a:t>
            </a:r>
          </a:p>
        </p:txBody>
      </p:sp>
      <p:sp>
        <p:nvSpPr>
          <p:cNvPr id="11" name="Rectangle 3">
            <a:extLst>
              <a:ext uri="{FF2B5EF4-FFF2-40B4-BE49-F238E27FC236}">
                <a16:creationId xmlns:a16="http://schemas.microsoft.com/office/drawing/2014/main" id="{A45ADB75-476A-4720-8645-17B30E00C0FB}"/>
              </a:ext>
            </a:extLst>
          </p:cNvPr>
          <p:cNvSpPr txBox="1">
            <a:spLocks noChangeArrowheads="1"/>
          </p:cNvSpPr>
          <p:nvPr/>
        </p:nvSpPr>
        <p:spPr bwMode="auto">
          <a:xfrm>
            <a:off x="970844" y="1915868"/>
            <a:ext cx="10295467" cy="419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4D4D4D"/>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rgbClr val="4D4D4D"/>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rgbClr val="4D4D4D"/>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rgbClr val="4D4D4D"/>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rgbClr val="4D4D4D"/>
                </a:solidFill>
                <a:latin typeface="+mn-lt"/>
                <a:ea typeface="MS PGothic" pitchFamily="34" charset="-128"/>
              </a:defRPr>
            </a:lvl5pPr>
            <a:lvl6pPr marL="2514600" indent="-228600" algn="l" rtl="0" fontAlgn="base">
              <a:spcBef>
                <a:spcPct val="20000"/>
              </a:spcBef>
              <a:spcAft>
                <a:spcPct val="0"/>
              </a:spcAft>
              <a:buChar char="»"/>
              <a:defRPr sz="2000">
                <a:solidFill>
                  <a:srgbClr val="4D4D4D"/>
                </a:solidFill>
                <a:latin typeface="+mn-lt"/>
                <a:ea typeface="+mn-ea"/>
              </a:defRPr>
            </a:lvl6pPr>
            <a:lvl7pPr marL="2971800" indent="-228600" algn="l" rtl="0" fontAlgn="base">
              <a:spcBef>
                <a:spcPct val="20000"/>
              </a:spcBef>
              <a:spcAft>
                <a:spcPct val="0"/>
              </a:spcAft>
              <a:buChar char="»"/>
              <a:defRPr sz="2000">
                <a:solidFill>
                  <a:srgbClr val="4D4D4D"/>
                </a:solidFill>
                <a:latin typeface="+mn-lt"/>
                <a:ea typeface="+mn-ea"/>
              </a:defRPr>
            </a:lvl7pPr>
            <a:lvl8pPr marL="3429000" indent="-228600" algn="l" rtl="0" fontAlgn="base">
              <a:spcBef>
                <a:spcPct val="20000"/>
              </a:spcBef>
              <a:spcAft>
                <a:spcPct val="0"/>
              </a:spcAft>
              <a:buChar char="»"/>
              <a:defRPr sz="2000">
                <a:solidFill>
                  <a:srgbClr val="4D4D4D"/>
                </a:solidFill>
                <a:latin typeface="+mn-lt"/>
                <a:ea typeface="+mn-ea"/>
              </a:defRPr>
            </a:lvl8pPr>
            <a:lvl9pPr marL="3886200" indent="-228600" algn="l" rtl="0" fontAlgn="base">
              <a:spcBef>
                <a:spcPct val="20000"/>
              </a:spcBef>
              <a:spcAft>
                <a:spcPct val="0"/>
              </a:spcAft>
              <a:buChar char="»"/>
              <a:defRPr sz="2000">
                <a:solidFill>
                  <a:srgbClr val="4D4D4D"/>
                </a:solidFill>
                <a:latin typeface="+mn-lt"/>
                <a:ea typeface="+mn-ea"/>
              </a:defRPr>
            </a:lvl9pPr>
          </a:lstStyle>
          <a:p>
            <a:pPr>
              <a:defRPr/>
            </a:pPr>
            <a:r>
              <a:rPr lang="pt-BR" altLang="pt-BR" kern="0" dirty="0"/>
              <a:t>APAC =  PORTARIA 2.043, DE 14/10/96 </a:t>
            </a:r>
          </a:p>
          <a:p>
            <a:pPr>
              <a:buFont typeface="Wingdings" pitchFamily="2" charset="2"/>
              <a:buNone/>
              <a:defRPr/>
            </a:pPr>
            <a:r>
              <a:rPr lang="pt-BR" altLang="pt-BR" b="1" kern="0" dirty="0"/>
              <a:t>                                     </a:t>
            </a:r>
          </a:p>
          <a:p>
            <a:pPr>
              <a:defRPr/>
            </a:pPr>
            <a:r>
              <a:rPr lang="pt-BR" altLang="pt-BR" sz="2800" kern="0" dirty="0"/>
              <a:t>PORTARIA  Nº 3.536 DE 2 DE SETEMBRO DE 1998 - define as normas de autorização e a codificação dos procedimentos de quimioterapia e radioterapia no âmbito do SUS</a:t>
            </a:r>
            <a:r>
              <a:rPr lang="pt-BR" altLang="pt-BR" sz="4000" kern="0" dirty="0">
                <a:solidFill>
                  <a:schemeClr val="tx2"/>
                </a:solidFill>
              </a:rPr>
              <a:t> </a:t>
            </a:r>
          </a:p>
          <a:p>
            <a:pPr>
              <a:buFont typeface="Wingdings" pitchFamily="2" charset="2"/>
              <a:buNone/>
              <a:defRPr/>
            </a:pPr>
            <a:endParaRPr lang="pt-BR" altLang="pt-BR" kern="0" dirty="0">
              <a:solidFill>
                <a:schemeClr val="tx2"/>
              </a:solidFill>
            </a:endParaRPr>
          </a:p>
          <a:p>
            <a:pPr>
              <a:buFont typeface="Wingdings" pitchFamily="2" charset="2"/>
              <a:buNone/>
              <a:defRPr/>
            </a:pPr>
            <a:endParaRPr lang="pt-BR" altLang="pt-BR" kern="0" dirty="0">
              <a:solidFill>
                <a:schemeClr val="tx2"/>
              </a:solidFill>
            </a:endParaRPr>
          </a:p>
          <a:p>
            <a:pPr>
              <a:buFont typeface="Wingdings" pitchFamily="2" charset="2"/>
              <a:buNone/>
              <a:defRPr/>
            </a:pPr>
            <a:endParaRPr lang="pt-BR" altLang="pt-BR" kern="0" dirty="0">
              <a:solidFill>
                <a:schemeClr val="tx2"/>
              </a:solidFill>
            </a:endParaRPr>
          </a:p>
        </p:txBody>
      </p:sp>
    </p:spTree>
    <p:extLst>
      <p:ext uri="{BB962C8B-B14F-4D97-AF65-F5344CB8AC3E}">
        <p14:creationId xmlns:p14="http://schemas.microsoft.com/office/powerpoint/2010/main" val="49892275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Text Box 2"/>
          <p:cNvSpPr txBox="1">
            <a:spLocks noChangeArrowheads="1"/>
          </p:cNvSpPr>
          <p:nvPr/>
        </p:nvSpPr>
        <p:spPr bwMode="ltGray">
          <a:xfrm>
            <a:off x="1524000" y="333376"/>
            <a:ext cx="9144000" cy="461665"/>
          </a:xfrm>
          <a:prstGeom prst="rect">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a:spAutoFit/>
          </a:bodyPr>
          <a:lstStyle/>
          <a:p>
            <a:pPr algn="ctr" eaLnBrk="0" hangingPunct="0">
              <a:spcBef>
                <a:spcPct val="50000"/>
              </a:spcBef>
              <a:defRPr/>
            </a:pPr>
            <a:r>
              <a:rPr lang="pt-BR" sz="2400" dirty="0">
                <a:solidFill>
                  <a:srgbClr val="0000CC"/>
                </a:solidFill>
                <a:effectLst>
                  <a:outerShdw blurRad="38100" dist="38100" dir="2700000" algn="tl">
                    <a:srgbClr val="C0C0C0"/>
                  </a:outerShdw>
                </a:effectLst>
                <a:cs typeface="Arial" charset="0"/>
              </a:rPr>
              <a:t>TRATAMENTO DE CÂNCER RESUMIDO POR ESTÁDIOS</a:t>
            </a:r>
            <a:r>
              <a:rPr lang="pt-BR" sz="2000" dirty="0">
                <a:solidFill>
                  <a:srgbClr val="0000CC"/>
                </a:solidFill>
                <a:effectLst>
                  <a:outerShdw blurRad="38100" dist="38100" dir="2700000" algn="tl">
                    <a:srgbClr val="C0C0C0"/>
                  </a:outerShdw>
                </a:effectLst>
                <a:cs typeface="Arial" charset="0"/>
              </a:rPr>
              <a:t> </a:t>
            </a:r>
            <a:endParaRPr lang="pt-BR" sz="2000" dirty="0">
              <a:solidFill>
                <a:srgbClr val="0000CC"/>
              </a:solidFill>
              <a:effectLst>
                <a:outerShdw blurRad="38100" dist="38100" dir="2700000" algn="tl">
                  <a:srgbClr val="C0C0C0"/>
                </a:outerShdw>
              </a:effectLst>
              <a:latin typeface="Times New Roman" pitchFamily="18" charset="0"/>
            </a:endParaRPr>
          </a:p>
        </p:txBody>
      </p:sp>
      <p:sp>
        <p:nvSpPr>
          <p:cNvPr id="7171" name="Text Box 3"/>
          <p:cNvSpPr txBox="1">
            <a:spLocks noChangeArrowheads="1"/>
          </p:cNvSpPr>
          <p:nvPr/>
        </p:nvSpPr>
        <p:spPr bwMode="ltGray">
          <a:xfrm>
            <a:off x="2319368" y="875199"/>
            <a:ext cx="3519488" cy="2492990"/>
          </a:xfrm>
          <a:prstGeom prst="rect">
            <a:avLst/>
          </a:prstGeom>
          <a:solidFill>
            <a:schemeClr val="bg1"/>
          </a:solidFill>
          <a:ln>
            <a:noFill/>
          </a:ln>
        </p:spPr>
        <p:txBody>
          <a:bodyPr wrap="square">
            <a:spAutoFit/>
          </a:bodyPr>
          <a:lstStyle>
            <a:lvl1pPr eaLnBrk="0" hangingPunct="0">
              <a:spcBef>
                <a:spcPct val="20000"/>
              </a:spcBef>
              <a:buChar char="•"/>
              <a:defRPr sz="3200">
                <a:solidFill>
                  <a:srgbClr val="4D4D4D"/>
                </a:solidFill>
                <a:latin typeface="Arial" pitchFamily="34" charset="0"/>
                <a:ea typeface="ＭＳ Ｐゴシック" pitchFamily="34" charset="-128"/>
              </a:defRPr>
            </a:lvl1pPr>
            <a:lvl2pPr marL="742950" indent="-285750" eaLnBrk="0" hangingPunct="0">
              <a:spcBef>
                <a:spcPct val="20000"/>
              </a:spcBef>
              <a:buChar char="–"/>
              <a:defRPr sz="2800">
                <a:solidFill>
                  <a:srgbClr val="4D4D4D"/>
                </a:solidFill>
                <a:latin typeface="Arial" pitchFamily="34" charset="0"/>
                <a:ea typeface="ＭＳ Ｐゴシック" pitchFamily="34" charset="-128"/>
              </a:defRPr>
            </a:lvl2pPr>
            <a:lvl3pPr marL="1143000" indent="-228600" eaLnBrk="0" hangingPunct="0">
              <a:spcBef>
                <a:spcPct val="20000"/>
              </a:spcBef>
              <a:buChar char="•"/>
              <a:defRPr sz="2400">
                <a:solidFill>
                  <a:srgbClr val="4D4D4D"/>
                </a:solidFill>
                <a:latin typeface="Arial" pitchFamily="34" charset="0"/>
                <a:ea typeface="ＭＳ Ｐゴシック" pitchFamily="34" charset="-128"/>
              </a:defRPr>
            </a:lvl3pPr>
            <a:lvl4pPr marL="1600200" indent="-228600" eaLnBrk="0" hangingPunct="0">
              <a:spcBef>
                <a:spcPct val="20000"/>
              </a:spcBef>
              <a:buChar char="–"/>
              <a:defRPr sz="2000">
                <a:solidFill>
                  <a:srgbClr val="4D4D4D"/>
                </a:solidFill>
                <a:latin typeface="Arial" pitchFamily="34" charset="0"/>
                <a:ea typeface="ＭＳ Ｐゴシック" pitchFamily="34" charset="-128"/>
              </a:defRPr>
            </a:lvl4pPr>
            <a:lvl5pPr marL="2057400" indent="-228600" eaLnBrk="0" hangingPunct="0">
              <a:spcBef>
                <a:spcPct val="20000"/>
              </a:spcBef>
              <a:buChar char="»"/>
              <a:defRPr sz="2000">
                <a:solidFill>
                  <a:srgbClr val="4D4D4D"/>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9pPr>
          </a:lstStyle>
          <a:p>
            <a:pPr algn="ctr">
              <a:spcBef>
                <a:spcPct val="50000"/>
              </a:spcBef>
              <a:buFontTx/>
              <a:buNone/>
            </a:pPr>
            <a:r>
              <a:rPr lang="pt-BR" altLang="pt-BR" sz="1200" u="sng" dirty="0">
                <a:solidFill>
                  <a:schemeClr val="tx1"/>
                </a:solidFill>
                <a:cs typeface="Times New Roman" pitchFamily="18" charset="0"/>
              </a:rPr>
              <a:t>Estádio 0</a:t>
            </a:r>
          </a:p>
          <a:p>
            <a:pPr algn="ctr">
              <a:spcBef>
                <a:spcPct val="50000"/>
              </a:spcBef>
              <a:buFontTx/>
              <a:buNone/>
            </a:pPr>
            <a:r>
              <a:rPr lang="pt-BR" altLang="pt-BR" sz="1200" dirty="0">
                <a:solidFill>
                  <a:schemeClr val="tx1"/>
                </a:solidFill>
                <a:cs typeface="Arial" pitchFamily="34" charset="0"/>
              </a:rPr>
              <a:t>Cirurgia (CIR)</a:t>
            </a:r>
          </a:p>
          <a:p>
            <a:pPr algn="ctr">
              <a:spcBef>
                <a:spcPct val="50000"/>
              </a:spcBef>
              <a:buFontTx/>
              <a:buNone/>
            </a:pPr>
            <a:r>
              <a:rPr lang="pt-BR" altLang="pt-BR" sz="1200" b="1" dirty="0">
                <a:solidFill>
                  <a:schemeClr val="tx1"/>
                </a:solidFill>
                <a:cs typeface="Arial" pitchFamily="34" charset="0"/>
              </a:rPr>
              <a:t>Radioterapia (RT) ou não (1)</a:t>
            </a:r>
          </a:p>
          <a:p>
            <a:pPr algn="ctr">
              <a:spcBef>
                <a:spcPct val="50000"/>
              </a:spcBef>
              <a:buFontTx/>
              <a:buNone/>
            </a:pPr>
            <a:endParaRPr lang="pt-BR" altLang="pt-BR" sz="1200" dirty="0">
              <a:solidFill>
                <a:schemeClr val="tx1"/>
              </a:solidFill>
              <a:cs typeface="Times New Roman" pitchFamily="18" charset="0"/>
            </a:endParaRPr>
          </a:p>
          <a:p>
            <a:pPr algn="ctr">
              <a:spcBef>
                <a:spcPct val="50000"/>
              </a:spcBef>
              <a:buFontTx/>
              <a:buNone/>
            </a:pPr>
            <a:r>
              <a:rPr lang="pt-BR" altLang="pt-BR" sz="1200" u="sng" dirty="0">
                <a:solidFill>
                  <a:schemeClr val="tx1"/>
                </a:solidFill>
                <a:cs typeface="Times New Roman" pitchFamily="18" charset="0"/>
              </a:rPr>
              <a:t>Estádio I</a:t>
            </a:r>
          </a:p>
          <a:p>
            <a:pPr algn="ctr">
              <a:spcBef>
                <a:spcPct val="50000"/>
              </a:spcBef>
              <a:buFontTx/>
              <a:buNone/>
            </a:pPr>
            <a:r>
              <a:rPr lang="pt-BR" altLang="pt-BR" sz="1200" dirty="0">
                <a:solidFill>
                  <a:schemeClr val="tx1"/>
                </a:solidFill>
                <a:cs typeface="Arial" pitchFamily="34" charset="0"/>
              </a:rPr>
              <a:t>CIR ou não (1)</a:t>
            </a:r>
            <a:endParaRPr lang="pt-BR" altLang="pt-BR" sz="1200" dirty="0">
              <a:solidFill>
                <a:schemeClr val="tx1"/>
              </a:solidFill>
              <a:cs typeface="Times New Roman" pitchFamily="18" charset="0"/>
            </a:endParaRPr>
          </a:p>
          <a:p>
            <a:pPr algn="ctr">
              <a:spcBef>
                <a:spcPct val="50000"/>
              </a:spcBef>
              <a:buFontTx/>
              <a:buNone/>
            </a:pPr>
            <a:r>
              <a:rPr lang="pt-BR" altLang="pt-BR" sz="1200" b="1" dirty="0">
                <a:solidFill>
                  <a:schemeClr val="tx1"/>
                </a:solidFill>
                <a:cs typeface="Arial" pitchFamily="34" charset="0"/>
              </a:rPr>
              <a:t>RT ou não (1)</a:t>
            </a:r>
            <a:endParaRPr lang="pt-BR" altLang="pt-BR" sz="1200" b="1" dirty="0">
              <a:solidFill>
                <a:schemeClr val="tx1"/>
              </a:solidFill>
              <a:cs typeface="Times New Roman" pitchFamily="18" charset="0"/>
            </a:endParaRPr>
          </a:p>
          <a:p>
            <a:pPr algn="ctr">
              <a:spcBef>
                <a:spcPct val="50000"/>
              </a:spcBef>
              <a:buFontTx/>
              <a:buNone/>
            </a:pPr>
            <a:r>
              <a:rPr lang="pt-BR" altLang="pt-BR" sz="1200" dirty="0">
                <a:solidFill>
                  <a:schemeClr val="tx1"/>
                </a:solidFill>
                <a:cs typeface="Arial" pitchFamily="34" charset="0"/>
              </a:rPr>
              <a:t>Quimioterapia (QT) adjuvante ou não (1)</a:t>
            </a:r>
            <a:endParaRPr lang="pt-BR" altLang="pt-BR" sz="1200" dirty="0">
              <a:solidFill>
                <a:schemeClr val="tx1"/>
              </a:solidFill>
              <a:cs typeface="Times New Roman" pitchFamily="18" charset="0"/>
            </a:endParaRPr>
          </a:p>
          <a:p>
            <a:pPr algn="ctr">
              <a:spcBef>
                <a:spcPct val="50000"/>
              </a:spcBef>
              <a:buFontTx/>
              <a:buNone/>
            </a:pPr>
            <a:r>
              <a:rPr lang="pt-BR" altLang="pt-BR" sz="1200" dirty="0">
                <a:solidFill>
                  <a:schemeClr val="tx1"/>
                </a:solidFill>
                <a:cs typeface="Arial" pitchFamily="34" charset="0"/>
              </a:rPr>
              <a:t>QT curativa (2)</a:t>
            </a:r>
            <a:r>
              <a:rPr lang="pt-BR" altLang="pt-BR" sz="1200" dirty="0">
                <a:solidFill>
                  <a:schemeClr val="tx1"/>
                </a:solidFill>
                <a:cs typeface="Times New Roman" pitchFamily="18" charset="0"/>
              </a:rPr>
              <a:t> </a:t>
            </a:r>
          </a:p>
        </p:txBody>
      </p:sp>
      <p:sp>
        <p:nvSpPr>
          <p:cNvPr id="7172" name="Text Box 4"/>
          <p:cNvSpPr txBox="1">
            <a:spLocks noChangeArrowheads="1"/>
          </p:cNvSpPr>
          <p:nvPr/>
        </p:nvSpPr>
        <p:spPr bwMode="ltGray">
          <a:xfrm>
            <a:off x="2200316" y="3537786"/>
            <a:ext cx="3519488" cy="1985159"/>
          </a:xfrm>
          <a:prstGeom prst="rect">
            <a:avLst/>
          </a:prstGeom>
          <a:solidFill>
            <a:schemeClr val="bg1"/>
          </a:solidFill>
          <a:ln>
            <a:noFill/>
          </a:ln>
        </p:spPr>
        <p:txBody>
          <a:bodyPr wrap="square">
            <a:spAutoFit/>
          </a:bodyPr>
          <a:lstStyle>
            <a:lvl1pPr eaLnBrk="0" hangingPunct="0">
              <a:spcBef>
                <a:spcPct val="20000"/>
              </a:spcBef>
              <a:buChar char="•"/>
              <a:defRPr sz="3200">
                <a:solidFill>
                  <a:srgbClr val="4D4D4D"/>
                </a:solidFill>
                <a:latin typeface="Arial" pitchFamily="34" charset="0"/>
                <a:ea typeface="ＭＳ Ｐゴシック" pitchFamily="34" charset="-128"/>
              </a:defRPr>
            </a:lvl1pPr>
            <a:lvl2pPr marL="742950" indent="-285750" eaLnBrk="0" hangingPunct="0">
              <a:spcBef>
                <a:spcPct val="20000"/>
              </a:spcBef>
              <a:buChar char="–"/>
              <a:defRPr sz="2800">
                <a:solidFill>
                  <a:srgbClr val="4D4D4D"/>
                </a:solidFill>
                <a:latin typeface="Arial" pitchFamily="34" charset="0"/>
                <a:ea typeface="ＭＳ Ｐゴシック" pitchFamily="34" charset="-128"/>
              </a:defRPr>
            </a:lvl2pPr>
            <a:lvl3pPr marL="1143000" indent="-228600" eaLnBrk="0" hangingPunct="0">
              <a:spcBef>
                <a:spcPct val="20000"/>
              </a:spcBef>
              <a:buChar char="•"/>
              <a:defRPr sz="2400">
                <a:solidFill>
                  <a:srgbClr val="4D4D4D"/>
                </a:solidFill>
                <a:latin typeface="Arial" pitchFamily="34" charset="0"/>
                <a:ea typeface="ＭＳ Ｐゴシック" pitchFamily="34" charset="-128"/>
              </a:defRPr>
            </a:lvl3pPr>
            <a:lvl4pPr marL="1600200" indent="-228600" eaLnBrk="0" hangingPunct="0">
              <a:spcBef>
                <a:spcPct val="20000"/>
              </a:spcBef>
              <a:buChar char="–"/>
              <a:defRPr sz="2000">
                <a:solidFill>
                  <a:srgbClr val="4D4D4D"/>
                </a:solidFill>
                <a:latin typeface="Arial" pitchFamily="34" charset="0"/>
                <a:ea typeface="ＭＳ Ｐゴシック" pitchFamily="34" charset="-128"/>
              </a:defRPr>
            </a:lvl4pPr>
            <a:lvl5pPr marL="2057400" indent="-228600" eaLnBrk="0" hangingPunct="0">
              <a:spcBef>
                <a:spcPct val="20000"/>
              </a:spcBef>
              <a:buChar char="»"/>
              <a:defRPr sz="2000">
                <a:solidFill>
                  <a:srgbClr val="4D4D4D"/>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9pPr>
          </a:lstStyle>
          <a:p>
            <a:pPr algn="ctr">
              <a:spcBef>
                <a:spcPct val="50000"/>
              </a:spcBef>
              <a:buFontTx/>
              <a:buNone/>
            </a:pPr>
            <a:r>
              <a:rPr lang="pt-BR" altLang="pt-BR" sz="1200" u="sng" dirty="0">
                <a:solidFill>
                  <a:schemeClr val="tx1"/>
                </a:solidFill>
                <a:cs typeface="Times New Roman" pitchFamily="18" charset="0"/>
              </a:rPr>
              <a:t>Estádio II</a:t>
            </a:r>
          </a:p>
          <a:p>
            <a:pPr algn="ctr">
              <a:spcBef>
                <a:spcPct val="50000"/>
              </a:spcBef>
              <a:buFontTx/>
              <a:buNone/>
            </a:pPr>
            <a:r>
              <a:rPr lang="pt-BR" altLang="pt-BR" sz="1200" dirty="0">
                <a:solidFill>
                  <a:schemeClr val="tx1"/>
                </a:solidFill>
                <a:cs typeface="Arial" pitchFamily="34" charset="0"/>
              </a:rPr>
              <a:t>CIR</a:t>
            </a:r>
            <a:endParaRPr lang="pt-BR" altLang="pt-BR" sz="1200" dirty="0">
              <a:solidFill>
                <a:schemeClr val="tx1"/>
              </a:solidFill>
              <a:cs typeface="Times New Roman" pitchFamily="18" charset="0"/>
            </a:endParaRPr>
          </a:p>
          <a:p>
            <a:pPr algn="ctr">
              <a:spcBef>
                <a:spcPct val="50000"/>
              </a:spcBef>
              <a:buFontTx/>
              <a:buNone/>
            </a:pPr>
            <a:r>
              <a:rPr lang="pt-BR" altLang="pt-BR" sz="1400" b="1" dirty="0">
                <a:solidFill>
                  <a:schemeClr val="tx1"/>
                </a:solidFill>
                <a:cs typeface="Arial" pitchFamily="34" charset="0"/>
              </a:rPr>
              <a:t>RT</a:t>
            </a:r>
            <a:endParaRPr lang="pt-BR" altLang="pt-BR" sz="1400" b="1" dirty="0">
              <a:solidFill>
                <a:schemeClr val="tx1"/>
              </a:solidFill>
              <a:cs typeface="Times New Roman" pitchFamily="18" charset="0"/>
            </a:endParaRPr>
          </a:p>
          <a:p>
            <a:pPr algn="ctr">
              <a:spcBef>
                <a:spcPct val="50000"/>
              </a:spcBef>
              <a:buFontTx/>
              <a:buNone/>
            </a:pPr>
            <a:r>
              <a:rPr lang="pt-BR" altLang="pt-BR" sz="1200" dirty="0">
                <a:solidFill>
                  <a:schemeClr val="tx1"/>
                </a:solidFill>
                <a:cs typeface="Arial" pitchFamily="34" charset="0"/>
              </a:rPr>
              <a:t>QT adjuvante</a:t>
            </a:r>
            <a:endParaRPr lang="pt-BR" altLang="pt-BR" sz="1200" dirty="0">
              <a:solidFill>
                <a:schemeClr val="tx1"/>
              </a:solidFill>
              <a:cs typeface="Times New Roman" pitchFamily="18" charset="0"/>
            </a:endParaRPr>
          </a:p>
          <a:p>
            <a:pPr algn="ctr">
              <a:spcBef>
                <a:spcPct val="50000"/>
              </a:spcBef>
              <a:buFontTx/>
              <a:buNone/>
            </a:pPr>
            <a:r>
              <a:rPr lang="pt-BR" altLang="pt-BR" sz="1200" dirty="0">
                <a:solidFill>
                  <a:schemeClr val="tx1"/>
                </a:solidFill>
                <a:cs typeface="Arial" pitchFamily="34" charset="0"/>
              </a:rPr>
              <a:t>QT prévia ou não (1)</a:t>
            </a:r>
            <a:endParaRPr lang="pt-BR" altLang="pt-BR" sz="1200" dirty="0">
              <a:solidFill>
                <a:schemeClr val="tx1"/>
              </a:solidFill>
              <a:cs typeface="Times New Roman" pitchFamily="18" charset="0"/>
            </a:endParaRPr>
          </a:p>
          <a:p>
            <a:pPr algn="ctr">
              <a:spcBef>
                <a:spcPct val="50000"/>
              </a:spcBef>
              <a:buFontTx/>
              <a:buNone/>
            </a:pPr>
            <a:r>
              <a:rPr lang="pt-BR" altLang="pt-BR" sz="1200" dirty="0">
                <a:solidFill>
                  <a:schemeClr val="tx1"/>
                </a:solidFill>
                <a:cs typeface="Arial" pitchFamily="34" charset="0"/>
              </a:rPr>
              <a:t>QT curativa (2)</a:t>
            </a:r>
            <a:endParaRPr lang="pt-BR" altLang="pt-BR" sz="1200" dirty="0">
              <a:solidFill>
                <a:schemeClr val="tx1"/>
              </a:solidFill>
              <a:cs typeface="Times New Roman" pitchFamily="18" charset="0"/>
            </a:endParaRPr>
          </a:p>
          <a:p>
            <a:pPr algn="ctr">
              <a:spcBef>
                <a:spcPct val="50000"/>
              </a:spcBef>
              <a:buFontTx/>
              <a:buNone/>
            </a:pPr>
            <a:endParaRPr lang="pt-BR" altLang="pt-BR" sz="1200" dirty="0">
              <a:solidFill>
                <a:srgbClr val="3333CC"/>
              </a:solidFill>
              <a:cs typeface="Times New Roman" pitchFamily="18" charset="0"/>
            </a:endParaRPr>
          </a:p>
        </p:txBody>
      </p:sp>
      <p:sp>
        <p:nvSpPr>
          <p:cNvPr id="7173" name="Text Box 5"/>
          <p:cNvSpPr txBox="1">
            <a:spLocks noChangeArrowheads="1"/>
          </p:cNvSpPr>
          <p:nvPr/>
        </p:nvSpPr>
        <p:spPr bwMode="ltGray">
          <a:xfrm>
            <a:off x="6600825" y="930026"/>
            <a:ext cx="3657600" cy="2262188"/>
          </a:xfrm>
          <a:prstGeom prst="rect">
            <a:avLst/>
          </a:prstGeom>
          <a:solidFill>
            <a:schemeClr val="bg1"/>
          </a:solidFill>
          <a:ln>
            <a:noFill/>
          </a:ln>
        </p:spPr>
        <p:txBody>
          <a:bodyPr wrap="square">
            <a:spAutoFit/>
          </a:bodyPr>
          <a:lstStyle>
            <a:lvl1pPr eaLnBrk="0" hangingPunct="0">
              <a:spcBef>
                <a:spcPct val="20000"/>
              </a:spcBef>
              <a:buChar char="•"/>
              <a:defRPr sz="3200">
                <a:solidFill>
                  <a:srgbClr val="4D4D4D"/>
                </a:solidFill>
                <a:latin typeface="Arial" pitchFamily="34" charset="0"/>
                <a:ea typeface="ＭＳ Ｐゴシック" pitchFamily="34" charset="-128"/>
              </a:defRPr>
            </a:lvl1pPr>
            <a:lvl2pPr marL="742950" indent="-285750" eaLnBrk="0" hangingPunct="0">
              <a:spcBef>
                <a:spcPct val="20000"/>
              </a:spcBef>
              <a:buChar char="–"/>
              <a:defRPr sz="2800">
                <a:solidFill>
                  <a:srgbClr val="4D4D4D"/>
                </a:solidFill>
                <a:latin typeface="Arial" pitchFamily="34" charset="0"/>
                <a:ea typeface="ＭＳ Ｐゴシック" pitchFamily="34" charset="-128"/>
              </a:defRPr>
            </a:lvl2pPr>
            <a:lvl3pPr marL="1143000" indent="-228600" eaLnBrk="0" hangingPunct="0">
              <a:spcBef>
                <a:spcPct val="20000"/>
              </a:spcBef>
              <a:buChar char="•"/>
              <a:defRPr sz="2400">
                <a:solidFill>
                  <a:srgbClr val="4D4D4D"/>
                </a:solidFill>
                <a:latin typeface="Arial" pitchFamily="34" charset="0"/>
                <a:ea typeface="ＭＳ Ｐゴシック" pitchFamily="34" charset="-128"/>
              </a:defRPr>
            </a:lvl3pPr>
            <a:lvl4pPr marL="1600200" indent="-228600" eaLnBrk="0" hangingPunct="0">
              <a:spcBef>
                <a:spcPct val="20000"/>
              </a:spcBef>
              <a:buChar char="–"/>
              <a:defRPr sz="2000">
                <a:solidFill>
                  <a:srgbClr val="4D4D4D"/>
                </a:solidFill>
                <a:latin typeface="Arial" pitchFamily="34" charset="0"/>
                <a:ea typeface="ＭＳ Ｐゴシック" pitchFamily="34" charset="-128"/>
              </a:defRPr>
            </a:lvl4pPr>
            <a:lvl5pPr marL="2057400" indent="-228600" eaLnBrk="0" hangingPunct="0">
              <a:spcBef>
                <a:spcPct val="20000"/>
              </a:spcBef>
              <a:buChar char="»"/>
              <a:defRPr sz="2000">
                <a:solidFill>
                  <a:srgbClr val="4D4D4D"/>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9pPr>
          </a:lstStyle>
          <a:p>
            <a:pPr algn="ctr">
              <a:spcBef>
                <a:spcPct val="50000"/>
              </a:spcBef>
              <a:buFontTx/>
              <a:buNone/>
            </a:pPr>
            <a:r>
              <a:rPr lang="pt-BR" altLang="pt-BR" sz="1200" u="sng" dirty="0">
                <a:solidFill>
                  <a:schemeClr val="tx1"/>
                </a:solidFill>
                <a:cs typeface="Times New Roman" pitchFamily="18" charset="0"/>
              </a:rPr>
              <a:t>Estádio III</a:t>
            </a:r>
          </a:p>
          <a:p>
            <a:pPr algn="ctr">
              <a:spcBef>
                <a:spcPct val="50000"/>
              </a:spcBef>
              <a:buFontTx/>
              <a:buNone/>
            </a:pPr>
            <a:r>
              <a:rPr lang="pt-BR" altLang="pt-BR" sz="1200" dirty="0">
                <a:solidFill>
                  <a:schemeClr val="tx1"/>
                </a:solidFill>
                <a:cs typeface="Arial" pitchFamily="34" charset="0"/>
              </a:rPr>
              <a:t>CIR</a:t>
            </a:r>
            <a:endParaRPr lang="pt-BR" altLang="pt-BR" sz="1200" dirty="0">
              <a:solidFill>
                <a:schemeClr val="tx1"/>
              </a:solidFill>
              <a:cs typeface="Times New Roman" pitchFamily="18" charset="0"/>
            </a:endParaRPr>
          </a:p>
          <a:p>
            <a:pPr algn="ctr">
              <a:spcBef>
                <a:spcPct val="50000"/>
              </a:spcBef>
              <a:buFontTx/>
              <a:buNone/>
            </a:pPr>
            <a:r>
              <a:rPr lang="pt-BR" altLang="pt-BR" sz="1400" dirty="0">
                <a:solidFill>
                  <a:schemeClr val="tx1"/>
                </a:solidFill>
                <a:cs typeface="Arial" pitchFamily="34" charset="0"/>
              </a:rPr>
              <a:t>RT</a:t>
            </a:r>
            <a:endParaRPr lang="pt-BR" altLang="pt-BR" sz="1400" dirty="0">
              <a:solidFill>
                <a:schemeClr val="tx1"/>
              </a:solidFill>
              <a:cs typeface="Times New Roman" pitchFamily="18" charset="0"/>
            </a:endParaRPr>
          </a:p>
          <a:p>
            <a:pPr algn="ctr">
              <a:spcBef>
                <a:spcPct val="50000"/>
              </a:spcBef>
              <a:buFontTx/>
              <a:buNone/>
            </a:pPr>
            <a:r>
              <a:rPr lang="pt-BR" altLang="pt-BR" sz="1200" dirty="0">
                <a:solidFill>
                  <a:schemeClr val="tx1"/>
                </a:solidFill>
                <a:cs typeface="Arial" pitchFamily="34" charset="0"/>
              </a:rPr>
              <a:t>QT prévia</a:t>
            </a:r>
            <a:endParaRPr lang="pt-BR" altLang="pt-BR" sz="1200" dirty="0">
              <a:solidFill>
                <a:schemeClr val="tx1"/>
              </a:solidFill>
              <a:cs typeface="Times New Roman" pitchFamily="18" charset="0"/>
            </a:endParaRPr>
          </a:p>
          <a:p>
            <a:pPr algn="ctr">
              <a:spcBef>
                <a:spcPct val="50000"/>
              </a:spcBef>
              <a:buFontTx/>
              <a:buNone/>
            </a:pPr>
            <a:r>
              <a:rPr lang="pt-BR" altLang="pt-BR" sz="1200" dirty="0">
                <a:solidFill>
                  <a:schemeClr val="tx1"/>
                </a:solidFill>
                <a:cs typeface="Arial" pitchFamily="34" charset="0"/>
              </a:rPr>
              <a:t>QT adjuvante</a:t>
            </a:r>
            <a:endParaRPr lang="pt-BR" altLang="pt-BR" sz="1200" dirty="0">
              <a:solidFill>
                <a:schemeClr val="tx1"/>
              </a:solidFill>
              <a:cs typeface="Times New Roman" pitchFamily="18" charset="0"/>
            </a:endParaRPr>
          </a:p>
          <a:p>
            <a:pPr algn="ctr">
              <a:spcBef>
                <a:spcPct val="50000"/>
              </a:spcBef>
              <a:buFontTx/>
              <a:buNone/>
            </a:pPr>
            <a:r>
              <a:rPr lang="pt-BR" altLang="pt-BR" sz="1200" dirty="0">
                <a:solidFill>
                  <a:schemeClr val="tx1"/>
                </a:solidFill>
                <a:cs typeface="Arial" pitchFamily="34" charset="0"/>
              </a:rPr>
              <a:t>QT curativa (2)</a:t>
            </a:r>
            <a:endParaRPr lang="pt-BR" altLang="pt-BR" sz="1200" dirty="0">
              <a:solidFill>
                <a:schemeClr val="tx1"/>
              </a:solidFill>
              <a:cs typeface="Times New Roman" pitchFamily="18" charset="0"/>
            </a:endParaRPr>
          </a:p>
          <a:p>
            <a:pPr algn="ctr">
              <a:spcBef>
                <a:spcPct val="50000"/>
              </a:spcBef>
              <a:buFontTx/>
              <a:buNone/>
            </a:pPr>
            <a:r>
              <a:rPr lang="pt-BR" altLang="pt-BR" sz="1200" dirty="0">
                <a:solidFill>
                  <a:schemeClr val="tx1"/>
                </a:solidFill>
                <a:cs typeface="Arial" pitchFamily="34" charset="0"/>
              </a:rPr>
              <a:t>QT de controle ou não (1)</a:t>
            </a:r>
            <a:endParaRPr lang="pt-BR" altLang="pt-BR" sz="1200" dirty="0">
              <a:solidFill>
                <a:schemeClr val="tx1"/>
              </a:solidFill>
              <a:cs typeface="Times New Roman" pitchFamily="18" charset="0"/>
            </a:endParaRPr>
          </a:p>
          <a:p>
            <a:pPr algn="ctr">
              <a:spcBef>
                <a:spcPct val="50000"/>
              </a:spcBef>
              <a:buFontTx/>
              <a:buNone/>
            </a:pPr>
            <a:endParaRPr lang="pt-BR" altLang="pt-BR" sz="1200" dirty="0">
              <a:solidFill>
                <a:schemeClr val="tx1"/>
              </a:solidFill>
              <a:cs typeface="Times New Roman" pitchFamily="18" charset="0"/>
            </a:endParaRPr>
          </a:p>
        </p:txBody>
      </p:sp>
      <p:sp>
        <p:nvSpPr>
          <p:cNvPr id="7174" name="Text Box 6"/>
          <p:cNvSpPr txBox="1">
            <a:spLocks noChangeArrowheads="1"/>
          </p:cNvSpPr>
          <p:nvPr/>
        </p:nvSpPr>
        <p:spPr bwMode="ltGray">
          <a:xfrm>
            <a:off x="6600825" y="3505350"/>
            <a:ext cx="3657600" cy="1984375"/>
          </a:xfrm>
          <a:prstGeom prst="rect">
            <a:avLst/>
          </a:prstGeom>
          <a:solidFill>
            <a:schemeClr val="bg1"/>
          </a:solidFill>
          <a:ln>
            <a:noFill/>
          </a:ln>
        </p:spPr>
        <p:txBody>
          <a:bodyPr>
            <a:spAutoFit/>
          </a:bodyPr>
          <a:lstStyle>
            <a:lvl1pPr eaLnBrk="0" hangingPunct="0">
              <a:spcBef>
                <a:spcPct val="20000"/>
              </a:spcBef>
              <a:buChar char="•"/>
              <a:defRPr sz="3200">
                <a:solidFill>
                  <a:srgbClr val="4D4D4D"/>
                </a:solidFill>
                <a:latin typeface="Arial" pitchFamily="34" charset="0"/>
                <a:ea typeface="ＭＳ Ｐゴシック" pitchFamily="34" charset="-128"/>
              </a:defRPr>
            </a:lvl1pPr>
            <a:lvl2pPr marL="742950" indent="-285750" eaLnBrk="0" hangingPunct="0">
              <a:spcBef>
                <a:spcPct val="20000"/>
              </a:spcBef>
              <a:buChar char="–"/>
              <a:defRPr sz="2800">
                <a:solidFill>
                  <a:srgbClr val="4D4D4D"/>
                </a:solidFill>
                <a:latin typeface="Arial" pitchFamily="34" charset="0"/>
                <a:ea typeface="ＭＳ Ｐゴシック" pitchFamily="34" charset="-128"/>
              </a:defRPr>
            </a:lvl2pPr>
            <a:lvl3pPr marL="1143000" indent="-228600" eaLnBrk="0" hangingPunct="0">
              <a:spcBef>
                <a:spcPct val="20000"/>
              </a:spcBef>
              <a:buChar char="•"/>
              <a:defRPr sz="2400">
                <a:solidFill>
                  <a:srgbClr val="4D4D4D"/>
                </a:solidFill>
                <a:latin typeface="Arial" pitchFamily="34" charset="0"/>
                <a:ea typeface="ＭＳ Ｐゴシック" pitchFamily="34" charset="-128"/>
              </a:defRPr>
            </a:lvl3pPr>
            <a:lvl4pPr marL="1600200" indent="-228600" eaLnBrk="0" hangingPunct="0">
              <a:spcBef>
                <a:spcPct val="20000"/>
              </a:spcBef>
              <a:buChar char="–"/>
              <a:defRPr sz="2000">
                <a:solidFill>
                  <a:srgbClr val="4D4D4D"/>
                </a:solidFill>
                <a:latin typeface="Arial" pitchFamily="34" charset="0"/>
                <a:ea typeface="ＭＳ Ｐゴシック" pitchFamily="34" charset="-128"/>
              </a:defRPr>
            </a:lvl4pPr>
            <a:lvl5pPr marL="2057400" indent="-228600" eaLnBrk="0" hangingPunct="0">
              <a:spcBef>
                <a:spcPct val="20000"/>
              </a:spcBef>
              <a:buChar char="»"/>
              <a:defRPr sz="2000">
                <a:solidFill>
                  <a:srgbClr val="4D4D4D"/>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9pPr>
          </a:lstStyle>
          <a:p>
            <a:pPr algn="ctr">
              <a:spcBef>
                <a:spcPct val="50000"/>
              </a:spcBef>
              <a:buFontTx/>
              <a:buNone/>
            </a:pPr>
            <a:r>
              <a:rPr lang="pt-BR" altLang="pt-BR" sz="1200" u="sng" dirty="0">
                <a:solidFill>
                  <a:schemeClr val="tx1"/>
                </a:solidFill>
                <a:cs typeface="Times New Roman" pitchFamily="18" charset="0"/>
              </a:rPr>
              <a:t>Estádio IV ou Recidiva</a:t>
            </a:r>
          </a:p>
          <a:p>
            <a:pPr algn="ctr">
              <a:spcBef>
                <a:spcPct val="50000"/>
              </a:spcBef>
              <a:buFontTx/>
              <a:buNone/>
            </a:pPr>
            <a:r>
              <a:rPr lang="pt-BR" altLang="pt-BR" sz="1200" dirty="0">
                <a:solidFill>
                  <a:schemeClr val="tx1"/>
                </a:solidFill>
                <a:cs typeface="Arial" pitchFamily="34" charset="0"/>
              </a:rPr>
              <a:t>CIR ou não (1)</a:t>
            </a:r>
            <a:endParaRPr lang="pt-BR" altLang="pt-BR" sz="1200" dirty="0">
              <a:solidFill>
                <a:schemeClr val="tx1"/>
              </a:solidFill>
              <a:cs typeface="Times New Roman" pitchFamily="18" charset="0"/>
            </a:endParaRPr>
          </a:p>
          <a:p>
            <a:pPr algn="ctr">
              <a:spcBef>
                <a:spcPct val="50000"/>
              </a:spcBef>
              <a:buFontTx/>
              <a:buNone/>
            </a:pPr>
            <a:r>
              <a:rPr lang="pt-BR" altLang="pt-BR" sz="1400" dirty="0">
                <a:solidFill>
                  <a:schemeClr val="tx1"/>
                </a:solidFill>
                <a:cs typeface="Arial" pitchFamily="34" charset="0"/>
              </a:rPr>
              <a:t>RT ou não (1)</a:t>
            </a:r>
            <a:endParaRPr lang="pt-BR" altLang="pt-BR" sz="1400" dirty="0">
              <a:solidFill>
                <a:schemeClr val="tx1"/>
              </a:solidFill>
              <a:cs typeface="Times New Roman" pitchFamily="18" charset="0"/>
            </a:endParaRPr>
          </a:p>
          <a:p>
            <a:pPr algn="ctr">
              <a:spcBef>
                <a:spcPct val="50000"/>
              </a:spcBef>
              <a:buFontTx/>
              <a:buNone/>
            </a:pPr>
            <a:r>
              <a:rPr lang="pt-BR" altLang="pt-BR" sz="1200" dirty="0">
                <a:solidFill>
                  <a:schemeClr val="tx1"/>
                </a:solidFill>
                <a:cs typeface="Arial" pitchFamily="34" charset="0"/>
              </a:rPr>
              <a:t>QT paliativa</a:t>
            </a:r>
            <a:endParaRPr lang="pt-BR" altLang="pt-BR" sz="1200" dirty="0">
              <a:solidFill>
                <a:schemeClr val="tx1"/>
              </a:solidFill>
              <a:cs typeface="Times New Roman" pitchFamily="18" charset="0"/>
            </a:endParaRPr>
          </a:p>
          <a:p>
            <a:pPr algn="ctr">
              <a:spcBef>
                <a:spcPct val="50000"/>
              </a:spcBef>
              <a:buFontTx/>
              <a:buNone/>
            </a:pPr>
            <a:r>
              <a:rPr lang="pt-BR" altLang="pt-BR" sz="1200" dirty="0">
                <a:solidFill>
                  <a:schemeClr val="tx1"/>
                </a:solidFill>
                <a:cs typeface="Arial" pitchFamily="34" charset="0"/>
              </a:rPr>
              <a:t>QT curativa ou não (1 e 2)</a:t>
            </a:r>
            <a:endParaRPr lang="pt-BR" altLang="pt-BR" sz="1200" dirty="0">
              <a:solidFill>
                <a:schemeClr val="tx1"/>
              </a:solidFill>
              <a:cs typeface="Times New Roman" pitchFamily="18" charset="0"/>
            </a:endParaRPr>
          </a:p>
          <a:p>
            <a:pPr algn="ctr">
              <a:spcBef>
                <a:spcPct val="50000"/>
              </a:spcBef>
              <a:buFontTx/>
              <a:buNone/>
            </a:pPr>
            <a:r>
              <a:rPr lang="pt-BR" altLang="pt-BR" sz="1200" dirty="0">
                <a:solidFill>
                  <a:schemeClr val="tx1"/>
                </a:solidFill>
                <a:cs typeface="Arial" pitchFamily="34" charset="0"/>
              </a:rPr>
              <a:t>QT de controle ou não (1)</a:t>
            </a:r>
            <a:endParaRPr lang="pt-BR" altLang="pt-BR" sz="1200" dirty="0">
              <a:solidFill>
                <a:schemeClr val="tx1"/>
              </a:solidFill>
              <a:cs typeface="Times New Roman" pitchFamily="18" charset="0"/>
            </a:endParaRPr>
          </a:p>
          <a:p>
            <a:pPr algn="ctr">
              <a:spcBef>
                <a:spcPct val="50000"/>
              </a:spcBef>
              <a:buFontTx/>
              <a:buNone/>
            </a:pPr>
            <a:endParaRPr lang="pt-BR" altLang="pt-BR" sz="1200" dirty="0">
              <a:solidFill>
                <a:srgbClr val="3333CC"/>
              </a:solidFill>
              <a:cs typeface="Times New Roman" pitchFamily="18" charset="0"/>
            </a:endParaRPr>
          </a:p>
        </p:txBody>
      </p:sp>
      <p:sp>
        <p:nvSpPr>
          <p:cNvPr id="7175" name="Text Box 7"/>
          <p:cNvSpPr txBox="1">
            <a:spLocks noChangeArrowheads="1"/>
          </p:cNvSpPr>
          <p:nvPr/>
        </p:nvSpPr>
        <p:spPr bwMode="ltGray">
          <a:xfrm>
            <a:off x="2209800" y="5742287"/>
            <a:ext cx="8077200" cy="1006475"/>
          </a:xfrm>
          <a:prstGeom prst="rect">
            <a:avLst/>
          </a:prstGeom>
          <a:solidFill>
            <a:schemeClr val="bg1"/>
          </a:solidFill>
          <a:ln>
            <a:noFill/>
          </a:ln>
        </p:spPr>
        <p:txBody>
          <a:bodyPr>
            <a:spAutoFit/>
          </a:bodyPr>
          <a:lstStyle>
            <a:lvl1pPr marL="457200" indent="-457200" eaLnBrk="0" hangingPunct="0">
              <a:spcBef>
                <a:spcPct val="20000"/>
              </a:spcBef>
              <a:buChar char="•"/>
              <a:defRPr sz="3200">
                <a:solidFill>
                  <a:srgbClr val="4D4D4D"/>
                </a:solidFill>
                <a:latin typeface="Arial" pitchFamily="34" charset="0"/>
                <a:ea typeface="ＭＳ Ｐゴシック" pitchFamily="34" charset="-128"/>
              </a:defRPr>
            </a:lvl1pPr>
            <a:lvl2pPr marL="742950" indent="-285750" eaLnBrk="0" hangingPunct="0">
              <a:spcBef>
                <a:spcPct val="20000"/>
              </a:spcBef>
              <a:buChar char="–"/>
              <a:defRPr sz="2800">
                <a:solidFill>
                  <a:srgbClr val="4D4D4D"/>
                </a:solidFill>
                <a:latin typeface="Arial" pitchFamily="34" charset="0"/>
                <a:ea typeface="ＭＳ Ｐゴシック" pitchFamily="34" charset="-128"/>
              </a:defRPr>
            </a:lvl2pPr>
            <a:lvl3pPr marL="1143000" indent="-228600" eaLnBrk="0" hangingPunct="0">
              <a:spcBef>
                <a:spcPct val="20000"/>
              </a:spcBef>
              <a:buChar char="•"/>
              <a:defRPr sz="2400">
                <a:solidFill>
                  <a:srgbClr val="4D4D4D"/>
                </a:solidFill>
                <a:latin typeface="Arial" pitchFamily="34" charset="0"/>
                <a:ea typeface="ＭＳ Ｐゴシック" pitchFamily="34" charset="-128"/>
              </a:defRPr>
            </a:lvl3pPr>
            <a:lvl4pPr marL="1600200" indent="-228600" eaLnBrk="0" hangingPunct="0">
              <a:spcBef>
                <a:spcPct val="20000"/>
              </a:spcBef>
              <a:buChar char="–"/>
              <a:defRPr sz="2000">
                <a:solidFill>
                  <a:srgbClr val="4D4D4D"/>
                </a:solidFill>
                <a:latin typeface="Arial" pitchFamily="34" charset="0"/>
                <a:ea typeface="ＭＳ Ｐゴシック" pitchFamily="34" charset="-128"/>
              </a:defRPr>
            </a:lvl4pPr>
            <a:lvl5pPr marL="2057400" indent="-228600" eaLnBrk="0" hangingPunct="0">
              <a:spcBef>
                <a:spcPct val="20000"/>
              </a:spcBef>
              <a:buChar char="»"/>
              <a:defRPr sz="2000">
                <a:solidFill>
                  <a:srgbClr val="4D4D4D"/>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9pPr>
          </a:lstStyle>
          <a:p>
            <a:pPr>
              <a:spcBef>
                <a:spcPct val="50000"/>
              </a:spcBef>
              <a:buFontTx/>
              <a:buAutoNum type="arabicParenBoth"/>
            </a:pPr>
            <a:r>
              <a:rPr lang="pt-BR" altLang="pt-BR" sz="1200" dirty="0">
                <a:solidFill>
                  <a:srgbClr val="000000"/>
                </a:solidFill>
                <a:cs typeface="Arial" pitchFamily="34" charset="0"/>
              </a:rPr>
              <a:t>Ver a descrição do procedimento ou consultar a CGAC/DAE/SAS/MS (e-mail: cgac@saude.gov.br) ou o INCA (</a:t>
            </a:r>
            <a:r>
              <a:rPr lang="pt-BR" altLang="pt-BR" sz="1200" dirty="0">
                <a:solidFill>
                  <a:srgbClr val="000000"/>
                </a:solidFill>
                <a:cs typeface="Arial" pitchFamily="34" charset="0"/>
                <a:hlinkClick r:id="rId3"/>
              </a:rPr>
              <a:t>arnt@inca.gov.br</a:t>
            </a:r>
            <a:r>
              <a:rPr lang="pt-BR" altLang="pt-BR" sz="1200" dirty="0">
                <a:solidFill>
                  <a:srgbClr val="000000"/>
                </a:solidFill>
                <a:cs typeface="Arial" pitchFamily="34" charset="0"/>
              </a:rPr>
              <a:t>).</a:t>
            </a:r>
          </a:p>
          <a:p>
            <a:pPr>
              <a:spcBef>
                <a:spcPct val="50000"/>
              </a:spcBef>
              <a:buFontTx/>
              <a:buNone/>
            </a:pPr>
            <a:endParaRPr lang="pt-BR" altLang="pt-BR" sz="1200" dirty="0">
              <a:solidFill>
                <a:srgbClr val="000000"/>
              </a:solidFill>
              <a:cs typeface="Times New Roman" pitchFamily="18" charset="0"/>
            </a:endParaRPr>
          </a:p>
          <a:p>
            <a:pPr>
              <a:spcBef>
                <a:spcPct val="50000"/>
              </a:spcBef>
              <a:buFontTx/>
              <a:buNone/>
            </a:pPr>
            <a:r>
              <a:rPr lang="pt-BR" altLang="pt-BR" sz="1200" dirty="0">
                <a:solidFill>
                  <a:srgbClr val="000000"/>
                </a:solidFill>
                <a:cs typeface="Arial" pitchFamily="34" charset="0"/>
              </a:rPr>
              <a:t> (2) Tumores curáveis pela QT.</a:t>
            </a:r>
          </a:p>
        </p:txBody>
      </p:sp>
      <p:pic>
        <p:nvPicPr>
          <p:cNvPr id="9" name="Picture 4" descr="sus"/>
          <p:cNvPicPr>
            <a:picLocks noChangeAspect="1" noChangeArrowheads="1"/>
          </p:cNvPicPr>
          <p:nvPr/>
        </p:nvPicPr>
        <p:blipFill>
          <a:blip r:embed="rId4"/>
          <a:srcRect/>
          <a:stretch>
            <a:fillRect/>
          </a:stretch>
        </p:blipFill>
        <p:spPr bwMode="auto">
          <a:xfrm>
            <a:off x="9578976" y="1"/>
            <a:ext cx="1089025" cy="360363"/>
          </a:xfrm>
          <a:prstGeom prst="rect">
            <a:avLst/>
          </a:prstGeom>
          <a:solidFill>
            <a:schemeClr val="accent6">
              <a:lumMod val="75000"/>
            </a:schemeClr>
          </a:solidFill>
          <a:ln w="9525">
            <a:noFill/>
            <a:miter lim="800000"/>
            <a:headEnd/>
            <a:tailEnd/>
          </a:ln>
        </p:spPr>
      </p:pic>
    </p:spTree>
    <p:extLst>
      <p:ext uri="{BB962C8B-B14F-4D97-AF65-F5344CB8AC3E}">
        <p14:creationId xmlns:p14="http://schemas.microsoft.com/office/powerpoint/2010/main" val="2663231172"/>
      </p:ext>
    </p:extLst>
  </p:cSld>
  <p:clrMapOvr>
    <a:masterClrMapping/>
  </p:clrMapOvr>
  <p:transition spd="med">
    <p:split/>
    <p:sndAc>
      <p:stSnd>
        <p:snd r:embed="rId2" name="click.wav"/>
      </p:stSnd>
    </p:sndAc>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329905" y="115904"/>
            <a:ext cx="2265717" cy="913367"/>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329905" y="1314010"/>
            <a:ext cx="10950222" cy="5427865"/>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tângulo 1">
            <a:extLst>
              <a:ext uri="{FF2B5EF4-FFF2-40B4-BE49-F238E27FC236}">
                <a16:creationId xmlns:a16="http://schemas.microsoft.com/office/drawing/2014/main" id="{26CBC975-D9DF-4261-A412-2CC406B5CD36}"/>
              </a:ext>
            </a:extLst>
          </p:cNvPr>
          <p:cNvSpPr>
            <a:spLocks noChangeArrowheads="1"/>
          </p:cNvSpPr>
          <p:nvPr/>
        </p:nvSpPr>
        <p:spPr bwMode="auto">
          <a:xfrm>
            <a:off x="1919536" y="2109579"/>
            <a:ext cx="8496944" cy="754694"/>
          </a:xfrm>
          <a:prstGeom prst="rect">
            <a:avLst/>
          </a:prstGeom>
          <a:noFill/>
          <a:ln w="9525">
            <a:noFill/>
            <a:miter lim="800000"/>
            <a:headEnd/>
            <a:tailEnd/>
          </a:ln>
        </p:spPr>
        <p:txBody>
          <a:bodyPr wrap="square">
            <a:spAutoFit/>
          </a:bodyPr>
          <a:lstStyle/>
          <a:p>
            <a:pPr>
              <a:lnSpc>
                <a:spcPct val="150000"/>
              </a:lnSpc>
            </a:pPr>
            <a:r>
              <a:rPr lang="pt-BR" altLang="pt-BR" sz="3200" dirty="0">
                <a:solidFill>
                  <a:schemeClr val="bg1"/>
                </a:solidFill>
              </a:rPr>
              <a:t> </a:t>
            </a:r>
            <a:endParaRPr lang="pt-BR" altLang="pt-BR" dirty="0"/>
          </a:p>
        </p:txBody>
      </p:sp>
      <p:sp>
        <p:nvSpPr>
          <p:cNvPr id="9" name="Rectangle 3">
            <a:extLst>
              <a:ext uri="{FF2B5EF4-FFF2-40B4-BE49-F238E27FC236}">
                <a16:creationId xmlns:a16="http://schemas.microsoft.com/office/drawing/2014/main" id="{1A76783C-6A54-4A35-8732-06D83918C7C8}"/>
              </a:ext>
            </a:extLst>
          </p:cNvPr>
          <p:cNvSpPr txBox="1">
            <a:spLocks noChangeArrowheads="1"/>
          </p:cNvSpPr>
          <p:nvPr/>
        </p:nvSpPr>
        <p:spPr bwMode="auto">
          <a:xfrm>
            <a:off x="911873" y="1493719"/>
            <a:ext cx="9733549"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FontTx/>
              <a:buNone/>
              <a:defRPr sz="2500">
                <a:solidFill>
                  <a:srgbClr val="4D4D4D"/>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rgbClr val="4D4D4D"/>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rgbClr val="4D4D4D"/>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rgbClr val="4D4D4D"/>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rgbClr val="4D4D4D"/>
                </a:solidFill>
                <a:latin typeface="+mn-lt"/>
                <a:ea typeface="MS PGothic" pitchFamily="34" charset="-128"/>
              </a:defRPr>
            </a:lvl5pPr>
            <a:lvl6pPr marL="2514600" indent="-228600" algn="l" rtl="0" fontAlgn="base">
              <a:spcBef>
                <a:spcPct val="20000"/>
              </a:spcBef>
              <a:spcAft>
                <a:spcPct val="0"/>
              </a:spcAft>
              <a:buChar char="»"/>
              <a:defRPr sz="2000">
                <a:solidFill>
                  <a:srgbClr val="4D4D4D"/>
                </a:solidFill>
                <a:latin typeface="+mn-lt"/>
                <a:ea typeface="+mn-ea"/>
              </a:defRPr>
            </a:lvl6pPr>
            <a:lvl7pPr marL="2971800" indent="-228600" algn="l" rtl="0" fontAlgn="base">
              <a:spcBef>
                <a:spcPct val="20000"/>
              </a:spcBef>
              <a:spcAft>
                <a:spcPct val="0"/>
              </a:spcAft>
              <a:buChar char="»"/>
              <a:defRPr sz="2000">
                <a:solidFill>
                  <a:srgbClr val="4D4D4D"/>
                </a:solidFill>
                <a:latin typeface="+mn-lt"/>
                <a:ea typeface="+mn-ea"/>
              </a:defRPr>
            </a:lvl7pPr>
            <a:lvl8pPr marL="3429000" indent="-228600" algn="l" rtl="0" fontAlgn="base">
              <a:spcBef>
                <a:spcPct val="20000"/>
              </a:spcBef>
              <a:spcAft>
                <a:spcPct val="0"/>
              </a:spcAft>
              <a:buChar char="»"/>
              <a:defRPr sz="2000">
                <a:solidFill>
                  <a:srgbClr val="4D4D4D"/>
                </a:solidFill>
                <a:latin typeface="+mn-lt"/>
                <a:ea typeface="+mn-ea"/>
              </a:defRPr>
            </a:lvl8pPr>
            <a:lvl9pPr marL="3886200" indent="-228600" algn="l" rtl="0" fontAlgn="base">
              <a:spcBef>
                <a:spcPct val="20000"/>
              </a:spcBef>
              <a:spcAft>
                <a:spcPct val="0"/>
              </a:spcAft>
              <a:buChar char="»"/>
              <a:defRPr sz="2000">
                <a:solidFill>
                  <a:srgbClr val="4D4D4D"/>
                </a:solidFill>
                <a:latin typeface="+mn-lt"/>
                <a:ea typeface="+mn-ea"/>
              </a:defRPr>
            </a:lvl9pPr>
          </a:lstStyle>
          <a:p>
            <a:pPr algn="l">
              <a:defRPr/>
            </a:pPr>
            <a:r>
              <a:rPr lang="pt-BR" sz="2800" b="1" kern="0" dirty="0">
                <a:solidFill>
                  <a:srgbClr val="000099"/>
                </a:solidFill>
              </a:rPr>
              <a:t>Cobrança e Pagamento de Procedimentos de Quimioterapia e Radioterapia</a:t>
            </a:r>
          </a:p>
          <a:p>
            <a:pPr algn="l">
              <a:defRPr/>
            </a:pPr>
            <a:r>
              <a:rPr lang="pt-BR" sz="2800" b="1" kern="0" dirty="0">
                <a:solidFill>
                  <a:srgbClr val="000099"/>
                </a:solidFill>
              </a:rPr>
              <a:t>Controle e Avaliação/Auditoria</a:t>
            </a:r>
          </a:p>
          <a:p>
            <a:pPr algn="l">
              <a:defRPr/>
            </a:pPr>
            <a:r>
              <a:rPr lang="pt-BR" sz="2800" b="1" kern="0" dirty="0">
                <a:solidFill>
                  <a:srgbClr val="000099"/>
                </a:solidFill>
              </a:rPr>
              <a:t>Consultoria à Distância/Pareceres</a:t>
            </a:r>
          </a:p>
          <a:p>
            <a:pPr algn="l">
              <a:defRPr/>
            </a:pPr>
            <a:r>
              <a:rPr lang="pt-BR" sz="2800" b="1" kern="0" dirty="0">
                <a:solidFill>
                  <a:srgbClr val="000099"/>
                </a:solidFill>
              </a:rPr>
              <a:t>Planejamento e Programação</a:t>
            </a:r>
          </a:p>
          <a:p>
            <a:pPr algn="l">
              <a:defRPr/>
            </a:pPr>
            <a:r>
              <a:rPr lang="pt-BR" sz="2800" b="1" kern="0" dirty="0">
                <a:solidFill>
                  <a:srgbClr val="000099"/>
                </a:solidFill>
              </a:rPr>
              <a:t>Organização da Assistência Oncológica</a:t>
            </a:r>
          </a:p>
          <a:p>
            <a:pPr algn="l">
              <a:defRPr/>
            </a:pPr>
            <a:r>
              <a:rPr lang="pt-BR" sz="2800" b="1" kern="0" dirty="0">
                <a:solidFill>
                  <a:srgbClr val="000099"/>
                </a:solidFill>
              </a:rPr>
              <a:t>Epidemiologia/Registro Hospitalar de Câncer</a:t>
            </a:r>
          </a:p>
          <a:p>
            <a:pPr algn="l">
              <a:defRPr/>
            </a:pPr>
            <a:r>
              <a:rPr lang="pt-BR" sz="2800" b="1" kern="0" dirty="0">
                <a:solidFill>
                  <a:srgbClr val="000099"/>
                </a:solidFill>
              </a:rPr>
              <a:t>Produção Científica/Avaliação de Resultados</a:t>
            </a:r>
          </a:p>
          <a:p>
            <a:pPr algn="l">
              <a:defRPr/>
            </a:pPr>
            <a:r>
              <a:rPr lang="pt-BR" sz="2800" b="1" kern="0" dirty="0">
                <a:solidFill>
                  <a:srgbClr val="000099"/>
                </a:solidFill>
              </a:rPr>
              <a:t>Estimativa da demanda atendida e reprimida</a:t>
            </a:r>
            <a:endParaRPr lang="pt-BR" sz="2800" kern="0" dirty="0">
              <a:solidFill>
                <a:srgbClr val="000099"/>
              </a:solidFill>
            </a:endParaRPr>
          </a:p>
        </p:txBody>
      </p:sp>
      <p:sp>
        <p:nvSpPr>
          <p:cNvPr id="10" name="Rectangle 2">
            <a:extLst>
              <a:ext uri="{FF2B5EF4-FFF2-40B4-BE49-F238E27FC236}">
                <a16:creationId xmlns:a16="http://schemas.microsoft.com/office/drawing/2014/main" id="{1104F9B8-C6CE-4DBC-B536-CC2846FB64B4}"/>
              </a:ext>
            </a:extLst>
          </p:cNvPr>
          <p:cNvSpPr txBox="1">
            <a:spLocks noChangeArrowheads="1"/>
          </p:cNvSpPr>
          <p:nvPr/>
        </p:nvSpPr>
        <p:spPr bwMode="auto">
          <a:xfrm>
            <a:off x="3443110" y="233513"/>
            <a:ext cx="6743477" cy="678147"/>
          </a:xfrm>
          <a:prstGeom prst="rect">
            <a:avLst/>
          </a:prstGeom>
          <a:noFill/>
          <a:ln w="38100">
            <a:solidFill>
              <a:schemeClr val="tx1"/>
            </a:solidFill>
          </a:ln>
          <a:effectLst>
            <a:outerShdw dist="35921" dir="2700000" algn="ctr" rotWithShape="0">
              <a:srgbClr val="FF6600"/>
            </a:outerShdw>
          </a:effectLst>
          <a:extLst>
            <a:ext uri="{909E8E84-426E-40DD-AFC4-6F175D3DCCD1}">
              <a14:hiddenFill xmlns:a14="http://schemas.microsoft.com/office/drawing/2010/main">
                <a:solidFill>
                  <a:schemeClr val="accent1"/>
                </a:solidFill>
              </a14:hiddenFill>
            </a:ext>
            <a:ext uri="{FAA26D3D-D897-4be2-8F04-BA451C77F1D7}"/>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500" b="0">
                <a:solidFill>
                  <a:srgbClr val="4D4D4D"/>
                </a:solidFill>
                <a:latin typeface="+mj-lt"/>
                <a:ea typeface="MS PGothic" pitchFamily="34" charset="-128"/>
                <a:cs typeface="ＭＳ Ｐゴシック" charset="0"/>
              </a:defRPr>
            </a:lvl1pPr>
            <a:lvl2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2pPr>
            <a:lvl3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3pPr>
            <a:lvl4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4pPr>
            <a:lvl5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5pPr>
            <a:lvl6pPr marL="457200" algn="ctr" rtl="0" fontAlgn="base">
              <a:spcBef>
                <a:spcPct val="0"/>
              </a:spcBef>
              <a:spcAft>
                <a:spcPct val="0"/>
              </a:spcAft>
              <a:defRPr sz="3800" b="1">
                <a:solidFill>
                  <a:srgbClr val="047184"/>
                </a:solidFill>
                <a:latin typeface="Arial" charset="0"/>
                <a:ea typeface="ＭＳ Ｐゴシック" charset="0"/>
              </a:defRPr>
            </a:lvl6pPr>
            <a:lvl7pPr marL="914400" algn="ctr" rtl="0" fontAlgn="base">
              <a:spcBef>
                <a:spcPct val="0"/>
              </a:spcBef>
              <a:spcAft>
                <a:spcPct val="0"/>
              </a:spcAft>
              <a:defRPr sz="3800" b="1">
                <a:solidFill>
                  <a:srgbClr val="047184"/>
                </a:solidFill>
                <a:latin typeface="Arial" charset="0"/>
                <a:ea typeface="ＭＳ Ｐゴシック" charset="0"/>
              </a:defRPr>
            </a:lvl7pPr>
            <a:lvl8pPr marL="1371600" algn="ctr" rtl="0" fontAlgn="base">
              <a:spcBef>
                <a:spcPct val="0"/>
              </a:spcBef>
              <a:spcAft>
                <a:spcPct val="0"/>
              </a:spcAft>
              <a:defRPr sz="3800" b="1">
                <a:solidFill>
                  <a:srgbClr val="047184"/>
                </a:solidFill>
                <a:latin typeface="Arial" charset="0"/>
                <a:ea typeface="ＭＳ Ｐゴシック" charset="0"/>
              </a:defRPr>
            </a:lvl8pPr>
            <a:lvl9pPr marL="1828800" algn="ctr" rtl="0" fontAlgn="base">
              <a:spcBef>
                <a:spcPct val="0"/>
              </a:spcBef>
              <a:spcAft>
                <a:spcPct val="0"/>
              </a:spcAft>
              <a:defRPr sz="3800" b="1">
                <a:solidFill>
                  <a:srgbClr val="047184"/>
                </a:solidFill>
                <a:latin typeface="Arial" charset="0"/>
                <a:ea typeface="ＭＳ Ｐゴシック" charset="0"/>
              </a:defRPr>
            </a:lvl9pPr>
          </a:lstStyle>
          <a:p>
            <a:pPr>
              <a:defRPr/>
            </a:pPr>
            <a:r>
              <a:rPr lang="pt-BR" sz="2800" kern="0" dirty="0">
                <a:solidFill>
                  <a:schemeClr val="accent2"/>
                </a:solidFill>
                <a:effectLst>
                  <a:outerShdw blurRad="38100" dist="38100" dir="2700000" algn="tl">
                    <a:srgbClr val="C0C0C0"/>
                  </a:outerShdw>
                </a:effectLst>
              </a:rPr>
              <a:t>FINALIDADES DA APAC-ONCO</a:t>
            </a:r>
          </a:p>
        </p:txBody>
      </p:sp>
      <p:sp>
        <p:nvSpPr>
          <p:cNvPr id="11" name="Text Box 1049">
            <a:extLst>
              <a:ext uri="{FF2B5EF4-FFF2-40B4-BE49-F238E27FC236}">
                <a16:creationId xmlns:a16="http://schemas.microsoft.com/office/drawing/2014/main" id="{EDC850AC-0110-46E3-BC2F-99994950746B}"/>
              </a:ext>
            </a:extLst>
          </p:cNvPr>
          <p:cNvSpPr txBox="1">
            <a:spLocks noChangeArrowheads="1"/>
          </p:cNvSpPr>
          <p:nvPr/>
        </p:nvSpPr>
        <p:spPr bwMode="auto">
          <a:xfrm>
            <a:off x="2181957" y="6360220"/>
            <a:ext cx="54006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4D4D4D"/>
                </a:solidFill>
                <a:latin typeface="Arial" pitchFamily="34" charset="0"/>
                <a:ea typeface="ＭＳ Ｐゴシック" pitchFamily="34" charset="-128"/>
              </a:defRPr>
            </a:lvl1pPr>
            <a:lvl2pPr marL="742950" indent="-285750" eaLnBrk="0" hangingPunct="0">
              <a:spcBef>
                <a:spcPct val="20000"/>
              </a:spcBef>
              <a:buChar char="–"/>
              <a:defRPr sz="2800">
                <a:solidFill>
                  <a:srgbClr val="4D4D4D"/>
                </a:solidFill>
                <a:latin typeface="Arial" pitchFamily="34" charset="0"/>
                <a:ea typeface="ＭＳ Ｐゴシック" pitchFamily="34" charset="-128"/>
              </a:defRPr>
            </a:lvl2pPr>
            <a:lvl3pPr marL="1143000" indent="-228600" eaLnBrk="0" hangingPunct="0">
              <a:spcBef>
                <a:spcPct val="20000"/>
              </a:spcBef>
              <a:buChar char="•"/>
              <a:defRPr sz="2400">
                <a:solidFill>
                  <a:srgbClr val="4D4D4D"/>
                </a:solidFill>
                <a:latin typeface="Arial" pitchFamily="34" charset="0"/>
                <a:ea typeface="ＭＳ Ｐゴシック" pitchFamily="34" charset="-128"/>
              </a:defRPr>
            </a:lvl3pPr>
            <a:lvl4pPr marL="1600200" indent="-228600" eaLnBrk="0" hangingPunct="0">
              <a:spcBef>
                <a:spcPct val="20000"/>
              </a:spcBef>
              <a:buChar char="–"/>
              <a:defRPr sz="2000">
                <a:solidFill>
                  <a:srgbClr val="4D4D4D"/>
                </a:solidFill>
                <a:latin typeface="Arial" pitchFamily="34" charset="0"/>
                <a:ea typeface="ＭＳ Ｐゴシック" pitchFamily="34" charset="-128"/>
              </a:defRPr>
            </a:lvl4pPr>
            <a:lvl5pPr marL="2057400" indent="-228600" eaLnBrk="0" hangingPunct="0">
              <a:spcBef>
                <a:spcPct val="20000"/>
              </a:spcBef>
              <a:buChar char="»"/>
              <a:defRPr sz="2000">
                <a:solidFill>
                  <a:srgbClr val="4D4D4D"/>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9pPr>
          </a:lstStyle>
          <a:p>
            <a:pPr eaLnBrk="1" hangingPunct="1">
              <a:spcBef>
                <a:spcPct val="0"/>
              </a:spcBef>
              <a:buFontTx/>
              <a:buNone/>
            </a:pPr>
            <a:r>
              <a:rPr lang="pt-BR" altLang="pt-BR" sz="1200" dirty="0">
                <a:solidFill>
                  <a:srgbClr val="A50021"/>
                </a:solidFill>
              </a:rPr>
              <a:t>Fonte: Apresentação </a:t>
            </a:r>
            <a:r>
              <a:rPr lang="pt-BR" altLang="pt-BR" sz="1200" dirty="0" err="1">
                <a:solidFill>
                  <a:srgbClr val="A50021"/>
                </a:solidFill>
              </a:rPr>
              <a:t>Dra</a:t>
            </a:r>
            <a:r>
              <a:rPr lang="pt-BR" altLang="pt-BR" sz="1200" dirty="0">
                <a:solidFill>
                  <a:srgbClr val="A50021"/>
                </a:solidFill>
              </a:rPr>
              <a:t> .Maria Ignez P. Gadelha.</a:t>
            </a:r>
          </a:p>
        </p:txBody>
      </p:sp>
    </p:spTree>
    <p:extLst>
      <p:ext uri="{BB962C8B-B14F-4D97-AF65-F5344CB8AC3E}">
        <p14:creationId xmlns:p14="http://schemas.microsoft.com/office/powerpoint/2010/main" val="80916656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386349" y="144016"/>
            <a:ext cx="2293056" cy="924388"/>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2339964" y="1068404"/>
            <a:ext cx="8640960" cy="486916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tângulo 1">
            <a:extLst>
              <a:ext uri="{FF2B5EF4-FFF2-40B4-BE49-F238E27FC236}">
                <a16:creationId xmlns:a16="http://schemas.microsoft.com/office/drawing/2014/main" id="{F326B393-7E92-4D4F-869A-12174BA4B8A9}"/>
              </a:ext>
            </a:extLst>
          </p:cNvPr>
          <p:cNvSpPr>
            <a:spLocks noChangeArrowheads="1"/>
          </p:cNvSpPr>
          <p:nvPr/>
        </p:nvSpPr>
        <p:spPr bwMode="auto">
          <a:xfrm>
            <a:off x="2645538" y="2661357"/>
            <a:ext cx="8434586" cy="1323439"/>
          </a:xfrm>
          <a:prstGeom prst="rect">
            <a:avLst/>
          </a:prstGeom>
          <a:noFill/>
          <a:ln w="9525">
            <a:noFill/>
            <a:miter lim="800000"/>
            <a:headEnd/>
            <a:tailEnd/>
          </a:ln>
        </p:spPr>
        <p:txBody>
          <a:bodyPr wrap="square">
            <a:spAutoFit/>
          </a:bodyPr>
          <a:lstStyle/>
          <a:p>
            <a:pPr algn="ctr"/>
            <a:r>
              <a:rPr lang="pt-BR" altLang="pt-BR" sz="8000" b="1" dirty="0">
                <a:solidFill>
                  <a:srgbClr val="002060"/>
                </a:solidFill>
              </a:rPr>
              <a:t>RADIOTERAPIA</a:t>
            </a:r>
            <a:endParaRPr lang="pt-BR" altLang="pt-BR" sz="8000" dirty="0">
              <a:solidFill>
                <a:srgbClr val="002060"/>
              </a:solidFill>
            </a:endParaRPr>
          </a:p>
        </p:txBody>
      </p:sp>
    </p:spTree>
    <p:extLst>
      <p:ext uri="{BB962C8B-B14F-4D97-AF65-F5344CB8AC3E}">
        <p14:creationId xmlns:p14="http://schemas.microsoft.com/office/powerpoint/2010/main" val="296751648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1550988" y="1588"/>
            <a:ext cx="11557000" cy="8572500"/>
          </a:xfrm>
          <a:prstGeom prst="rect">
            <a:avLst/>
          </a:prstGeom>
          <a:noFill/>
          <a:ln w="9525">
            <a:noFill/>
            <a:miter lim="800000"/>
            <a:headEnd/>
            <a:tailEnd/>
          </a:ln>
        </p:spPr>
      </p:pic>
      <p:sp>
        <p:nvSpPr>
          <p:cNvPr id="2" name="Seta para baixo 1"/>
          <p:cNvSpPr/>
          <p:nvPr/>
        </p:nvSpPr>
        <p:spPr>
          <a:xfrm rot="19272154">
            <a:off x="4348163" y="3675063"/>
            <a:ext cx="195262" cy="476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341194" y="58300"/>
            <a:ext cx="2209045" cy="890521"/>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717311" y="994419"/>
            <a:ext cx="11153422" cy="5474113"/>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tângulo 2">
            <a:extLst>
              <a:ext uri="{FF2B5EF4-FFF2-40B4-BE49-F238E27FC236}">
                <a16:creationId xmlns:a16="http://schemas.microsoft.com/office/drawing/2014/main" id="{EB141331-DB2B-4446-855F-50035092E110}"/>
              </a:ext>
            </a:extLst>
          </p:cNvPr>
          <p:cNvSpPr>
            <a:spLocks noChangeArrowheads="1"/>
          </p:cNvSpPr>
          <p:nvPr/>
        </p:nvSpPr>
        <p:spPr bwMode="auto">
          <a:xfrm>
            <a:off x="2171564" y="1836298"/>
            <a:ext cx="8244916" cy="4985980"/>
          </a:xfrm>
          <a:prstGeom prst="rect">
            <a:avLst/>
          </a:prstGeom>
          <a:noFill/>
          <a:ln w="9525">
            <a:noFill/>
            <a:miter lim="800000"/>
            <a:headEnd/>
            <a:tailEnd/>
          </a:ln>
        </p:spPr>
        <p:txBody>
          <a:bodyPr wrap="square">
            <a:spAutoFit/>
          </a:bodyPr>
          <a:lstStyle/>
          <a:p>
            <a:pPr algn="ctr"/>
            <a:r>
              <a:rPr lang="pt-BR" altLang="pt-BR" sz="3600" u="sng" dirty="0">
                <a:solidFill>
                  <a:srgbClr val="002060"/>
                </a:solidFill>
              </a:rPr>
              <a:t>O QUE É A RADIOTERAPIA (RT)</a:t>
            </a:r>
            <a:r>
              <a:rPr lang="pt-BR" altLang="pt-BR" sz="3600" dirty="0">
                <a:solidFill>
                  <a:srgbClr val="002060"/>
                </a:solidFill>
              </a:rPr>
              <a:t>?</a:t>
            </a:r>
          </a:p>
          <a:p>
            <a:pPr algn="just">
              <a:lnSpc>
                <a:spcPct val="150000"/>
              </a:lnSpc>
            </a:pPr>
            <a:r>
              <a:rPr lang="pt-BR" altLang="pt-BR" sz="3600" dirty="0">
                <a:solidFill>
                  <a:srgbClr val="002060"/>
                </a:solidFill>
              </a:rPr>
              <a:t> </a:t>
            </a:r>
            <a:r>
              <a:rPr lang="pt-BR" altLang="pt-BR" sz="2800" dirty="0">
                <a:solidFill>
                  <a:srgbClr val="002060"/>
                </a:solidFill>
              </a:rPr>
              <a:t>A radioterapia é uma modalidade clínica que consiste na utilização de </a:t>
            </a:r>
            <a:r>
              <a:rPr lang="pt-BR" altLang="pt-BR" sz="2800" u="sng" dirty="0">
                <a:solidFill>
                  <a:srgbClr val="002060"/>
                </a:solidFill>
              </a:rPr>
              <a:t>radiações ionizantes </a:t>
            </a:r>
            <a:r>
              <a:rPr lang="pt-BR" altLang="pt-BR" sz="2800" dirty="0">
                <a:solidFill>
                  <a:srgbClr val="002060"/>
                </a:solidFill>
              </a:rPr>
              <a:t>para tratamento do câncer. A radiação age no DNA da célula, causando danos que podem levar à morte das células tumorais. Eventualmente, também é usada para tratamento de doenças benignas.</a:t>
            </a:r>
          </a:p>
          <a:p>
            <a:endParaRPr lang="pt-BR" altLang="pt-BR" dirty="0">
              <a:solidFill>
                <a:srgbClr val="002060"/>
              </a:solidFill>
            </a:endParaRPr>
          </a:p>
        </p:txBody>
      </p:sp>
    </p:spTree>
    <p:extLst>
      <p:ext uri="{BB962C8B-B14F-4D97-AF65-F5344CB8AC3E}">
        <p14:creationId xmlns:p14="http://schemas.microsoft.com/office/powerpoint/2010/main" val="1648252603"/>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183149" y="144016"/>
            <a:ext cx="2052051" cy="827233"/>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564444" y="801511"/>
            <a:ext cx="11074400" cy="5912473"/>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tângulo 1">
            <a:extLst>
              <a:ext uri="{FF2B5EF4-FFF2-40B4-BE49-F238E27FC236}">
                <a16:creationId xmlns:a16="http://schemas.microsoft.com/office/drawing/2014/main" id="{26CBC975-D9DF-4261-A412-2CC406B5CD36}"/>
              </a:ext>
            </a:extLst>
          </p:cNvPr>
          <p:cNvSpPr>
            <a:spLocks noChangeArrowheads="1"/>
          </p:cNvSpPr>
          <p:nvPr/>
        </p:nvSpPr>
        <p:spPr bwMode="auto">
          <a:xfrm>
            <a:off x="1095022" y="971249"/>
            <a:ext cx="10024534" cy="5262979"/>
          </a:xfrm>
          <a:prstGeom prst="rect">
            <a:avLst/>
          </a:prstGeom>
          <a:noFill/>
          <a:ln w="9525">
            <a:noFill/>
            <a:miter lim="800000"/>
            <a:headEnd/>
            <a:tailEnd/>
          </a:ln>
        </p:spPr>
        <p:txBody>
          <a:bodyPr wrap="square">
            <a:spAutoFit/>
          </a:bodyPr>
          <a:lstStyle/>
          <a:p>
            <a:pPr>
              <a:lnSpc>
                <a:spcPct val="150000"/>
              </a:lnSpc>
            </a:pPr>
            <a:r>
              <a:rPr lang="pt-BR" altLang="pt-BR" sz="3200" dirty="0">
                <a:solidFill>
                  <a:schemeClr val="bg1"/>
                </a:solidFill>
              </a:rPr>
              <a:t> </a:t>
            </a:r>
            <a:r>
              <a:rPr lang="pt-BR" altLang="pt-BR" sz="4000" dirty="0">
                <a:solidFill>
                  <a:srgbClr val="002060"/>
                </a:solidFill>
              </a:rPr>
              <a:t>De acordo com dados da Organização Mundial de Saúde (OMS), aproximadamente </a:t>
            </a:r>
            <a:r>
              <a:rPr lang="pt-BR" altLang="pt-BR" sz="4000" b="1" u="sng" dirty="0">
                <a:solidFill>
                  <a:srgbClr val="002060"/>
                </a:solidFill>
              </a:rPr>
              <a:t>70%</a:t>
            </a:r>
            <a:r>
              <a:rPr lang="pt-BR" altLang="pt-BR" sz="4000" u="sng" dirty="0">
                <a:solidFill>
                  <a:srgbClr val="002060"/>
                </a:solidFill>
              </a:rPr>
              <a:t> dos pacientes com diagnóstico de câncer serão submetidos à radioterapia em alguma fase d</a:t>
            </a:r>
            <a:r>
              <a:rPr lang="pt-BR" altLang="pt-BR" sz="4000" dirty="0">
                <a:solidFill>
                  <a:srgbClr val="002060"/>
                </a:solidFill>
              </a:rPr>
              <a:t>e </a:t>
            </a:r>
            <a:r>
              <a:rPr lang="pt-BR" altLang="pt-BR" sz="4000" u="sng" dirty="0">
                <a:solidFill>
                  <a:srgbClr val="002060"/>
                </a:solidFill>
              </a:rPr>
              <a:t>seu tratamento</a:t>
            </a:r>
            <a:r>
              <a:rPr lang="pt-BR" altLang="pt-BR" sz="3600" dirty="0">
                <a:solidFill>
                  <a:srgbClr val="002060"/>
                </a:solidFill>
              </a:rPr>
              <a:t>.</a:t>
            </a:r>
          </a:p>
          <a:p>
            <a:r>
              <a:rPr lang="pt-BR" altLang="pt-BR" sz="1100" i="1" dirty="0">
                <a:solidFill>
                  <a:srgbClr val="002060"/>
                </a:solidFill>
              </a:rPr>
              <a:t>Fontes: www.accamargo.org.br/</a:t>
            </a:r>
            <a:r>
              <a:rPr lang="pt-BR" altLang="pt-BR" sz="1100" b="1" i="1" dirty="0">
                <a:solidFill>
                  <a:srgbClr val="002060"/>
                </a:solidFill>
              </a:rPr>
              <a:t>Radioterapia</a:t>
            </a:r>
            <a:r>
              <a:rPr lang="pt-BR" altLang="pt-BR" dirty="0">
                <a:solidFill>
                  <a:srgbClr val="002060"/>
                </a:solidFill>
              </a:rPr>
              <a:t>‎ - </a:t>
            </a:r>
            <a:r>
              <a:rPr lang="pt-BR" altLang="pt-BR" sz="1000" dirty="0">
                <a:solidFill>
                  <a:srgbClr val="002060"/>
                </a:solidFill>
              </a:rPr>
              <a:t>acesso em 14/04/2014</a:t>
            </a:r>
          </a:p>
          <a:p>
            <a:endParaRPr lang="pt-BR" altLang="pt-BR" dirty="0"/>
          </a:p>
        </p:txBody>
      </p:sp>
    </p:spTree>
    <p:extLst>
      <p:ext uri="{BB962C8B-B14F-4D97-AF65-F5344CB8AC3E}">
        <p14:creationId xmlns:p14="http://schemas.microsoft.com/office/powerpoint/2010/main" val="400156972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540226" y="1"/>
            <a:ext cx="9127774" cy="1200329"/>
          </a:xfrm>
          <a:prstGeom prst="rect">
            <a:avLst/>
          </a:prstGeom>
          <a:solidFill>
            <a:schemeClr val="bg1"/>
          </a:solidFill>
        </p:spPr>
        <p:txBody>
          <a:bodyPr wrap="square">
            <a:spAutoFit/>
          </a:bodyPr>
          <a:lstStyle/>
          <a:p>
            <a:pPr algn="ctr"/>
            <a:r>
              <a:rPr lang="pt-BR" sz="2400" b="1" dirty="0"/>
              <a:t>Demanda Populacional por Radioterapia</a:t>
            </a:r>
          </a:p>
          <a:p>
            <a:pPr algn="ctr"/>
            <a:r>
              <a:rPr lang="pt-BR" i="1" dirty="0"/>
              <a:t>“A Organização Mundial de Saúde recomenda um máquina de megavoltagem para cada 250.000 a 300.000 habitantes”</a:t>
            </a:r>
          </a:p>
          <a:p>
            <a:r>
              <a:rPr lang="pt-BR" sz="1200" b="1" dirty="0" err="1">
                <a:solidFill>
                  <a:srgbClr val="0070C0"/>
                </a:solidFill>
                <a:latin typeface="Arial"/>
              </a:rPr>
              <a:t>RinfussaM</a:t>
            </a:r>
            <a:r>
              <a:rPr lang="pt-BR" sz="1200" b="1" dirty="0">
                <a:solidFill>
                  <a:srgbClr val="0070C0"/>
                </a:solidFill>
                <a:latin typeface="Arial"/>
              </a:rPr>
              <a:t> </a:t>
            </a:r>
            <a:r>
              <a:rPr lang="pt-BR" sz="1200" b="1" i="1" dirty="0">
                <a:solidFill>
                  <a:srgbClr val="0070C0"/>
                </a:solidFill>
                <a:latin typeface="Arial"/>
              </a:rPr>
              <a:t>et al. </a:t>
            </a:r>
            <a:r>
              <a:rPr lang="pt-BR" sz="1200" b="1" i="1" dirty="0" err="1">
                <a:solidFill>
                  <a:srgbClr val="0070C0"/>
                </a:solidFill>
                <a:latin typeface="Arial"/>
              </a:rPr>
              <a:t>RepPractOncol</a:t>
            </a:r>
            <a:r>
              <a:rPr lang="pt-BR" sz="1200" b="1" i="1" dirty="0">
                <a:solidFill>
                  <a:srgbClr val="0070C0"/>
                </a:solidFill>
                <a:latin typeface="Arial"/>
              </a:rPr>
              <a:t> </a:t>
            </a:r>
            <a:r>
              <a:rPr lang="pt-BR" sz="1200" b="1" i="1" dirty="0" err="1">
                <a:solidFill>
                  <a:srgbClr val="0070C0"/>
                </a:solidFill>
                <a:latin typeface="Arial"/>
              </a:rPr>
              <a:t>Radiother</a:t>
            </a:r>
            <a:r>
              <a:rPr lang="pt-BR" sz="1200" b="1" i="1" dirty="0">
                <a:solidFill>
                  <a:srgbClr val="0070C0"/>
                </a:solidFill>
                <a:latin typeface="Arial"/>
              </a:rPr>
              <a:t> </a:t>
            </a:r>
            <a:r>
              <a:rPr lang="pt-BR" sz="1200" b="1" dirty="0">
                <a:solidFill>
                  <a:srgbClr val="0070C0"/>
                </a:solidFill>
                <a:latin typeface="Arial"/>
              </a:rPr>
              <a:t>18:159-172</a:t>
            </a:r>
            <a:r>
              <a:rPr lang="pt-BR" sz="1200" b="1" dirty="0">
                <a:latin typeface="Arial"/>
              </a:rPr>
              <a:t>, 2013 </a:t>
            </a:r>
            <a:endParaRPr lang="pt-BR" sz="1200" dirty="0"/>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46632"/>
            <a:ext cx="5163328" cy="5021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ângulo 2"/>
          <p:cNvSpPr/>
          <p:nvPr/>
        </p:nvSpPr>
        <p:spPr>
          <a:xfrm>
            <a:off x="1540226" y="5934670"/>
            <a:ext cx="8876254" cy="707886"/>
          </a:xfrm>
          <a:prstGeom prst="rect">
            <a:avLst/>
          </a:prstGeom>
          <a:solidFill>
            <a:schemeClr val="bg1"/>
          </a:solidFill>
        </p:spPr>
        <p:txBody>
          <a:bodyPr wrap="square">
            <a:spAutoFit/>
          </a:bodyPr>
          <a:lstStyle/>
          <a:p>
            <a:endParaRPr lang="pt-BR" dirty="0"/>
          </a:p>
          <a:p>
            <a:r>
              <a:rPr lang="pt-BR" sz="1100" b="1" dirty="0"/>
              <a:t>www.ibge.gov.br–estimativa populacional para 2014</a:t>
            </a:r>
            <a:endParaRPr lang="pt-BR" sz="1100" dirty="0"/>
          </a:p>
          <a:p>
            <a:r>
              <a:rPr lang="pt-BR" sz="1100" b="1" dirty="0"/>
              <a:t>Modificado de Maria Helena Marechal –CNEN –Congresso Brasileiro de Radioterapia 2015</a:t>
            </a:r>
            <a:endParaRPr lang="pt-BR" sz="1100" dirty="0"/>
          </a:p>
        </p:txBody>
      </p:sp>
      <p:sp>
        <p:nvSpPr>
          <p:cNvPr id="8" name="Retângulo 7"/>
          <p:cNvSpPr/>
          <p:nvPr/>
        </p:nvSpPr>
        <p:spPr>
          <a:xfrm>
            <a:off x="1540226" y="6581002"/>
            <a:ext cx="8964488" cy="276999"/>
          </a:xfrm>
          <a:prstGeom prst="rect">
            <a:avLst/>
          </a:prstGeom>
          <a:solidFill>
            <a:schemeClr val="bg1"/>
          </a:solidFill>
        </p:spPr>
        <p:txBody>
          <a:bodyPr wrap="square">
            <a:spAutoFit/>
          </a:bodyPr>
          <a:lstStyle/>
          <a:p>
            <a:r>
              <a:rPr lang="pt-BR" sz="1200" dirty="0"/>
              <a:t>Fonte: http://www.oncologiaalentejo.com/radioterapia-estereotaxica</a:t>
            </a:r>
          </a:p>
        </p:txBody>
      </p:sp>
      <p:sp>
        <p:nvSpPr>
          <p:cNvPr id="4" name="Retângulo 3"/>
          <p:cNvSpPr/>
          <p:nvPr/>
        </p:nvSpPr>
        <p:spPr>
          <a:xfrm>
            <a:off x="6556700" y="3118514"/>
            <a:ext cx="3817386" cy="2862322"/>
          </a:xfrm>
          <a:prstGeom prst="rect">
            <a:avLst/>
          </a:prstGeom>
          <a:solidFill>
            <a:schemeClr val="bg1"/>
          </a:solidFill>
        </p:spPr>
        <p:txBody>
          <a:bodyPr wrap="square">
            <a:spAutoFit/>
          </a:bodyPr>
          <a:lstStyle/>
          <a:p>
            <a:endParaRPr lang="pt-BR" dirty="0"/>
          </a:p>
          <a:p>
            <a:r>
              <a:rPr lang="pt-BR" b="1" dirty="0"/>
              <a:t>Total: 357 aparelhos de megavoltagem</a:t>
            </a:r>
            <a:endParaRPr lang="pt-BR" dirty="0"/>
          </a:p>
          <a:p>
            <a:r>
              <a:rPr lang="pt-BR" b="1" dirty="0"/>
              <a:t>Disponibilidade 1/ 300.000 habitantes</a:t>
            </a:r>
            <a:endParaRPr lang="pt-BR" dirty="0"/>
          </a:p>
          <a:p>
            <a:r>
              <a:rPr lang="pt-BR" dirty="0"/>
              <a:t>•Norte: 0,23</a:t>
            </a:r>
          </a:p>
          <a:p>
            <a:r>
              <a:rPr lang="pt-BR" dirty="0"/>
              <a:t>•Nordeste: 0,28</a:t>
            </a:r>
          </a:p>
          <a:p>
            <a:r>
              <a:rPr lang="pt-BR" dirty="0"/>
              <a:t>•Centro-Oeste: 0,41</a:t>
            </a:r>
          </a:p>
          <a:p>
            <a:r>
              <a:rPr lang="pt-BR" dirty="0"/>
              <a:t>•Sudeste: 0,75</a:t>
            </a:r>
          </a:p>
          <a:p>
            <a:r>
              <a:rPr lang="pt-BR" dirty="0"/>
              <a:t>•Sul: 0,66</a:t>
            </a:r>
          </a:p>
          <a:p>
            <a:r>
              <a:rPr lang="pt-BR" dirty="0"/>
              <a:t>•Brasil: 0,54 </a:t>
            </a:r>
          </a:p>
        </p:txBody>
      </p:sp>
      <p:sp>
        <p:nvSpPr>
          <p:cNvPr id="5" name="Retângulo 4"/>
          <p:cNvSpPr/>
          <p:nvPr/>
        </p:nvSpPr>
        <p:spPr>
          <a:xfrm>
            <a:off x="6687328" y="2133630"/>
            <a:ext cx="3686758" cy="984885"/>
          </a:xfrm>
          <a:prstGeom prst="rect">
            <a:avLst/>
          </a:prstGeom>
          <a:solidFill>
            <a:schemeClr val="bg1"/>
          </a:solidFill>
        </p:spPr>
        <p:txBody>
          <a:bodyPr wrap="square">
            <a:spAutoFit/>
          </a:bodyPr>
          <a:lstStyle/>
          <a:p>
            <a:endParaRPr lang="pt-BR" dirty="0"/>
          </a:p>
          <a:p>
            <a:r>
              <a:rPr lang="pt-BR" sz="2000" b="1" dirty="0">
                <a:solidFill>
                  <a:srgbClr val="0070C0"/>
                </a:solidFill>
              </a:rPr>
              <a:t>Aparelhos de Megavoltagem no Brasil</a:t>
            </a:r>
            <a:endParaRPr lang="pt-BR" sz="2000" dirty="0">
              <a:solidFill>
                <a:srgbClr val="0070C0"/>
              </a:solidFill>
            </a:endParaRPr>
          </a:p>
        </p:txBody>
      </p:sp>
    </p:spTree>
    <p:extLst>
      <p:ext uri="{BB962C8B-B14F-4D97-AF65-F5344CB8AC3E}">
        <p14:creationId xmlns:p14="http://schemas.microsoft.com/office/powerpoint/2010/main" val="29300761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26548" y="166594"/>
            <a:ext cx="2125037" cy="85665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790221" y="1023249"/>
            <a:ext cx="10882489" cy="5690735"/>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pic>
        <p:nvPicPr>
          <p:cNvPr id="9" name="Picture 5">
            <a:extLst>
              <a:ext uri="{FF2B5EF4-FFF2-40B4-BE49-F238E27FC236}">
                <a16:creationId xmlns:a16="http://schemas.microsoft.com/office/drawing/2014/main" id="{7E1CCB7A-8DD5-42CC-8C10-FDE87FCA1D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837" y="2235200"/>
            <a:ext cx="10620830" cy="3463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tângulo 9">
            <a:extLst>
              <a:ext uri="{FF2B5EF4-FFF2-40B4-BE49-F238E27FC236}">
                <a16:creationId xmlns:a16="http://schemas.microsoft.com/office/drawing/2014/main" id="{8403220F-482C-4923-959C-1555EA311411}"/>
              </a:ext>
            </a:extLst>
          </p:cNvPr>
          <p:cNvSpPr/>
          <p:nvPr/>
        </p:nvSpPr>
        <p:spPr>
          <a:xfrm>
            <a:off x="2741095" y="1225271"/>
            <a:ext cx="7675386" cy="523220"/>
          </a:xfrm>
          <a:prstGeom prst="rect">
            <a:avLst/>
          </a:prstGeom>
        </p:spPr>
        <p:txBody>
          <a:bodyPr wrap="square">
            <a:spAutoFit/>
          </a:bodyPr>
          <a:lstStyle/>
          <a:p>
            <a:r>
              <a:rPr lang="pt-BR" sz="2800" b="1" dirty="0">
                <a:solidFill>
                  <a:srgbClr val="0070C0"/>
                </a:solidFill>
              </a:rPr>
              <a:t>Aparelhos de Megavoltagem no Brasil</a:t>
            </a:r>
            <a:endParaRPr lang="pt-BR" sz="2800" dirty="0">
              <a:solidFill>
                <a:srgbClr val="0070C0"/>
              </a:solidFill>
            </a:endParaRPr>
          </a:p>
        </p:txBody>
      </p:sp>
    </p:spTree>
    <p:extLst>
      <p:ext uri="{BB962C8B-B14F-4D97-AF65-F5344CB8AC3E}">
        <p14:creationId xmlns:p14="http://schemas.microsoft.com/office/powerpoint/2010/main" val="364469948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4">
            <a:extLst>
              <a:ext uri="{FF2B5EF4-FFF2-40B4-BE49-F238E27FC236}">
                <a16:creationId xmlns:a16="http://schemas.microsoft.com/office/drawing/2014/main" id="{FFBA8B36-850D-443A-B642-1B19F3E4F0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657" y="103802"/>
            <a:ext cx="2193138" cy="927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6">
            <a:extLst>
              <a:ext uri="{FF2B5EF4-FFF2-40B4-BE49-F238E27FC236}">
                <a16:creationId xmlns:a16="http://schemas.microsoft.com/office/drawing/2014/main" id="{4823C05D-E078-4580-AF5D-C7D0844C4812}"/>
              </a:ext>
            </a:extLst>
          </p:cNvPr>
          <p:cNvSpPr>
            <a:spLocks noChangeArrowheads="1"/>
          </p:cNvSpPr>
          <p:nvPr/>
        </p:nvSpPr>
        <p:spPr bwMode="auto">
          <a:xfrm>
            <a:off x="3436017" y="393895"/>
            <a:ext cx="7033845" cy="636933"/>
          </a:xfrm>
          <a:prstGeom prst="rect">
            <a:avLst/>
          </a:prstGeom>
          <a:solidFill>
            <a:schemeClr val="bg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wrap="none" anchor="ctr">
            <a:flatTx/>
          </a:bodyPr>
          <a:lstStyle/>
          <a:p>
            <a:pPr algn="ctr"/>
            <a:r>
              <a:rPr lang="pt-BR" sz="2400" dirty="0"/>
              <a:t>S I A – motivos de rejeição da produção - APAC</a:t>
            </a:r>
          </a:p>
        </p:txBody>
      </p:sp>
      <p:sp>
        <p:nvSpPr>
          <p:cNvPr id="9" name="Retângulo 8">
            <a:extLst>
              <a:ext uri="{FF2B5EF4-FFF2-40B4-BE49-F238E27FC236}">
                <a16:creationId xmlns:a16="http://schemas.microsoft.com/office/drawing/2014/main" id="{F50A6F46-7649-427B-9324-3378FC6B23D0}"/>
              </a:ext>
            </a:extLst>
          </p:cNvPr>
          <p:cNvSpPr/>
          <p:nvPr/>
        </p:nvSpPr>
        <p:spPr>
          <a:xfrm>
            <a:off x="1195754" y="1030830"/>
            <a:ext cx="10114671" cy="5816977"/>
          </a:xfrm>
          <a:prstGeom prst="rect">
            <a:avLst/>
          </a:prstGeom>
          <a:solidFill>
            <a:schemeClr val="bg1"/>
          </a:solidFill>
          <a:ln>
            <a:solidFill>
              <a:srgbClr val="0082B0"/>
            </a:solidFill>
          </a:ln>
        </p:spPr>
        <p:txBody>
          <a:bodyPr wrap="square">
            <a:spAutoFit/>
          </a:bodyPr>
          <a:lstStyle/>
          <a:p>
            <a:r>
              <a:rPr lang="pt-BR" sz="2400" b="1" dirty="0"/>
              <a:t>Codificação dos erros da APAC :     </a:t>
            </a:r>
            <a:endParaRPr lang="pt-BR" sz="2400" dirty="0"/>
          </a:p>
          <a:p>
            <a:r>
              <a:rPr lang="pt-BR" b="1" dirty="0"/>
              <a:t>01 m01 UNIDADE DA FEDERACAO DIFERENTE DA SECRET.SAUDE                </a:t>
            </a:r>
            <a:endParaRPr lang="pt-BR" dirty="0"/>
          </a:p>
          <a:p>
            <a:r>
              <a:rPr lang="pt-BR" b="1" dirty="0"/>
              <a:t>02 m02 PRESTADOR: DIGITO INVALIDO                                    </a:t>
            </a:r>
            <a:endParaRPr lang="pt-BR" dirty="0"/>
          </a:p>
          <a:p>
            <a:r>
              <a:rPr lang="pt-BR" b="1" dirty="0"/>
              <a:t>03 m03 PRESTADOR NAO CADASTRADO                                      </a:t>
            </a:r>
            <a:endParaRPr lang="pt-BR" dirty="0"/>
          </a:p>
          <a:p>
            <a:r>
              <a:rPr lang="pt-BR" b="1" dirty="0"/>
              <a:t>04 m04 PRESTADOR DESATIVADO                                          </a:t>
            </a:r>
            <a:endParaRPr lang="pt-BR" dirty="0"/>
          </a:p>
          <a:p>
            <a:r>
              <a:rPr lang="pt-BR" b="1" dirty="0"/>
              <a:t>05 m05 PRESTADOR: SERVICO DIALISE NAO ORCADO                         </a:t>
            </a:r>
            <a:endParaRPr lang="pt-BR" dirty="0"/>
          </a:p>
          <a:p>
            <a:r>
              <a:rPr lang="pt-BR" b="1" dirty="0"/>
              <a:t>07 m99 NUMERO: JA EXISTE COM UNIDADE DIFERENTE                       </a:t>
            </a:r>
            <a:endParaRPr lang="pt-BR" dirty="0"/>
          </a:p>
          <a:p>
            <a:r>
              <a:rPr lang="pt-BR" b="1" dirty="0"/>
              <a:t>08 m99 NUMERO: JA EXISTE COM PROCEDIMENTO PRINCIPAL DIFERENTE        </a:t>
            </a:r>
            <a:endParaRPr lang="pt-BR" dirty="0"/>
          </a:p>
          <a:p>
            <a:r>
              <a:rPr lang="pt-BR" b="1" dirty="0"/>
              <a:t>09 m09 NUMERO: JA EXISTE COM DATA INICIO VALIDADE DIFERENTE          </a:t>
            </a:r>
            <a:endParaRPr lang="pt-BR" dirty="0"/>
          </a:p>
          <a:p>
            <a:r>
              <a:rPr lang="pt-BR" b="1" dirty="0"/>
              <a:t>10 m10 NUMERO: JA EXISTE COM DATA FIM DE VALIDADE DIFERENTE          </a:t>
            </a:r>
            <a:endParaRPr lang="pt-BR" dirty="0"/>
          </a:p>
          <a:p>
            <a:r>
              <a:rPr lang="pt-BR" b="1" dirty="0"/>
              <a:t>11 m11 NUMERO: JA EXISTE COM TIPO DE ATENDIMENTO DIFERENTE           </a:t>
            </a:r>
            <a:endParaRPr lang="pt-BR" dirty="0"/>
          </a:p>
          <a:p>
            <a:r>
              <a:rPr lang="pt-BR" b="1" dirty="0"/>
              <a:t>17 m11 NUMERO: FORA DA FAIXA ESTIPULADA PELA SECRETARIA              </a:t>
            </a:r>
            <a:endParaRPr lang="pt-BR" dirty="0"/>
          </a:p>
          <a:p>
            <a:r>
              <a:rPr lang="pt-BR" b="1" dirty="0"/>
              <a:t>83 m11 DATA DE INICIO: NUMERO DA APAC FORA DE VALIDADE               </a:t>
            </a:r>
            <a:endParaRPr lang="pt-BR" dirty="0"/>
          </a:p>
          <a:p>
            <a:r>
              <a:rPr lang="pt-BR" b="1" dirty="0"/>
              <a:t>82 m99 COBRANCA ANTERIOR NAO ENCONTRADA                              </a:t>
            </a:r>
            <a:endParaRPr lang="pt-BR" dirty="0"/>
          </a:p>
          <a:p>
            <a:r>
              <a:rPr lang="pt-BR" b="1" dirty="0"/>
              <a:t>12 m12 COBRANCA ANTERIOR NAO FOI PERMANENCIA E MESMO PROCEDIMENTO    </a:t>
            </a:r>
            <a:endParaRPr lang="pt-BR" dirty="0"/>
          </a:p>
          <a:p>
            <a:r>
              <a:rPr lang="pt-BR" b="1" dirty="0"/>
              <a:t>13 m13 NUMERO: APAC JA FOI PROCESSADA                                </a:t>
            </a:r>
            <a:endParaRPr lang="pt-BR" dirty="0"/>
          </a:p>
          <a:p>
            <a:r>
              <a:rPr lang="pt-BR" b="1" dirty="0"/>
              <a:t>14 m14 NUMERO: DIGITO VERIFICADOR NAO CONFERE                        </a:t>
            </a:r>
            <a:endParaRPr lang="pt-BR" dirty="0"/>
          </a:p>
          <a:p>
            <a:r>
              <a:rPr lang="pt-BR" b="1" dirty="0"/>
              <a:t>15 m15 ANO/MES ATENDIMENTO FORA DA VALIDADE                          </a:t>
            </a:r>
            <a:endParaRPr lang="pt-BR" dirty="0"/>
          </a:p>
          <a:p>
            <a:r>
              <a:rPr lang="pt-BR" b="1" dirty="0"/>
              <a:t>18 m18 DATA INICIO: INVALIDA                                         </a:t>
            </a:r>
            <a:endParaRPr lang="pt-BR" dirty="0"/>
          </a:p>
          <a:p>
            <a:r>
              <a:rPr lang="pt-BR" b="1" dirty="0"/>
              <a:t>20 m20 DATA INICIO: DATA MAIOR QUE A DE FIM          </a:t>
            </a:r>
            <a:r>
              <a:rPr lang="pt-BR" sz="2400" b="1" dirty="0"/>
              <a:t>                </a:t>
            </a:r>
            <a:endParaRPr lang="pt-BR" sz="2400" dirty="0"/>
          </a:p>
        </p:txBody>
      </p:sp>
      <p:sp>
        <p:nvSpPr>
          <p:cNvPr id="10" name="CaixaDeTexto 9">
            <a:extLst>
              <a:ext uri="{FF2B5EF4-FFF2-40B4-BE49-F238E27FC236}">
                <a16:creationId xmlns:a16="http://schemas.microsoft.com/office/drawing/2014/main" id="{EF57EE4E-5F68-4C1C-917B-823483CD0A45}"/>
              </a:ext>
            </a:extLst>
          </p:cNvPr>
          <p:cNvSpPr txBox="1"/>
          <p:nvPr/>
        </p:nvSpPr>
        <p:spPr>
          <a:xfrm>
            <a:off x="1613503" y="6523366"/>
            <a:ext cx="3645029" cy="230832"/>
          </a:xfrm>
          <a:prstGeom prst="rect">
            <a:avLst/>
          </a:prstGeom>
          <a:noFill/>
        </p:spPr>
        <p:txBody>
          <a:bodyPr wrap="square" rtlCol="0">
            <a:spAutoFit/>
          </a:bodyPr>
          <a:lstStyle/>
          <a:p>
            <a:r>
              <a:rPr lang="pt-BR" sz="900" dirty="0"/>
              <a:t>Fonte: Apresentação Dr. </a:t>
            </a:r>
            <a:r>
              <a:rPr lang="pt-BR" sz="900" dirty="0" err="1"/>
              <a:t>Luis</a:t>
            </a:r>
            <a:r>
              <a:rPr lang="pt-BR" sz="900" dirty="0"/>
              <a:t> </a:t>
            </a:r>
            <a:r>
              <a:rPr lang="pt-BR" sz="900" dirty="0" err="1"/>
              <a:t>Antonio</a:t>
            </a:r>
            <a:r>
              <a:rPr lang="pt-BR" sz="900" dirty="0"/>
              <a:t> Preto – 17 AUDHOSP/2018</a:t>
            </a:r>
          </a:p>
        </p:txBody>
      </p:sp>
    </p:spTree>
    <p:extLst>
      <p:ext uri="{BB962C8B-B14F-4D97-AF65-F5344CB8AC3E}">
        <p14:creationId xmlns:p14="http://schemas.microsoft.com/office/powerpoint/2010/main" val="4012206100"/>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96038" y="107216"/>
            <a:ext cx="2164940" cy="872741"/>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1174043" y="880533"/>
            <a:ext cx="10318045" cy="5833451"/>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tângulo 1">
            <a:extLst>
              <a:ext uri="{FF2B5EF4-FFF2-40B4-BE49-F238E27FC236}">
                <a16:creationId xmlns:a16="http://schemas.microsoft.com/office/drawing/2014/main" id="{26CBC975-D9DF-4261-A412-2CC406B5CD36}"/>
              </a:ext>
            </a:extLst>
          </p:cNvPr>
          <p:cNvSpPr>
            <a:spLocks noChangeArrowheads="1"/>
          </p:cNvSpPr>
          <p:nvPr/>
        </p:nvSpPr>
        <p:spPr bwMode="auto">
          <a:xfrm>
            <a:off x="1919536" y="2109579"/>
            <a:ext cx="8496944" cy="1107996"/>
          </a:xfrm>
          <a:prstGeom prst="rect">
            <a:avLst/>
          </a:prstGeom>
          <a:noFill/>
          <a:ln w="9525">
            <a:noFill/>
            <a:miter lim="800000"/>
            <a:headEnd/>
            <a:tailEnd/>
          </a:ln>
        </p:spPr>
        <p:txBody>
          <a:bodyPr wrap="square">
            <a:spAutoFit/>
          </a:bodyPr>
          <a:lstStyle/>
          <a:p>
            <a:pPr>
              <a:lnSpc>
                <a:spcPct val="150000"/>
              </a:lnSpc>
            </a:pPr>
            <a:r>
              <a:rPr lang="pt-BR" altLang="pt-BR" sz="3200" dirty="0">
                <a:solidFill>
                  <a:schemeClr val="bg1"/>
                </a:solidFill>
              </a:rPr>
              <a:t> </a:t>
            </a:r>
            <a:endParaRPr lang="pt-BR" altLang="pt-BR" sz="3200" dirty="0">
              <a:solidFill>
                <a:srgbClr val="002060"/>
              </a:solidFill>
            </a:endParaRPr>
          </a:p>
          <a:p>
            <a:endParaRPr lang="pt-BR" altLang="pt-BR" dirty="0"/>
          </a:p>
        </p:txBody>
      </p:sp>
      <p:sp>
        <p:nvSpPr>
          <p:cNvPr id="10" name="Retângulo 9">
            <a:extLst>
              <a:ext uri="{FF2B5EF4-FFF2-40B4-BE49-F238E27FC236}">
                <a16:creationId xmlns:a16="http://schemas.microsoft.com/office/drawing/2014/main" id="{F6E88D54-4DC9-4788-9332-782FA0D00051}"/>
              </a:ext>
            </a:extLst>
          </p:cNvPr>
          <p:cNvSpPr/>
          <p:nvPr/>
        </p:nvSpPr>
        <p:spPr>
          <a:xfrm>
            <a:off x="1775520" y="1659467"/>
            <a:ext cx="9001000" cy="1077218"/>
          </a:xfrm>
          <a:prstGeom prst="rect">
            <a:avLst/>
          </a:prstGeom>
        </p:spPr>
        <p:txBody>
          <a:bodyPr wrap="square">
            <a:spAutoFit/>
          </a:bodyPr>
          <a:lstStyle/>
          <a:p>
            <a:r>
              <a:rPr lang="pt-BR" sz="3200" dirty="0"/>
              <a:t>O Brasil possui 243 aparelhos para tratamento de radioterapia na rede pública em funcionamento</a:t>
            </a:r>
            <a:r>
              <a:rPr lang="pt-BR" dirty="0"/>
              <a:t>. </a:t>
            </a:r>
          </a:p>
        </p:txBody>
      </p:sp>
      <p:sp>
        <p:nvSpPr>
          <p:cNvPr id="11" name="Retângulo 10">
            <a:extLst>
              <a:ext uri="{FF2B5EF4-FFF2-40B4-BE49-F238E27FC236}">
                <a16:creationId xmlns:a16="http://schemas.microsoft.com/office/drawing/2014/main" id="{15ACD914-69F3-49DC-80F6-06438F8CB87E}"/>
              </a:ext>
            </a:extLst>
          </p:cNvPr>
          <p:cNvSpPr/>
          <p:nvPr/>
        </p:nvSpPr>
        <p:spPr>
          <a:xfrm>
            <a:off x="1648178" y="3416195"/>
            <a:ext cx="9128342" cy="1569660"/>
          </a:xfrm>
          <a:prstGeom prst="rect">
            <a:avLst/>
          </a:prstGeom>
        </p:spPr>
        <p:txBody>
          <a:bodyPr wrap="square">
            <a:spAutoFit/>
          </a:bodyPr>
          <a:lstStyle/>
          <a:p>
            <a:r>
              <a:rPr lang="pt-BR" sz="3200" dirty="0"/>
              <a:t>Até 2019, considerando inclusão de novos aparelhos e substituição e novas habilitações, serão 331 equipamentos de radioterapia</a:t>
            </a:r>
          </a:p>
        </p:txBody>
      </p:sp>
      <p:sp>
        <p:nvSpPr>
          <p:cNvPr id="12" name="Retângulo 11">
            <a:extLst>
              <a:ext uri="{FF2B5EF4-FFF2-40B4-BE49-F238E27FC236}">
                <a16:creationId xmlns:a16="http://schemas.microsoft.com/office/drawing/2014/main" id="{A9867A84-AA1A-4B08-8C32-F73F7FD11994}"/>
              </a:ext>
            </a:extLst>
          </p:cNvPr>
          <p:cNvSpPr/>
          <p:nvPr/>
        </p:nvSpPr>
        <p:spPr>
          <a:xfrm>
            <a:off x="2279576" y="6151027"/>
            <a:ext cx="8496944" cy="523220"/>
          </a:xfrm>
          <a:prstGeom prst="rect">
            <a:avLst/>
          </a:prstGeom>
        </p:spPr>
        <p:txBody>
          <a:bodyPr wrap="square">
            <a:spAutoFit/>
          </a:bodyPr>
          <a:lstStyle/>
          <a:p>
            <a:r>
              <a:rPr lang="pt-BR" sz="1400" dirty="0">
                <a:hlinkClick r:id="rId4"/>
              </a:rPr>
              <a:t>Fonte: https://vivabem.uol.com.br/noticias/redacao/2019/03/28/5-mil-pacientes-morrem-por-falta-de-radioterapia-mas-cenario-deve-mudar.htm</a:t>
            </a:r>
            <a:endParaRPr lang="pt-BR" sz="1400" dirty="0"/>
          </a:p>
        </p:txBody>
      </p:sp>
    </p:spTree>
    <p:extLst>
      <p:ext uri="{BB962C8B-B14F-4D97-AF65-F5344CB8AC3E}">
        <p14:creationId xmlns:p14="http://schemas.microsoft.com/office/powerpoint/2010/main" val="3566110169"/>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115416" y="80323"/>
            <a:ext cx="1530166" cy="616848"/>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1061156" y="697171"/>
            <a:ext cx="9897191" cy="594634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tângulo 1">
            <a:extLst>
              <a:ext uri="{FF2B5EF4-FFF2-40B4-BE49-F238E27FC236}">
                <a16:creationId xmlns:a16="http://schemas.microsoft.com/office/drawing/2014/main" id="{26CBC975-D9DF-4261-A412-2CC406B5CD36}"/>
              </a:ext>
            </a:extLst>
          </p:cNvPr>
          <p:cNvSpPr>
            <a:spLocks noChangeArrowheads="1"/>
          </p:cNvSpPr>
          <p:nvPr/>
        </p:nvSpPr>
        <p:spPr bwMode="auto">
          <a:xfrm>
            <a:off x="1919536" y="2109579"/>
            <a:ext cx="8496944" cy="1107996"/>
          </a:xfrm>
          <a:prstGeom prst="rect">
            <a:avLst/>
          </a:prstGeom>
          <a:noFill/>
          <a:ln w="9525">
            <a:noFill/>
            <a:miter lim="800000"/>
            <a:headEnd/>
            <a:tailEnd/>
          </a:ln>
        </p:spPr>
        <p:txBody>
          <a:bodyPr wrap="square">
            <a:spAutoFit/>
          </a:bodyPr>
          <a:lstStyle/>
          <a:p>
            <a:pPr>
              <a:lnSpc>
                <a:spcPct val="150000"/>
              </a:lnSpc>
            </a:pPr>
            <a:r>
              <a:rPr lang="pt-BR" altLang="pt-BR" sz="3200" dirty="0">
                <a:solidFill>
                  <a:schemeClr val="bg1"/>
                </a:solidFill>
              </a:rPr>
              <a:t> </a:t>
            </a:r>
            <a:endParaRPr lang="pt-BR" altLang="pt-BR" sz="3200" dirty="0">
              <a:solidFill>
                <a:srgbClr val="002060"/>
              </a:solidFill>
            </a:endParaRPr>
          </a:p>
          <a:p>
            <a:endParaRPr lang="pt-BR" altLang="pt-BR" dirty="0"/>
          </a:p>
        </p:txBody>
      </p:sp>
      <p:sp>
        <p:nvSpPr>
          <p:cNvPr id="13" name="Rectangle 3">
            <a:extLst>
              <a:ext uri="{FF2B5EF4-FFF2-40B4-BE49-F238E27FC236}">
                <a16:creationId xmlns:a16="http://schemas.microsoft.com/office/drawing/2014/main" id="{A03B8D65-F886-4457-BDCC-D2CD8C65248F}"/>
              </a:ext>
            </a:extLst>
          </p:cNvPr>
          <p:cNvSpPr txBox="1">
            <a:spLocks noChangeArrowheads="1"/>
          </p:cNvSpPr>
          <p:nvPr/>
        </p:nvSpPr>
        <p:spPr bwMode="auto">
          <a:xfrm>
            <a:off x="1377668" y="1079411"/>
            <a:ext cx="9143575" cy="4644056"/>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normAutofit fontScale="92500" lnSpcReduction="10000"/>
          </a:bodyPr>
          <a:lstStyle>
            <a:lvl1pPr marL="0" indent="0" algn="ctr" rtl="0" eaLnBrk="0" fontAlgn="base" hangingPunct="0">
              <a:spcBef>
                <a:spcPct val="20000"/>
              </a:spcBef>
              <a:spcAft>
                <a:spcPct val="0"/>
              </a:spcAft>
              <a:buFontTx/>
              <a:buNone/>
              <a:defRPr sz="2500">
                <a:solidFill>
                  <a:schemeClr val="dk1"/>
                </a:solidFill>
                <a:latin typeface="+mn-lt"/>
                <a:ea typeface="+mn-ea"/>
                <a:cs typeface="+mn-cs"/>
              </a:defRPr>
            </a:lvl1pPr>
            <a:lvl2pPr marL="742950" indent="-285750" algn="l" rtl="0" eaLnBrk="0" fontAlgn="base" hangingPunct="0">
              <a:spcBef>
                <a:spcPct val="20000"/>
              </a:spcBef>
              <a:spcAft>
                <a:spcPct val="0"/>
              </a:spcAft>
              <a:buChar char="–"/>
              <a:defRPr sz="2800">
                <a:solidFill>
                  <a:schemeClr val="dk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dk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dk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dk1"/>
                </a:solidFill>
                <a:latin typeface="+mn-lt"/>
                <a:ea typeface="+mn-ea"/>
                <a:cs typeface="+mn-cs"/>
              </a:defRPr>
            </a:lvl5pPr>
            <a:lvl6pPr marL="2514600" indent="-228600" algn="l" rtl="0" fontAlgn="base">
              <a:spcBef>
                <a:spcPct val="20000"/>
              </a:spcBef>
              <a:spcAft>
                <a:spcPct val="0"/>
              </a:spcAft>
              <a:buChar char="»"/>
              <a:defRPr sz="2000">
                <a:solidFill>
                  <a:schemeClr val="dk1"/>
                </a:solidFill>
                <a:latin typeface="+mn-lt"/>
                <a:ea typeface="+mn-ea"/>
                <a:cs typeface="+mn-cs"/>
              </a:defRPr>
            </a:lvl6pPr>
            <a:lvl7pPr marL="2971800" indent="-228600" algn="l" rtl="0" fontAlgn="base">
              <a:spcBef>
                <a:spcPct val="20000"/>
              </a:spcBef>
              <a:spcAft>
                <a:spcPct val="0"/>
              </a:spcAft>
              <a:buChar char="»"/>
              <a:defRPr sz="2000">
                <a:solidFill>
                  <a:schemeClr val="dk1"/>
                </a:solidFill>
                <a:latin typeface="+mn-lt"/>
                <a:ea typeface="+mn-ea"/>
                <a:cs typeface="+mn-cs"/>
              </a:defRPr>
            </a:lvl7pPr>
            <a:lvl8pPr marL="3429000" indent="-228600" algn="l" rtl="0" fontAlgn="base">
              <a:spcBef>
                <a:spcPct val="20000"/>
              </a:spcBef>
              <a:spcAft>
                <a:spcPct val="0"/>
              </a:spcAft>
              <a:buChar char="»"/>
              <a:defRPr sz="2000">
                <a:solidFill>
                  <a:schemeClr val="dk1"/>
                </a:solidFill>
                <a:latin typeface="+mn-lt"/>
                <a:ea typeface="+mn-ea"/>
                <a:cs typeface="+mn-cs"/>
              </a:defRPr>
            </a:lvl8pPr>
            <a:lvl9pPr marL="3886200" indent="-228600" algn="l" rtl="0" fontAlgn="base">
              <a:spcBef>
                <a:spcPct val="20000"/>
              </a:spcBef>
              <a:spcAft>
                <a:spcPct val="0"/>
              </a:spcAft>
              <a:buChar char="»"/>
              <a:defRPr sz="2000">
                <a:solidFill>
                  <a:schemeClr val="dk1"/>
                </a:solidFill>
                <a:latin typeface="+mn-lt"/>
                <a:ea typeface="+mn-ea"/>
                <a:cs typeface="+mn-cs"/>
              </a:defRPr>
            </a:lvl9pPr>
          </a:lstStyle>
          <a:p>
            <a:pPr>
              <a:lnSpc>
                <a:spcPct val="90000"/>
              </a:lnSpc>
              <a:defRPr/>
            </a:pPr>
            <a:endParaRPr lang="pt-BR" sz="4000" b="1" kern="0" dirty="0">
              <a:latin typeface="Microsoft Sans Serif" pitchFamily="34" charset="0"/>
            </a:endParaRPr>
          </a:p>
          <a:p>
            <a:pPr>
              <a:lnSpc>
                <a:spcPct val="90000"/>
              </a:lnSpc>
              <a:defRPr/>
            </a:pPr>
            <a:r>
              <a:rPr lang="pt-BR" sz="4000" b="1" kern="0" dirty="0">
                <a:latin typeface="Microsoft Sans Serif" pitchFamily="34" charset="0"/>
              </a:rPr>
              <a:t>OBJETIVO DA RT</a:t>
            </a:r>
            <a:r>
              <a:rPr lang="pt-BR" sz="4000" kern="0" dirty="0">
                <a:latin typeface="Microsoft Sans Serif" pitchFamily="34" charset="0"/>
              </a:rPr>
              <a:t>:</a:t>
            </a:r>
            <a:r>
              <a:rPr lang="pt-BR" sz="4000" kern="0" dirty="0"/>
              <a:t>   </a:t>
            </a:r>
          </a:p>
          <a:p>
            <a:pPr>
              <a:lnSpc>
                <a:spcPct val="90000"/>
              </a:lnSpc>
              <a:defRPr/>
            </a:pPr>
            <a:endParaRPr lang="pt-BR" sz="3000" kern="0" dirty="0"/>
          </a:p>
          <a:p>
            <a:pPr algn="just">
              <a:lnSpc>
                <a:spcPct val="90000"/>
              </a:lnSpc>
              <a:defRPr/>
            </a:pPr>
            <a:r>
              <a:rPr lang="pt-BR" sz="3600" kern="0" dirty="0">
                <a:latin typeface="Microsoft Sans Serif" pitchFamily="34" charset="0"/>
              </a:rPr>
              <a:t>   </a:t>
            </a:r>
            <a:r>
              <a:rPr lang="pt-BR" sz="4000" kern="0" dirty="0"/>
              <a:t>Estabelecer a dose de radiação a determinado volume de doença com o mínimo dano aos tecidos sadios, proporcionando a cura ou aumentando a sobrevida do paciente, com a melhor qualidade de vida possível.</a:t>
            </a:r>
          </a:p>
          <a:p>
            <a:pPr>
              <a:lnSpc>
                <a:spcPct val="90000"/>
              </a:lnSpc>
              <a:defRPr/>
            </a:pPr>
            <a:r>
              <a:rPr lang="pt-BR" kern="0" dirty="0"/>
              <a:t> </a:t>
            </a:r>
            <a:r>
              <a:rPr lang="pt-BR" sz="3000" kern="0" dirty="0"/>
              <a:t/>
            </a:r>
            <a:br>
              <a:rPr lang="pt-BR" sz="3000" kern="0" dirty="0"/>
            </a:br>
            <a:endParaRPr lang="pt-BR" sz="3000" kern="0" dirty="0"/>
          </a:p>
        </p:txBody>
      </p:sp>
    </p:spTree>
    <p:extLst>
      <p:ext uri="{BB962C8B-B14F-4D97-AF65-F5344CB8AC3E}">
        <p14:creationId xmlns:p14="http://schemas.microsoft.com/office/powerpoint/2010/main" val="114773037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52786" y="104971"/>
            <a:ext cx="1957014" cy="788921"/>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474134" y="735848"/>
            <a:ext cx="11085688" cy="5820092"/>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tângulo 1">
            <a:extLst>
              <a:ext uri="{FF2B5EF4-FFF2-40B4-BE49-F238E27FC236}">
                <a16:creationId xmlns:a16="http://schemas.microsoft.com/office/drawing/2014/main" id="{26CBC975-D9DF-4261-A412-2CC406B5CD36}"/>
              </a:ext>
            </a:extLst>
          </p:cNvPr>
          <p:cNvSpPr>
            <a:spLocks noChangeArrowheads="1"/>
          </p:cNvSpPr>
          <p:nvPr/>
        </p:nvSpPr>
        <p:spPr bwMode="auto">
          <a:xfrm>
            <a:off x="1919536" y="2109579"/>
            <a:ext cx="8496944" cy="1107996"/>
          </a:xfrm>
          <a:prstGeom prst="rect">
            <a:avLst/>
          </a:prstGeom>
          <a:noFill/>
          <a:ln w="9525">
            <a:noFill/>
            <a:miter lim="800000"/>
            <a:headEnd/>
            <a:tailEnd/>
          </a:ln>
        </p:spPr>
        <p:txBody>
          <a:bodyPr wrap="square">
            <a:spAutoFit/>
          </a:bodyPr>
          <a:lstStyle/>
          <a:p>
            <a:pPr>
              <a:lnSpc>
                <a:spcPct val="150000"/>
              </a:lnSpc>
            </a:pPr>
            <a:r>
              <a:rPr lang="pt-BR" altLang="pt-BR" sz="3200" dirty="0">
                <a:solidFill>
                  <a:schemeClr val="bg1"/>
                </a:solidFill>
              </a:rPr>
              <a:t> </a:t>
            </a:r>
            <a:endParaRPr lang="pt-BR" altLang="pt-BR" sz="3200" dirty="0">
              <a:solidFill>
                <a:srgbClr val="002060"/>
              </a:solidFill>
            </a:endParaRPr>
          </a:p>
          <a:p>
            <a:endParaRPr lang="pt-BR" altLang="pt-BR" dirty="0"/>
          </a:p>
        </p:txBody>
      </p:sp>
      <p:sp>
        <p:nvSpPr>
          <p:cNvPr id="9" name="Rectangle 2">
            <a:extLst>
              <a:ext uri="{FF2B5EF4-FFF2-40B4-BE49-F238E27FC236}">
                <a16:creationId xmlns:a16="http://schemas.microsoft.com/office/drawing/2014/main" id="{68164C11-E4FF-4AF7-B1C3-A0F21ACAEBB3}"/>
              </a:ext>
            </a:extLst>
          </p:cNvPr>
          <p:cNvSpPr txBox="1">
            <a:spLocks noChangeArrowheads="1"/>
          </p:cNvSpPr>
          <p:nvPr/>
        </p:nvSpPr>
        <p:spPr bwMode="auto">
          <a:xfrm>
            <a:off x="2644080" y="1121221"/>
            <a:ext cx="7772400" cy="1127125"/>
          </a:xfrm>
          <a:prstGeom prst="rect">
            <a:avLst/>
          </a:prstGeom>
          <a:solidFill>
            <a:schemeClr val="accent1">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800" b="1">
                <a:solidFill>
                  <a:srgbClr val="047184"/>
                </a:solidFill>
                <a:latin typeface="+mj-lt"/>
                <a:ea typeface="MS PGothic" pitchFamily="34" charset="-128"/>
                <a:cs typeface="ＭＳ Ｐゴシック" charset="0"/>
              </a:defRPr>
            </a:lvl1pPr>
            <a:lvl2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2pPr>
            <a:lvl3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3pPr>
            <a:lvl4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4pPr>
            <a:lvl5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5pPr>
            <a:lvl6pPr marL="457200" algn="ctr" rtl="0" fontAlgn="base">
              <a:spcBef>
                <a:spcPct val="0"/>
              </a:spcBef>
              <a:spcAft>
                <a:spcPct val="0"/>
              </a:spcAft>
              <a:defRPr sz="3800" b="1">
                <a:solidFill>
                  <a:srgbClr val="047184"/>
                </a:solidFill>
                <a:latin typeface="Arial" charset="0"/>
                <a:ea typeface="ＭＳ Ｐゴシック" charset="0"/>
              </a:defRPr>
            </a:lvl6pPr>
            <a:lvl7pPr marL="914400" algn="ctr" rtl="0" fontAlgn="base">
              <a:spcBef>
                <a:spcPct val="0"/>
              </a:spcBef>
              <a:spcAft>
                <a:spcPct val="0"/>
              </a:spcAft>
              <a:defRPr sz="3800" b="1">
                <a:solidFill>
                  <a:srgbClr val="047184"/>
                </a:solidFill>
                <a:latin typeface="Arial" charset="0"/>
                <a:ea typeface="ＭＳ Ｐゴシック" charset="0"/>
              </a:defRPr>
            </a:lvl7pPr>
            <a:lvl8pPr marL="1371600" algn="ctr" rtl="0" fontAlgn="base">
              <a:spcBef>
                <a:spcPct val="0"/>
              </a:spcBef>
              <a:spcAft>
                <a:spcPct val="0"/>
              </a:spcAft>
              <a:defRPr sz="3800" b="1">
                <a:solidFill>
                  <a:srgbClr val="047184"/>
                </a:solidFill>
                <a:latin typeface="Arial" charset="0"/>
                <a:ea typeface="ＭＳ Ｐゴシック" charset="0"/>
              </a:defRPr>
            </a:lvl8pPr>
            <a:lvl9pPr marL="1828800" algn="ctr" rtl="0" fontAlgn="base">
              <a:spcBef>
                <a:spcPct val="0"/>
              </a:spcBef>
              <a:spcAft>
                <a:spcPct val="0"/>
              </a:spcAft>
              <a:defRPr sz="3800" b="1">
                <a:solidFill>
                  <a:srgbClr val="047184"/>
                </a:solidFill>
                <a:latin typeface="Arial" charset="0"/>
                <a:ea typeface="ＭＳ Ｐゴシック" charset="0"/>
              </a:defRPr>
            </a:lvl9pPr>
          </a:lstStyle>
          <a:p>
            <a:pPr>
              <a:defRPr/>
            </a:pPr>
            <a:r>
              <a:rPr lang="pt-BR" sz="3100" kern="0"/>
              <a:t>FINALIDADES DA RADIOTERAPIA</a:t>
            </a:r>
            <a:endParaRPr lang="pt-BR" sz="3100" kern="0" dirty="0"/>
          </a:p>
        </p:txBody>
      </p:sp>
      <p:sp>
        <p:nvSpPr>
          <p:cNvPr id="10" name="Rectangle 3">
            <a:extLst>
              <a:ext uri="{FF2B5EF4-FFF2-40B4-BE49-F238E27FC236}">
                <a16:creationId xmlns:a16="http://schemas.microsoft.com/office/drawing/2014/main" id="{5C36A930-F044-4056-A4F2-854F941EE85A}"/>
              </a:ext>
            </a:extLst>
          </p:cNvPr>
          <p:cNvSpPr txBox="1">
            <a:spLocks noChangeArrowheads="1"/>
          </p:cNvSpPr>
          <p:nvPr/>
        </p:nvSpPr>
        <p:spPr bwMode="auto">
          <a:xfrm>
            <a:off x="1848980" y="2475675"/>
            <a:ext cx="8660976" cy="3947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4D4D4D"/>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rgbClr val="4D4D4D"/>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rgbClr val="4D4D4D"/>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rgbClr val="4D4D4D"/>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rgbClr val="4D4D4D"/>
                </a:solidFill>
                <a:latin typeface="+mn-lt"/>
                <a:ea typeface="MS PGothic" pitchFamily="34" charset="-128"/>
              </a:defRPr>
            </a:lvl5pPr>
            <a:lvl6pPr marL="2514600" indent="-228600" algn="l" rtl="0" fontAlgn="base">
              <a:spcBef>
                <a:spcPct val="20000"/>
              </a:spcBef>
              <a:spcAft>
                <a:spcPct val="0"/>
              </a:spcAft>
              <a:buChar char="»"/>
              <a:defRPr sz="2000">
                <a:solidFill>
                  <a:srgbClr val="4D4D4D"/>
                </a:solidFill>
                <a:latin typeface="+mn-lt"/>
                <a:ea typeface="+mn-ea"/>
              </a:defRPr>
            </a:lvl6pPr>
            <a:lvl7pPr marL="2971800" indent="-228600" algn="l" rtl="0" fontAlgn="base">
              <a:spcBef>
                <a:spcPct val="20000"/>
              </a:spcBef>
              <a:spcAft>
                <a:spcPct val="0"/>
              </a:spcAft>
              <a:buChar char="»"/>
              <a:defRPr sz="2000">
                <a:solidFill>
                  <a:srgbClr val="4D4D4D"/>
                </a:solidFill>
                <a:latin typeface="+mn-lt"/>
                <a:ea typeface="+mn-ea"/>
              </a:defRPr>
            </a:lvl7pPr>
            <a:lvl8pPr marL="3429000" indent="-228600" algn="l" rtl="0" fontAlgn="base">
              <a:spcBef>
                <a:spcPct val="20000"/>
              </a:spcBef>
              <a:spcAft>
                <a:spcPct val="0"/>
              </a:spcAft>
              <a:buChar char="»"/>
              <a:defRPr sz="2000">
                <a:solidFill>
                  <a:srgbClr val="4D4D4D"/>
                </a:solidFill>
                <a:latin typeface="+mn-lt"/>
                <a:ea typeface="+mn-ea"/>
              </a:defRPr>
            </a:lvl8pPr>
            <a:lvl9pPr marL="3886200" indent="-228600" algn="l" rtl="0" fontAlgn="base">
              <a:spcBef>
                <a:spcPct val="20000"/>
              </a:spcBef>
              <a:spcAft>
                <a:spcPct val="0"/>
              </a:spcAft>
              <a:buChar char="»"/>
              <a:defRPr sz="2000">
                <a:solidFill>
                  <a:srgbClr val="4D4D4D"/>
                </a:solidFill>
                <a:latin typeface="+mn-lt"/>
                <a:ea typeface="+mn-ea"/>
              </a:defRPr>
            </a:lvl9pPr>
          </a:lstStyle>
          <a:p>
            <a:pPr>
              <a:defRPr/>
            </a:pPr>
            <a:r>
              <a:rPr lang="pt-BR" altLang="pt-BR" sz="2800" kern="0" dirty="0">
                <a:solidFill>
                  <a:srgbClr val="C00000"/>
                </a:solidFill>
              </a:rPr>
              <a:t>PALIATIVA</a:t>
            </a:r>
          </a:p>
          <a:p>
            <a:pPr>
              <a:defRPr/>
            </a:pPr>
            <a:endParaRPr lang="pt-BR" altLang="pt-BR" sz="1000" kern="0" dirty="0"/>
          </a:p>
          <a:p>
            <a:pPr>
              <a:defRPr/>
            </a:pPr>
            <a:r>
              <a:rPr lang="pt-BR" altLang="pt-BR" sz="2800" kern="0" dirty="0">
                <a:solidFill>
                  <a:srgbClr val="C00000"/>
                </a:solidFill>
              </a:rPr>
              <a:t>PRÉ-OPERATÓRIA</a:t>
            </a:r>
          </a:p>
          <a:p>
            <a:pPr>
              <a:defRPr/>
            </a:pPr>
            <a:endParaRPr lang="pt-BR" altLang="pt-BR" sz="1000" kern="0" dirty="0"/>
          </a:p>
          <a:p>
            <a:pPr>
              <a:defRPr/>
            </a:pPr>
            <a:r>
              <a:rPr lang="pt-BR" altLang="pt-BR" sz="2800" kern="0" dirty="0">
                <a:solidFill>
                  <a:srgbClr val="0070C0"/>
                </a:solidFill>
              </a:rPr>
              <a:t>PÓS-OPERATÓRIA</a:t>
            </a:r>
          </a:p>
          <a:p>
            <a:pPr>
              <a:defRPr/>
            </a:pPr>
            <a:endParaRPr lang="pt-BR" altLang="pt-BR" sz="1000" kern="0" dirty="0"/>
          </a:p>
          <a:p>
            <a:pPr>
              <a:defRPr/>
            </a:pPr>
            <a:r>
              <a:rPr lang="pt-BR" altLang="pt-BR" sz="2800" kern="0" dirty="0">
                <a:solidFill>
                  <a:srgbClr val="0070C0"/>
                </a:solidFill>
              </a:rPr>
              <a:t>CURATIVA</a:t>
            </a:r>
          </a:p>
          <a:p>
            <a:pPr>
              <a:defRPr/>
            </a:pPr>
            <a:endParaRPr lang="pt-BR" altLang="pt-BR" sz="1000" kern="0" dirty="0"/>
          </a:p>
          <a:p>
            <a:pPr>
              <a:defRPr/>
            </a:pPr>
            <a:r>
              <a:rPr lang="pt-BR" altLang="pt-BR" sz="2800" kern="0" dirty="0">
                <a:solidFill>
                  <a:srgbClr val="C00000"/>
                </a:solidFill>
              </a:rPr>
              <a:t>ANTI-ÁLGICA</a:t>
            </a:r>
          </a:p>
          <a:p>
            <a:pPr>
              <a:defRPr/>
            </a:pPr>
            <a:endParaRPr lang="pt-BR" altLang="pt-BR" sz="1000" kern="0" dirty="0"/>
          </a:p>
          <a:p>
            <a:pPr>
              <a:defRPr/>
            </a:pPr>
            <a:r>
              <a:rPr lang="pt-BR" altLang="pt-BR" sz="2800" kern="0" dirty="0">
                <a:solidFill>
                  <a:srgbClr val="C00000"/>
                </a:solidFill>
              </a:rPr>
              <a:t>ANTI-HEMORRÁGICA</a:t>
            </a:r>
          </a:p>
        </p:txBody>
      </p:sp>
    </p:spTree>
    <p:extLst>
      <p:ext uri="{BB962C8B-B14F-4D97-AF65-F5344CB8AC3E}">
        <p14:creationId xmlns:p14="http://schemas.microsoft.com/office/powerpoint/2010/main" val="420064700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62171" y="144016"/>
            <a:ext cx="1905295" cy="768072"/>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653385" y="881170"/>
            <a:ext cx="11029245" cy="5935051"/>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pt-BR" altLang="pt-BR">
                <a:cs typeface="Times New Roman" panose="02020603050405020304" pitchFamily="18" charset="0"/>
              </a:rPr>
              <a:t>Radioterapia Pré-Operatória</a:t>
            </a:r>
            <a:endParaRPr lang="pt-BR"/>
          </a:p>
        </p:txBody>
      </p:sp>
      <p:sp>
        <p:nvSpPr>
          <p:cNvPr id="8" name="Retângulo 1">
            <a:extLst>
              <a:ext uri="{FF2B5EF4-FFF2-40B4-BE49-F238E27FC236}">
                <a16:creationId xmlns:a16="http://schemas.microsoft.com/office/drawing/2014/main" id="{26CBC975-D9DF-4261-A412-2CC406B5CD36}"/>
              </a:ext>
            </a:extLst>
          </p:cNvPr>
          <p:cNvSpPr>
            <a:spLocks noChangeArrowheads="1"/>
          </p:cNvSpPr>
          <p:nvPr/>
        </p:nvSpPr>
        <p:spPr bwMode="auto">
          <a:xfrm>
            <a:off x="1919536" y="2109579"/>
            <a:ext cx="8496944" cy="1107996"/>
          </a:xfrm>
          <a:prstGeom prst="rect">
            <a:avLst/>
          </a:prstGeom>
          <a:noFill/>
          <a:ln w="9525">
            <a:noFill/>
            <a:miter lim="800000"/>
            <a:headEnd/>
            <a:tailEnd/>
          </a:ln>
        </p:spPr>
        <p:txBody>
          <a:bodyPr wrap="square">
            <a:spAutoFit/>
          </a:bodyPr>
          <a:lstStyle/>
          <a:p>
            <a:pPr>
              <a:lnSpc>
                <a:spcPct val="150000"/>
              </a:lnSpc>
            </a:pPr>
            <a:r>
              <a:rPr lang="pt-BR" altLang="pt-BR" sz="3200" dirty="0">
                <a:solidFill>
                  <a:schemeClr val="bg1"/>
                </a:solidFill>
              </a:rPr>
              <a:t> </a:t>
            </a:r>
            <a:endParaRPr lang="pt-BR" altLang="pt-BR" sz="3200" dirty="0">
              <a:solidFill>
                <a:srgbClr val="002060"/>
              </a:solidFill>
            </a:endParaRPr>
          </a:p>
          <a:p>
            <a:endParaRPr lang="pt-BR" altLang="pt-BR" dirty="0"/>
          </a:p>
        </p:txBody>
      </p:sp>
      <p:sp>
        <p:nvSpPr>
          <p:cNvPr id="3" name="Retângulo 2">
            <a:extLst>
              <a:ext uri="{FF2B5EF4-FFF2-40B4-BE49-F238E27FC236}">
                <a16:creationId xmlns:a16="http://schemas.microsoft.com/office/drawing/2014/main" id="{5EDB1483-E606-41F7-B3F8-693758BCC7CE}"/>
              </a:ext>
            </a:extLst>
          </p:cNvPr>
          <p:cNvSpPr/>
          <p:nvPr/>
        </p:nvSpPr>
        <p:spPr>
          <a:xfrm>
            <a:off x="1004711" y="1390561"/>
            <a:ext cx="10069689" cy="6079806"/>
          </a:xfrm>
          <a:prstGeom prst="rect">
            <a:avLst/>
          </a:prstGeom>
        </p:spPr>
        <p:txBody>
          <a:bodyPr wrap="square">
            <a:spAutoFit/>
          </a:bodyPr>
          <a:lstStyle/>
          <a:p>
            <a:pPr algn="ctr"/>
            <a:r>
              <a:rPr lang="pt-BR" sz="2800" dirty="0">
                <a:cs typeface="Times New Roman" pitchFamily="18" charset="0"/>
              </a:rPr>
              <a:t> </a:t>
            </a:r>
            <a:r>
              <a:rPr lang="pt-BR" sz="2800" b="1" dirty="0">
                <a:highlight>
                  <a:srgbClr val="EEF7F8"/>
                </a:highlight>
                <a:cs typeface="Times New Roman" pitchFamily="18" charset="0"/>
              </a:rPr>
              <a:t>Radioterapia paliativa</a:t>
            </a:r>
          </a:p>
          <a:p>
            <a:pPr algn="just">
              <a:lnSpc>
                <a:spcPct val="150000"/>
              </a:lnSpc>
              <a:defRPr/>
            </a:pPr>
            <a:r>
              <a:rPr lang="pt-BR" altLang="pt-BR" sz="2400" dirty="0">
                <a:cs typeface="Times New Roman" panose="02020603050405020304" pitchFamily="18" charset="0"/>
              </a:rPr>
              <a:t>Objetiva o tratamento local do tumor primário ou de metástase(s), sem influenciar a taxa da sobrevida global do paciente. Geralmente, </a:t>
            </a:r>
            <a:r>
              <a:rPr lang="pt-BR" altLang="pt-BR" sz="2400" b="1" dirty="0">
                <a:cs typeface="Times New Roman" panose="02020603050405020304" pitchFamily="18" charset="0"/>
              </a:rPr>
              <a:t>a dose aplicada é menor do que a dose máxima permitida para a área</a:t>
            </a:r>
            <a:r>
              <a:rPr lang="pt-BR" altLang="pt-BR" sz="2000" b="1" dirty="0">
                <a:cs typeface="Times New Roman" panose="02020603050405020304" pitchFamily="18" charset="0"/>
              </a:rPr>
              <a:t>.</a:t>
            </a:r>
            <a:r>
              <a:rPr lang="pt-BR" altLang="pt-BR" sz="2000" dirty="0"/>
              <a:t> </a:t>
            </a:r>
          </a:p>
          <a:p>
            <a:pPr algn="just">
              <a:lnSpc>
                <a:spcPct val="150000"/>
              </a:lnSpc>
              <a:defRPr/>
            </a:pPr>
            <a:endParaRPr lang="pt-BR" altLang="pt-BR" sz="2000" dirty="0"/>
          </a:p>
          <a:p>
            <a:pPr algn="just">
              <a:lnSpc>
                <a:spcPct val="90000"/>
              </a:lnSpc>
              <a:buFont typeface="Wingdings" panose="05000000000000000000" pitchFamily="2" charset="2"/>
              <a:buNone/>
              <a:defRPr/>
            </a:pPr>
            <a:endParaRPr lang="pt-BR" altLang="pt-BR" sz="2400" dirty="0">
              <a:cs typeface="Times New Roman" panose="02020603050405020304" pitchFamily="18" charset="0"/>
            </a:endParaRPr>
          </a:p>
          <a:p>
            <a:pPr algn="just">
              <a:lnSpc>
                <a:spcPct val="90000"/>
              </a:lnSpc>
              <a:buFont typeface="Wingdings" panose="05000000000000000000" pitchFamily="2" charset="2"/>
              <a:buNone/>
              <a:defRPr/>
            </a:pPr>
            <a:r>
              <a:rPr lang="pt-BR" altLang="pt-BR" sz="2400" b="1" dirty="0">
                <a:highlight>
                  <a:srgbClr val="EEF7F8"/>
                </a:highlight>
                <a:cs typeface="Times New Roman" panose="02020603050405020304" pitchFamily="18" charset="0"/>
              </a:rPr>
              <a:t>Radioterapia Pré-Operatória  (RT Prévia ou </a:t>
            </a:r>
            <a:r>
              <a:rPr lang="pt-BR" altLang="pt-BR" sz="2400" b="1" dirty="0" err="1">
                <a:highlight>
                  <a:srgbClr val="EEF7F8"/>
                </a:highlight>
                <a:cs typeface="Times New Roman" panose="02020603050405020304" pitchFamily="18" charset="0"/>
              </a:rPr>
              <a:t>Citorredutora</a:t>
            </a:r>
            <a:r>
              <a:rPr lang="pt-BR" altLang="pt-BR" sz="2400" b="1" dirty="0">
                <a:highlight>
                  <a:srgbClr val="EEF7F8"/>
                </a:highlight>
                <a:cs typeface="Times New Roman" panose="02020603050405020304" pitchFamily="18" charset="0"/>
              </a:rPr>
              <a:t>)</a:t>
            </a:r>
          </a:p>
          <a:p>
            <a:pPr algn="just">
              <a:lnSpc>
                <a:spcPct val="90000"/>
              </a:lnSpc>
              <a:buFont typeface="Wingdings" panose="05000000000000000000" pitchFamily="2" charset="2"/>
              <a:buNone/>
              <a:defRPr/>
            </a:pPr>
            <a:endParaRPr lang="pt-BR" altLang="pt-BR" sz="2400" b="1" dirty="0">
              <a:cs typeface="Times New Roman" panose="02020603050405020304" pitchFamily="18" charset="0"/>
            </a:endParaRPr>
          </a:p>
          <a:p>
            <a:pPr algn="just">
              <a:lnSpc>
                <a:spcPct val="150000"/>
              </a:lnSpc>
              <a:defRPr/>
            </a:pPr>
            <a:r>
              <a:rPr lang="pt-BR" altLang="pt-BR" sz="2400" dirty="0">
                <a:cs typeface="Times New Roman" panose="02020603050405020304" pitchFamily="18" charset="0"/>
              </a:rPr>
              <a:t>É a radioterapia que antecede a principal modalidade de tratamento, a cirurgia, para reduzir o tumor e facilitar o procedimento operatório.</a:t>
            </a:r>
            <a:r>
              <a:rPr lang="pt-BR" altLang="pt-BR" sz="2400" b="1" dirty="0">
                <a:cs typeface="Times New Roman" panose="02020603050405020304" pitchFamily="18" charset="0"/>
              </a:rPr>
              <a:t> A dose total aplicada é menor do que a dose máxima permitida para a área.</a:t>
            </a:r>
            <a:endParaRPr lang="pt-BR" altLang="pt-BR" sz="2400" dirty="0"/>
          </a:p>
          <a:p>
            <a:pPr algn="just">
              <a:lnSpc>
                <a:spcPct val="90000"/>
              </a:lnSpc>
              <a:buFont typeface="Wingdings" panose="05000000000000000000" pitchFamily="2" charset="2"/>
              <a:buNone/>
              <a:defRPr/>
            </a:pPr>
            <a:endParaRPr lang="pt-BR" altLang="pt-BR" sz="2000" b="1" dirty="0">
              <a:cs typeface="Times New Roman" panose="02020603050405020304" pitchFamily="18" charset="0"/>
            </a:endParaRPr>
          </a:p>
          <a:p>
            <a:pPr algn="just">
              <a:lnSpc>
                <a:spcPct val="150000"/>
              </a:lnSpc>
              <a:defRPr/>
            </a:pPr>
            <a:endParaRPr lang="pt-BR" sz="2400" dirty="0"/>
          </a:p>
        </p:txBody>
      </p:sp>
    </p:spTree>
    <p:extLst>
      <p:ext uri="{BB962C8B-B14F-4D97-AF65-F5344CB8AC3E}">
        <p14:creationId xmlns:p14="http://schemas.microsoft.com/office/powerpoint/2010/main" val="3543686510"/>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115416" y="144016"/>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1049867" y="666044"/>
            <a:ext cx="10713155" cy="604794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tângulo 1">
            <a:extLst>
              <a:ext uri="{FF2B5EF4-FFF2-40B4-BE49-F238E27FC236}">
                <a16:creationId xmlns:a16="http://schemas.microsoft.com/office/drawing/2014/main" id="{26CBC975-D9DF-4261-A412-2CC406B5CD36}"/>
              </a:ext>
            </a:extLst>
          </p:cNvPr>
          <p:cNvSpPr>
            <a:spLocks noChangeArrowheads="1"/>
          </p:cNvSpPr>
          <p:nvPr/>
        </p:nvSpPr>
        <p:spPr bwMode="auto">
          <a:xfrm>
            <a:off x="1919536" y="2109579"/>
            <a:ext cx="8496944" cy="1107996"/>
          </a:xfrm>
          <a:prstGeom prst="rect">
            <a:avLst/>
          </a:prstGeom>
          <a:noFill/>
          <a:ln w="9525">
            <a:noFill/>
            <a:miter lim="800000"/>
            <a:headEnd/>
            <a:tailEnd/>
          </a:ln>
        </p:spPr>
        <p:txBody>
          <a:bodyPr wrap="square">
            <a:spAutoFit/>
          </a:bodyPr>
          <a:lstStyle/>
          <a:p>
            <a:pPr>
              <a:lnSpc>
                <a:spcPct val="150000"/>
              </a:lnSpc>
            </a:pPr>
            <a:r>
              <a:rPr lang="pt-BR" altLang="pt-BR" sz="3200" dirty="0">
                <a:solidFill>
                  <a:schemeClr val="bg1"/>
                </a:solidFill>
              </a:rPr>
              <a:t> </a:t>
            </a:r>
            <a:endParaRPr lang="pt-BR" altLang="pt-BR" sz="3200" dirty="0">
              <a:solidFill>
                <a:srgbClr val="002060"/>
              </a:solidFill>
            </a:endParaRPr>
          </a:p>
          <a:p>
            <a:endParaRPr lang="pt-BR" altLang="pt-BR" dirty="0"/>
          </a:p>
        </p:txBody>
      </p:sp>
      <p:sp>
        <p:nvSpPr>
          <p:cNvPr id="3" name="Retângulo 2">
            <a:extLst>
              <a:ext uri="{FF2B5EF4-FFF2-40B4-BE49-F238E27FC236}">
                <a16:creationId xmlns:a16="http://schemas.microsoft.com/office/drawing/2014/main" id="{2D31C9C8-A92C-4AA2-948C-4EC999940707}"/>
              </a:ext>
            </a:extLst>
          </p:cNvPr>
          <p:cNvSpPr/>
          <p:nvPr/>
        </p:nvSpPr>
        <p:spPr>
          <a:xfrm>
            <a:off x="1569157" y="1322868"/>
            <a:ext cx="9572976" cy="5115246"/>
          </a:xfrm>
          <a:prstGeom prst="rect">
            <a:avLst/>
          </a:prstGeom>
        </p:spPr>
        <p:txBody>
          <a:bodyPr wrap="square">
            <a:spAutoFit/>
          </a:bodyPr>
          <a:lstStyle/>
          <a:p>
            <a:pPr algn="ctr">
              <a:lnSpc>
                <a:spcPct val="90000"/>
              </a:lnSpc>
              <a:buFont typeface="Wingdings" panose="05000000000000000000" pitchFamily="2" charset="2"/>
              <a:buNone/>
              <a:defRPr/>
            </a:pPr>
            <a:r>
              <a:rPr lang="pt-BR" altLang="pt-BR" sz="4000" dirty="0">
                <a:highlight>
                  <a:srgbClr val="EEF7F8"/>
                </a:highlight>
                <a:cs typeface="Times New Roman" panose="02020603050405020304" pitchFamily="18" charset="0"/>
              </a:rPr>
              <a:t>Radioterapia Curativa</a:t>
            </a:r>
          </a:p>
          <a:p>
            <a:pPr algn="ctr">
              <a:lnSpc>
                <a:spcPct val="90000"/>
              </a:lnSpc>
              <a:buFont typeface="Wingdings" panose="05000000000000000000" pitchFamily="2" charset="2"/>
              <a:buNone/>
              <a:defRPr/>
            </a:pPr>
            <a:endParaRPr lang="pt-BR" altLang="pt-BR" sz="4000" dirty="0">
              <a:cs typeface="Times New Roman" panose="02020603050405020304" pitchFamily="18" charset="0"/>
            </a:endParaRPr>
          </a:p>
          <a:p>
            <a:pPr>
              <a:lnSpc>
                <a:spcPct val="150000"/>
              </a:lnSpc>
              <a:buFont typeface="Wingdings" panose="05000000000000000000" pitchFamily="2" charset="2"/>
              <a:buNone/>
              <a:defRPr/>
            </a:pPr>
            <a:r>
              <a:rPr lang="pt-BR" altLang="pt-BR" sz="3600" dirty="0">
                <a:cs typeface="Times New Roman" panose="02020603050405020304" pitchFamily="18" charset="0"/>
              </a:rPr>
              <a:t>Consiste na principal modalidade de tratamento e visa à cura do paciente. A dose utilizada </a:t>
            </a:r>
            <a:r>
              <a:rPr lang="pt-BR" altLang="pt-BR" sz="3600" b="1" dirty="0">
                <a:cs typeface="Times New Roman" panose="02020603050405020304" pitchFamily="18" charset="0"/>
              </a:rPr>
              <a:t>é geralmente a dose máxima que pode ser aplicada na área</a:t>
            </a:r>
            <a:r>
              <a:rPr lang="pt-BR" altLang="pt-BR" sz="4000" dirty="0">
                <a:cs typeface="Times New Roman" panose="02020603050405020304" pitchFamily="18" charset="0"/>
              </a:rPr>
              <a:t>.</a:t>
            </a:r>
          </a:p>
          <a:p>
            <a:pPr algn="ctr">
              <a:lnSpc>
                <a:spcPct val="90000"/>
              </a:lnSpc>
              <a:buFont typeface="Wingdings" panose="05000000000000000000" pitchFamily="2" charset="2"/>
              <a:buNone/>
              <a:defRPr/>
            </a:pPr>
            <a:r>
              <a:rPr lang="pt-BR" altLang="pt-BR" sz="3600" dirty="0"/>
              <a:t> </a:t>
            </a:r>
            <a:endParaRPr lang="pt-BR" altLang="pt-BR" sz="2800" dirty="0"/>
          </a:p>
        </p:txBody>
      </p:sp>
    </p:spTree>
    <p:extLst>
      <p:ext uri="{BB962C8B-B14F-4D97-AF65-F5344CB8AC3E}">
        <p14:creationId xmlns:p14="http://schemas.microsoft.com/office/powerpoint/2010/main" val="513819330"/>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130542" y="0"/>
            <a:ext cx="1788994" cy="721188"/>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564443" y="451556"/>
            <a:ext cx="11288889" cy="626242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tângulo 1">
            <a:extLst>
              <a:ext uri="{FF2B5EF4-FFF2-40B4-BE49-F238E27FC236}">
                <a16:creationId xmlns:a16="http://schemas.microsoft.com/office/drawing/2014/main" id="{26CBC975-D9DF-4261-A412-2CC406B5CD36}"/>
              </a:ext>
            </a:extLst>
          </p:cNvPr>
          <p:cNvSpPr>
            <a:spLocks noChangeArrowheads="1"/>
          </p:cNvSpPr>
          <p:nvPr/>
        </p:nvSpPr>
        <p:spPr bwMode="auto">
          <a:xfrm>
            <a:off x="1919536" y="2109579"/>
            <a:ext cx="8496944" cy="1107996"/>
          </a:xfrm>
          <a:prstGeom prst="rect">
            <a:avLst/>
          </a:prstGeom>
          <a:noFill/>
          <a:ln w="9525">
            <a:noFill/>
            <a:miter lim="800000"/>
            <a:headEnd/>
            <a:tailEnd/>
          </a:ln>
        </p:spPr>
        <p:txBody>
          <a:bodyPr wrap="square">
            <a:spAutoFit/>
          </a:bodyPr>
          <a:lstStyle/>
          <a:p>
            <a:pPr>
              <a:lnSpc>
                <a:spcPct val="150000"/>
              </a:lnSpc>
            </a:pPr>
            <a:r>
              <a:rPr lang="pt-BR" altLang="pt-BR" sz="3200" dirty="0">
                <a:solidFill>
                  <a:schemeClr val="bg1"/>
                </a:solidFill>
              </a:rPr>
              <a:t> </a:t>
            </a:r>
            <a:endParaRPr lang="pt-BR" altLang="pt-BR" sz="3200" dirty="0">
              <a:solidFill>
                <a:srgbClr val="002060"/>
              </a:solidFill>
            </a:endParaRPr>
          </a:p>
          <a:p>
            <a:endParaRPr lang="pt-BR" altLang="pt-BR" dirty="0"/>
          </a:p>
        </p:txBody>
      </p:sp>
      <p:sp>
        <p:nvSpPr>
          <p:cNvPr id="3" name="Retângulo 2">
            <a:extLst>
              <a:ext uri="{FF2B5EF4-FFF2-40B4-BE49-F238E27FC236}">
                <a16:creationId xmlns:a16="http://schemas.microsoft.com/office/drawing/2014/main" id="{594125AB-341F-4B8C-A731-82208D10DBF8}"/>
              </a:ext>
            </a:extLst>
          </p:cNvPr>
          <p:cNvSpPr/>
          <p:nvPr/>
        </p:nvSpPr>
        <p:spPr>
          <a:xfrm>
            <a:off x="1004711" y="1145179"/>
            <a:ext cx="10295467" cy="4764381"/>
          </a:xfrm>
          <a:prstGeom prst="rect">
            <a:avLst/>
          </a:prstGeom>
        </p:spPr>
        <p:txBody>
          <a:bodyPr wrap="square">
            <a:spAutoFit/>
          </a:bodyPr>
          <a:lstStyle/>
          <a:p>
            <a:pPr marL="109537" algn="ctr">
              <a:lnSpc>
                <a:spcPct val="90000"/>
              </a:lnSpc>
              <a:defRPr/>
            </a:pPr>
            <a:r>
              <a:rPr lang="pt-BR" sz="3200" b="1" dirty="0">
                <a:highlight>
                  <a:srgbClr val="EEF7F8"/>
                </a:highlight>
                <a:cs typeface="Times New Roman" pitchFamily="18" charset="0"/>
              </a:rPr>
              <a:t>Radioterapia Pós-Operatória ou Pós-QT </a:t>
            </a:r>
            <a:br>
              <a:rPr lang="pt-BR" sz="3200" b="1" dirty="0">
                <a:highlight>
                  <a:srgbClr val="EEF7F8"/>
                </a:highlight>
                <a:cs typeface="Times New Roman" pitchFamily="18" charset="0"/>
              </a:rPr>
            </a:br>
            <a:r>
              <a:rPr lang="pt-BR" sz="3200" b="1" dirty="0">
                <a:highlight>
                  <a:srgbClr val="EEF7F8"/>
                </a:highlight>
                <a:cs typeface="Times New Roman" pitchFamily="18" charset="0"/>
              </a:rPr>
              <a:t>(RT Profilática)</a:t>
            </a:r>
          </a:p>
          <a:p>
            <a:pPr marL="109537" algn="ctr">
              <a:lnSpc>
                <a:spcPct val="90000"/>
              </a:lnSpc>
              <a:defRPr/>
            </a:pPr>
            <a:endParaRPr lang="pt-BR" altLang="pt-BR" sz="3200" dirty="0">
              <a:cs typeface="Times New Roman" pitchFamily="18" charset="0"/>
            </a:endParaRPr>
          </a:p>
          <a:p>
            <a:pPr marL="109537" algn="just">
              <a:lnSpc>
                <a:spcPct val="150000"/>
              </a:lnSpc>
              <a:defRPr/>
            </a:pPr>
            <a:r>
              <a:rPr lang="pt-BR" altLang="pt-BR" sz="3200" b="1" dirty="0">
                <a:cs typeface="Times New Roman" pitchFamily="18" charset="0"/>
              </a:rPr>
              <a:t>Segue-se à principal modalidade de tratamento do paciente</a:t>
            </a:r>
            <a:r>
              <a:rPr lang="pt-BR" altLang="pt-BR" sz="3200" dirty="0">
                <a:cs typeface="Times New Roman" pitchFamily="18" charset="0"/>
              </a:rPr>
              <a:t>, com a finalidade de esterilizar possíveis focos microscópicos do tumor. Como as anteriores, </a:t>
            </a:r>
            <a:r>
              <a:rPr lang="pt-BR" altLang="pt-BR" sz="3200" b="1" dirty="0">
                <a:cs typeface="Times New Roman" panose="02020603050405020304" pitchFamily="18" charset="0"/>
              </a:rPr>
              <a:t>a dose total não alcança a dose máxima permitida para a área.</a:t>
            </a:r>
            <a:endParaRPr lang="pt-BR" altLang="pt-BR" sz="3200" dirty="0">
              <a:cs typeface="Times New Roman" panose="02020603050405020304" pitchFamily="18" charset="0"/>
            </a:endParaRPr>
          </a:p>
          <a:p>
            <a:pPr marL="109537">
              <a:lnSpc>
                <a:spcPct val="90000"/>
              </a:lnSpc>
              <a:defRPr/>
            </a:pPr>
            <a:endParaRPr lang="pt-BR" altLang="pt-BR" sz="2800" dirty="0">
              <a:cs typeface="Times New Roman" panose="02020603050405020304" pitchFamily="18" charset="0"/>
            </a:endParaRPr>
          </a:p>
        </p:txBody>
      </p:sp>
    </p:spTree>
    <p:extLst>
      <p:ext uri="{BB962C8B-B14F-4D97-AF65-F5344CB8AC3E}">
        <p14:creationId xmlns:p14="http://schemas.microsoft.com/office/powerpoint/2010/main" val="3664387396"/>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17016" y="73543"/>
            <a:ext cx="2069029" cy="834077"/>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733777" y="670382"/>
            <a:ext cx="10780889" cy="6009735"/>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tângulo 1">
            <a:extLst>
              <a:ext uri="{FF2B5EF4-FFF2-40B4-BE49-F238E27FC236}">
                <a16:creationId xmlns:a16="http://schemas.microsoft.com/office/drawing/2014/main" id="{26CBC975-D9DF-4261-A412-2CC406B5CD36}"/>
              </a:ext>
            </a:extLst>
          </p:cNvPr>
          <p:cNvSpPr>
            <a:spLocks noChangeArrowheads="1"/>
          </p:cNvSpPr>
          <p:nvPr/>
        </p:nvSpPr>
        <p:spPr bwMode="auto">
          <a:xfrm>
            <a:off x="1919536" y="2109579"/>
            <a:ext cx="8496944" cy="1107996"/>
          </a:xfrm>
          <a:prstGeom prst="rect">
            <a:avLst/>
          </a:prstGeom>
          <a:noFill/>
          <a:ln w="9525">
            <a:noFill/>
            <a:miter lim="800000"/>
            <a:headEnd/>
            <a:tailEnd/>
          </a:ln>
        </p:spPr>
        <p:txBody>
          <a:bodyPr wrap="square">
            <a:spAutoFit/>
          </a:bodyPr>
          <a:lstStyle/>
          <a:p>
            <a:pPr>
              <a:lnSpc>
                <a:spcPct val="150000"/>
              </a:lnSpc>
            </a:pPr>
            <a:r>
              <a:rPr lang="pt-BR" altLang="pt-BR" sz="3200" dirty="0">
                <a:solidFill>
                  <a:schemeClr val="bg1"/>
                </a:solidFill>
              </a:rPr>
              <a:t> </a:t>
            </a:r>
            <a:endParaRPr lang="pt-BR" altLang="pt-BR" sz="3200" dirty="0">
              <a:solidFill>
                <a:srgbClr val="002060"/>
              </a:solidFill>
            </a:endParaRPr>
          </a:p>
          <a:p>
            <a:endParaRPr lang="pt-BR" altLang="pt-BR" dirty="0"/>
          </a:p>
        </p:txBody>
      </p:sp>
      <p:sp>
        <p:nvSpPr>
          <p:cNvPr id="3" name="Retângulo 2">
            <a:extLst>
              <a:ext uri="{FF2B5EF4-FFF2-40B4-BE49-F238E27FC236}">
                <a16:creationId xmlns:a16="http://schemas.microsoft.com/office/drawing/2014/main" id="{54AA82B1-B37A-48A7-9CC5-33B0C8E66B33}"/>
              </a:ext>
            </a:extLst>
          </p:cNvPr>
          <p:cNvSpPr/>
          <p:nvPr/>
        </p:nvSpPr>
        <p:spPr>
          <a:xfrm>
            <a:off x="1444977" y="1399822"/>
            <a:ext cx="9539111" cy="4278094"/>
          </a:xfrm>
          <a:prstGeom prst="rect">
            <a:avLst/>
          </a:prstGeom>
        </p:spPr>
        <p:txBody>
          <a:bodyPr wrap="square">
            <a:spAutoFit/>
          </a:bodyPr>
          <a:lstStyle/>
          <a:p>
            <a:pPr algn="ctr"/>
            <a:r>
              <a:rPr lang="pt-BR" sz="2400" b="1" dirty="0">
                <a:highlight>
                  <a:srgbClr val="EEF7F8"/>
                </a:highlight>
                <a:cs typeface="Times New Roman" pitchFamily="18" charset="0"/>
              </a:rPr>
              <a:t>RADIOTERAPIA ANTI-ÁLGICA</a:t>
            </a:r>
          </a:p>
          <a:p>
            <a:pPr algn="ctr"/>
            <a:endParaRPr lang="pt-BR" sz="2400" b="1" dirty="0">
              <a:cs typeface="Times New Roman" pitchFamily="18" charset="0"/>
            </a:endParaRPr>
          </a:p>
          <a:p>
            <a:pPr algn="just">
              <a:defRPr/>
            </a:pPr>
            <a:r>
              <a:rPr lang="pt-BR" altLang="pt-BR" sz="2800" b="1" dirty="0">
                <a:cs typeface="Times New Roman" pitchFamily="18" charset="0"/>
              </a:rPr>
              <a:t>Radioterapia paliativa</a:t>
            </a:r>
            <a:r>
              <a:rPr lang="pt-BR" altLang="pt-BR" sz="2800" dirty="0">
                <a:cs typeface="Times New Roman" pitchFamily="18" charset="0"/>
              </a:rPr>
              <a:t> com esta finalidade específica. Tanto pode ser aplicada em dose</a:t>
            </a:r>
          </a:p>
          <a:p>
            <a:pPr algn="just">
              <a:buFont typeface="Wingdings" pitchFamily="2" charset="2"/>
              <a:buNone/>
              <a:defRPr/>
            </a:pPr>
            <a:r>
              <a:rPr lang="pt-BR" altLang="pt-BR" sz="2800" dirty="0">
                <a:cs typeface="Times New Roman" pitchFamily="18" charset="0"/>
              </a:rPr>
              <a:t>única como pode ser aplicada diariamente ou, em doses diárias maiores, semanalmente. </a:t>
            </a:r>
          </a:p>
          <a:p>
            <a:pPr algn="just">
              <a:buFont typeface="Wingdings" pitchFamily="2" charset="2"/>
              <a:buNone/>
              <a:defRPr/>
            </a:pPr>
            <a:r>
              <a:rPr lang="pt-BR" altLang="pt-BR" sz="2800" dirty="0">
                <a:cs typeface="Times New Roman" pitchFamily="18" charset="0"/>
              </a:rPr>
              <a:t>Como é de </a:t>
            </a:r>
            <a:r>
              <a:rPr lang="pt-BR" altLang="pt-BR" sz="2800" b="1" dirty="0">
                <a:cs typeface="Times New Roman" pitchFamily="18" charset="0"/>
              </a:rPr>
              <a:t>finalidade paliativa, a dose total é menor do que a máxima permitida para a área, exceto nos casos especificados como metástases.</a:t>
            </a:r>
            <a:endParaRPr lang="pt-BR" altLang="pt-BR" sz="2800" dirty="0">
              <a:cs typeface="Times New Roman" pitchFamily="18" charset="0"/>
            </a:endParaRPr>
          </a:p>
          <a:p>
            <a:pPr algn="ctr"/>
            <a:r>
              <a:rPr lang="pt-BR" sz="2800" b="1" dirty="0"/>
              <a:t> </a:t>
            </a:r>
            <a:endParaRPr lang="pt-BR" sz="2400" b="1" dirty="0"/>
          </a:p>
        </p:txBody>
      </p:sp>
    </p:spTree>
    <p:extLst>
      <p:ext uri="{BB962C8B-B14F-4D97-AF65-F5344CB8AC3E}">
        <p14:creationId xmlns:p14="http://schemas.microsoft.com/office/powerpoint/2010/main" val="636935599"/>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48568" y="177883"/>
            <a:ext cx="1814984" cy="73166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711199" y="804034"/>
            <a:ext cx="11063111" cy="590995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tângulo 1">
            <a:extLst>
              <a:ext uri="{FF2B5EF4-FFF2-40B4-BE49-F238E27FC236}">
                <a16:creationId xmlns:a16="http://schemas.microsoft.com/office/drawing/2014/main" id="{26CBC975-D9DF-4261-A412-2CC406B5CD36}"/>
              </a:ext>
            </a:extLst>
          </p:cNvPr>
          <p:cNvSpPr>
            <a:spLocks noChangeArrowheads="1"/>
          </p:cNvSpPr>
          <p:nvPr/>
        </p:nvSpPr>
        <p:spPr bwMode="auto">
          <a:xfrm>
            <a:off x="1919536" y="2109579"/>
            <a:ext cx="8496944" cy="1107996"/>
          </a:xfrm>
          <a:prstGeom prst="rect">
            <a:avLst/>
          </a:prstGeom>
          <a:noFill/>
          <a:ln w="9525">
            <a:noFill/>
            <a:miter lim="800000"/>
            <a:headEnd/>
            <a:tailEnd/>
          </a:ln>
        </p:spPr>
        <p:txBody>
          <a:bodyPr wrap="square">
            <a:spAutoFit/>
          </a:bodyPr>
          <a:lstStyle/>
          <a:p>
            <a:pPr>
              <a:lnSpc>
                <a:spcPct val="150000"/>
              </a:lnSpc>
            </a:pPr>
            <a:r>
              <a:rPr lang="pt-BR" altLang="pt-BR" sz="3200" dirty="0">
                <a:solidFill>
                  <a:schemeClr val="bg1"/>
                </a:solidFill>
              </a:rPr>
              <a:t> </a:t>
            </a:r>
            <a:endParaRPr lang="pt-BR" altLang="pt-BR" sz="3200" dirty="0">
              <a:solidFill>
                <a:srgbClr val="002060"/>
              </a:solidFill>
            </a:endParaRPr>
          </a:p>
          <a:p>
            <a:endParaRPr lang="pt-BR" altLang="pt-BR" dirty="0"/>
          </a:p>
        </p:txBody>
      </p:sp>
      <p:sp>
        <p:nvSpPr>
          <p:cNvPr id="3" name="Retângulo 2">
            <a:extLst>
              <a:ext uri="{FF2B5EF4-FFF2-40B4-BE49-F238E27FC236}">
                <a16:creationId xmlns:a16="http://schemas.microsoft.com/office/drawing/2014/main" id="{6F1AB449-820E-4000-86DB-52C513146A2D}"/>
              </a:ext>
            </a:extLst>
          </p:cNvPr>
          <p:cNvSpPr/>
          <p:nvPr/>
        </p:nvSpPr>
        <p:spPr>
          <a:xfrm>
            <a:off x="1140178" y="1397674"/>
            <a:ext cx="10035822" cy="3970318"/>
          </a:xfrm>
          <a:prstGeom prst="rect">
            <a:avLst/>
          </a:prstGeom>
        </p:spPr>
        <p:txBody>
          <a:bodyPr wrap="square">
            <a:spAutoFit/>
          </a:bodyPr>
          <a:lstStyle/>
          <a:p>
            <a:pPr algn="ctr"/>
            <a:r>
              <a:rPr lang="pt-BR" sz="2800" b="1" dirty="0">
                <a:highlight>
                  <a:srgbClr val="EEF7F8"/>
                </a:highlight>
                <a:cs typeface="Times New Roman" pitchFamily="18" charset="0"/>
              </a:rPr>
              <a:t>RADIOTERAPIA ANTI-HEMORRÁGICA</a:t>
            </a:r>
          </a:p>
          <a:p>
            <a:endParaRPr lang="pt-BR" sz="2000" dirty="0">
              <a:cs typeface="Times New Roman" pitchFamily="18" charset="0"/>
            </a:endParaRPr>
          </a:p>
          <a:p>
            <a:pPr algn="just">
              <a:lnSpc>
                <a:spcPct val="150000"/>
              </a:lnSpc>
              <a:defRPr/>
            </a:pPr>
            <a:r>
              <a:rPr lang="pt-BR" altLang="pt-BR" sz="2800" b="1" dirty="0">
                <a:cs typeface="Times New Roman" pitchFamily="18" charset="0"/>
              </a:rPr>
              <a:t>Radioterapia paliativa</a:t>
            </a:r>
            <a:r>
              <a:rPr lang="pt-BR" altLang="pt-BR" sz="2800" dirty="0">
                <a:cs typeface="Times New Roman" pitchFamily="18" charset="0"/>
              </a:rPr>
              <a:t> com esta finalidade específica. Como é de finalidade paliativa, a </a:t>
            </a:r>
            <a:r>
              <a:rPr lang="pt-BR" altLang="pt-BR" sz="2800" b="1" dirty="0">
                <a:cs typeface="Times New Roman" pitchFamily="18" charset="0"/>
              </a:rPr>
              <a:t>dose total deve ser menor do que a máxima permitida para a área</a:t>
            </a:r>
            <a:r>
              <a:rPr lang="pt-BR" altLang="pt-BR" sz="2800" dirty="0">
                <a:cs typeface="Times New Roman" pitchFamily="18" charset="0"/>
              </a:rPr>
              <a:t>, podendo ser aplicada em dose única ou diária, porém, excepcionalmente, </a:t>
            </a:r>
            <a:r>
              <a:rPr lang="pt-BR" altLang="pt-BR" sz="2800" b="1" dirty="0">
                <a:cs typeface="Times New Roman" pitchFamily="18" charset="0"/>
              </a:rPr>
              <a:t>pode se maior</a:t>
            </a:r>
            <a:r>
              <a:rPr lang="pt-BR" altLang="pt-BR" sz="2800" dirty="0">
                <a:cs typeface="Times New Roman" pitchFamily="18" charset="0"/>
              </a:rPr>
              <a:t> que a máxima.</a:t>
            </a:r>
          </a:p>
          <a:p>
            <a:r>
              <a:rPr lang="pt-BR" dirty="0">
                <a:cs typeface="Times New Roman" pitchFamily="18" charset="0"/>
              </a:rPr>
              <a:t/>
            </a:r>
            <a:br>
              <a:rPr lang="pt-BR" dirty="0">
                <a:cs typeface="Times New Roman" pitchFamily="18" charset="0"/>
              </a:rPr>
            </a:br>
            <a:endParaRPr lang="pt-BR" dirty="0"/>
          </a:p>
        </p:txBody>
      </p:sp>
    </p:spTree>
    <p:extLst>
      <p:ext uri="{BB962C8B-B14F-4D97-AF65-F5344CB8AC3E}">
        <p14:creationId xmlns:p14="http://schemas.microsoft.com/office/powerpoint/2010/main" val="4091759283"/>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28305" y="83721"/>
            <a:ext cx="1816998" cy="732477"/>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423333" y="814795"/>
            <a:ext cx="11345333" cy="5897786"/>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tângulo 1">
            <a:extLst>
              <a:ext uri="{FF2B5EF4-FFF2-40B4-BE49-F238E27FC236}">
                <a16:creationId xmlns:a16="http://schemas.microsoft.com/office/drawing/2014/main" id="{26CBC975-D9DF-4261-A412-2CC406B5CD36}"/>
              </a:ext>
            </a:extLst>
          </p:cNvPr>
          <p:cNvSpPr>
            <a:spLocks noChangeArrowheads="1"/>
          </p:cNvSpPr>
          <p:nvPr/>
        </p:nvSpPr>
        <p:spPr bwMode="auto">
          <a:xfrm>
            <a:off x="1919536" y="2109579"/>
            <a:ext cx="8496944" cy="1107996"/>
          </a:xfrm>
          <a:prstGeom prst="rect">
            <a:avLst/>
          </a:prstGeom>
          <a:noFill/>
          <a:ln w="9525">
            <a:noFill/>
            <a:miter lim="800000"/>
            <a:headEnd/>
            <a:tailEnd/>
          </a:ln>
        </p:spPr>
        <p:txBody>
          <a:bodyPr wrap="square">
            <a:spAutoFit/>
          </a:bodyPr>
          <a:lstStyle/>
          <a:p>
            <a:pPr>
              <a:lnSpc>
                <a:spcPct val="150000"/>
              </a:lnSpc>
            </a:pPr>
            <a:r>
              <a:rPr lang="pt-BR" altLang="pt-BR" sz="3200" dirty="0">
                <a:solidFill>
                  <a:schemeClr val="bg1"/>
                </a:solidFill>
              </a:rPr>
              <a:t> </a:t>
            </a:r>
            <a:endParaRPr lang="pt-BR" altLang="pt-BR" sz="3200" dirty="0">
              <a:solidFill>
                <a:srgbClr val="002060"/>
              </a:solidFill>
            </a:endParaRPr>
          </a:p>
          <a:p>
            <a:endParaRPr lang="pt-BR" altLang="pt-BR" dirty="0"/>
          </a:p>
        </p:txBody>
      </p:sp>
      <p:sp>
        <p:nvSpPr>
          <p:cNvPr id="9" name="Text Box 4">
            <a:extLst>
              <a:ext uri="{FF2B5EF4-FFF2-40B4-BE49-F238E27FC236}">
                <a16:creationId xmlns:a16="http://schemas.microsoft.com/office/drawing/2014/main" id="{17CB371B-EBC8-48C0-A67F-BBF50D5D689D}"/>
              </a:ext>
            </a:extLst>
          </p:cNvPr>
          <p:cNvSpPr txBox="1">
            <a:spLocks noChangeArrowheads="1"/>
          </p:cNvSpPr>
          <p:nvPr/>
        </p:nvSpPr>
        <p:spPr bwMode="auto">
          <a:xfrm>
            <a:off x="4295800" y="1907114"/>
            <a:ext cx="2971800" cy="523875"/>
          </a:xfrm>
          <a:prstGeom prst="rect">
            <a:avLst/>
          </a:prstGeom>
          <a:noFill/>
          <a:ln w="762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rgbClr val="4D4D4D"/>
                </a:solidFill>
                <a:latin typeface="Arial" pitchFamily="34" charset="0"/>
                <a:ea typeface="ＭＳ Ｐゴシック" pitchFamily="34" charset="-128"/>
              </a:defRPr>
            </a:lvl1pPr>
            <a:lvl2pPr marL="742950" indent="-285750" eaLnBrk="0" hangingPunct="0">
              <a:spcBef>
                <a:spcPct val="20000"/>
              </a:spcBef>
              <a:buChar char="–"/>
              <a:defRPr sz="2800">
                <a:solidFill>
                  <a:srgbClr val="4D4D4D"/>
                </a:solidFill>
                <a:latin typeface="Arial" pitchFamily="34" charset="0"/>
                <a:ea typeface="ＭＳ Ｐゴシック" pitchFamily="34" charset="-128"/>
              </a:defRPr>
            </a:lvl2pPr>
            <a:lvl3pPr marL="1143000" indent="-228600" eaLnBrk="0" hangingPunct="0">
              <a:spcBef>
                <a:spcPct val="20000"/>
              </a:spcBef>
              <a:buChar char="•"/>
              <a:defRPr sz="2400">
                <a:solidFill>
                  <a:srgbClr val="4D4D4D"/>
                </a:solidFill>
                <a:latin typeface="Arial" pitchFamily="34" charset="0"/>
                <a:ea typeface="ＭＳ Ｐゴシック" pitchFamily="34" charset="-128"/>
              </a:defRPr>
            </a:lvl3pPr>
            <a:lvl4pPr marL="1600200" indent="-228600" eaLnBrk="0" hangingPunct="0">
              <a:spcBef>
                <a:spcPct val="20000"/>
              </a:spcBef>
              <a:buChar char="–"/>
              <a:defRPr sz="2000">
                <a:solidFill>
                  <a:srgbClr val="4D4D4D"/>
                </a:solidFill>
                <a:latin typeface="Arial" pitchFamily="34" charset="0"/>
                <a:ea typeface="ＭＳ Ｐゴシック" pitchFamily="34" charset="-128"/>
              </a:defRPr>
            </a:lvl4pPr>
            <a:lvl5pPr marL="2057400" indent="-228600" eaLnBrk="0" hangingPunct="0">
              <a:spcBef>
                <a:spcPct val="20000"/>
              </a:spcBef>
              <a:buChar char="»"/>
              <a:defRPr sz="2000">
                <a:solidFill>
                  <a:srgbClr val="4D4D4D"/>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9pPr>
          </a:lstStyle>
          <a:p>
            <a:pPr algn="ctr">
              <a:spcBef>
                <a:spcPct val="50000"/>
              </a:spcBef>
              <a:buFontTx/>
              <a:buNone/>
            </a:pPr>
            <a:r>
              <a:rPr lang="pt-BR" altLang="pt-BR" sz="2800" dirty="0">
                <a:solidFill>
                  <a:schemeClr val="tx2"/>
                </a:solidFill>
                <a:latin typeface="Times New Roman" pitchFamily="18" charset="0"/>
              </a:rPr>
              <a:t>RADIOTERAPIA</a:t>
            </a:r>
          </a:p>
        </p:txBody>
      </p:sp>
      <p:sp>
        <p:nvSpPr>
          <p:cNvPr id="10" name="Text Box 5">
            <a:extLst>
              <a:ext uri="{FF2B5EF4-FFF2-40B4-BE49-F238E27FC236}">
                <a16:creationId xmlns:a16="http://schemas.microsoft.com/office/drawing/2014/main" id="{28E42C54-E221-4FF5-9F9A-A1BC4372AABB}"/>
              </a:ext>
            </a:extLst>
          </p:cNvPr>
          <p:cNvSpPr txBox="1">
            <a:spLocks noChangeArrowheads="1"/>
          </p:cNvSpPr>
          <p:nvPr/>
        </p:nvSpPr>
        <p:spPr bwMode="auto">
          <a:xfrm>
            <a:off x="2256906" y="3245749"/>
            <a:ext cx="2667000" cy="519113"/>
          </a:xfrm>
          <a:prstGeom prst="rect">
            <a:avLst/>
          </a:prstGeom>
          <a:noFill/>
          <a:ln w="1905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rgbClr val="4D4D4D"/>
                </a:solidFill>
                <a:latin typeface="Arial" pitchFamily="34" charset="0"/>
                <a:ea typeface="ＭＳ Ｐゴシック" pitchFamily="34" charset="-128"/>
              </a:defRPr>
            </a:lvl1pPr>
            <a:lvl2pPr marL="742950" indent="-285750" eaLnBrk="0" hangingPunct="0">
              <a:spcBef>
                <a:spcPct val="20000"/>
              </a:spcBef>
              <a:buChar char="–"/>
              <a:defRPr sz="2800">
                <a:solidFill>
                  <a:srgbClr val="4D4D4D"/>
                </a:solidFill>
                <a:latin typeface="Arial" pitchFamily="34" charset="0"/>
                <a:ea typeface="ＭＳ Ｐゴシック" pitchFamily="34" charset="-128"/>
              </a:defRPr>
            </a:lvl2pPr>
            <a:lvl3pPr marL="1143000" indent="-228600" eaLnBrk="0" hangingPunct="0">
              <a:spcBef>
                <a:spcPct val="20000"/>
              </a:spcBef>
              <a:buChar char="•"/>
              <a:defRPr sz="2400">
                <a:solidFill>
                  <a:srgbClr val="4D4D4D"/>
                </a:solidFill>
                <a:latin typeface="Arial" pitchFamily="34" charset="0"/>
                <a:ea typeface="ＭＳ Ｐゴシック" pitchFamily="34" charset="-128"/>
              </a:defRPr>
            </a:lvl3pPr>
            <a:lvl4pPr marL="1600200" indent="-228600" eaLnBrk="0" hangingPunct="0">
              <a:spcBef>
                <a:spcPct val="20000"/>
              </a:spcBef>
              <a:buChar char="–"/>
              <a:defRPr sz="2000">
                <a:solidFill>
                  <a:srgbClr val="4D4D4D"/>
                </a:solidFill>
                <a:latin typeface="Arial" pitchFamily="34" charset="0"/>
                <a:ea typeface="ＭＳ Ｐゴシック" pitchFamily="34" charset="-128"/>
              </a:defRPr>
            </a:lvl4pPr>
            <a:lvl5pPr marL="2057400" indent="-228600" eaLnBrk="0" hangingPunct="0">
              <a:spcBef>
                <a:spcPct val="20000"/>
              </a:spcBef>
              <a:buChar char="»"/>
              <a:defRPr sz="2000">
                <a:solidFill>
                  <a:srgbClr val="4D4D4D"/>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9pPr>
          </a:lstStyle>
          <a:p>
            <a:pPr algn="ctr">
              <a:spcBef>
                <a:spcPct val="50000"/>
              </a:spcBef>
              <a:buFontTx/>
              <a:buNone/>
            </a:pPr>
            <a:r>
              <a:rPr lang="pt-BR" altLang="pt-BR" sz="2800" dirty="0">
                <a:solidFill>
                  <a:srgbClr val="0070C0"/>
                </a:solidFill>
                <a:latin typeface="Times New Roman" pitchFamily="18" charset="0"/>
              </a:rPr>
              <a:t>EXTERNA</a:t>
            </a:r>
            <a:endParaRPr lang="pt-BR" altLang="pt-BR" sz="2000" dirty="0">
              <a:solidFill>
                <a:srgbClr val="0070C0"/>
              </a:solidFill>
              <a:latin typeface="Times New Roman" pitchFamily="18" charset="0"/>
            </a:endParaRPr>
          </a:p>
        </p:txBody>
      </p:sp>
      <p:sp>
        <p:nvSpPr>
          <p:cNvPr id="11" name="Text Box 6">
            <a:extLst>
              <a:ext uri="{FF2B5EF4-FFF2-40B4-BE49-F238E27FC236}">
                <a16:creationId xmlns:a16="http://schemas.microsoft.com/office/drawing/2014/main" id="{78F68A86-BB32-4A20-B995-C3D763A7DD80}"/>
              </a:ext>
            </a:extLst>
          </p:cNvPr>
          <p:cNvSpPr txBox="1">
            <a:spLocks noChangeArrowheads="1"/>
          </p:cNvSpPr>
          <p:nvPr/>
        </p:nvSpPr>
        <p:spPr bwMode="auto">
          <a:xfrm>
            <a:off x="7268095" y="3244575"/>
            <a:ext cx="2395537" cy="519113"/>
          </a:xfrm>
          <a:prstGeom prst="rect">
            <a:avLst/>
          </a:prstGeom>
          <a:noFill/>
          <a:ln w="1905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rgbClr val="4D4D4D"/>
                </a:solidFill>
                <a:latin typeface="Arial" pitchFamily="34" charset="0"/>
                <a:ea typeface="ＭＳ Ｐゴシック" pitchFamily="34" charset="-128"/>
              </a:defRPr>
            </a:lvl1pPr>
            <a:lvl2pPr marL="742950" indent="-285750" eaLnBrk="0" hangingPunct="0">
              <a:spcBef>
                <a:spcPct val="20000"/>
              </a:spcBef>
              <a:buChar char="–"/>
              <a:defRPr sz="2800">
                <a:solidFill>
                  <a:srgbClr val="4D4D4D"/>
                </a:solidFill>
                <a:latin typeface="Arial" pitchFamily="34" charset="0"/>
                <a:ea typeface="ＭＳ Ｐゴシック" pitchFamily="34" charset="-128"/>
              </a:defRPr>
            </a:lvl2pPr>
            <a:lvl3pPr marL="1143000" indent="-228600" eaLnBrk="0" hangingPunct="0">
              <a:spcBef>
                <a:spcPct val="20000"/>
              </a:spcBef>
              <a:buChar char="•"/>
              <a:defRPr sz="2400">
                <a:solidFill>
                  <a:srgbClr val="4D4D4D"/>
                </a:solidFill>
                <a:latin typeface="Arial" pitchFamily="34" charset="0"/>
                <a:ea typeface="ＭＳ Ｐゴシック" pitchFamily="34" charset="-128"/>
              </a:defRPr>
            </a:lvl3pPr>
            <a:lvl4pPr marL="1600200" indent="-228600" eaLnBrk="0" hangingPunct="0">
              <a:spcBef>
                <a:spcPct val="20000"/>
              </a:spcBef>
              <a:buChar char="–"/>
              <a:defRPr sz="2000">
                <a:solidFill>
                  <a:srgbClr val="4D4D4D"/>
                </a:solidFill>
                <a:latin typeface="Arial" pitchFamily="34" charset="0"/>
                <a:ea typeface="ＭＳ Ｐゴシック" pitchFamily="34" charset="-128"/>
              </a:defRPr>
            </a:lvl4pPr>
            <a:lvl5pPr marL="2057400" indent="-228600" eaLnBrk="0" hangingPunct="0">
              <a:spcBef>
                <a:spcPct val="20000"/>
              </a:spcBef>
              <a:buChar char="»"/>
              <a:defRPr sz="2000">
                <a:solidFill>
                  <a:srgbClr val="4D4D4D"/>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9pPr>
          </a:lstStyle>
          <a:p>
            <a:pPr algn="ctr">
              <a:spcBef>
                <a:spcPct val="50000"/>
              </a:spcBef>
              <a:buFontTx/>
              <a:buNone/>
            </a:pPr>
            <a:r>
              <a:rPr lang="pt-BR" altLang="pt-BR" sz="2800" dirty="0">
                <a:solidFill>
                  <a:srgbClr val="0070C0"/>
                </a:solidFill>
                <a:latin typeface="Times New Roman" pitchFamily="18" charset="0"/>
              </a:rPr>
              <a:t>INTERNA</a:t>
            </a:r>
            <a:endParaRPr lang="pt-BR" altLang="pt-BR" sz="2000" dirty="0">
              <a:solidFill>
                <a:srgbClr val="0070C0"/>
              </a:solidFill>
              <a:latin typeface="Times New Roman" pitchFamily="18" charset="0"/>
            </a:endParaRPr>
          </a:p>
        </p:txBody>
      </p:sp>
      <p:sp>
        <p:nvSpPr>
          <p:cNvPr id="12" name="Text Box 7">
            <a:extLst>
              <a:ext uri="{FF2B5EF4-FFF2-40B4-BE49-F238E27FC236}">
                <a16:creationId xmlns:a16="http://schemas.microsoft.com/office/drawing/2014/main" id="{147780E4-0A36-42F8-8450-401D98BB5C01}"/>
              </a:ext>
            </a:extLst>
          </p:cNvPr>
          <p:cNvSpPr txBox="1">
            <a:spLocks noChangeArrowheads="1"/>
          </p:cNvSpPr>
          <p:nvPr/>
        </p:nvSpPr>
        <p:spPr bwMode="auto">
          <a:xfrm>
            <a:off x="1426499" y="3849612"/>
            <a:ext cx="4103687" cy="2092325"/>
          </a:xfrm>
          <a:prstGeom prst="rect">
            <a:avLst/>
          </a:prstGeom>
          <a:noFill/>
          <a:ln w="1905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rgbClr val="4D4D4D"/>
                </a:solidFill>
                <a:latin typeface="Arial" pitchFamily="34" charset="0"/>
                <a:ea typeface="ＭＳ Ｐゴシック" pitchFamily="34" charset="-128"/>
              </a:defRPr>
            </a:lvl1pPr>
            <a:lvl2pPr marL="742950" indent="-285750" eaLnBrk="0" hangingPunct="0">
              <a:spcBef>
                <a:spcPct val="20000"/>
              </a:spcBef>
              <a:buChar char="–"/>
              <a:defRPr sz="2800">
                <a:solidFill>
                  <a:srgbClr val="4D4D4D"/>
                </a:solidFill>
                <a:latin typeface="Arial" pitchFamily="34" charset="0"/>
                <a:ea typeface="ＭＳ Ｐゴシック" pitchFamily="34" charset="-128"/>
              </a:defRPr>
            </a:lvl2pPr>
            <a:lvl3pPr marL="1143000" indent="-228600" eaLnBrk="0" hangingPunct="0">
              <a:spcBef>
                <a:spcPct val="20000"/>
              </a:spcBef>
              <a:buChar char="•"/>
              <a:defRPr sz="2400">
                <a:solidFill>
                  <a:srgbClr val="4D4D4D"/>
                </a:solidFill>
                <a:latin typeface="Arial" pitchFamily="34" charset="0"/>
                <a:ea typeface="ＭＳ Ｐゴシック" pitchFamily="34" charset="-128"/>
              </a:defRPr>
            </a:lvl3pPr>
            <a:lvl4pPr marL="1600200" indent="-228600" eaLnBrk="0" hangingPunct="0">
              <a:spcBef>
                <a:spcPct val="20000"/>
              </a:spcBef>
              <a:buChar char="–"/>
              <a:defRPr sz="2000">
                <a:solidFill>
                  <a:srgbClr val="4D4D4D"/>
                </a:solidFill>
                <a:latin typeface="Arial" pitchFamily="34" charset="0"/>
                <a:ea typeface="ＭＳ Ｐゴシック" pitchFamily="34" charset="-128"/>
              </a:defRPr>
            </a:lvl4pPr>
            <a:lvl5pPr marL="2057400" indent="-228600" eaLnBrk="0" hangingPunct="0">
              <a:spcBef>
                <a:spcPct val="20000"/>
              </a:spcBef>
              <a:buChar char="»"/>
              <a:defRPr sz="2000">
                <a:solidFill>
                  <a:srgbClr val="4D4D4D"/>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9pPr>
          </a:lstStyle>
          <a:p>
            <a:pPr>
              <a:spcBef>
                <a:spcPct val="50000"/>
              </a:spcBef>
              <a:buFontTx/>
              <a:buNone/>
            </a:pPr>
            <a:r>
              <a:rPr lang="pt-BR" altLang="pt-BR" sz="2000" dirty="0" err="1">
                <a:solidFill>
                  <a:srgbClr val="000000"/>
                </a:solidFill>
                <a:latin typeface="Georgia" pitchFamily="18" charset="0"/>
              </a:rPr>
              <a:t>Roentgenterapia</a:t>
            </a:r>
            <a:endParaRPr lang="pt-BR" altLang="pt-BR" sz="2000" dirty="0">
              <a:solidFill>
                <a:srgbClr val="000000"/>
              </a:solidFill>
              <a:latin typeface="Georgia" pitchFamily="18" charset="0"/>
            </a:endParaRPr>
          </a:p>
          <a:p>
            <a:pPr>
              <a:spcBef>
                <a:spcPct val="50000"/>
              </a:spcBef>
              <a:buFontTx/>
              <a:buNone/>
            </a:pPr>
            <a:r>
              <a:rPr lang="pt-BR" altLang="pt-BR" sz="2000" dirty="0">
                <a:solidFill>
                  <a:srgbClr val="000000"/>
                </a:solidFill>
                <a:latin typeface="Georgia" pitchFamily="18" charset="0"/>
              </a:rPr>
              <a:t>Cobaltoterapia</a:t>
            </a:r>
          </a:p>
          <a:p>
            <a:pPr>
              <a:spcBef>
                <a:spcPct val="50000"/>
              </a:spcBef>
              <a:buFontTx/>
              <a:buNone/>
            </a:pPr>
            <a:r>
              <a:rPr lang="pt-BR" altLang="pt-BR" sz="2000" dirty="0">
                <a:solidFill>
                  <a:srgbClr val="000000"/>
                </a:solidFill>
                <a:latin typeface="Georgia" pitchFamily="18" charset="0"/>
              </a:rPr>
              <a:t>Acelerador linear só de fótons</a:t>
            </a:r>
          </a:p>
          <a:p>
            <a:pPr>
              <a:spcBef>
                <a:spcPct val="50000"/>
              </a:spcBef>
              <a:buFontTx/>
              <a:buNone/>
            </a:pPr>
            <a:r>
              <a:rPr lang="pt-BR" altLang="pt-BR" sz="2000" dirty="0">
                <a:solidFill>
                  <a:srgbClr val="000000"/>
                </a:solidFill>
                <a:latin typeface="Georgia" pitchFamily="18" charset="0"/>
              </a:rPr>
              <a:t>Acelerador linear de fótons e elétrons</a:t>
            </a:r>
          </a:p>
        </p:txBody>
      </p:sp>
      <p:sp>
        <p:nvSpPr>
          <p:cNvPr id="14" name="Text Box 8">
            <a:extLst>
              <a:ext uri="{FF2B5EF4-FFF2-40B4-BE49-F238E27FC236}">
                <a16:creationId xmlns:a16="http://schemas.microsoft.com/office/drawing/2014/main" id="{5FF5E913-37FC-4605-9AB4-175E0C8DCE18}"/>
              </a:ext>
            </a:extLst>
          </p:cNvPr>
          <p:cNvSpPr txBox="1">
            <a:spLocks noChangeArrowheads="1"/>
          </p:cNvSpPr>
          <p:nvPr/>
        </p:nvSpPr>
        <p:spPr bwMode="auto">
          <a:xfrm>
            <a:off x="6168008" y="3772391"/>
            <a:ext cx="4962836" cy="2246769"/>
          </a:xfrm>
          <a:prstGeom prst="rect">
            <a:avLst/>
          </a:prstGeom>
          <a:noFill/>
          <a:ln w="9525">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sz="3200">
                <a:solidFill>
                  <a:srgbClr val="4D4D4D"/>
                </a:solidFill>
                <a:latin typeface="Arial" pitchFamily="34" charset="0"/>
                <a:ea typeface="ＭＳ Ｐゴシック" pitchFamily="34" charset="-128"/>
              </a:defRPr>
            </a:lvl1pPr>
            <a:lvl2pPr marL="742950" indent="-285750" eaLnBrk="0" hangingPunct="0">
              <a:spcBef>
                <a:spcPct val="20000"/>
              </a:spcBef>
              <a:buChar char="–"/>
              <a:defRPr sz="2800">
                <a:solidFill>
                  <a:srgbClr val="4D4D4D"/>
                </a:solidFill>
                <a:latin typeface="Arial" pitchFamily="34" charset="0"/>
                <a:ea typeface="ＭＳ Ｐゴシック" pitchFamily="34" charset="-128"/>
              </a:defRPr>
            </a:lvl2pPr>
            <a:lvl3pPr marL="1143000" indent="-228600" eaLnBrk="0" hangingPunct="0">
              <a:spcBef>
                <a:spcPct val="20000"/>
              </a:spcBef>
              <a:buChar char="•"/>
              <a:defRPr sz="2400">
                <a:solidFill>
                  <a:srgbClr val="4D4D4D"/>
                </a:solidFill>
                <a:latin typeface="Arial" pitchFamily="34" charset="0"/>
                <a:ea typeface="ＭＳ Ｐゴシック" pitchFamily="34" charset="-128"/>
              </a:defRPr>
            </a:lvl3pPr>
            <a:lvl4pPr marL="1600200" indent="-228600" eaLnBrk="0" hangingPunct="0">
              <a:spcBef>
                <a:spcPct val="20000"/>
              </a:spcBef>
              <a:buChar char="–"/>
              <a:defRPr sz="2000">
                <a:solidFill>
                  <a:srgbClr val="4D4D4D"/>
                </a:solidFill>
                <a:latin typeface="Arial" pitchFamily="34" charset="0"/>
                <a:ea typeface="ＭＳ Ｐゴシック" pitchFamily="34" charset="-128"/>
              </a:defRPr>
            </a:lvl4pPr>
            <a:lvl5pPr marL="2057400" indent="-228600" eaLnBrk="0" hangingPunct="0">
              <a:spcBef>
                <a:spcPct val="20000"/>
              </a:spcBef>
              <a:buChar char="»"/>
              <a:defRPr sz="2000">
                <a:solidFill>
                  <a:srgbClr val="4D4D4D"/>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9pPr>
          </a:lstStyle>
          <a:p>
            <a:pPr>
              <a:spcBef>
                <a:spcPct val="50000"/>
              </a:spcBef>
              <a:buFontTx/>
              <a:buNone/>
            </a:pPr>
            <a:r>
              <a:rPr lang="pt-BR" altLang="pt-BR" sz="2000" dirty="0" err="1">
                <a:solidFill>
                  <a:srgbClr val="000000"/>
                </a:solidFill>
                <a:latin typeface="Georgia" pitchFamily="18" charset="0"/>
              </a:rPr>
              <a:t>Betaterapia</a:t>
            </a:r>
            <a:endParaRPr lang="pt-BR" altLang="pt-BR" sz="2000" dirty="0">
              <a:solidFill>
                <a:srgbClr val="000000"/>
              </a:solidFill>
              <a:latin typeface="Georgia" pitchFamily="18" charset="0"/>
            </a:endParaRPr>
          </a:p>
          <a:p>
            <a:pPr>
              <a:spcBef>
                <a:spcPct val="50000"/>
              </a:spcBef>
              <a:buFontTx/>
              <a:buNone/>
            </a:pPr>
            <a:r>
              <a:rPr lang="pt-BR" altLang="pt-BR" sz="2000" dirty="0" err="1">
                <a:solidFill>
                  <a:srgbClr val="000000"/>
                </a:solidFill>
                <a:latin typeface="Georgia" pitchFamily="18" charset="0"/>
              </a:rPr>
              <a:t>Radiomoldagem</a:t>
            </a:r>
            <a:endParaRPr lang="pt-BR" altLang="pt-BR" sz="2000" dirty="0">
              <a:solidFill>
                <a:srgbClr val="000000"/>
              </a:solidFill>
              <a:latin typeface="Georgia" pitchFamily="18" charset="0"/>
            </a:endParaRPr>
          </a:p>
          <a:p>
            <a:pPr>
              <a:spcBef>
                <a:spcPct val="50000"/>
              </a:spcBef>
              <a:buFontTx/>
              <a:buNone/>
            </a:pPr>
            <a:r>
              <a:rPr lang="pt-BR" altLang="pt-BR" sz="2000" dirty="0">
                <a:solidFill>
                  <a:srgbClr val="000000"/>
                </a:solidFill>
                <a:latin typeface="Georgia" pitchFamily="18" charset="0"/>
              </a:rPr>
              <a:t>Braquiterapia de baixa taxa de dose</a:t>
            </a:r>
          </a:p>
          <a:p>
            <a:pPr>
              <a:spcBef>
                <a:spcPct val="50000"/>
              </a:spcBef>
              <a:buFontTx/>
              <a:buNone/>
            </a:pPr>
            <a:r>
              <a:rPr lang="pt-BR" altLang="pt-BR" sz="2000" dirty="0">
                <a:solidFill>
                  <a:srgbClr val="000000"/>
                </a:solidFill>
                <a:latin typeface="Georgia" pitchFamily="18" charset="0"/>
              </a:rPr>
              <a:t>Iodoterapia</a:t>
            </a:r>
          </a:p>
          <a:p>
            <a:pPr>
              <a:spcBef>
                <a:spcPct val="50000"/>
              </a:spcBef>
              <a:buFontTx/>
              <a:buNone/>
            </a:pPr>
            <a:r>
              <a:rPr lang="pt-BR" altLang="pt-BR" sz="2000" dirty="0">
                <a:solidFill>
                  <a:srgbClr val="000000"/>
                </a:solidFill>
                <a:latin typeface="Georgia" pitchFamily="18" charset="0"/>
              </a:rPr>
              <a:t>Braquiterapia de alta taxa de dose (HDR)</a:t>
            </a:r>
          </a:p>
        </p:txBody>
      </p:sp>
      <p:sp>
        <p:nvSpPr>
          <p:cNvPr id="15" name="Line 9">
            <a:extLst>
              <a:ext uri="{FF2B5EF4-FFF2-40B4-BE49-F238E27FC236}">
                <a16:creationId xmlns:a16="http://schemas.microsoft.com/office/drawing/2014/main" id="{B6EC1F45-759C-4A16-9201-C31C941DFD88}"/>
              </a:ext>
            </a:extLst>
          </p:cNvPr>
          <p:cNvSpPr>
            <a:spLocks noChangeShapeType="1"/>
          </p:cNvSpPr>
          <p:nvPr/>
        </p:nvSpPr>
        <p:spPr bwMode="auto">
          <a:xfrm flipH="1">
            <a:off x="3702756" y="2461765"/>
            <a:ext cx="593043" cy="699233"/>
          </a:xfrm>
          <a:prstGeom prst="line">
            <a:avLst/>
          </a:prstGeom>
          <a:noFill/>
          <a:ln w="76200">
            <a:solidFill>
              <a:schemeClr val="tx1"/>
            </a:solidFill>
            <a:round/>
            <a:headEnd type="none" w="sm" len="sm"/>
            <a:tailEnd type="triangle" w="lg" len="med"/>
          </a:ln>
          <a:extLst>
            <a:ext uri="{909E8E84-426E-40DD-AFC4-6F175D3DCCD1}">
              <a14:hiddenFill xmlns:a14="http://schemas.microsoft.com/office/drawing/2010/main">
                <a:noFill/>
              </a14:hiddenFill>
            </a:ext>
          </a:extLst>
        </p:spPr>
        <p:txBody>
          <a:bodyPr wrap="none" anchor="ctr"/>
          <a:lstStyle/>
          <a:p>
            <a:endParaRPr lang="pt-BR"/>
          </a:p>
        </p:txBody>
      </p:sp>
      <p:sp>
        <p:nvSpPr>
          <p:cNvPr id="16" name="Line 9">
            <a:extLst>
              <a:ext uri="{FF2B5EF4-FFF2-40B4-BE49-F238E27FC236}">
                <a16:creationId xmlns:a16="http://schemas.microsoft.com/office/drawing/2014/main" id="{D8D467DB-3FE9-4E9E-BA89-11FC83D46D52}"/>
              </a:ext>
            </a:extLst>
          </p:cNvPr>
          <p:cNvSpPr>
            <a:spLocks noChangeShapeType="1"/>
          </p:cNvSpPr>
          <p:nvPr/>
        </p:nvSpPr>
        <p:spPr bwMode="auto">
          <a:xfrm>
            <a:off x="7267599" y="2457989"/>
            <a:ext cx="628603" cy="699232"/>
          </a:xfrm>
          <a:prstGeom prst="line">
            <a:avLst/>
          </a:prstGeom>
          <a:noFill/>
          <a:ln w="76200">
            <a:solidFill>
              <a:schemeClr val="tx1"/>
            </a:solidFill>
            <a:round/>
            <a:headEnd type="none" w="sm" len="sm"/>
            <a:tailEnd type="triangle" w="lg" len="med"/>
          </a:ln>
          <a:extLst>
            <a:ext uri="{909E8E84-426E-40DD-AFC4-6F175D3DCCD1}">
              <a14:hiddenFill xmlns:a14="http://schemas.microsoft.com/office/drawing/2010/main">
                <a:noFill/>
              </a14:hiddenFill>
            </a:ext>
          </a:extLst>
        </p:spPr>
        <p:txBody>
          <a:bodyPr wrap="none" anchor="ctr"/>
          <a:lstStyle/>
          <a:p>
            <a:endParaRPr lang="pt-BR"/>
          </a:p>
        </p:txBody>
      </p:sp>
    </p:spTree>
    <p:extLst>
      <p:ext uri="{BB962C8B-B14F-4D97-AF65-F5344CB8AC3E}">
        <p14:creationId xmlns:p14="http://schemas.microsoft.com/office/powerpoint/2010/main" val="2870670890"/>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354569" y="8317"/>
            <a:ext cx="1564967" cy="630877"/>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725946" y="639194"/>
            <a:ext cx="10927644" cy="604449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tângulo 1">
            <a:extLst>
              <a:ext uri="{FF2B5EF4-FFF2-40B4-BE49-F238E27FC236}">
                <a16:creationId xmlns:a16="http://schemas.microsoft.com/office/drawing/2014/main" id="{26CBC975-D9DF-4261-A412-2CC406B5CD36}"/>
              </a:ext>
            </a:extLst>
          </p:cNvPr>
          <p:cNvSpPr>
            <a:spLocks noChangeArrowheads="1"/>
          </p:cNvSpPr>
          <p:nvPr/>
        </p:nvSpPr>
        <p:spPr bwMode="auto">
          <a:xfrm>
            <a:off x="1919536" y="2109579"/>
            <a:ext cx="8496944" cy="1107996"/>
          </a:xfrm>
          <a:prstGeom prst="rect">
            <a:avLst/>
          </a:prstGeom>
          <a:noFill/>
          <a:ln w="9525">
            <a:noFill/>
            <a:miter lim="800000"/>
            <a:headEnd/>
            <a:tailEnd/>
          </a:ln>
        </p:spPr>
        <p:txBody>
          <a:bodyPr wrap="square">
            <a:spAutoFit/>
          </a:bodyPr>
          <a:lstStyle/>
          <a:p>
            <a:pPr>
              <a:lnSpc>
                <a:spcPct val="150000"/>
              </a:lnSpc>
            </a:pPr>
            <a:r>
              <a:rPr lang="pt-BR" altLang="pt-BR" sz="3200" dirty="0">
                <a:solidFill>
                  <a:schemeClr val="bg1"/>
                </a:solidFill>
              </a:rPr>
              <a:t> </a:t>
            </a:r>
            <a:endParaRPr lang="pt-BR" altLang="pt-BR" sz="3200" dirty="0">
              <a:solidFill>
                <a:srgbClr val="002060"/>
              </a:solidFill>
            </a:endParaRPr>
          </a:p>
          <a:p>
            <a:endParaRPr lang="pt-BR" altLang="pt-BR" dirty="0"/>
          </a:p>
        </p:txBody>
      </p:sp>
      <p:sp>
        <p:nvSpPr>
          <p:cNvPr id="9" name="Text Box 4">
            <a:extLst>
              <a:ext uri="{FF2B5EF4-FFF2-40B4-BE49-F238E27FC236}">
                <a16:creationId xmlns:a16="http://schemas.microsoft.com/office/drawing/2014/main" id="{17CB371B-EBC8-48C0-A67F-BBF50D5D689D}"/>
              </a:ext>
            </a:extLst>
          </p:cNvPr>
          <p:cNvSpPr txBox="1">
            <a:spLocks noChangeArrowheads="1"/>
          </p:cNvSpPr>
          <p:nvPr/>
        </p:nvSpPr>
        <p:spPr bwMode="auto">
          <a:xfrm>
            <a:off x="2935111" y="1772871"/>
            <a:ext cx="6096000" cy="523220"/>
          </a:xfrm>
          <a:prstGeom prst="rect">
            <a:avLst/>
          </a:prstGeom>
          <a:noFill/>
          <a:ln w="762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sz="3200">
                <a:solidFill>
                  <a:srgbClr val="4D4D4D"/>
                </a:solidFill>
                <a:latin typeface="Arial" pitchFamily="34" charset="0"/>
                <a:ea typeface="ＭＳ Ｐゴシック" pitchFamily="34" charset="-128"/>
              </a:defRPr>
            </a:lvl1pPr>
            <a:lvl2pPr marL="742950" indent="-285750" eaLnBrk="0" hangingPunct="0">
              <a:spcBef>
                <a:spcPct val="20000"/>
              </a:spcBef>
              <a:buChar char="–"/>
              <a:defRPr sz="2800">
                <a:solidFill>
                  <a:srgbClr val="4D4D4D"/>
                </a:solidFill>
                <a:latin typeface="Arial" pitchFamily="34" charset="0"/>
                <a:ea typeface="ＭＳ Ｐゴシック" pitchFamily="34" charset="-128"/>
              </a:defRPr>
            </a:lvl2pPr>
            <a:lvl3pPr marL="1143000" indent="-228600" eaLnBrk="0" hangingPunct="0">
              <a:spcBef>
                <a:spcPct val="20000"/>
              </a:spcBef>
              <a:buChar char="•"/>
              <a:defRPr sz="2400">
                <a:solidFill>
                  <a:srgbClr val="4D4D4D"/>
                </a:solidFill>
                <a:latin typeface="Arial" pitchFamily="34" charset="0"/>
                <a:ea typeface="ＭＳ Ｐゴシック" pitchFamily="34" charset="-128"/>
              </a:defRPr>
            </a:lvl3pPr>
            <a:lvl4pPr marL="1600200" indent="-228600" eaLnBrk="0" hangingPunct="0">
              <a:spcBef>
                <a:spcPct val="20000"/>
              </a:spcBef>
              <a:buChar char="–"/>
              <a:defRPr sz="2000">
                <a:solidFill>
                  <a:srgbClr val="4D4D4D"/>
                </a:solidFill>
                <a:latin typeface="Arial" pitchFamily="34" charset="0"/>
                <a:ea typeface="ＭＳ Ｐゴシック" pitchFamily="34" charset="-128"/>
              </a:defRPr>
            </a:lvl4pPr>
            <a:lvl5pPr marL="2057400" indent="-228600" eaLnBrk="0" hangingPunct="0">
              <a:spcBef>
                <a:spcPct val="20000"/>
              </a:spcBef>
              <a:buChar char="»"/>
              <a:defRPr sz="2000">
                <a:solidFill>
                  <a:srgbClr val="4D4D4D"/>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9pPr>
          </a:lstStyle>
          <a:p>
            <a:pPr algn="ctr">
              <a:spcBef>
                <a:spcPct val="50000"/>
              </a:spcBef>
              <a:buFontTx/>
              <a:buNone/>
            </a:pPr>
            <a:r>
              <a:rPr lang="pt-BR" altLang="pt-BR" sz="2800" dirty="0">
                <a:solidFill>
                  <a:schemeClr val="tx2"/>
                </a:solidFill>
                <a:latin typeface="Times New Roman" pitchFamily="18" charset="0"/>
              </a:rPr>
              <a:t>RADIOTERAPIA</a:t>
            </a:r>
          </a:p>
        </p:txBody>
      </p:sp>
      <p:sp>
        <p:nvSpPr>
          <p:cNvPr id="15" name="Line 9">
            <a:extLst>
              <a:ext uri="{FF2B5EF4-FFF2-40B4-BE49-F238E27FC236}">
                <a16:creationId xmlns:a16="http://schemas.microsoft.com/office/drawing/2014/main" id="{B6EC1F45-759C-4A16-9201-C31C941DFD88}"/>
              </a:ext>
            </a:extLst>
          </p:cNvPr>
          <p:cNvSpPr>
            <a:spLocks noChangeShapeType="1"/>
          </p:cNvSpPr>
          <p:nvPr/>
        </p:nvSpPr>
        <p:spPr bwMode="auto">
          <a:xfrm flipH="1">
            <a:off x="5508977" y="2427079"/>
            <a:ext cx="272721" cy="960867"/>
          </a:xfrm>
          <a:prstGeom prst="line">
            <a:avLst/>
          </a:prstGeom>
          <a:noFill/>
          <a:ln w="76200">
            <a:solidFill>
              <a:schemeClr val="tx1"/>
            </a:solidFill>
            <a:round/>
            <a:headEnd type="none" w="sm" len="sm"/>
            <a:tailEnd type="triangle" w="lg" len="med"/>
          </a:ln>
          <a:extLst>
            <a:ext uri="{909E8E84-426E-40DD-AFC4-6F175D3DCCD1}">
              <a14:hiddenFill xmlns:a14="http://schemas.microsoft.com/office/drawing/2010/main">
                <a:noFill/>
              </a14:hiddenFill>
            </a:ext>
          </a:extLst>
        </p:spPr>
        <p:txBody>
          <a:bodyPr wrap="none" anchor="ctr"/>
          <a:lstStyle/>
          <a:p>
            <a:endParaRPr lang="pt-BR"/>
          </a:p>
        </p:txBody>
      </p:sp>
      <p:sp>
        <p:nvSpPr>
          <p:cNvPr id="16" name="Line 9">
            <a:extLst>
              <a:ext uri="{FF2B5EF4-FFF2-40B4-BE49-F238E27FC236}">
                <a16:creationId xmlns:a16="http://schemas.microsoft.com/office/drawing/2014/main" id="{D8D467DB-3FE9-4E9E-BA89-11FC83D46D52}"/>
              </a:ext>
            </a:extLst>
          </p:cNvPr>
          <p:cNvSpPr>
            <a:spLocks noChangeShapeType="1"/>
          </p:cNvSpPr>
          <p:nvPr/>
        </p:nvSpPr>
        <p:spPr bwMode="auto">
          <a:xfrm>
            <a:off x="5806063" y="2427079"/>
            <a:ext cx="133680" cy="960867"/>
          </a:xfrm>
          <a:prstGeom prst="line">
            <a:avLst/>
          </a:prstGeom>
          <a:noFill/>
          <a:ln w="76200">
            <a:solidFill>
              <a:schemeClr val="tx1"/>
            </a:solidFill>
            <a:round/>
            <a:headEnd type="none" w="sm" len="sm"/>
            <a:tailEnd type="triangle" w="lg" len="med"/>
          </a:ln>
          <a:extLst>
            <a:ext uri="{909E8E84-426E-40DD-AFC4-6F175D3DCCD1}">
              <a14:hiddenFill xmlns:a14="http://schemas.microsoft.com/office/drawing/2010/main">
                <a:noFill/>
              </a14:hiddenFill>
            </a:ext>
          </a:extLst>
        </p:spPr>
        <p:txBody>
          <a:bodyPr wrap="none" anchor="ctr"/>
          <a:lstStyle/>
          <a:p>
            <a:endParaRPr lang="pt-BR"/>
          </a:p>
        </p:txBody>
      </p:sp>
      <p:sp>
        <p:nvSpPr>
          <p:cNvPr id="17" name="Rectangle 3">
            <a:extLst>
              <a:ext uri="{FF2B5EF4-FFF2-40B4-BE49-F238E27FC236}">
                <a16:creationId xmlns:a16="http://schemas.microsoft.com/office/drawing/2014/main" id="{7A2D63E9-92F0-4D93-BD5F-040DFF3B695A}"/>
              </a:ext>
            </a:extLst>
          </p:cNvPr>
          <p:cNvSpPr txBox="1">
            <a:spLocks noChangeArrowheads="1"/>
          </p:cNvSpPr>
          <p:nvPr/>
        </p:nvSpPr>
        <p:spPr bwMode="auto">
          <a:xfrm>
            <a:off x="1631727" y="3259396"/>
            <a:ext cx="9072562" cy="360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normAutofit fontScale="77500" lnSpcReduction="20000"/>
          </a:bodyPr>
          <a:lstStyle>
            <a:lvl1pPr marL="0" indent="0" algn="ctr" rtl="0" eaLnBrk="0" fontAlgn="base" hangingPunct="0">
              <a:spcBef>
                <a:spcPct val="20000"/>
              </a:spcBef>
              <a:spcAft>
                <a:spcPct val="0"/>
              </a:spcAft>
              <a:buFontTx/>
              <a:buNone/>
              <a:defRPr sz="2500">
                <a:solidFill>
                  <a:srgbClr val="4D4D4D"/>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rgbClr val="4D4D4D"/>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rgbClr val="4D4D4D"/>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rgbClr val="4D4D4D"/>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rgbClr val="4D4D4D"/>
                </a:solidFill>
                <a:latin typeface="+mn-lt"/>
                <a:ea typeface="MS PGothic" pitchFamily="34" charset="-128"/>
              </a:defRPr>
            </a:lvl5pPr>
            <a:lvl6pPr marL="2514600" indent="-228600" algn="l" rtl="0" fontAlgn="base">
              <a:spcBef>
                <a:spcPct val="20000"/>
              </a:spcBef>
              <a:spcAft>
                <a:spcPct val="0"/>
              </a:spcAft>
              <a:buChar char="»"/>
              <a:defRPr sz="2000">
                <a:solidFill>
                  <a:srgbClr val="4D4D4D"/>
                </a:solidFill>
                <a:latin typeface="+mn-lt"/>
                <a:ea typeface="+mn-ea"/>
              </a:defRPr>
            </a:lvl6pPr>
            <a:lvl7pPr marL="2971800" indent="-228600" algn="l" rtl="0" fontAlgn="base">
              <a:spcBef>
                <a:spcPct val="20000"/>
              </a:spcBef>
              <a:spcAft>
                <a:spcPct val="0"/>
              </a:spcAft>
              <a:buChar char="»"/>
              <a:defRPr sz="2000">
                <a:solidFill>
                  <a:srgbClr val="4D4D4D"/>
                </a:solidFill>
                <a:latin typeface="+mn-lt"/>
                <a:ea typeface="+mn-ea"/>
              </a:defRPr>
            </a:lvl7pPr>
            <a:lvl8pPr marL="3429000" indent="-228600" algn="l" rtl="0" fontAlgn="base">
              <a:spcBef>
                <a:spcPct val="20000"/>
              </a:spcBef>
              <a:spcAft>
                <a:spcPct val="0"/>
              </a:spcAft>
              <a:buChar char="»"/>
              <a:defRPr sz="2000">
                <a:solidFill>
                  <a:srgbClr val="4D4D4D"/>
                </a:solidFill>
                <a:latin typeface="+mn-lt"/>
                <a:ea typeface="+mn-ea"/>
              </a:defRPr>
            </a:lvl8pPr>
            <a:lvl9pPr marL="3886200" indent="-228600" algn="l" rtl="0" fontAlgn="base">
              <a:spcBef>
                <a:spcPct val="20000"/>
              </a:spcBef>
              <a:spcAft>
                <a:spcPct val="0"/>
              </a:spcAft>
              <a:buChar char="»"/>
              <a:defRPr sz="2000">
                <a:solidFill>
                  <a:srgbClr val="4D4D4D"/>
                </a:solidFill>
                <a:latin typeface="+mn-lt"/>
                <a:ea typeface="+mn-ea"/>
              </a:defRPr>
            </a:lvl9pPr>
          </a:lstStyle>
          <a:p>
            <a:pPr>
              <a:lnSpc>
                <a:spcPct val="80000"/>
              </a:lnSpc>
              <a:defRPr/>
            </a:pPr>
            <a:r>
              <a:rPr lang="pt-BR" kern="0" dirty="0"/>
              <a:t>                               </a:t>
            </a:r>
            <a:endParaRPr lang="pt-BR" kern="0" dirty="0">
              <a:latin typeface="Microsoft Sans Serif" pitchFamily="34" charset="0"/>
            </a:endParaRPr>
          </a:p>
          <a:p>
            <a:pPr>
              <a:lnSpc>
                <a:spcPct val="80000"/>
              </a:lnSpc>
              <a:buFont typeface="Wingdings" pitchFamily="2" charset="2"/>
              <a:buChar char="§"/>
              <a:defRPr/>
            </a:pPr>
            <a:r>
              <a:rPr lang="pt-BR" sz="5100" b="1" kern="0" dirty="0"/>
              <a:t>Braquiterapia</a:t>
            </a:r>
            <a:r>
              <a:rPr lang="pt-BR" sz="4600" kern="0" dirty="0"/>
              <a:t>: tratamento à curta distância</a:t>
            </a:r>
          </a:p>
          <a:p>
            <a:pPr>
              <a:lnSpc>
                <a:spcPct val="80000"/>
              </a:lnSpc>
              <a:defRPr/>
            </a:pPr>
            <a:r>
              <a:rPr lang="pt-BR" kern="0" dirty="0"/>
              <a:t>    “</a:t>
            </a:r>
            <a:r>
              <a:rPr lang="pt-BR" b="1" kern="0" dirty="0"/>
              <a:t>A palavra braquiterapia origina-se do grego (</a:t>
            </a:r>
            <a:r>
              <a:rPr lang="pt-BR" b="1" kern="0" dirty="0" err="1"/>
              <a:t>brachys</a:t>
            </a:r>
            <a:r>
              <a:rPr lang="pt-BR" b="1" kern="0" dirty="0"/>
              <a:t> = junto, próximo)”</a:t>
            </a:r>
          </a:p>
          <a:p>
            <a:pPr>
              <a:lnSpc>
                <a:spcPct val="80000"/>
              </a:lnSpc>
              <a:buFont typeface="Wingdings" pitchFamily="2" charset="2"/>
              <a:buChar char="§"/>
              <a:defRPr/>
            </a:pPr>
            <a:endParaRPr lang="pt-BR" kern="0" dirty="0"/>
          </a:p>
          <a:p>
            <a:pPr>
              <a:lnSpc>
                <a:spcPct val="80000"/>
              </a:lnSpc>
              <a:buFont typeface="Wingdings" pitchFamily="2" charset="2"/>
              <a:buChar char="§"/>
              <a:defRPr/>
            </a:pPr>
            <a:endParaRPr lang="pt-BR" kern="0" dirty="0"/>
          </a:p>
          <a:p>
            <a:pPr>
              <a:lnSpc>
                <a:spcPct val="80000"/>
              </a:lnSpc>
              <a:buFont typeface="Wingdings" pitchFamily="2" charset="2"/>
              <a:buChar char="§"/>
              <a:defRPr/>
            </a:pPr>
            <a:endParaRPr lang="pt-BR" kern="0" dirty="0">
              <a:latin typeface="Microsoft Sans Serif" pitchFamily="34" charset="0"/>
            </a:endParaRPr>
          </a:p>
          <a:p>
            <a:pPr>
              <a:lnSpc>
                <a:spcPct val="80000"/>
              </a:lnSpc>
              <a:buFont typeface="Wingdings" pitchFamily="2" charset="2"/>
              <a:buChar char="§"/>
              <a:defRPr/>
            </a:pPr>
            <a:endParaRPr lang="pt-BR" kern="0" dirty="0">
              <a:latin typeface="Microsoft Sans Serif" pitchFamily="34" charset="0"/>
            </a:endParaRPr>
          </a:p>
          <a:p>
            <a:pPr>
              <a:lnSpc>
                <a:spcPct val="80000"/>
              </a:lnSpc>
              <a:defRPr/>
            </a:pPr>
            <a:endParaRPr lang="pt-BR" kern="0" dirty="0">
              <a:latin typeface="Microsoft Sans Serif" pitchFamily="34" charset="0"/>
            </a:endParaRPr>
          </a:p>
          <a:p>
            <a:pPr>
              <a:lnSpc>
                <a:spcPct val="80000"/>
              </a:lnSpc>
              <a:buFont typeface="Wingdings" pitchFamily="2" charset="2"/>
              <a:buChar char="§"/>
              <a:defRPr/>
            </a:pPr>
            <a:r>
              <a:rPr lang="pt-BR" sz="5100" b="1" kern="0" dirty="0" err="1"/>
              <a:t>Teleterapia</a:t>
            </a:r>
            <a:r>
              <a:rPr lang="pt-BR" sz="4600" kern="0" dirty="0"/>
              <a:t>: tratamento à longa distância</a:t>
            </a:r>
          </a:p>
          <a:p>
            <a:pPr>
              <a:lnSpc>
                <a:spcPct val="80000"/>
              </a:lnSpc>
              <a:buFont typeface="Wingdings" pitchFamily="2" charset="2"/>
              <a:buNone/>
              <a:defRPr/>
            </a:pPr>
            <a:endParaRPr lang="pt-BR" kern="0" dirty="0"/>
          </a:p>
          <a:p>
            <a:pPr>
              <a:lnSpc>
                <a:spcPct val="80000"/>
              </a:lnSpc>
              <a:buFont typeface="Wingdings" pitchFamily="2" charset="2"/>
              <a:buNone/>
              <a:defRPr/>
            </a:pPr>
            <a:endParaRPr lang="pt-BR" kern="0" dirty="0">
              <a:latin typeface="Microsoft Sans Serif" pitchFamily="34" charset="0"/>
            </a:endParaRPr>
          </a:p>
          <a:p>
            <a:pPr>
              <a:lnSpc>
                <a:spcPct val="80000"/>
              </a:lnSpc>
              <a:defRPr/>
            </a:pPr>
            <a:r>
              <a:rPr lang="pt-BR" kern="0" dirty="0">
                <a:latin typeface="Microsoft Sans Serif" pitchFamily="34" charset="0"/>
              </a:rPr>
              <a:t> </a:t>
            </a:r>
          </a:p>
          <a:p>
            <a:pPr>
              <a:lnSpc>
                <a:spcPct val="80000"/>
              </a:lnSpc>
              <a:defRPr/>
            </a:pPr>
            <a:r>
              <a:rPr lang="pt-BR" kern="0" dirty="0">
                <a:latin typeface="Microsoft Sans Serif" pitchFamily="34" charset="0"/>
              </a:rPr>
              <a:t>                                </a:t>
            </a:r>
          </a:p>
        </p:txBody>
      </p:sp>
    </p:spTree>
    <p:extLst>
      <p:ext uri="{BB962C8B-B14F-4D97-AF65-F5344CB8AC3E}">
        <p14:creationId xmlns:p14="http://schemas.microsoft.com/office/powerpoint/2010/main" val="316272426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4">
            <a:extLst>
              <a:ext uri="{FF2B5EF4-FFF2-40B4-BE49-F238E27FC236}">
                <a16:creationId xmlns:a16="http://schemas.microsoft.com/office/drawing/2014/main" id="{FFBA8B36-850D-443A-B642-1B19F3E4F0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657" y="-4522"/>
            <a:ext cx="2193138" cy="927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tângulo 7">
            <a:extLst>
              <a:ext uri="{FF2B5EF4-FFF2-40B4-BE49-F238E27FC236}">
                <a16:creationId xmlns:a16="http://schemas.microsoft.com/office/drawing/2014/main" id="{CF4A467A-9DC2-4178-B336-DCB9CF819EBF}"/>
              </a:ext>
            </a:extLst>
          </p:cNvPr>
          <p:cNvSpPr/>
          <p:nvPr/>
        </p:nvSpPr>
        <p:spPr>
          <a:xfrm>
            <a:off x="1577238" y="994857"/>
            <a:ext cx="9465899" cy="5632311"/>
          </a:xfrm>
          <a:prstGeom prst="rect">
            <a:avLst/>
          </a:prstGeom>
          <a:solidFill>
            <a:schemeClr val="bg1"/>
          </a:solidFill>
          <a:ln>
            <a:solidFill>
              <a:srgbClr val="0091C4"/>
            </a:solidFill>
          </a:ln>
        </p:spPr>
        <p:txBody>
          <a:bodyPr wrap="square">
            <a:spAutoFit/>
          </a:bodyPr>
          <a:lstStyle/>
          <a:p>
            <a:r>
              <a:rPr lang="pt-BR" b="1" dirty="0"/>
              <a:t>21 m21 DATA INICIO: MAIOR QUE A COMPETENCIA DE PROCESSAMENTO         </a:t>
            </a:r>
            <a:endParaRPr lang="pt-BR" dirty="0"/>
          </a:p>
          <a:p>
            <a:r>
              <a:rPr lang="pt-BR" b="1" dirty="0"/>
              <a:t>22 m22 DATA FIM: INVALIDA                                            </a:t>
            </a:r>
            <a:endParaRPr lang="pt-BR" dirty="0"/>
          </a:p>
          <a:p>
            <a:r>
              <a:rPr lang="pt-BR" b="1" dirty="0"/>
              <a:t>24 m24 DATA FIM: EXCEDE LIMITE DE 3 MESES                            </a:t>
            </a:r>
            <a:endParaRPr lang="pt-BR" dirty="0"/>
          </a:p>
          <a:p>
            <a:r>
              <a:rPr lang="pt-BR" b="1" dirty="0"/>
              <a:t>19 m22 DATA FIM: DATA MENOR QUE A COMPETENCIA                        </a:t>
            </a:r>
            <a:endParaRPr lang="pt-BR" dirty="0"/>
          </a:p>
          <a:p>
            <a:r>
              <a:rPr lang="pt-BR" b="1" dirty="0"/>
              <a:t>23 m99 CONTINUIDADE : INICIO DE VALIDADE MAIOR OU IGUAL A COMPETENCIA</a:t>
            </a:r>
            <a:endParaRPr lang="pt-BR" dirty="0"/>
          </a:p>
          <a:p>
            <a:r>
              <a:rPr lang="pt-BR" b="1" dirty="0"/>
              <a:t>25 m21 APAC INICIAL COM INICIO DE VALIDADE DIFERENTE DA COMPETENCIA  </a:t>
            </a:r>
            <a:endParaRPr lang="pt-BR" dirty="0"/>
          </a:p>
          <a:p>
            <a:r>
              <a:rPr lang="pt-BR" b="1" dirty="0"/>
              <a:t>26 m26 TIPO ATENDIMENTO INVALIDO                                     </a:t>
            </a:r>
            <a:endParaRPr lang="pt-BR" dirty="0"/>
          </a:p>
          <a:p>
            <a:r>
              <a:rPr lang="pt-BR" b="1" dirty="0"/>
              <a:t>27 m27 TIPO DA APAC INVALIDO                                         </a:t>
            </a:r>
            <a:endParaRPr lang="pt-BR" dirty="0"/>
          </a:p>
          <a:p>
            <a:r>
              <a:rPr lang="pt-BR" b="1" dirty="0"/>
              <a:t>28 m28 CPF PACIENTE : DIGITO ERRADO                                  </a:t>
            </a:r>
            <a:endParaRPr lang="pt-BR" dirty="0"/>
          </a:p>
          <a:p>
            <a:r>
              <a:rPr lang="pt-BR" b="1" dirty="0"/>
              <a:t>29 m29 CPF PACIENTE : COBRANCA PARA PACIENTE FALECIDO                </a:t>
            </a:r>
            <a:endParaRPr lang="pt-BR" dirty="0"/>
          </a:p>
          <a:p>
            <a:r>
              <a:rPr lang="pt-BR" b="1" dirty="0"/>
              <a:t>30 m30 NOME PACIENTE NAO PODE ESTAR VAZIO                            </a:t>
            </a:r>
            <a:endParaRPr lang="pt-BR" dirty="0"/>
          </a:p>
          <a:p>
            <a:r>
              <a:rPr lang="pt-BR" b="1" dirty="0"/>
              <a:t>31 m31 ESTADO/NACIONALIDADE DE NASCIMENTO DO PACIENTE INVALIDA       </a:t>
            </a:r>
            <a:endParaRPr lang="pt-BR" dirty="0"/>
          </a:p>
          <a:p>
            <a:r>
              <a:rPr lang="pt-BR" b="1" dirty="0"/>
              <a:t>32 m32 NOME MAE PACIENTE NAO PODE ESTAR VAZIO                        </a:t>
            </a:r>
            <a:endParaRPr lang="pt-BR" dirty="0"/>
          </a:p>
          <a:p>
            <a:r>
              <a:rPr lang="pt-BR" b="1" dirty="0"/>
              <a:t>33 m33 LOGRADOURO NAO PODE ESTAR VAZIO                               </a:t>
            </a:r>
            <a:endParaRPr lang="pt-BR" dirty="0"/>
          </a:p>
          <a:p>
            <a:r>
              <a:rPr lang="pt-BR" b="1" dirty="0"/>
              <a:t>34 m34 MUNICIPIO DE RESIDENCIA DO PACIENTE INVALIDO                  </a:t>
            </a:r>
            <a:endParaRPr lang="pt-BR" dirty="0"/>
          </a:p>
          <a:p>
            <a:r>
              <a:rPr lang="pt-BR" b="1" dirty="0"/>
              <a:t>36 m36 DATA DE INSCRICAO PARA TRANSPLANTE INVALIDA                   </a:t>
            </a:r>
            <a:endParaRPr lang="pt-BR" dirty="0"/>
          </a:p>
          <a:p>
            <a:r>
              <a:rPr lang="pt-BR" b="1" dirty="0"/>
              <a:t>37 m37 CEP NAO PODE ESTAR VAZIO                                      </a:t>
            </a:r>
            <a:endParaRPr lang="pt-BR" dirty="0"/>
          </a:p>
          <a:p>
            <a:r>
              <a:rPr lang="pt-BR" b="1" dirty="0"/>
              <a:t>38 m37 CEP DEVE SER NUMERICO                                         </a:t>
            </a:r>
            <a:endParaRPr lang="pt-BR" dirty="0"/>
          </a:p>
          <a:p>
            <a:r>
              <a:rPr lang="pt-BR" b="1" dirty="0"/>
              <a:t>39 m39 DATA DE NASCIMENTO DO PACIENTE INVALIDA                       </a:t>
            </a:r>
            <a:endParaRPr lang="pt-BR" dirty="0"/>
          </a:p>
          <a:p>
            <a:r>
              <a:rPr lang="pt-BR" b="1" dirty="0"/>
              <a:t>80 m39 DATA DE NASCIMENTO POSTERIOR AO INICIO VALIDADE </a:t>
            </a:r>
            <a:endParaRPr lang="pt-BR" dirty="0"/>
          </a:p>
        </p:txBody>
      </p:sp>
      <p:sp>
        <p:nvSpPr>
          <p:cNvPr id="9" name="Rectangle 6">
            <a:extLst>
              <a:ext uri="{FF2B5EF4-FFF2-40B4-BE49-F238E27FC236}">
                <a16:creationId xmlns:a16="http://schemas.microsoft.com/office/drawing/2014/main" id="{77FCFEBD-8223-4F54-AEE3-0469993CCB65}"/>
              </a:ext>
            </a:extLst>
          </p:cNvPr>
          <p:cNvSpPr>
            <a:spLocks noChangeArrowheads="1"/>
          </p:cNvSpPr>
          <p:nvPr/>
        </p:nvSpPr>
        <p:spPr bwMode="auto">
          <a:xfrm>
            <a:off x="3767834" y="435119"/>
            <a:ext cx="6517642" cy="217216"/>
          </a:xfrm>
          <a:prstGeom prst="rect">
            <a:avLst/>
          </a:prstGeom>
          <a:solidFill>
            <a:schemeClr val="bg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txBody>
          <a:bodyPr wrap="none" anchor="ctr">
            <a:flatTx/>
          </a:bodyPr>
          <a:lstStyle/>
          <a:p>
            <a:pPr algn="ctr"/>
            <a:r>
              <a:rPr lang="pt-BR" sz="2400" dirty="0"/>
              <a:t>S I A – motivos de rejeição da produção - APAC</a:t>
            </a:r>
          </a:p>
        </p:txBody>
      </p:sp>
      <p:sp>
        <p:nvSpPr>
          <p:cNvPr id="11" name="CaixaDeTexto 10">
            <a:extLst>
              <a:ext uri="{FF2B5EF4-FFF2-40B4-BE49-F238E27FC236}">
                <a16:creationId xmlns:a16="http://schemas.microsoft.com/office/drawing/2014/main" id="{33CDDA45-D761-4729-8C06-0D50E6D9D98E}"/>
              </a:ext>
            </a:extLst>
          </p:cNvPr>
          <p:cNvSpPr txBox="1"/>
          <p:nvPr/>
        </p:nvSpPr>
        <p:spPr>
          <a:xfrm>
            <a:off x="96184" y="6627168"/>
            <a:ext cx="3671650" cy="230832"/>
          </a:xfrm>
          <a:prstGeom prst="rect">
            <a:avLst/>
          </a:prstGeom>
          <a:noFill/>
        </p:spPr>
        <p:txBody>
          <a:bodyPr wrap="square" rtlCol="0">
            <a:spAutoFit/>
          </a:bodyPr>
          <a:lstStyle/>
          <a:p>
            <a:r>
              <a:rPr lang="pt-BR" sz="900" dirty="0"/>
              <a:t>Fonte: Apresentação Dr. Luis Antônio Preto – 17 AUDHOSP/2018</a:t>
            </a:r>
          </a:p>
        </p:txBody>
      </p:sp>
    </p:spTree>
    <p:extLst>
      <p:ext uri="{BB962C8B-B14F-4D97-AF65-F5344CB8AC3E}">
        <p14:creationId xmlns:p14="http://schemas.microsoft.com/office/powerpoint/2010/main" val="1044784382"/>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549354" y="6529980"/>
            <a:ext cx="8363070" cy="276999"/>
          </a:xfrm>
          <a:prstGeom prst="rect">
            <a:avLst/>
          </a:prstGeom>
        </p:spPr>
        <p:txBody>
          <a:bodyPr wrap="square">
            <a:spAutoFit/>
          </a:bodyPr>
          <a:lstStyle/>
          <a:p>
            <a:r>
              <a:rPr lang="pt-BR" sz="1200" dirty="0"/>
              <a:t>Fonte: Apresentação  Prof. Dr. </a:t>
            </a:r>
            <a:r>
              <a:rPr lang="pt-BR" sz="1200" dirty="0" err="1"/>
              <a:t>Harley</a:t>
            </a:r>
            <a:r>
              <a:rPr lang="pt-BR" sz="1200" dirty="0"/>
              <a:t> Francisco de Oliveira – 15º AUDHOSP - Aguas de Lindoia/São Paulo - 2016</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2714" y="1062751"/>
            <a:ext cx="7704856" cy="5471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ângulo 3">
            <a:extLst>
              <a:ext uri="{FF2B5EF4-FFF2-40B4-BE49-F238E27FC236}">
                <a16:creationId xmlns:a16="http://schemas.microsoft.com/office/drawing/2014/main" id="{4D917958-3A47-478C-8BBA-F9C6C78A1C2B}"/>
              </a:ext>
            </a:extLst>
          </p:cNvPr>
          <p:cNvSpPr/>
          <p:nvPr/>
        </p:nvSpPr>
        <p:spPr>
          <a:xfrm>
            <a:off x="1549354" y="79038"/>
            <a:ext cx="2962470" cy="67569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18º AUDHOSP</a:t>
            </a:r>
          </a:p>
          <a:p>
            <a:pPr algn="ctr"/>
            <a:endParaRPr lang="pt-BR" dirty="0"/>
          </a:p>
          <a:p>
            <a:pPr algn="ctr"/>
            <a:r>
              <a:rPr lang="pt-BR" sz="2400" b="1" dirty="0">
                <a:ln w="22225">
                  <a:solidFill>
                    <a:schemeClr val="accent2"/>
                  </a:solidFill>
                  <a:prstDash val="solid"/>
                </a:ln>
                <a:solidFill>
                  <a:schemeClr val="accent2">
                    <a:lumMod val="40000"/>
                    <a:lumOff val="60000"/>
                  </a:schemeClr>
                </a:solidFill>
              </a:rPr>
              <a:t>4°AUDHASS</a:t>
            </a:r>
          </a:p>
        </p:txBody>
      </p:sp>
      <p:pic>
        <p:nvPicPr>
          <p:cNvPr id="5" name="Imagem 4">
            <a:extLst>
              <a:ext uri="{FF2B5EF4-FFF2-40B4-BE49-F238E27FC236}">
                <a16:creationId xmlns:a16="http://schemas.microsoft.com/office/drawing/2014/main" id="{DECBF859-E2EF-44F1-9197-DFB9E2E18056}"/>
              </a:ext>
            </a:extLst>
          </p:cNvPr>
          <p:cNvPicPr>
            <a:picLocks noChangeAspect="1"/>
          </p:cNvPicPr>
          <p:nvPr/>
        </p:nvPicPr>
        <p:blipFill>
          <a:blip r:embed="rId3"/>
          <a:stretch>
            <a:fillRect/>
          </a:stretch>
        </p:blipFill>
        <p:spPr>
          <a:xfrm>
            <a:off x="8770438" y="0"/>
            <a:ext cx="1872208" cy="754734"/>
          </a:xfrm>
          <a:prstGeom prst="rect">
            <a:avLst/>
          </a:prstGeom>
        </p:spPr>
      </p:pic>
      <p:sp>
        <p:nvSpPr>
          <p:cNvPr id="6" name="Retângulo 5">
            <a:extLst>
              <a:ext uri="{FF2B5EF4-FFF2-40B4-BE49-F238E27FC236}">
                <a16:creationId xmlns:a16="http://schemas.microsoft.com/office/drawing/2014/main" id="{7FF63D3E-881C-409B-8594-242FADA5AE08}"/>
              </a:ext>
            </a:extLst>
          </p:cNvPr>
          <p:cNvSpPr/>
          <p:nvPr/>
        </p:nvSpPr>
        <p:spPr>
          <a:xfrm>
            <a:off x="8184232" y="672038"/>
            <a:ext cx="2808312" cy="41476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400" b="1" dirty="0">
                <a:ln w="22225">
                  <a:solidFill>
                    <a:schemeClr val="accent2"/>
                  </a:solidFill>
                  <a:prstDash val="solid"/>
                </a:ln>
                <a:solidFill>
                  <a:schemeClr val="accent2">
                    <a:lumMod val="40000"/>
                    <a:lumOff val="60000"/>
                  </a:schemeClr>
                </a:solidFill>
              </a:rPr>
              <a:t>SAÚDE SUPLEMENTAR</a:t>
            </a:r>
          </a:p>
        </p:txBody>
      </p:sp>
    </p:spTree>
    <p:extLst>
      <p:ext uri="{BB962C8B-B14F-4D97-AF65-F5344CB8AC3E}">
        <p14:creationId xmlns:p14="http://schemas.microsoft.com/office/powerpoint/2010/main" val="25324434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p:nvPr/>
        </p:nvPicPr>
        <p:blipFill>
          <a:blip r:embed="rId2">
            <a:extLst>
              <a:ext uri="{28A0092B-C50C-407E-A947-70E740481C1C}">
                <a14:useLocalDpi xmlns:a14="http://schemas.microsoft.com/office/drawing/2010/main" val="0"/>
              </a:ext>
            </a:extLst>
          </a:blip>
          <a:srcRect/>
          <a:stretch>
            <a:fillRect/>
          </a:stretch>
        </p:blipFill>
        <p:spPr bwMode="auto">
          <a:xfrm>
            <a:off x="1847528" y="2538061"/>
            <a:ext cx="8363070" cy="4082090"/>
          </a:xfrm>
          <a:prstGeom prst="rect">
            <a:avLst/>
          </a:prstGeom>
          <a:ln/>
        </p:spPr>
        <p:style>
          <a:lnRef idx="2">
            <a:schemeClr val="accent1"/>
          </a:lnRef>
          <a:fillRef idx="1">
            <a:schemeClr val="lt1"/>
          </a:fillRef>
          <a:effectRef idx="0">
            <a:schemeClr val="accent1"/>
          </a:effectRef>
          <a:fontRef idx="minor">
            <a:schemeClr val="dk1"/>
          </a:fontRef>
        </p:style>
      </p:pic>
      <p:sp>
        <p:nvSpPr>
          <p:cNvPr id="5" name="Retângulo 4"/>
          <p:cNvSpPr/>
          <p:nvPr/>
        </p:nvSpPr>
        <p:spPr>
          <a:xfrm>
            <a:off x="1703512" y="511030"/>
            <a:ext cx="3456384" cy="1015663"/>
          </a:xfrm>
          <a:prstGeom prst="rect">
            <a:avLst/>
          </a:prstGeom>
        </p:spPr>
        <p:txBody>
          <a:bodyPr wrap="square">
            <a:spAutoFit/>
          </a:bodyPr>
          <a:lstStyle/>
          <a:p>
            <a:pPr algn="ctr"/>
            <a:r>
              <a:rPr lang="pt-BR" sz="2000" b="1" dirty="0"/>
              <a:t>Evolução da Precisão e Qualidade do Tratamento com Radioterapia</a:t>
            </a:r>
            <a:endParaRPr lang="pt-BR" sz="1600" dirty="0"/>
          </a:p>
        </p:txBody>
      </p:sp>
      <p:sp>
        <p:nvSpPr>
          <p:cNvPr id="6" name="Retângulo 5"/>
          <p:cNvSpPr/>
          <p:nvPr/>
        </p:nvSpPr>
        <p:spPr>
          <a:xfrm>
            <a:off x="8040217" y="2059205"/>
            <a:ext cx="1529071"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pt-BR" dirty="0"/>
              <a:t>IGRT; SBRT</a:t>
            </a:r>
          </a:p>
          <a:p>
            <a:pPr algn="ctr"/>
            <a:r>
              <a:rPr lang="pt-BR" dirty="0"/>
              <a:t>2004</a:t>
            </a:r>
          </a:p>
        </p:txBody>
      </p:sp>
      <p:sp>
        <p:nvSpPr>
          <p:cNvPr id="7" name="Retângulo 6"/>
          <p:cNvSpPr/>
          <p:nvPr/>
        </p:nvSpPr>
        <p:spPr>
          <a:xfrm>
            <a:off x="6186065" y="2005177"/>
            <a:ext cx="1584176"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pt-BR" dirty="0"/>
              <a:t>IMRT; VMAT</a:t>
            </a:r>
          </a:p>
          <a:p>
            <a:pPr algn="ctr"/>
            <a:r>
              <a:rPr lang="pt-BR" dirty="0"/>
              <a:t>1996</a:t>
            </a:r>
          </a:p>
        </p:txBody>
      </p:sp>
      <p:sp>
        <p:nvSpPr>
          <p:cNvPr id="8" name="Retângulo 7"/>
          <p:cNvSpPr/>
          <p:nvPr/>
        </p:nvSpPr>
        <p:spPr>
          <a:xfrm>
            <a:off x="1988546" y="1887714"/>
            <a:ext cx="1932654"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pt-BR" dirty="0"/>
              <a:t>RT convencional</a:t>
            </a:r>
          </a:p>
          <a:p>
            <a:pPr algn="ctr"/>
            <a:r>
              <a:rPr lang="pt-BR" dirty="0"/>
              <a:t>Até 1972</a:t>
            </a:r>
          </a:p>
        </p:txBody>
      </p:sp>
      <p:sp>
        <p:nvSpPr>
          <p:cNvPr id="9" name="Retângulo 8"/>
          <p:cNvSpPr/>
          <p:nvPr/>
        </p:nvSpPr>
        <p:spPr>
          <a:xfrm>
            <a:off x="4062219" y="1782206"/>
            <a:ext cx="1966845"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pt-BR" dirty="0"/>
              <a:t>RT conformacional</a:t>
            </a:r>
          </a:p>
          <a:p>
            <a:pPr algn="ctr"/>
            <a:r>
              <a:rPr lang="pt-BR" dirty="0"/>
              <a:t>Após 1972</a:t>
            </a:r>
          </a:p>
        </p:txBody>
      </p:sp>
      <p:sp>
        <p:nvSpPr>
          <p:cNvPr id="10" name="Retângulo 9"/>
          <p:cNvSpPr/>
          <p:nvPr/>
        </p:nvSpPr>
        <p:spPr>
          <a:xfrm>
            <a:off x="1524000" y="6645608"/>
            <a:ext cx="8363070" cy="276999"/>
          </a:xfrm>
          <a:prstGeom prst="rect">
            <a:avLst/>
          </a:prstGeom>
        </p:spPr>
        <p:txBody>
          <a:bodyPr wrap="square">
            <a:spAutoFit/>
          </a:bodyPr>
          <a:lstStyle/>
          <a:p>
            <a:r>
              <a:rPr lang="pt-BR" sz="1200" dirty="0"/>
              <a:t>Fonte: Apresentação  Prof. Dr. </a:t>
            </a:r>
            <a:r>
              <a:rPr lang="pt-BR" sz="1200" dirty="0" err="1"/>
              <a:t>Harley</a:t>
            </a:r>
            <a:r>
              <a:rPr lang="pt-BR" sz="1200" dirty="0"/>
              <a:t> Francisco de Oliveira – 15º AUDHOSP - Aguas de Lindoia/São Paulo - 2016</a:t>
            </a:r>
          </a:p>
        </p:txBody>
      </p:sp>
      <p:pic>
        <p:nvPicPr>
          <p:cNvPr id="11" name="Imagem 10">
            <a:extLst>
              <a:ext uri="{FF2B5EF4-FFF2-40B4-BE49-F238E27FC236}">
                <a16:creationId xmlns:a16="http://schemas.microsoft.com/office/drawing/2014/main" id="{9F84161B-C52F-4EE3-89CC-718E17F9D0D8}"/>
              </a:ext>
            </a:extLst>
          </p:cNvPr>
          <p:cNvPicPr>
            <a:picLocks noChangeAspect="1"/>
          </p:cNvPicPr>
          <p:nvPr/>
        </p:nvPicPr>
        <p:blipFill>
          <a:blip r:embed="rId3"/>
          <a:stretch>
            <a:fillRect/>
          </a:stretch>
        </p:blipFill>
        <p:spPr>
          <a:xfrm>
            <a:off x="8040216" y="-9988"/>
            <a:ext cx="2170382" cy="874935"/>
          </a:xfrm>
          <a:prstGeom prst="rect">
            <a:avLst/>
          </a:prstGeom>
        </p:spPr>
      </p:pic>
      <p:sp>
        <p:nvSpPr>
          <p:cNvPr id="12" name="Retângulo 11">
            <a:extLst>
              <a:ext uri="{FF2B5EF4-FFF2-40B4-BE49-F238E27FC236}">
                <a16:creationId xmlns:a16="http://schemas.microsoft.com/office/drawing/2014/main" id="{8C48C635-3DC4-4180-B653-07F7DE305E0A}"/>
              </a:ext>
            </a:extLst>
          </p:cNvPr>
          <p:cNvSpPr/>
          <p:nvPr/>
        </p:nvSpPr>
        <p:spPr>
          <a:xfrm>
            <a:off x="8040216" y="1064785"/>
            <a:ext cx="2520280" cy="5996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b="1" dirty="0">
                <a:ln w="22225">
                  <a:solidFill>
                    <a:schemeClr val="accent2"/>
                  </a:solidFill>
                  <a:prstDash val="solid"/>
                </a:ln>
                <a:solidFill>
                  <a:schemeClr val="accent2">
                    <a:lumMod val="40000"/>
                    <a:lumOff val="60000"/>
                  </a:schemeClr>
                </a:solidFill>
              </a:rPr>
              <a:t>SAÚDE SUPLEMENTAR</a:t>
            </a:r>
          </a:p>
        </p:txBody>
      </p:sp>
    </p:spTree>
    <p:extLst>
      <p:ext uri="{BB962C8B-B14F-4D97-AF65-F5344CB8AC3E}">
        <p14:creationId xmlns:p14="http://schemas.microsoft.com/office/powerpoint/2010/main" val="23888470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59F5897-D5F7-45F8-84A4-65E6AB75C3F5}"/>
              </a:ext>
            </a:extLst>
          </p:cNvPr>
          <p:cNvSpPr/>
          <p:nvPr/>
        </p:nvSpPr>
        <p:spPr>
          <a:xfrm>
            <a:off x="1524000" y="328713"/>
            <a:ext cx="3635896" cy="115083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18º AUDHOSP</a:t>
            </a:r>
          </a:p>
          <a:p>
            <a:pPr algn="ctr"/>
            <a:endParaRPr lang="pt-BR" dirty="0"/>
          </a:p>
          <a:p>
            <a:pPr algn="ctr"/>
            <a:r>
              <a:rPr lang="pt-BR" sz="2400" b="1" dirty="0">
                <a:ln w="22225">
                  <a:solidFill>
                    <a:schemeClr val="accent2"/>
                  </a:solidFill>
                  <a:prstDash val="solid"/>
                </a:ln>
                <a:solidFill>
                  <a:schemeClr val="accent2">
                    <a:lumMod val="40000"/>
                    <a:lumOff val="60000"/>
                  </a:schemeClr>
                </a:solidFill>
              </a:rPr>
              <a:t>4°AUDHASS</a:t>
            </a:r>
          </a:p>
        </p:txBody>
      </p:sp>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8040216" y="-9988"/>
            <a:ext cx="2627784" cy="1059325"/>
          </a:xfrm>
          <a:prstGeom prst="rect">
            <a:avLst/>
          </a:prstGeom>
        </p:spPr>
      </p:pic>
      <p:sp>
        <p:nvSpPr>
          <p:cNvPr id="6" name="Retângulo 5">
            <a:extLst>
              <a:ext uri="{FF2B5EF4-FFF2-40B4-BE49-F238E27FC236}">
                <a16:creationId xmlns:a16="http://schemas.microsoft.com/office/drawing/2014/main" id="{74F8E599-A867-4740-A5F2-C26F3AAEE31A}"/>
              </a:ext>
            </a:extLst>
          </p:cNvPr>
          <p:cNvSpPr/>
          <p:nvPr/>
        </p:nvSpPr>
        <p:spPr>
          <a:xfrm>
            <a:off x="7608168" y="1064785"/>
            <a:ext cx="2952328" cy="41476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b="1" dirty="0">
                <a:ln w="22225">
                  <a:solidFill>
                    <a:schemeClr val="accent2"/>
                  </a:solidFill>
                  <a:prstDash val="solid"/>
                </a:ln>
                <a:solidFill>
                  <a:schemeClr val="accent2">
                    <a:lumMod val="40000"/>
                    <a:lumOff val="60000"/>
                  </a:schemeClr>
                </a:solidFill>
              </a:rPr>
              <a:t>SAÚDE SUPLEMENTAR</a:t>
            </a:r>
          </a:p>
        </p:txBody>
      </p:sp>
      <p:sp>
        <p:nvSpPr>
          <p:cNvPr id="7" name="Retângulo: Cantos Arredondados 6">
            <a:extLst>
              <a:ext uri="{FF2B5EF4-FFF2-40B4-BE49-F238E27FC236}">
                <a16:creationId xmlns:a16="http://schemas.microsoft.com/office/drawing/2014/main" id="{288E311F-B22F-49C2-9EC6-5599EBB7B1C1}"/>
              </a:ext>
            </a:extLst>
          </p:cNvPr>
          <p:cNvSpPr/>
          <p:nvPr/>
        </p:nvSpPr>
        <p:spPr>
          <a:xfrm>
            <a:off x="1775520" y="1844824"/>
            <a:ext cx="8640960" cy="486916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tângulo 1">
            <a:extLst>
              <a:ext uri="{FF2B5EF4-FFF2-40B4-BE49-F238E27FC236}">
                <a16:creationId xmlns:a16="http://schemas.microsoft.com/office/drawing/2014/main" id="{26CBC975-D9DF-4261-A412-2CC406B5CD36}"/>
              </a:ext>
            </a:extLst>
          </p:cNvPr>
          <p:cNvSpPr>
            <a:spLocks noChangeArrowheads="1"/>
          </p:cNvSpPr>
          <p:nvPr/>
        </p:nvSpPr>
        <p:spPr bwMode="auto">
          <a:xfrm>
            <a:off x="1919536" y="2109579"/>
            <a:ext cx="8496944" cy="1107996"/>
          </a:xfrm>
          <a:prstGeom prst="rect">
            <a:avLst/>
          </a:prstGeom>
          <a:noFill/>
          <a:ln w="9525">
            <a:noFill/>
            <a:miter lim="800000"/>
            <a:headEnd/>
            <a:tailEnd/>
          </a:ln>
        </p:spPr>
        <p:txBody>
          <a:bodyPr wrap="square">
            <a:spAutoFit/>
          </a:bodyPr>
          <a:lstStyle/>
          <a:p>
            <a:pPr>
              <a:lnSpc>
                <a:spcPct val="150000"/>
              </a:lnSpc>
            </a:pPr>
            <a:r>
              <a:rPr lang="pt-BR" altLang="pt-BR" sz="3200" dirty="0">
                <a:solidFill>
                  <a:schemeClr val="bg1"/>
                </a:solidFill>
              </a:rPr>
              <a:t> </a:t>
            </a:r>
            <a:endParaRPr lang="pt-BR" altLang="pt-BR" sz="3200" dirty="0">
              <a:solidFill>
                <a:srgbClr val="002060"/>
              </a:solidFill>
            </a:endParaRPr>
          </a:p>
          <a:p>
            <a:endParaRPr lang="pt-BR" altLang="pt-BR" dirty="0"/>
          </a:p>
        </p:txBody>
      </p:sp>
      <p:sp>
        <p:nvSpPr>
          <p:cNvPr id="13" name="Rectangle 3">
            <a:extLst>
              <a:ext uri="{FF2B5EF4-FFF2-40B4-BE49-F238E27FC236}">
                <a16:creationId xmlns:a16="http://schemas.microsoft.com/office/drawing/2014/main" id="{A03B8D65-F886-4457-BDCC-D2CD8C65248F}"/>
              </a:ext>
            </a:extLst>
          </p:cNvPr>
          <p:cNvSpPr txBox="1">
            <a:spLocks noChangeArrowheads="1"/>
          </p:cNvSpPr>
          <p:nvPr/>
        </p:nvSpPr>
        <p:spPr bwMode="auto">
          <a:xfrm>
            <a:off x="2135560" y="2276872"/>
            <a:ext cx="7992888" cy="4276328"/>
          </a:xfrm>
          <a:prstGeom prst="rect">
            <a:avLst/>
          </a:prstGeom>
          <a:ln>
            <a:noFill/>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ct val="20000"/>
              </a:spcBef>
              <a:spcAft>
                <a:spcPct val="0"/>
              </a:spcAft>
              <a:buFontTx/>
              <a:buNone/>
              <a:defRPr sz="2500">
                <a:solidFill>
                  <a:schemeClr val="dk1"/>
                </a:solidFill>
                <a:latin typeface="+mn-lt"/>
                <a:ea typeface="+mn-ea"/>
                <a:cs typeface="+mn-cs"/>
              </a:defRPr>
            </a:lvl1pPr>
            <a:lvl2pPr marL="742950" indent="-285750" algn="l" rtl="0" eaLnBrk="0" fontAlgn="base" hangingPunct="0">
              <a:spcBef>
                <a:spcPct val="20000"/>
              </a:spcBef>
              <a:spcAft>
                <a:spcPct val="0"/>
              </a:spcAft>
              <a:buChar char="–"/>
              <a:defRPr sz="2800">
                <a:solidFill>
                  <a:schemeClr val="dk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dk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dk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dk1"/>
                </a:solidFill>
                <a:latin typeface="+mn-lt"/>
                <a:ea typeface="+mn-ea"/>
                <a:cs typeface="+mn-cs"/>
              </a:defRPr>
            </a:lvl5pPr>
            <a:lvl6pPr marL="2514600" indent="-228600" algn="l" rtl="0" fontAlgn="base">
              <a:spcBef>
                <a:spcPct val="20000"/>
              </a:spcBef>
              <a:spcAft>
                <a:spcPct val="0"/>
              </a:spcAft>
              <a:buChar char="»"/>
              <a:defRPr sz="2000">
                <a:solidFill>
                  <a:schemeClr val="dk1"/>
                </a:solidFill>
                <a:latin typeface="+mn-lt"/>
                <a:ea typeface="+mn-ea"/>
                <a:cs typeface="+mn-cs"/>
              </a:defRPr>
            </a:lvl6pPr>
            <a:lvl7pPr marL="2971800" indent="-228600" algn="l" rtl="0" fontAlgn="base">
              <a:spcBef>
                <a:spcPct val="20000"/>
              </a:spcBef>
              <a:spcAft>
                <a:spcPct val="0"/>
              </a:spcAft>
              <a:buChar char="»"/>
              <a:defRPr sz="2000">
                <a:solidFill>
                  <a:schemeClr val="dk1"/>
                </a:solidFill>
                <a:latin typeface="+mn-lt"/>
                <a:ea typeface="+mn-ea"/>
                <a:cs typeface="+mn-cs"/>
              </a:defRPr>
            </a:lvl7pPr>
            <a:lvl8pPr marL="3429000" indent="-228600" algn="l" rtl="0" fontAlgn="base">
              <a:spcBef>
                <a:spcPct val="20000"/>
              </a:spcBef>
              <a:spcAft>
                <a:spcPct val="0"/>
              </a:spcAft>
              <a:buChar char="»"/>
              <a:defRPr sz="2000">
                <a:solidFill>
                  <a:schemeClr val="dk1"/>
                </a:solidFill>
                <a:latin typeface="+mn-lt"/>
                <a:ea typeface="+mn-ea"/>
                <a:cs typeface="+mn-cs"/>
              </a:defRPr>
            </a:lvl8pPr>
            <a:lvl9pPr marL="3886200" indent="-228600" algn="l" rtl="0" fontAlgn="base">
              <a:spcBef>
                <a:spcPct val="20000"/>
              </a:spcBef>
              <a:spcAft>
                <a:spcPct val="0"/>
              </a:spcAft>
              <a:buChar char="»"/>
              <a:defRPr sz="2000">
                <a:solidFill>
                  <a:schemeClr val="dk1"/>
                </a:solidFill>
                <a:latin typeface="+mn-lt"/>
                <a:ea typeface="+mn-ea"/>
                <a:cs typeface="+mn-cs"/>
              </a:defRPr>
            </a:lvl9pPr>
          </a:lstStyle>
          <a:p>
            <a:pPr>
              <a:lnSpc>
                <a:spcPct val="90000"/>
              </a:lnSpc>
              <a:defRPr/>
            </a:pPr>
            <a:endParaRPr lang="pt-BR" sz="4000" b="1" kern="0" dirty="0">
              <a:latin typeface="Microsoft Sans Serif" pitchFamily="34" charset="0"/>
            </a:endParaRPr>
          </a:p>
          <a:p>
            <a:pPr>
              <a:lnSpc>
                <a:spcPct val="90000"/>
              </a:lnSpc>
              <a:defRPr/>
            </a:pPr>
            <a:r>
              <a:rPr lang="pt-BR" sz="3000" kern="0" dirty="0"/>
              <a:t/>
            </a:r>
            <a:br>
              <a:rPr lang="pt-BR" sz="3000" kern="0" dirty="0"/>
            </a:br>
            <a:endParaRPr lang="pt-BR" sz="3000" kern="0" dirty="0"/>
          </a:p>
        </p:txBody>
      </p:sp>
      <p:sp>
        <p:nvSpPr>
          <p:cNvPr id="9" name="Retângulo 8">
            <a:extLst>
              <a:ext uri="{FF2B5EF4-FFF2-40B4-BE49-F238E27FC236}">
                <a16:creationId xmlns:a16="http://schemas.microsoft.com/office/drawing/2014/main" id="{8F210662-0149-41B5-9C00-8F3C396BBD8A}"/>
              </a:ext>
            </a:extLst>
          </p:cNvPr>
          <p:cNvSpPr/>
          <p:nvPr/>
        </p:nvSpPr>
        <p:spPr>
          <a:xfrm>
            <a:off x="2135560" y="1495918"/>
            <a:ext cx="7632848" cy="4716676"/>
          </a:xfrm>
          <a:prstGeom prst="rect">
            <a:avLst/>
          </a:prstGeom>
        </p:spPr>
        <p:txBody>
          <a:bodyPr wrap="square">
            <a:spAutoFit/>
          </a:bodyPr>
          <a:lstStyle/>
          <a:p>
            <a:endParaRPr lang="pt-BR" dirty="0"/>
          </a:p>
          <a:p>
            <a:pPr algn="ctr"/>
            <a:r>
              <a:rPr lang="pt-BR" sz="2800" b="1" dirty="0"/>
              <a:t>Modalidades de tratamento de teleterapia:</a:t>
            </a:r>
            <a:endParaRPr lang="pt-BR" sz="2800" dirty="0"/>
          </a:p>
          <a:p>
            <a:endParaRPr lang="pt-BR" sz="1050" dirty="0"/>
          </a:p>
          <a:p>
            <a:pPr marL="285750" indent="-285750">
              <a:buFont typeface="Arial" panose="020B0604020202020204" pitchFamily="34" charset="0"/>
              <a:buChar char="•"/>
            </a:pPr>
            <a:r>
              <a:rPr lang="pt-BR" sz="2000" b="1" dirty="0">
                <a:solidFill>
                  <a:srgbClr val="0070C0"/>
                </a:solidFill>
              </a:rPr>
              <a:t>Convencional (2D)</a:t>
            </a:r>
          </a:p>
          <a:p>
            <a:endParaRPr lang="pt-BR" sz="1200" b="1" dirty="0">
              <a:solidFill>
                <a:srgbClr val="0070C0"/>
              </a:solidFill>
            </a:endParaRPr>
          </a:p>
          <a:p>
            <a:pPr marL="285750" indent="-285750">
              <a:buFont typeface="Arial" panose="020B0604020202020204" pitchFamily="34" charset="0"/>
              <a:buChar char="•"/>
            </a:pPr>
            <a:r>
              <a:rPr lang="pt-BR" sz="2000" b="1" dirty="0">
                <a:solidFill>
                  <a:srgbClr val="0070C0"/>
                </a:solidFill>
              </a:rPr>
              <a:t>Conformacional (3D)</a:t>
            </a:r>
          </a:p>
          <a:p>
            <a:endParaRPr lang="pt-BR" sz="1200" dirty="0"/>
          </a:p>
          <a:p>
            <a:pPr marL="285750" indent="-285750">
              <a:buFont typeface="Arial" panose="020B0604020202020204" pitchFamily="34" charset="0"/>
              <a:buChar char="•"/>
            </a:pPr>
            <a:r>
              <a:rPr lang="pt-BR" sz="2000" dirty="0"/>
              <a:t>IMRT (</a:t>
            </a:r>
            <a:r>
              <a:rPr lang="pt-BR" sz="2000" dirty="0" err="1"/>
              <a:t>Intensity</a:t>
            </a:r>
            <a:r>
              <a:rPr lang="pt-BR" sz="2000" dirty="0"/>
              <a:t> </a:t>
            </a:r>
            <a:r>
              <a:rPr lang="pt-BR" sz="2000" dirty="0" err="1"/>
              <a:t>Modulated</a:t>
            </a:r>
            <a:r>
              <a:rPr lang="pt-BR" sz="2000" dirty="0"/>
              <a:t> </a:t>
            </a:r>
            <a:r>
              <a:rPr lang="pt-BR" sz="2000" dirty="0" err="1"/>
              <a:t>Radioteraphy</a:t>
            </a:r>
            <a:r>
              <a:rPr lang="pt-BR" sz="2000" dirty="0"/>
              <a:t>)</a:t>
            </a:r>
          </a:p>
          <a:p>
            <a:endParaRPr lang="pt-BR" sz="1200" dirty="0"/>
          </a:p>
          <a:p>
            <a:pPr marL="285750" indent="-285750">
              <a:buFont typeface="Arial" panose="020B0604020202020204" pitchFamily="34" charset="0"/>
              <a:buChar char="•"/>
            </a:pPr>
            <a:r>
              <a:rPr lang="pt-BR" sz="2000" dirty="0"/>
              <a:t>VMAT (IMRT ARC)</a:t>
            </a:r>
          </a:p>
          <a:p>
            <a:endParaRPr lang="pt-BR" sz="1200" dirty="0"/>
          </a:p>
          <a:p>
            <a:pPr marL="285750" indent="-285750">
              <a:buFont typeface="Arial" panose="020B0604020202020204" pitchFamily="34" charset="0"/>
              <a:buChar char="•"/>
            </a:pPr>
            <a:r>
              <a:rPr lang="pt-BR" sz="2000" dirty="0"/>
              <a:t>IGRT (</a:t>
            </a:r>
            <a:r>
              <a:rPr lang="pt-BR" sz="2000" dirty="0" err="1"/>
              <a:t>Image</a:t>
            </a:r>
            <a:r>
              <a:rPr lang="pt-BR" sz="2000" dirty="0"/>
              <a:t> </a:t>
            </a:r>
            <a:r>
              <a:rPr lang="pt-BR" sz="2000" dirty="0" err="1"/>
              <a:t>Guided</a:t>
            </a:r>
            <a:r>
              <a:rPr lang="pt-BR" sz="2000" dirty="0"/>
              <a:t>)</a:t>
            </a:r>
          </a:p>
          <a:p>
            <a:endParaRPr lang="pt-BR" sz="1200" dirty="0"/>
          </a:p>
          <a:p>
            <a:pPr marL="285750" indent="-285750">
              <a:buFont typeface="Arial" panose="020B0604020202020204" pitchFamily="34" charset="0"/>
              <a:buChar char="•"/>
            </a:pPr>
            <a:r>
              <a:rPr lang="pt-BR" sz="2000" dirty="0"/>
              <a:t>SBRT</a:t>
            </a:r>
          </a:p>
          <a:p>
            <a:endParaRPr lang="pt-BR" sz="1200" dirty="0"/>
          </a:p>
          <a:p>
            <a:pPr marL="285750" indent="-285750">
              <a:buFont typeface="Arial" panose="020B0604020202020204" pitchFamily="34" charset="0"/>
              <a:buChar char="•"/>
            </a:pPr>
            <a:r>
              <a:rPr lang="pt-BR" sz="2000" dirty="0" err="1"/>
              <a:t>Radiocirurgia</a:t>
            </a:r>
            <a:endParaRPr lang="pt-BR" sz="2000" dirty="0"/>
          </a:p>
          <a:p>
            <a:endParaRPr lang="pt-BR" sz="1200" dirty="0"/>
          </a:p>
          <a:p>
            <a:pPr marL="285750" indent="-285750">
              <a:buFont typeface="Arial" panose="020B0604020202020204" pitchFamily="34" charset="0"/>
              <a:buChar char="•"/>
            </a:pPr>
            <a:r>
              <a:rPr lang="pt-BR" sz="2000" dirty="0" err="1"/>
              <a:t>Gating</a:t>
            </a:r>
            <a:endParaRPr lang="pt-BR" sz="1600" dirty="0"/>
          </a:p>
        </p:txBody>
      </p:sp>
    </p:spTree>
    <p:extLst>
      <p:ext uri="{BB962C8B-B14F-4D97-AF65-F5344CB8AC3E}">
        <p14:creationId xmlns:p14="http://schemas.microsoft.com/office/powerpoint/2010/main" val="208299205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178546" y="0"/>
            <a:ext cx="1957014" cy="788921"/>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558799" y="788921"/>
            <a:ext cx="10916355" cy="5930131"/>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tângulo 1">
            <a:extLst>
              <a:ext uri="{FF2B5EF4-FFF2-40B4-BE49-F238E27FC236}">
                <a16:creationId xmlns:a16="http://schemas.microsoft.com/office/drawing/2014/main" id="{26CBC975-D9DF-4261-A412-2CC406B5CD36}"/>
              </a:ext>
            </a:extLst>
          </p:cNvPr>
          <p:cNvSpPr>
            <a:spLocks noChangeArrowheads="1"/>
          </p:cNvSpPr>
          <p:nvPr/>
        </p:nvSpPr>
        <p:spPr bwMode="auto">
          <a:xfrm>
            <a:off x="1919536" y="2109579"/>
            <a:ext cx="8496944" cy="1107996"/>
          </a:xfrm>
          <a:prstGeom prst="rect">
            <a:avLst/>
          </a:prstGeom>
          <a:noFill/>
          <a:ln w="9525">
            <a:noFill/>
            <a:miter lim="800000"/>
            <a:headEnd/>
            <a:tailEnd/>
          </a:ln>
        </p:spPr>
        <p:txBody>
          <a:bodyPr wrap="square">
            <a:spAutoFit/>
          </a:bodyPr>
          <a:lstStyle/>
          <a:p>
            <a:pPr>
              <a:lnSpc>
                <a:spcPct val="150000"/>
              </a:lnSpc>
            </a:pPr>
            <a:r>
              <a:rPr lang="pt-BR" altLang="pt-BR" sz="3200" dirty="0">
                <a:solidFill>
                  <a:schemeClr val="bg1"/>
                </a:solidFill>
              </a:rPr>
              <a:t> </a:t>
            </a:r>
            <a:endParaRPr lang="pt-BR" altLang="pt-BR" sz="3200" dirty="0">
              <a:solidFill>
                <a:srgbClr val="002060"/>
              </a:solidFill>
            </a:endParaRPr>
          </a:p>
          <a:p>
            <a:endParaRPr lang="pt-BR" altLang="pt-BR" dirty="0"/>
          </a:p>
        </p:txBody>
      </p:sp>
      <p:sp>
        <p:nvSpPr>
          <p:cNvPr id="13" name="Rectangle 3">
            <a:extLst>
              <a:ext uri="{FF2B5EF4-FFF2-40B4-BE49-F238E27FC236}">
                <a16:creationId xmlns:a16="http://schemas.microsoft.com/office/drawing/2014/main" id="{A03B8D65-F886-4457-BDCC-D2CD8C65248F}"/>
              </a:ext>
            </a:extLst>
          </p:cNvPr>
          <p:cNvSpPr txBox="1">
            <a:spLocks noChangeArrowheads="1"/>
          </p:cNvSpPr>
          <p:nvPr/>
        </p:nvSpPr>
        <p:spPr bwMode="auto">
          <a:xfrm>
            <a:off x="2135560" y="2276872"/>
            <a:ext cx="7992888" cy="4276328"/>
          </a:xfrm>
          <a:prstGeom prst="rect">
            <a:avLst/>
          </a:prstGeom>
          <a:ln>
            <a:noFill/>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ct val="20000"/>
              </a:spcBef>
              <a:spcAft>
                <a:spcPct val="0"/>
              </a:spcAft>
              <a:buFontTx/>
              <a:buNone/>
              <a:defRPr sz="2500">
                <a:solidFill>
                  <a:schemeClr val="dk1"/>
                </a:solidFill>
                <a:latin typeface="+mn-lt"/>
                <a:ea typeface="+mn-ea"/>
                <a:cs typeface="+mn-cs"/>
              </a:defRPr>
            </a:lvl1pPr>
            <a:lvl2pPr marL="742950" indent="-285750" algn="l" rtl="0" eaLnBrk="0" fontAlgn="base" hangingPunct="0">
              <a:spcBef>
                <a:spcPct val="20000"/>
              </a:spcBef>
              <a:spcAft>
                <a:spcPct val="0"/>
              </a:spcAft>
              <a:buChar char="–"/>
              <a:defRPr sz="2800">
                <a:solidFill>
                  <a:schemeClr val="dk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dk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dk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dk1"/>
                </a:solidFill>
                <a:latin typeface="+mn-lt"/>
                <a:ea typeface="+mn-ea"/>
                <a:cs typeface="+mn-cs"/>
              </a:defRPr>
            </a:lvl5pPr>
            <a:lvl6pPr marL="2514600" indent="-228600" algn="l" rtl="0" fontAlgn="base">
              <a:spcBef>
                <a:spcPct val="20000"/>
              </a:spcBef>
              <a:spcAft>
                <a:spcPct val="0"/>
              </a:spcAft>
              <a:buChar char="»"/>
              <a:defRPr sz="2000">
                <a:solidFill>
                  <a:schemeClr val="dk1"/>
                </a:solidFill>
                <a:latin typeface="+mn-lt"/>
                <a:ea typeface="+mn-ea"/>
                <a:cs typeface="+mn-cs"/>
              </a:defRPr>
            </a:lvl6pPr>
            <a:lvl7pPr marL="2971800" indent="-228600" algn="l" rtl="0" fontAlgn="base">
              <a:spcBef>
                <a:spcPct val="20000"/>
              </a:spcBef>
              <a:spcAft>
                <a:spcPct val="0"/>
              </a:spcAft>
              <a:buChar char="»"/>
              <a:defRPr sz="2000">
                <a:solidFill>
                  <a:schemeClr val="dk1"/>
                </a:solidFill>
                <a:latin typeface="+mn-lt"/>
                <a:ea typeface="+mn-ea"/>
                <a:cs typeface="+mn-cs"/>
              </a:defRPr>
            </a:lvl7pPr>
            <a:lvl8pPr marL="3429000" indent="-228600" algn="l" rtl="0" fontAlgn="base">
              <a:spcBef>
                <a:spcPct val="20000"/>
              </a:spcBef>
              <a:spcAft>
                <a:spcPct val="0"/>
              </a:spcAft>
              <a:buChar char="»"/>
              <a:defRPr sz="2000">
                <a:solidFill>
                  <a:schemeClr val="dk1"/>
                </a:solidFill>
                <a:latin typeface="+mn-lt"/>
                <a:ea typeface="+mn-ea"/>
                <a:cs typeface="+mn-cs"/>
              </a:defRPr>
            </a:lvl8pPr>
            <a:lvl9pPr marL="3886200" indent="-228600" algn="l" rtl="0" fontAlgn="base">
              <a:spcBef>
                <a:spcPct val="20000"/>
              </a:spcBef>
              <a:spcAft>
                <a:spcPct val="0"/>
              </a:spcAft>
              <a:buChar char="»"/>
              <a:defRPr sz="2000">
                <a:solidFill>
                  <a:schemeClr val="dk1"/>
                </a:solidFill>
                <a:latin typeface="+mn-lt"/>
                <a:ea typeface="+mn-ea"/>
                <a:cs typeface="+mn-cs"/>
              </a:defRPr>
            </a:lvl9pPr>
          </a:lstStyle>
          <a:p>
            <a:pPr>
              <a:lnSpc>
                <a:spcPct val="90000"/>
              </a:lnSpc>
              <a:defRPr/>
            </a:pPr>
            <a:endParaRPr lang="pt-BR" sz="4000" b="1" kern="0" dirty="0">
              <a:latin typeface="Microsoft Sans Serif" pitchFamily="34" charset="0"/>
            </a:endParaRPr>
          </a:p>
          <a:p>
            <a:pPr>
              <a:lnSpc>
                <a:spcPct val="90000"/>
              </a:lnSpc>
              <a:defRPr/>
            </a:pPr>
            <a:r>
              <a:rPr lang="pt-BR" sz="3000" kern="0" dirty="0"/>
              <a:t/>
            </a:r>
            <a:br>
              <a:rPr lang="pt-BR" sz="3000" kern="0" dirty="0"/>
            </a:br>
            <a:endParaRPr lang="pt-BR" sz="3000" kern="0" dirty="0"/>
          </a:p>
        </p:txBody>
      </p:sp>
      <p:sp>
        <p:nvSpPr>
          <p:cNvPr id="9" name="Retângulo 8">
            <a:extLst>
              <a:ext uri="{FF2B5EF4-FFF2-40B4-BE49-F238E27FC236}">
                <a16:creationId xmlns:a16="http://schemas.microsoft.com/office/drawing/2014/main" id="{8F210662-0149-41B5-9C00-8F3C396BBD8A}"/>
              </a:ext>
            </a:extLst>
          </p:cNvPr>
          <p:cNvSpPr/>
          <p:nvPr/>
        </p:nvSpPr>
        <p:spPr>
          <a:xfrm>
            <a:off x="835378" y="1178056"/>
            <a:ext cx="10521243" cy="5151860"/>
          </a:xfrm>
          <a:prstGeom prst="rect">
            <a:avLst/>
          </a:prstGeom>
          <a:ln>
            <a:noFill/>
          </a:ln>
        </p:spPr>
        <p:txBody>
          <a:bodyPr wrap="square">
            <a:spAutoFit/>
          </a:bodyPr>
          <a:lstStyle/>
          <a:p>
            <a:endParaRPr lang="pt-BR" dirty="0"/>
          </a:p>
          <a:p>
            <a:pPr algn="ctr"/>
            <a:r>
              <a:rPr lang="pt-BR" sz="2800" b="1" dirty="0"/>
              <a:t>Modalidades de tratamento de teleterapia:</a:t>
            </a:r>
            <a:endParaRPr lang="pt-BR" sz="2800" dirty="0"/>
          </a:p>
          <a:p>
            <a:endParaRPr lang="pt-BR" sz="1050" dirty="0"/>
          </a:p>
          <a:p>
            <a:pPr marL="285750" indent="-285750">
              <a:buFont typeface="Arial" panose="020B0604020202020204" pitchFamily="34" charset="0"/>
              <a:buChar char="•"/>
            </a:pPr>
            <a:r>
              <a:rPr lang="pt-BR" sz="2400" b="1" dirty="0">
                <a:solidFill>
                  <a:srgbClr val="0070C0"/>
                </a:solidFill>
              </a:rPr>
              <a:t>Radioterapia Conformacional (3D)</a:t>
            </a:r>
          </a:p>
          <a:p>
            <a:pPr algn="just">
              <a:lnSpc>
                <a:spcPct val="150000"/>
              </a:lnSpc>
            </a:pPr>
            <a:r>
              <a:rPr lang="pt-BR" sz="2400" dirty="0"/>
              <a:t>“A radioterapia conformacional 3D (3D-RT) é uma forma avançada de radioterapia externa que utiliza imagens adquiridas por tomografia computadorizada, ressonância magnética ou tomografia por emissão de pósitrons e as transfere ao computador de planejamento para criar uma imagem tridimensional do tumor, possibilitando que múltiplos feixes de radiação de intensidade uniforme possam ser conformados exatamente para o contorno determinado da área alvo de tratamento, com as margens de segurança determina</a:t>
            </a:r>
            <a:r>
              <a:rPr lang="pt-BR" sz="2000" dirty="0"/>
              <a:t>das”</a:t>
            </a:r>
            <a:endParaRPr lang="pt-BR" sz="1200" dirty="0"/>
          </a:p>
        </p:txBody>
      </p:sp>
    </p:spTree>
    <p:extLst>
      <p:ext uri="{BB962C8B-B14F-4D97-AF65-F5344CB8AC3E}">
        <p14:creationId xmlns:p14="http://schemas.microsoft.com/office/powerpoint/2010/main" val="74027143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59F5897-D5F7-45F8-84A4-65E6AB75C3F5}"/>
              </a:ext>
            </a:extLst>
          </p:cNvPr>
          <p:cNvSpPr/>
          <p:nvPr/>
        </p:nvSpPr>
        <p:spPr>
          <a:xfrm>
            <a:off x="1524000" y="328713"/>
            <a:ext cx="3635896" cy="115083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18º AUDHOSP</a:t>
            </a:r>
          </a:p>
          <a:p>
            <a:pPr algn="ctr"/>
            <a:endParaRPr lang="pt-BR" dirty="0"/>
          </a:p>
          <a:p>
            <a:pPr algn="ctr"/>
            <a:r>
              <a:rPr lang="pt-BR" sz="2400" b="1" dirty="0">
                <a:ln w="22225">
                  <a:solidFill>
                    <a:schemeClr val="accent2"/>
                  </a:solidFill>
                  <a:prstDash val="solid"/>
                </a:ln>
                <a:solidFill>
                  <a:schemeClr val="accent2">
                    <a:lumMod val="40000"/>
                    <a:lumOff val="60000"/>
                  </a:schemeClr>
                </a:solidFill>
              </a:rPr>
              <a:t>4°AUDHASS</a:t>
            </a:r>
          </a:p>
        </p:txBody>
      </p:sp>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8040216" y="-9988"/>
            <a:ext cx="2627784" cy="1059325"/>
          </a:xfrm>
          <a:prstGeom prst="rect">
            <a:avLst/>
          </a:prstGeom>
        </p:spPr>
      </p:pic>
      <p:sp>
        <p:nvSpPr>
          <p:cNvPr id="6" name="Retângulo 5">
            <a:extLst>
              <a:ext uri="{FF2B5EF4-FFF2-40B4-BE49-F238E27FC236}">
                <a16:creationId xmlns:a16="http://schemas.microsoft.com/office/drawing/2014/main" id="{74F8E599-A867-4740-A5F2-C26F3AAEE31A}"/>
              </a:ext>
            </a:extLst>
          </p:cNvPr>
          <p:cNvSpPr/>
          <p:nvPr/>
        </p:nvSpPr>
        <p:spPr>
          <a:xfrm>
            <a:off x="7608168" y="1064785"/>
            <a:ext cx="2952328" cy="41476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b="1" dirty="0">
                <a:ln w="22225">
                  <a:solidFill>
                    <a:schemeClr val="accent2"/>
                  </a:solidFill>
                  <a:prstDash val="solid"/>
                </a:ln>
                <a:solidFill>
                  <a:schemeClr val="accent2">
                    <a:lumMod val="40000"/>
                    <a:lumOff val="60000"/>
                  </a:schemeClr>
                </a:solidFill>
              </a:rPr>
              <a:t>SAÚDE SUPLEMENTAR</a:t>
            </a:r>
          </a:p>
        </p:txBody>
      </p:sp>
      <p:sp>
        <p:nvSpPr>
          <p:cNvPr id="7" name="Retângulo: Cantos Arredondados 6">
            <a:extLst>
              <a:ext uri="{FF2B5EF4-FFF2-40B4-BE49-F238E27FC236}">
                <a16:creationId xmlns:a16="http://schemas.microsoft.com/office/drawing/2014/main" id="{288E311F-B22F-49C2-9EC6-5599EBB7B1C1}"/>
              </a:ext>
            </a:extLst>
          </p:cNvPr>
          <p:cNvSpPr/>
          <p:nvPr/>
        </p:nvSpPr>
        <p:spPr>
          <a:xfrm>
            <a:off x="1775520" y="1844824"/>
            <a:ext cx="8640960" cy="486916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tângulo 1">
            <a:extLst>
              <a:ext uri="{FF2B5EF4-FFF2-40B4-BE49-F238E27FC236}">
                <a16:creationId xmlns:a16="http://schemas.microsoft.com/office/drawing/2014/main" id="{26CBC975-D9DF-4261-A412-2CC406B5CD36}"/>
              </a:ext>
            </a:extLst>
          </p:cNvPr>
          <p:cNvSpPr>
            <a:spLocks noChangeArrowheads="1"/>
          </p:cNvSpPr>
          <p:nvPr/>
        </p:nvSpPr>
        <p:spPr bwMode="auto">
          <a:xfrm>
            <a:off x="1919536" y="2109579"/>
            <a:ext cx="8496944" cy="1107996"/>
          </a:xfrm>
          <a:prstGeom prst="rect">
            <a:avLst/>
          </a:prstGeom>
          <a:noFill/>
          <a:ln w="9525">
            <a:noFill/>
            <a:miter lim="800000"/>
            <a:headEnd/>
            <a:tailEnd/>
          </a:ln>
        </p:spPr>
        <p:txBody>
          <a:bodyPr wrap="square">
            <a:spAutoFit/>
          </a:bodyPr>
          <a:lstStyle/>
          <a:p>
            <a:pPr>
              <a:lnSpc>
                <a:spcPct val="150000"/>
              </a:lnSpc>
            </a:pPr>
            <a:r>
              <a:rPr lang="pt-BR" altLang="pt-BR" sz="3200" dirty="0">
                <a:solidFill>
                  <a:schemeClr val="bg1"/>
                </a:solidFill>
              </a:rPr>
              <a:t> </a:t>
            </a:r>
            <a:endParaRPr lang="pt-BR" altLang="pt-BR" sz="3200" dirty="0">
              <a:solidFill>
                <a:srgbClr val="002060"/>
              </a:solidFill>
            </a:endParaRPr>
          </a:p>
          <a:p>
            <a:endParaRPr lang="pt-BR" altLang="pt-BR" dirty="0"/>
          </a:p>
        </p:txBody>
      </p:sp>
      <p:sp>
        <p:nvSpPr>
          <p:cNvPr id="9" name="Retângulo 8">
            <a:extLst>
              <a:ext uri="{FF2B5EF4-FFF2-40B4-BE49-F238E27FC236}">
                <a16:creationId xmlns:a16="http://schemas.microsoft.com/office/drawing/2014/main" id="{8F210662-0149-41B5-9C00-8F3C396BBD8A}"/>
              </a:ext>
            </a:extLst>
          </p:cNvPr>
          <p:cNvSpPr/>
          <p:nvPr/>
        </p:nvSpPr>
        <p:spPr>
          <a:xfrm>
            <a:off x="2027040" y="1685085"/>
            <a:ext cx="8389440" cy="4430444"/>
          </a:xfrm>
          <a:prstGeom prst="rect">
            <a:avLst/>
          </a:prstGeom>
        </p:spPr>
        <p:txBody>
          <a:bodyPr wrap="square">
            <a:spAutoFit/>
          </a:bodyPr>
          <a:lstStyle/>
          <a:p>
            <a:endParaRPr lang="pt-BR" dirty="0"/>
          </a:p>
          <a:p>
            <a:pPr algn="ctr"/>
            <a:r>
              <a:rPr lang="pt-BR" sz="2800" b="1" dirty="0"/>
              <a:t>Modalidades de tratamento de </a:t>
            </a:r>
            <a:r>
              <a:rPr lang="pt-BR" sz="2800" b="1" dirty="0" err="1"/>
              <a:t>teleterapia</a:t>
            </a:r>
            <a:r>
              <a:rPr lang="pt-BR" sz="2800" b="1" dirty="0"/>
              <a:t>:</a:t>
            </a:r>
          </a:p>
          <a:p>
            <a:pPr algn="ctr"/>
            <a:endParaRPr lang="pt-BR" sz="1100" dirty="0"/>
          </a:p>
          <a:p>
            <a:pPr marL="285750" indent="-285750">
              <a:buFont typeface="Arial" panose="020B0604020202020204" pitchFamily="34" charset="0"/>
              <a:buChar char="•"/>
            </a:pPr>
            <a:r>
              <a:rPr lang="pt-BR" sz="2800" dirty="0">
                <a:solidFill>
                  <a:srgbClr val="002060"/>
                </a:solidFill>
              </a:rPr>
              <a:t>IMRT (</a:t>
            </a:r>
            <a:r>
              <a:rPr lang="pt-BR" sz="2800" dirty="0" err="1">
                <a:solidFill>
                  <a:srgbClr val="002060"/>
                </a:solidFill>
              </a:rPr>
              <a:t>Intensity</a:t>
            </a:r>
            <a:r>
              <a:rPr lang="pt-BR" sz="2800" dirty="0">
                <a:solidFill>
                  <a:srgbClr val="002060"/>
                </a:solidFill>
              </a:rPr>
              <a:t> </a:t>
            </a:r>
            <a:r>
              <a:rPr lang="pt-BR" sz="2800" dirty="0" err="1">
                <a:solidFill>
                  <a:srgbClr val="002060"/>
                </a:solidFill>
              </a:rPr>
              <a:t>Modulated</a:t>
            </a:r>
            <a:r>
              <a:rPr lang="pt-BR" sz="2800" dirty="0">
                <a:solidFill>
                  <a:srgbClr val="002060"/>
                </a:solidFill>
              </a:rPr>
              <a:t> </a:t>
            </a:r>
            <a:r>
              <a:rPr lang="pt-BR" sz="2800" dirty="0" err="1">
                <a:solidFill>
                  <a:srgbClr val="002060"/>
                </a:solidFill>
              </a:rPr>
              <a:t>Radioteraphy</a:t>
            </a:r>
            <a:r>
              <a:rPr lang="pt-BR" sz="2800" dirty="0">
                <a:solidFill>
                  <a:srgbClr val="002060"/>
                </a:solidFill>
              </a:rPr>
              <a:t>)</a:t>
            </a:r>
          </a:p>
          <a:p>
            <a:endParaRPr lang="pt-BR" sz="2000" dirty="0"/>
          </a:p>
          <a:p>
            <a:pPr>
              <a:lnSpc>
                <a:spcPct val="150000"/>
              </a:lnSpc>
            </a:pPr>
            <a:r>
              <a:rPr lang="pt-BR" sz="2000" dirty="0"/>
              <a:t>“A IMRT é baseada na aceleração linear desenvolvida no final dos anos 90 que, além de permitir a conformação da </a:t>
            </a:r>
            <a:r>
              <a:rPr lang="pt-BR" sz="2000" dirty="0" err="1"/>
              <a:t>radiação</a:t>
            </a:r>
            <a:r>
              <a:rPr lang="pt-BR" sz="2000" dirty="0"/>
              <a:t> para o contorno da área alvo, ainda utiliza múltiplos feixes de </a:t>
            </a:r>
            <a:r>
              <a:rPr lang="pt-BR" sz="2000" b="1" u="sng" dirty="0" err="1"/>
              <a:t>radiação</a:t>
            </a:r>
            <a:r>
              <a:rPr lang="pt-BR" sz="2000" b="1" u="sng" dirty="0"/>
              <a:t> angulares e de intensidades não uniformes</a:t>
            </a:r>
            <a:r>
              <a:rPr lang="pt-BR" sz="2000" dirty="0"/>
              <a:t>. Esta técnica é uma evolução temporal da 3D-RT por ser capaz de modular o feixe de tratamento, oferecendo maior intensidade de dose na área de interesse e poupando as áreas onde esta Intensidade não é desejada.”</a:t>
            </a:r>
            <a:endParaRPr lang="pt-BR" sz="1200" dirty="0"/>
          </a:p>
        </p:txBody>
      </p:sp>
    </p:spTree>
    <p:extLst>
      <p:ext uri="{BB962C8B-B14F-4D97-AF65-F5344CB8AC3E}">
        <p14:creationId xmlns:p14="http://schemas.microsoft.com/office/powerpoint/2010/main" val="3884985064"/>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50882" y="38683"/>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1207912" y="864428"/>
            <a:ext cx="10453510" cy="5954889"/>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tângulo 1">
            <a:extLst>
              <a:ext uri="{FF2B5EF4-FFF2-40B4-BE49-F238E27FC236}">
                <a16:creationId xmlns:a16="http://schemas.microsoft.com/office/drawing/2014/main" id="{26CBC975-D9DF-4261-A412-2CC406B5CD36}"/>
              </a:ext>
            </a:extLst>
          </p:cNvPr>
          <p:cNvSpPr>
            <a:spLocks noChangeArrowheads="1"/>
          </p:cNvSpPr>
          <p:nvPr/>
        </p:nvSpPr>
        <p:spPr bwMode="auto">
          <a:xfrm>
            <a:off x="1919536" y="2109579"/>
            <a:ext cx="8496944" cy="1107996"/>
          </a:xfrm>
          <a:prstGeom prst="rect">
            <a:avLst/>
          </a:prstGeom>
          <a:noFill/>
          <a:ln w="9525">
            <a:noFill/>
            <a:miter lim="800000"/>
            <a:headEnd/>
            <a:tailEnd/>
          </a:ln>
        </p:spPr>
        <p:txBody>
          <a:bodyPr wrap="square">
            <a:spAutoFit/>
          </a:bodyPr>
          <a:lstStyle/>
          <a:p>
            <a:pPr>
              <a:lnSpc>
                <a:spcPct val="150000"/>
              </a:lnSpc>
            </a:pPr>
            <a:r>
              <a:rPr lang="pt-BR" altLang="pt-BR" sz="3200" dirty="0">
                <a:solidFill>
                  <a:schemeClr val="bg1"/>
                </a:solidFill>
              </a:rPr>
              <a:t> </a:t>
            </a:r>
            <a:endParaRPr lang="pt-BR" altLang="pt-BR" sz="3200" dirty="0">
              <a:solidFill>
                <a:srgbClr val="002060"/>
              </a:solidFill>
            </a:endParaRPr>
          </a:p>
          <a:p>
            <a:endParaRPr lang="pt-BR" altLang="pt-BR" dirty="0"/>
          </a:p>
        </p:txBody>
      </p:sp>
      <p:sp>
        <p:nvSpPr>
          <p:cNvPr id="13" name="Rectangle 3">
            <a:extLst>
              <a:ext uri="{FF2B5EF4-FFF2-40B4-BE49-F238E27FC236}">
                <a16:creationId xmlns:a16="http://schemas.microsoft.com/office/drawing/2014/main" id="{A03B8D65-F886-4457-BDCC-D2CD8C65248F}"/>
              </a:ext>
            </a:extLst>
          </p:cNvPr>
          <p:cNvSpPr txBox="1">
            <a:spLocks noChangeArrowheads="1"/>
          </p:cNvSpPr>
          <p:nvPr/>
        </p:nvSpPr>
        <p:spPr bwMode="auto">
          <a:xfrm>
            <a:off x="1535289" y="1290836"/>
            <a:ext cx="9640711" cy="4276328"/>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ct val="20000"/>
              </a:spcBef>
              <a:spcAft>
                <a:spcPct val="0"/>
              </a:spcAft>
              <a:buFontTx/>
              <a:buNone/>
              <a:defRPr sz="2500">
                <a:solidFill>
                  <a:schemeClr val="dk1"/>
                </a:solidFill>
                <a:latin typeface="+mn-lt"/>
                <a:ea typeface="+mn-ea"/>
                <a:cs typeface="+mn-cs"/>
              </a:defRPr>
            </a:lvl1pPr>
            <a:lvl2pPr marL="742950" indent="-285750" algn="l" rtl="0" eaLnBrk="0" fontAlgn="base" hangingPunct="0">
              <a:spcBef>
                <a:spcPct val="20000"/>
              </a:spcBef>
              <a:spcAft>
                <a:spcPct val="0"/>
              </a:spcAft>
              <a:buChar char="–"/>
              <a:defRPr sz="2800">
                <a:solidFill>
                  <a:schemeClr val="dk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dk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dk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dk1"/>
                </a:solidFill>
                <a:latin typeface="+mn-lt"/>
                <a:ea typeface="+mn-ea"/>
                <a:cs typeface="+mn-cs"/>
              </a:defRPr>
            </a:lvl5pPr>
            <a:lvl6pPr marL="2514600" indent="-228600" algn="l" rtl="0" fontAlgn="base">
              <a:spcBef>
                <a:spcPct val="20000"/>
              </a:spcBef>
              <a:spcAft>
                <a:spcPct val="0"/>
              </a:spcAft>
              <a:buChar char="»"/>
              <a:defRPr sz="2000">
                <a:solidFill>
                  <a:schemeClr val="dk1"/>
                </a:solidFill>
                <a:latin typeface="+mn-lt"/>
                <a:ea typeface="+mn-ea"/>
                <a:cs typeface="+mn-cs"/>
              </a:defRPr>
            </a:lvl6pPr>
            <a:lvl7pPr marL="2971800" indent="-228600" algn="l" rtl="0" fontAlgn="base">
              <a:spcBef>
                <a:spcPct val="20000"/>
              </a:spcBef>
              <a:spcAft>
                <a:spcPct val="0"/>
              </a:spcAft>
              <a:buChar char="»"/>
              <a:defRPr sz="2000">
                <a:solidFill>
                  <a:schemeClr val="dk1"/>
                </a:solidFill>
                <a:latin typeface="+mn-lt"/>
                <a:ea typeface="+mn-ea"/>
                <a:cs typeface="+mn-cs"/>
              </a:defRPr>
            </a:lvl7pPr>
            <a:lvl8pPr marL="3429000" indent="-228600" algn="l" rtl="0" fontAlgn="base">
              <a:spcBef>
                <a:spcPct val="20000"/>
              </a:spcBef>
              <a:spcAft>
                <a:spcPct val="0"/>
              </a:spcAft>
              <a:buChar char="»"/>
              <a:defRPr sz="2000">
                <a:solidFill>
                  <a:schemeClr val="dk1"/>
                </a:solidFill>
                <a:latin typeface="+mn-lt"/>
                <a:ea typeface="+mn-ea"/>
                <a:cs typeface="+mn-cs"/>
              </a:defRPr>
            </a:lvl8pPr>
            <a:lvl9pPr marL="3886200" indent="-228600" algn="l" rtl="0" fontAlgn="base">
              <a:spcBef>
                <a:spcPct val="20000"/>
              </a:spcBef>
              <a:spcAft>
                <a:spcPct val="0"/>
              </a:spcAft>
              <a:buChar char="»"/>
              <a:defRPr sz="2000">
                <a:solidFill>
                  <a:schemeClr val="dk1"/>
                </a:solidFill>
                <a:latin typeface="+mn-lt"/>
                <a:ea typeface="+mn-ea"/>
                <a:cs typeface="+mn-cs"/>
              </a:defRPr>
            </a:lvl9pPr>
          </a:lstStyle>
          <a:p>
            <a:r>
              <a:rPr lang="pt-BR" sz="3200" b="1" dirty="0"/>
              <a:t>IMRT combina dois avanços comparado ao 3D-CRT:</a:t>
            </a:r>
          </a:p>
          <a:p>
            <a:pPr algn="l"/>
            <a:r>
              <a:rPr lang="pt-BR" sz="3200" b="1" dirty="0"/>
              <a:t>1.Planejamento inverso do tratamento </a:t>
            </a:r>
            <a:r>
              <a:rPr lang="pt-BR" sz="3200" dirty="0"/>
              <a:t>com otimização por computador.</a:t>
            </a:r>
          </a:p>
          <a:p>
            <a:pPr algn="l"/>
            <a:endParaRPr lang="pt-BR" sz="3200" dirty="0"/>
          </a:p>
          <a:p>
            <a:pPr algn="l"/>
            <a:r>
              <a:rPr lang="pt-BR" sz="3200" b="1" dirty="0"/>
              <a:t>2.Controle computacional da modulação da intensidade </a:t>
            </a:r>
            <a:r>
              <a:rPr lang="pt-BR" sz="3200" dirty="0"/>
              <a:t>do feixe de radiação durante o tratamento</a:t>
            </a:r>
            <a:r>
              <a:rPr lang="pt-BR" sz="4000" dirty="0"/>
              <a:t>.</a:t>
            </a:r>
          </a:p>
        </p:txBody>
      </p:sp>
    </p:spTree>
    <p:extLst>
      <p:ext uri="{BB962C8B-B14F-4D97-AF65-F5344CB8AC3E}">
        <p14:creationId xmlns:p14="http://schemas.microsoft.com/office/powerpoint/2010/main" val="669515469"/>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0179" y="253005"/>
            <a:ext cx="9640710" cy="627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ângulo 3"/>
          <p:cNvSpPr/>
          <p:nvPr/>
        </p:nvSpPr>
        <p:spPr>
          <a:xfrm>
            <a:off x="1549354" y="6529980"/>
            <a:ext cx="8363070" cy="276999"/>
          </a:xfrm>
          <a:prstGeom prst="rect">
            <a:avLst/>
          </a:prstGeom>
        </p:spPr>
        <p:txBody>
          <a:bodyPr wrap="square">
            <a:spAutoFit/>
          </a:bodyPr>
          <a:lstStyle/>
          <a:p>
            <a:r>
              <a:rPr lang="pt-BR" sz="1200" dirty="0"/>
              <a:t>Fonte: Apresentação  Prof. Dr. </a:t>
            </a:r>
            <a:r>
              <a:rPr lang="pt-BR" sz="1200" dirty="0" err="1"/>
              <a:t>Harley</a:t>
            </a:r>
            <a:r>
              <a:rPr lang="pt-BR" sz="1200" dirty="0"/>
              <a:t> Francisco de Oliveira – 15º AUDHOSP - Aguas de Lindoia/São Paulo - 2016</a:t>
            </a:r>
          </a:p>
        </p:txBody>
      </p:sp>
    </p:spTree>
    <p:extLst>
      <p:ext uri="{BB962C8B-B14F-4D97-AF65-F5344CB8AC3E}">
        <p14:creationId xmlns:p14="http://schemas.microsoft.com/office/powerpoint/2010/main" val="6499676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115416" y="45156"/>
            <a:ext cx="1929010" cy="777632"/>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372533" y="982133"/>
            <a:ext cx="11446934" cy="5731851"/>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tângulo 1">
            <a:extLst>
              <a:ext uri="{FF2B5EF4-FFF2-40B4-BE49-F238E27FC236}">
                <a16:creationId xmlns:a16="http://schemas.microsoft.com/office/drawing/2014/main" id="{26CBC975-D9DF-4261-A412-2CC406B5CD36}"/>
              </a:ext>
            </a:extLst>
          </p:cNvPr>
          <p:cNvSpPr>
            <a:spLocks noChangeArrowheads="1"/>
          </p:cNvSpPr>
          <p:nvPr/>
        </p:nvSpPr>
        <p:spPr bwMode="auto">
          <a:xfrm>
            <a:off x="1919536" y="2109579"/>
            <a:ext cx="8496944" cy="1107996"/>
          </a:xfrm>
          <a:prstGeom prst="rect">
            <a:avLst/>
          </a:prstGeom>
          <a:noFill/>
          <a:ln w="9525">
            <a:noFill/>
            <a:miter lim="800000"/>
            <a:headEnd/>
            <a:tailEnd/>
          </a:ln>
        </p:spPr>
        <p:txBody>
          <a:bodyPr wrap="square">
            <a:spAutoFit/>
          </a:bodyPr>
          <a:lstStyle/>
          <a:p>
            <a:pPr>
              <a:lnSpc>
                <a:spcPct val="150000"/>
              </a:lnSpc>
            </a:pPr>
            <a:r>
              <a:rPr lang="pt-BR" altLang="pt-BR" sz="3200" dirty="0">
                <a:solidFill>
                  <a:schemeClr val="bg1"/>
                </a:solidFill>
              </a:rPr>
              <a:t> </a:t>
            </a:r>
            <a:endParaRPr lang="pt-BR" altLang="pt-BR" sz="3200" dirty="0">
              <a:solidFill>
                <a:srgbClr val="002060"/>
              </a:solidFill>
            </a:endParaRPr>
          </a:p>
          <a:p>
            <a:endParaRPr lang="pt-BR" altLang="pt-BR" dirty="0"/>
          </a:p>
        </p:txBody>
      </p:sp>
      <p:sp>
        <p:nvSpPr>
          <p:cNvPr id="13" name="Rectangle 3">
            <a:extLst>
              <a:ext uri="{FF2B5EF4-FFF2-40B4-BE49-F238E27FC236}">
                <a16:creationId xmlns:a16="http://schemas.microsoft.com/office/drawing/2014/main" id="{A03B8D65-F886-4457-BDCC-D2CD8C65248F}"/>
              </a:ext>
            </a:extLst>
          </p:cNvPr>
          <p:cNvSpPr txBox="1">
            <a:spLocks noChangeArrowheads="1"/>
          </p:cNvSpPr>
          <p:nvPr/>
        </p:nvSpPr>
        <p:spPr bwMode="auto">
          <a:xfrm>
            <a:off x="1168400" y="1919111"/>
            <a:ext cx="9855200" cy="4534226"/>
          </a:xfrm>
          <a:prstGeom prst="rect">
            <a:avLst/>
          </a:prstGeom>
          <a:ln>
            <a:noFill/>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ct val="20000"/>
              </a:spcBef>
              <a:spcAft>
                <a:spcPct val="0"/>
              </a:spcAft>
              <a:buFontTx/>
              <a:buNone/>
              <a:defRPr sz="2500">
                <a:solidFill>
                  <a:schemeClr val="dk1"/>
                </a:solidFill>
                <a:latin typeface="+mn-lt"/>
                <a:ea typeface="+mn-ea"/>
                <a:cs typeface="+mn-cs"/>
              </a:defRPr>
            </a:lvl1pPr>
            <a:lvl2pPr marL="742950" indent="-285750" algn="l" rtl="0" eaLnBrk="0" fontAlgn="base" hangingPunct="0">
              <a:spcBef>
                <a:spcPct val="20000"/>
              </a:spcBef>
              <a:spcAft>
                <a:spcPct val="0"/>
              </a:spcAft>
              <a:buChar char="–"/>
              <a:defRPr sz="2800">
                <a:solidFill>
                  <a:schemeClr val="dk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dk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dk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dk1"/>
                </a:solidFill>
                <a:latin typeface="+mn-lt"/>
                <a:ea typeface="+mn-ea"/>
                <a:cs typeface="+mn-cs"/>
              </a:defRPr>
            </a:lvl5pPr>
            <a:lvl6pPr marL="2514600" indent="-228600" algn="l" rtl="0" fontAlgn="base">
              <a:spcBef>
                <a:spcPct val="20000"/>
              </a:spcBef>
              <a:spcAft>
                <a:spcPct val="0"/>
              </a:spcAft>
              <a:buChar char="»"/>
              <a:defRPr sz="2000">
                <a:solidFill>
                  <a:schemeClr val="dk1"/>
                </a:solidFill>
                <a:latin typeface="+mn-lt"/>
                <a:ea typeface="+mn-ea"/>
                <a:cs typeface="+mn-cs"/>
              </a:defRPr>
            </a:lvl6pPr>
            <a:lvl7pPr marL="2971800" indent="-228600" algn="l" rtl="0" fontAlgn="base">
              <a:spcBef>
                <a:spcPct val="20000"/>
              </a:spcBef>
              <a:spcAft>
                <a:spcPct val="0"/>
              </a:spcAft>
              <a:buChar char="»"/>
              <a:defRPr sz="2000">
                <a:solidFill>
                  <a:schemeClr val="dk1"/>
                </a:solidFill>
                <a:latin typeface="+mn-lt"/>
                <a:ea typeface="+mn-ea"/>
                <a:cs typeface="+mn-cs"/>
              </a:defRPr>
            </a:lvl7pPr>
            <a:lvl8pPr marL="3429000" indent="-228600" algn="l" rtl="0" fontAlgn="base">
              <a:spcBef>
                <a:spcPct val="20000"/>
              </a:spcBef>
              <a:spcAft>
                <a:spcPct val="0"/>
              </a:spcAft>
              <a:buChar char="»"/>
              <a:defRPr sz="2000">
                <a:solidFill>
                  <a:schemeClr val="dk1"/>
                </a:solidFill>
                <a:latin typeface="+mn-lt"/>
                <a:ea typeface="+mn-ea"/>
                <a:cs typeface="+mn-cs"/>
              </a:defRPr>
            </a:lvl8pPr>
            <a:lvl9pPr marL="3886200" indent="-228600" algn="l" rtl="0" fontAlgn="base">
              <a:spcBef>
                <a:spcPct val="20000"/>
              </a:spcBef>
              <a:spcAft>
                <a:spcPct val="0"/>
              </a:spcAft>
              <a:buChar char="»"/>
              <a:defRPr sz="2000">
                <a:solidFill>
                  <a:schemeClr val="dk1"/>
                </a:solidFill>
                <a:latin typeface="+mn-lt"/>
                <a:ea typeface="+mn-ea"/>
                <a:cs typeface="+mn-cs"/>
              </a:defRPr>
            </a:lvl9pPr>
          </a:lstStyle>
          <a:p>
            <a:r>
              <a:rPr lang="pt-BR" sz="2800" dirty="0"/>
              <a:t>Radioterapia </a:t>
            </a:r>
            <a:r>
              <a:rPr lang="pt-BR" sz="2800" dirty="0" err="1"/>
              <a:t>Estereotáxica</a:t>
            </a:r>
            <a:r>
              <a:rPr lang="pt-BR" sz="2800" dirty="0"/>
              <a:t> Corporal (SBRT)​</a:t>
            </a:r>
          </a:p>
          <a:p>
            <a:r>
              <a:rPr lang="pt-BR" sz="2400" dirty="0"/>
              <a:t>(SBRT= </a:t>
            </a:r>
            <a:r>
              <a:rPr lang="pt-BR" sz="2400" dirty="0" err="1"/>
              <a:t>Stereotactic</a:t>
            </a:r>
            <a:r>
              <a:rPr lang="pt-BR" sz="2400" dirty="0"/>
              <a:t> </a:t>
            </a:r>
            <a:r>
              <a:rPr lang="pt-BR" sz="2400" dirty="0" err="1"/>
              <a:t>Body</a:t>
            </a:r>
            <a:r>
              <a:rPr lang="pt-BR" sz="2400" dirty="0"/>
              <a:t> </a:t>
            </a:r>
            <a:r>
              <a:rPr lang="pt-BR" sz="2400" dirty="0" err="1"/>
              <a:t>Radiotherapy</a:t>
            </a:r>
            <a:r>
              <a:rPr lang="pt-BR" sz="2400" dirty="0"/>
              <a:t>)</a:t>
            </a:r>
          </a:p>
          <a:p>
            <a:r>
              <a:rPr lang="pt-BR" sz="2400" dirty="0"/>
              <a:t> </a:t>
            </a:r>
          </a:p>
          <a:p>
            <a:pPr algn="just"/>
            <a:r>
              <a:rPr lang="pt-BR" sz="2400" dirty="0"/>
              <a:t>“A radioterapia </a:t>
            </a:r>
            <a:r>
              <a:rPr lang="pt-BR" sz="2400" dirty="0" err="1"/>
              <a:t>estereotáxica</a:t>
            </a:r>
            <a:r>
              <a:rPr lang="pt-BR" sz="2400" dirty="0"/>
              <a:t> corporal constitui um tipo de radioterapia de alta precisão e cuja localização se reporta, habitualmente, às localizações extracranianas, como sucede com as metástases pulmonares, hepáticas ou que se localizem perto de áreas muito sensíveis (como a medula) e nas quais seja necessário libertar doses elevadas que excedem a tolerância normal dos órgãos, junto das quais se encontram.”</a:t>
            </a:r>
          </a:p>
        </p:txBody>
      </p:sp>
      <p:sp>
        <p:nvSpPr>
          <p:cNvPr id="9" name="Retângulo 8">
            <a:extLst>
              <a:ext uri="{FF2B5EF4-FFF2-40B4-BE49-F238E27FC236}">
                <a16:creationId xmlns:a16="http://schemas.microsoft.com/office/drawing/2014/main" id="{8F210662-0149-41B5-9C00-8F3C396BBD8A}"/>
              </a:ext>
            </a:extLst>
          </p:cNvPr>
          <p:cNvSpPr/>
          <p:nvPr/>
        </p:nvSpPr>
        <p:spPr>
          <a:xfrm>
            <a:off x="2401616" y="1037970"/>
            <a:ext cx="7704856" cy="869469"/>
          </a:xfrm>
          <a:prstGeom prst="rect">
            <a:avLst/>
          </a:prstGeom>
        </p:spPr>
        <p:txBody>
          <a:bodyPr wrap="square">
            <a:spAutoFit/>
          </a:bodyPr>
          <a:lstStyle/>
          <a:p>
            <a:pPr algn="ctr"/>
            <a:r>
              <a:rPr lang="pt-BR" sz="2800" b="1" dirty="0"/>
              <a:t>Modalidades de tratamento de teleterapia:</a:t>
            </a:r>
            <a:endParaRPr lang="pt-BR" sz="2800" dirty="0"/>
          </a:p>
          <a:p>
            <a:endParaRPr lang="pt-BR" sz="1050" dirty="0"/>
          </a:p>
          <a:p>
            <a:endParaRPr lang="pt-BR" sz="1200" dirty="0"/>
          </a:p>
        </p:txBody>
      </p:sp>
      <p:sp>
        <p:nvSpPr>
          <p:cNvPr id="10" name="Retângulo 9">
            <a:extLst>
              <a:ext uri="{FF2B5EF4-FFF2-40B4-BE49-F238E27FC236}">
                <a16:creationId xmlns:a16="http://schemas.microsoft.com/office/drawing/2014/main" id="{A406EE45-D12C-469C-96BD-7671FFD47827}"/>
              </a:ext>
            </a:extLst>
          </p:cNvPr>
          <p:cNvSpPr/>
          <p:nvPr/>
        </p:nvSpPr>
        <p:spPr>
          <a:xfrm>
            <a:off x="2495600" y="6314838"/>
            <a:ext cx="8964488" cy="276999"/>
          </a:xfrm>
          <a:prstGeom prst="rect">
            <a:avLst/>
          </a:prstGeom>
        </p:spPr>
        <p:txBody>
          <a:bodyPr wrap="square">
            <a:spAutoFit/>
          </a:bodyPr>
          <a:lstStyle/>
          <a:p>
            <a:r>
              <a:rPr lang="pt-BR" sz="1200" dirty="0"/>
              <a:t>Fonte: http://www.oncologiaalentejo.com/radioterapia-estereotaxica</a:t>
            </a:r>
          </a:p>
        </p:txBody>
      </p:sp>
    </p:spTree>
    <p:extLst>
      <p:ext uri="{BB962C8B-B14F-4D97-AF65-F5344CB8AC3E}">
        <p14:creationId xmlns:p14="http://schemas.microsoft.com/office/powerpoint/2010/main" val="1405619400"/>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4"/>
          <a:stretch>
            <a:fillRect/>
          </a:stretch>
        </p:blipFill>
        <p:spPr>
          <a:xfrm>
            <a:off x="250882" y="134637"/>
            <a:ext cx="1758540" cy="708911"/>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474133" y="677333"/>
            <a:ext cx="11300178" cy="5964275"/>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tângulo 1">
            <a:extLst>
              <a:ext uri="{FF2B5EF4-FFF2-40B4-BE49-F238E27FC236}">
                <a16:creationId xmlns:a16="http://schemas.microsoft.com/office/drawing/2014/main" id="{26CBC975-D9DF-4261-A412-2CC406B5CD36}"/>
              </a:ext>
            </a:extLst>
          </p:cNvPr>
          <p:cNvSpPr>
            <a:spLocks noChangeArrowheads="1"/>
          </p:cNvSpPr>
          <p:nvPr/>
        </p:nvSpPr>
        <p:spPr bwMode="auto">
          <a:xfrm>
            <a:off x="1919536" y="2109579"/>
            <a:ext cx="8496944" cy="1107996"/>
          </a:xfrm>
          <a:prstGeom prst="rect">
            <a:avLst/>
          </a:prstGeom>
          <a:noFill/>
          <a:ln w="9525">
            <a:noFill/>
            <a:miter lim="800000"/>
            <a:headEnd/>
            <a:tailEnd/>
          </a:ln>
        </p:spPr>
        <p:txBody>
          <a:bodyPr wrap="square">
            <a:spAutoFit/>
          </a:bodyPr>
          <a:lstStyle/>
          <a:p>
            <a:pPr>
              <a:lnSpc>
                <a:spcPct val="150000"/>
              </a:lnSpc>
            </a:pPr>
            <a:r>
              <a:rPr lang="pt-BR" altLang="pt-BR" sz="3200" dirty="0">
                <a:solidFill>
                  <a:schemeClr val="bg1"/>
                </a:solidFill>
              </a:rPr>
              <a:t> </a:t>
            </a:r>
            <a:endParaRPr lang="pt-BR" altLang="pt-BR" sz="3200" dirty="0">
              <a:solidFill>
                <a:srgbClr val="002060"/>
              </a:solidFill>
            </a:endParaRPr>
          </a:p>
          <a:p>
            <a:endParaRPr lang="pt-BR" altLang="pt-BR" dirty="0"/>
          </a:p>
        </p:txBody>
      </p:sp>
      <p:sp>
        <p:nvSpPr>
          <p:cNvPr id="11" name="Retângulo 10">
            <a:extLst>
              <a:ext uri="{FF2B5EF4-FFF2-40B4-BE49-F238E27FC236}">
                <a16:creationId xmlns:a16="http://schemas.microsoft.com/office/drawing/2014/main" id="{AAD58B96-11E3-4BE0-9B48-219D95BDA4C0}"/>
              </a:ext>
            </a:extLst>
          </p:cNvPr>
          <p:cNvSpPr/>
          <p:nvPr/>
        </p:nvSpPr>
        <p:spPr>
          <a:xfrm>
            <a:off x="2999657" y="6390789"/>
            <a:ext cx="8352929" cy="276999"/>
          </a:xfrm>
          <a:prstGeom prst="rect">
            <a:avLst/>
          </a:prstGeom>
        </p:spPr>
        <p:txBody>
          <a:bodyPr wrap="square">
            <a:spAutoFit/>
          </a:bodyPr>
          <a:lstStyle/>
          <a:p>
            <a:r>
              <a:rPr lang="pt-BR" sz="1200" u="sng" dirty="0"/>
              <a:t>Fonte: </a:t>
            </a:r>
            <a:r>
              <a:rPr lang="pt-BR" sz="1200" u="sng" dirty="0" err="1"/>
              <a:t>Apres</a:t>
            </a:r>
            <a:r>
              <a:rPr lang="pt-BR" sz="1200" u="sng" dirty="0"/>
              <a:t> Prof. Dr. Guilherme J. R. Pereira - INCA</a:t>
            </a:r>
            <a:endParaRPr lang="pt-BR" sz="1200" dirty="0"/>
          </a:p>
        </p:txBody>
      </p:sp>
      <p:graphicFrame>
        <p:nvGraphicFramePr>
          <p:cNvPr id="12" name="Object 1027">
            <a:extLst>
              <a:ext uri="{FF2B5EF4-FFF2-40B4-BE49-F238E27FC236}">
                <a16:creationId xmlns:a16="http://schemas.microsoft.com/office/drawing/2014/main" id="{B2F240D4-8428-4A9A-8BE4-240BFB20242D}"/>
              </a:ext>
            </a:extLst>
          </p:cNvPr>
          <p:cNvGraphicFramePr>
            <a:graphicFrameLocks noChangeAspect="1"/>
          </p:cNvGraphicFramePr>
          <p:nvPr>
            <p:extLst>
              <p:ext uri="{D42A27DB-BD31-4B8C-83A1-F6EECF244321}">
                <p14:modId xmlns:p14="http://schemas.microsoft.com/office/powerpoint/2010/main" val="3544772789"/>
              </p:ext>
            </p:extLst>
          </p:nvPr>
        </p:nvGraphicFramePr>
        <p:xfrm>
          <a:off x="828271" y="1352205"/>
          <a:ext cx="10133240" cy="5016703"/>
        </p:xfrm>
        <a:graphic>
          <a:graphicData uri="http://schemas.openxmlformats.org/presentationml/2006/ole">
            <mc:AlternateContent xmlns:mc="http://schemas.openxmlformats.org/markup-compatibility/2006">
              <mc:Choice xmlns:v="urn:schemas-microsoft-com:vml" Requires="v">
                <p:oleObj spid="_x0000_s1049" name="Slide" r:id="rId5" imgW="4572000" imgH="3429000" progId="PowerPoint.Slide.8">
                  <p:embed/>
                </p:oleObj>
              </mc:Choice>
              <mc:Fallback>
                <p:oleObj name="Slide" r:id="rId5" imgW="4572000" imgH="3429000" progId="PowerPoint.Slide.8">
                  <p:embed/>
                  <p:pic>
                    <p:nvPicPr>
                      <p:cNvPr id="12" name="Object 1027">
                        <a:extLst>
                          <a:ext uri="{FF2B5EF4-FFF2-40B4-BE49-F238E27FC236}">
                            <a16:creationId xmlns:a16="http://schemas.microsoft.com/office/drawing/2014/main" id="{B2F240D4-8428-4A9A-8BE4-240BFB20242D}"/>
                          </a:ext>
                        </a:extLst>
                      </p:cNvPr>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271" y="1352205"/>
                        <a:ext cx="10133240" cy="5016703"/>
                      </a:xfrm>
                      <a:prstGeom prst="rect">
                        <a:avLst/>
                      </a:prstGeom>
                      <a:noFill/>
                      <a:ln>
                        <a:noFill/>
                      </a:ln>
                      <a:effectLst/>
                    </p:spPr>
                  </p:pic>
                </p:oleObj>
              </mc:Fallback>
            </mc:AlternateContent>
          </a:graphicData>
        </a:graphic>
      </p:graphicFrame>
      <p:sp>
        <p:nvSpPr>
          <p:cNvPr id="3" name="Retângulo 2">
            <a:extLst>
              <a:ext uri="{FF2B5EF4-FFF2-40B4-BE49-F238E27FC236}">
                <a16:creationId xmlns:a16="http://schemas.microsoft.com/office/drawing/2014/main" id="{CF2BBC44-7FCE-4505-81A3-673260675735}"/>
              </a:ext>
            </a:extLst>
          </p:cNvPr>
          <p:cNvSpPr/>
          <p:nvPr/>
        </p:nvSpPr>
        <p:spPr>
          <a:xfrm>
            <a:off x="3827996" y="870236"/>
            <a:ext cx="5075715" cy="523220"/>
          </a:xfrm>
          <a:prstGeom prst="rect">
            <a:avLst/>
          </a:prstGeom>
        </p:spPr>
        <p:txBody>
          <a:bodyPr wrap="square">
            <a:spAutoFit/>
          </a:bodyPr>
          <a:lstStyle/>
          <a:p>
            <a:r>
              <a:rPr lang="pt-BR" sz="2800" b="1" dirty="0">
                <a:latin typeface="Times New (W1)" pitchFamily="18" charset="0"/>
              </a:rPr>
              <a:t>Fluxograma de Tratamento</a:t>
            </a:r>
            <a:endParaRPr lang="pt-BR" sz="2800" b="1" dirty="0"/>
          </a:p>
        </p:txBody>
      </p:sp>
    </p:spTree>
    <p:extLst>
      <p:ext uri="{BB962C8B-B14F-4D97-AF65-F5344CB8AC3E}">
        <p14:creationId xmlns:p14="http://schemas.microsoft.com/office/powerpoint/2010/main" val="3405698500"/>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17016" y="54469"/>
            <a:ext cx="1923040" cy="7752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839413" y="1460800"/>
            <a:ext cx="10878453" cy="518080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tângulo 1">
            <a:extLst>
              <a:ext uri="{FF2B5EF4-FFF2-40B4-BE49-F238E27FC236}">
                <a16:creationId xmlns:a16="http://schemas.microsoft.com/office/drawing/2014/main" id="{26CBC975-D9DF-4261-A412-2CC406B5CD36}"/>
              </a:ext>
            </a:extLst>
          </p:cNvPr>
          <p:cNvSpPr>
            <a:spLocks noChangeArrowheads="1"/>
          </p:cNvSpPr>
          <p:nvPr/>
        </p:nvSpPr>
        <p:spPr bwMode="auto">
          <a:xfrm>
            <a:off x="1919536" y="2109579"/>
            <a:ext cx="8496944" cy="1107996"/>
          </a:xfrm>
          <a:prstGeom prst="rect">
            <a:avLst/>
          </a:prstGeom>
          <a:noFill/>
          <a:ln w="9525">
            <a:noFill/>
            <a:miter lim="800000"/>
            <a:headEnd/>
            <a:tailEnd/>
          </a:ln>
        </p:spPr>
        <p:txBody>
          <a:bodyPr wrap="square">
            <a:spAutoFit/>
          </a:bodyPr>
          <a:lstStyle/>
          <a:p>
            <a:pPr>
              <a:lnSpc>
                <a:spcPct val="150000"/>
              </a:lnSpc>
            </a:pPr>
            <a:r>
              <a:rPr lang="pt-BR" altLang="pt-BR" sz="3200" dirty="0">
                <a:solidFill>
                  <a:schemeClr val="bg1"/>
                </a:solidFill>
              </a:rPr>
              <a:t> </a:t>
            </a:r>
            <a:endParaRPr lang="pt-BR" altLang="pt-BR" sz="3200" dirty="0">
              <a:solidFill>
                <a:srgbClr val="002060"/>
              </a:solidFill>
            </a:endParaRPr>
          </a:p>
          <a:p>
            <a:endParaRPr lang="pt-BR" altLang="pt-BR" dirty="0"/>
          </a:p>
        </p:txBody>
      </p:sp>
      <p:sp>
        <p:nvSpPr>
          <p:cNvPr id="11" name="Retângulo 10">
            <a:extLst>
              <a:ext uri="{FF2B5EF4-FFF2-40B4-BE49-F238E27FC236}">
                <a16:creationId xmlns:a16="http://schemas.microsoft.com/office/drawing/2014/main" id="{AAD58B96-11E3-4BE0-9B48-219D95BDA4C0}"/>
              </a:ext>
            </a:extLst>
          </p:cNvPr>
          <p:cNvSpPr/>
          <p:nvPr/>
        </p:nvSpPr>
        <p:spPr>
          <a:xfrm>
            <a:off x="2999657" y="6390789"/>
            <a:ext cx="8352929" cy="276999"/>
          </a:xfrm>
          <a:prstGeom prst="rect">
            <a:avLst/>
          </a:prstGeom>
        </p:spPr>
        <p:txBody>
          <a:bodyPr wrap="square">
            <a:spAutoFit/>
          </a:bodyPr>
          <a:lstStyle/>
          <a:p>
            <a:r>
              <a:rPr lang="pt-BR" sz="1200" u="sng" dirty="0"/>
              <a:t>Fonte: </a:t>
            </a:r>
            <a:r>
              <a:rPr lang="pt-BR" sz="1200" u="sng" dirty="0" err="1"/>
              <a:t>Apres</a:t>
            </a:r>
            <a:r>
              <a:rPr lang="pt-BR" sz="1200" u="sng" dirty="0"/>
              <a:t> Prof. Dr. Guilherme J. R. Pereira - INCA</a:t>
            </a:r>
            <a:endParaRPr lang="pt-BR" sz="1200" dirty="0"/>
          </a:p>
        </p:txBody>
      </p:sp>
      <p:sp>
        <p:nvSpPr>
          <p:cNvPr id="10" name="Rectangle 2">
            <a:extLst>
              <a:ext uri="{FF2B5EF4-FFF2-40B4-BE49-F238E27FC236}">
                <a16:creationId xmlns:a16="http://schemas.microsoft.com/office/drawing/2014/main" id="{139F732F-B64F-483B-8631-5634ECC2B8D4}"/>
              </a:ext>
            </a:extLst>
          </p:cNvPr>
          <p:cNvSpPr txBox="1">
            <a:spLocks noChangeArrowheads="1"/>
          </p:cNvSpPr>
          <p:nvPr/>
        </p:nvSpPr>
        <p:spPr bwMode="auto">
          <a:xfrm>
            <a:off x="2022376" y="1213396"/>
            <a:ext cx="8291264" cy="105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500" b="0">
                <a:solidFill>
                  <a:srgbClr val="4D4D4D"/>
                </a:solidFill>
                <a:latin typeface="+mj-lt"/>
                <a:ea typeface="MS PGothic" pitchFamily="34" charset="-128"/>
                <a:cs typeface="ＭＳ Ｐゴシック" charset="0"/>
              </a:defRPr>
            </a:lvl1pPr>
            <a:lvl2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2pPr>
            <a:lvl3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3pPr>
            <a:lvl4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4pPr>
            <a:lvl5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5pPr>
            <a:lvl6pPr marL="457200" algn="ctr" rtl="0" fontAlgn="base">
              <a:spcBef>
                <a:spcPct val="0"/>
              </a:spcBef>
              <a:spcAft>
                <a:spcPct val="0"/>
              </a:spcAft>
              <a:defRPr sz="3800" b="1">
                <a:solidFill>
                  <a:srgbClr val="047184"/>
                </a:solidFill>
                <a:latin typeface="Arial" charset="0"/>
                <a:ea typeface="ＭＳ Ｐゴシック" charset="0"/>
              </a:defRPr>
            </a:lvl6pPr>
            <a:lvl7pPr marL="914400" algn="ctr" rtl="0" fontAlgn="base">
              <a:spcBef>
                <a:spcPct val="0"/>
              </a:spcBef>
              <a:spcAft>
                <a:spcPct val="0"/>
              </a:spcAft>
              <a:defRPr sz="3800" b="1">
                <a:solidFill>
                  <a:srgbClr val="047184"/>
                </a:solidFill>
                <a:latin typeface="Arial" charset="0"/>
                <a:ea typeface="ＭＳ Ｐゴシック" charset="0"/>
              </a:defRPr>
            </a:lvl7pPr>
            <a:lvl8pPr marL="1371600" algn="ctr" rtl="0" fontAlgn="base">
              <a:spcBef>
                <a:spcPct val="0"/>
              </a:spcBef>
              <a:spcAft>
                <a:spcPct val="0"/>
              </a:spcAft>
              <a:defRPr sz="3800" b="1">
                <a:solidFill>
                  <a:srgbClr val="047184"/>
                </a:solidFill>
                <a:latin typeface="Arial" charset="0"/>
                <a:ea typeface="ＭＳ Ｐゴシック" charset="0"/>
              </a:defRPr>
            </a:lvl8pPr>
            <a:lvl9pPr marL="1828800" algn="ctr" rtl="0" fontAlgn="base">
              <a:spcBef>
                <a:spcPct val="0"/>
              </a:spcBef>
              <a:spcAft>
                <a:spcPct val="0"/>
              </a:spcAft>
              <a:defRPr sz="3800" b="1">
                <a:solidFill>
                  <a:srgbClr val="047184"/>
                </a:solidFill>
                <a:latin typeface="Arial" charset="0"/>
                <a:ea typeface="ＭＳ Ｐゴシック" charset="0"/>
              </a:defRPr>
            </a:lvl9pPr>
          </a:lstStyle>
          <a:p>
            <a:pPr>
              <a:defRPr/>
            </a:pPr>
            <a:r>
              <a:rPr lang="pt-BR" sz="4400" b="1" kern="0" dirty="0"/>
              <a:t>Planejamento</a:t>
            </a:r>
          </a:p>
        </p:txBody>
      </p:sp>
      <p:sp>
        <p:nvSpPr>
          <p:cNvPr id="13" name="Rectangle 3">
            <a:extLst>
              <a:ext uri="{FF2B5EF4-FFF2-40B4-BE49-F238E27FC236}">
                <a16:creationId xmlns:a16="http://schemas.microsoft.com/office/drawing/2014/main" id="{DDC21B10-D25F-4EBF-BE69-9ADA5AEF4213}"/>
              </a:ext>
            </a:extLst>
          </p:cNvPr>
          <p:cNvSpPr txBox="1">
            <a:spLocks noChangeArrowheads="1"/>
          </p:cNvSpPr>
          <p:nvPr/>
        </p:nvSpPr>
        <p:spPr bwMode="auto">
          <a:xfrm>
            <a:off x="1878360" y="2270670"/>
            <a:ext cx="8496944" cy="3881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2500">
                <a:solidFill>
                  <a:srgbClr val="4D4D4D"/>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rgbClr val="4D4D4D"/>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rgbClr val="4D4D4D"/>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rgbClr val="4D4D4D"/>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rgbClr val="4D4D4D"/>
                </a:solidFill>
                <a:latin typeface="+mn-lt"/>
                <a:ea typeface="MS PGothic" pitchFamily="34" charset="-128"/>
              </a:defRPr>
            </a:lvl5pPr>
            <a:lvl6pPr marL="2514600" indent="-228600" algn="l" rtl="0" fontAlgn="base">
              <a:spcBef>
                <a:spcPct val="20000"/>
              </a:spcBef>
              <a:spcAft>
                <a:spcPct val="0"/>
              </a:spcAft>
              <a:buChar char="»"/>
              <a:defRPr sz="2000">
                <a:solidFill>
                  <a:srgbClr val="4D4D4D"/>
                </a:solidFill>
                <a:latin typeface="+mn-lt"/>
                <a:ea typeface="+mn-ea"/>
              </a:defRPr>
            </a:lvl6pPr>
            <a:lvl7pPr marL="2971800" indent="-228600" algn="l" rtl="0" fontAlgn="base">
              <a:spcBef>
                <a:spcPct val="20000"/>
              </a:spcBef>
              <a:spcAft>
                <a:spcPct val="0"/>
              </a:spcAft>
              <a:buChar char="»"/>
              <a:defRPr sz="2000">
                <a:solidFill>
                  <a:srgbClr val="4D4D4D"/>
                </a:solidFill>
                <a:latin typeface="+mn-lt"/>
                <a:ea typeface="+mn-ea"/>
              </a:defRPr>
            </a:lvl7pPr>
            <a:lvl8pPr marL="3429000" indent="-228600" algn="l" rtl="0" fontAlgn="base">
              <a:spcBef>
                <a:spcPct val="20000"/>
              </a:spcBef>
              <a:spcAft>
                <a:spcPct val="0"/>
              </a:spcAft>
              <a:buChar char="»"/>
              <a:defRPr sz="2000">
                <a:solidFill>
                  <a:srgbClr val="4D4D4D"/>
                </a:solidFill>
                <a:latin typeface="+mn-lt"/>
                <a:ea typeface="+mn-ea"/>
              </a:defRPr>
            </a:lvl8pPr>
            <a:lvl9pPr marL="3886200" indent="-228600" algn="l" rtl="0" fontAlgn="base">
              <a:spcBef>
                <a:spcPct val="20000"/>
              </a:spcBef>
              <a:spcAft>
                <a:spcPct val="0"/>
              </a:spcAft>
              <a:buChar char="»"/>
              <a:defRPr sz="2000">
                <a:solidFill>
                  <a:srgbClr val="4D4D4D"/>
                </a:solidFill>
                <a:latin typeface="+mn-lt"/>
                <a:ea typeface="+mn-ea"/>
              </a:defRPr>
            </a:lvl9pPr>
          </a:lstStyle>
          <a:p>
            <a:pPr>
              <a:defRPr/>
            </a:pPr>
            <a:r>
              <a:rPr lang="pt-BR" sz="4000" kern="0" dirty="0"/>
              <a:t>Volume de Tratamento</a:t>
            </a:r>
          </a:p>
          <a:p>
            <a:pPr>
              <a:defRPr/>
            </a:pPr>
            <a:endParaRPr lang="pt-BR" sz="4000" kern="0" dirty="0">
              <a:latin typeface="Microsoft Sans Serif" pitchFamily="34" charset="0"/>
            </a:endParaRPr>
          </a:p>
          <a:p>
            <a:pPr>
              <a:defRPr/>
            </a:pPr>
            <a:r>
              <a:rPr lang="pt-BR" sz="4000" kern="0" dirty="0"/>
              <a:t>Dose e Fracionamento</a:t>
            </a:r>
          </a:p>
          <a:p>
            <a:pPr>
              <a:defRPr/>
            </a:pPr>
            <a:endParaRPr lang="pt-BR" sz="4000" kern="0" dirty="0">
              <a:latin typeface="Microsoft Sans Serif" pitchFamily="34" charset="0"/>
            </a:endParaRPr>
          </a:p>
          <a:p>
            <a:pPr>
              <a:defRPr/>
            </a:pPr>
            <a:r>
              <a:rPr lang="pt-BR" sz="4000" kern="0" dirty="0"/>
              <a:t>Técnica de Tratamento</a:t>
            </a:r>
          </a:p>
        </p:txBody>
      </p:sp>
    </p:spTree>
    <p:extLst>
      <p:ext uri="{BB962C8B-B14F-4D97-AF65-F5344CB8AC3E}">
        <p14:creationId xmlns:p14="http://schemas.microsoft.com/office/powerpoint/2010/main" val="418027562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10108" y="166602"/>
            <a:ext cx="2627784" cy="1059325"/>
          </a:xfrm>
          <a:prstGeom prst="rect">
            <a:avLst/>
          </a:prstGeom>
        </p:spPr>
      </p:pic>
      <p:sp>
        <p:nvSpPr>
          <p:cNvPr id="5" name="Subtítulo 4">
            <a:extLst>
              <a:ext uri="{FF2B5EF4-FFF2-40B4-BE49-F238E27FC236}">
                <a16:creationId xmlns:a16="http://schemas.microsoft.com/office/drawing/2014/main" id="{B99AF22C-B279-4AE5-8FCA-48419D870F2B}"/>
              </a:ext>
            </a:extLst>
          </p:cNvPr>
          <p:cNvSpPr>
            <a:spLocks noGrp="1"/>
          </p:cNvSpPr>
          <p:nvPr>
            <p:ph type="subTitle" idx="1"/>
          </p:nvPr>
        </p:nvSpPr>
        <p:spPr/>
        <p:txBody>
          <a:bodyPr/>
          <a:lstStyle/>
          <a:p>
            <a:endParaRPr lang="pt-BR"/>
          </a:p>
        </p:txBody>
      </p:sp>
      <p:sp>
        <p:nvSpPr>
          <p:cNvPr id="10" name="Rectangle 2">
            <a:extLst>
              <a:ext uri="{FF2B5EF4-FFF2-40B4-BE49-F238E27FC236}">
                <a16:creationId xmlns:a16="http://schemas.microsoft.com/office/drawing/2014/main" id="{4EBC377F-7DA1-4AFC-8E89-9070DFE8F007}"/>
              </a:ext>
            </a:extLst>
          </p:cNvPr>
          <p:cNvSpPr txBox="1">
            <a:spLocks noChangeArrowheads="1"/>
          </p:cNvSpPr>
          <p:nvPr/>
        </p:nvSpPr>
        <p:spPr bwMode="auto">
          <a:xfrm>
            <a:off x="1580271" y="1541878"/>
            <a:ext cx="9144000" cy="829280"/>
          </a:xfrm>
          <a:prstGeom prst="rect">
            <a:avLst/>
          </a:prstGeom>
          <a:noFill/>
          <a:ln>
            <a:noFill/>
          </a:ln>
          <a:effectLst/>
          <a:extLst>
            <a:ext uri="{FAA26D3D-D897-4be2-8F04-BA451C77F1D7}"/>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800" b="1">
                <a:solidFill>
                  <a:srgbClr val="047184"/>
                </a:solidFill>
                <a:latin typeface="+mj-lt"/>
                <a:ea typeface="MS PGothic" pitchFamily="34" charset="-128"/>
                <a:cs typeface="ＭＳ Ｐゴシック" charset="0"/>
              </a:defRPr>
            </a:lvl1pPr>
            <a:lvl2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2pPr>
            <a:lvl3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3pPr>
            <a:lvl4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4pPr>
            <a:lvl5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5pPr>
            <a:lvl6pPr marL="457200" algn="ctr" rtl="0" fontAlgn="base">
              <a:spcBef>
                <a:spcPct val="0"/>
              </a:spcBef>
              <a:spcAft>
                <a:spcPct val="0"/>
              </a:spcAft>
              <a:defRPr sz="3800" b="1">
                <a:solidFill>
                  <a:srgbClr val="047184"/>
                </a:solidFill>
                <a:latin typeface="Arial" charset="0"/>
                <a:ea typeface="ＭＳ Ｐゴシック" charset="0"/>
              </a:defRPr>
            </a:lvl6pPr>
            <a:lvl7pPr marL="914400" algn="ctr" rtl="0" fontAlgn="base">
              <a:spcBef>
                <a:spcPct val="0"/>
              </a:spcBef>
              <a:spcAft>
                <a:spcPct val="0"/>
              </a:spcAft>
              <a:defRPr sz="3800" b="1">
                <a:solidFill>
                  <a:srgbClr val="047184"/>
                </a:solidFill>
                <a:latin typeface="Arial" charset="0"/>
                <a:ea typeface="ＭＳ Ｐゴシック" charset="0"/>
              </a:defRPr>
            </a:lvl7pPr>
            <a:lvl8pPr marL="1371600" algn="ctr" rtl="0" fontAlgn="base">
              <a:spcBef>
                <a:spcPct val="0"/>
              </a:spcBef>
              <a:spcAft>
                <a:spcPct val="0"/>
              </a:spcAft>
              <a:defRPr sz="3800" b="1">
                <a:solidFill>
                  <a:srgbClr val="047184"/>
                </a:solidFill>
                <a:latin typeface="Arial" charset="0"/>
                <a:ea typeface="ＭＳ Ｐゴシック" charset="0"/>
              </a:defRPr>
            </a:lvl8pPr>
            <a:lvl9pPr marL="1828800" algn="ctr" rtl="0" fontAlgn="base">
              <a:spcBef>
                <a:spcPct val="0"/>
              </a:spcBef>
              <a:spcAft>
                <a:spcPct val="0"/>
              </a:spcAft>
              <a:defRPr sz="3800" b="1">
                <a:solidFill>
                  <a:srgbClr val="047184"/>
                </a:solidFill>
                <a:latin typeface="Arial" charset="0"/>
                <a:ea typeface="ＭＳ Ｐゴシック" charset="0"/>
              </a:defRPr>
            </a:lvl9pPr>
          </a:lstStyle>
          <a:p>
            <a:pPr>
              <a:defRPr/>
            </a:pPr>
            <a:r>
              <a:rPr lang="pt-BR" altLang="pt-BR" kern="0" dirty="0"/>
              <a:t>Procedimentos informados por APAC</a:t>
            </a:r>
          </a:p>
        </p:txBody>
      </p:sp>
      <p:sp>
        <p:nvSpPr>
          <p:cNvPr id="11" name="CaixaDeTexto 10">
            <a:extLst>
              <a:ext uri="{FF2B5EF4-FFF2-40B4-BE49-F238E27FC236}">
                <a16:creationId xmlns:a16="http://schemas.microsoft.com/office/drawing/2014/main" id="{98CA6DA3-FCC8-4D63-A350-503535C69EA5}"/>
              </a:ext>
            </a:extLst>
          </p:cNvPr>
          <p:cNvSpPr txBox="1"/>
          <p:nvPr/>
        </p:nvSpPr>
        <p:spPr>
          <a:xfrm>
            <a:off x="1703513" y="2361398"/>
            <a:ext cx="8936353" cy="403187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marL="457200" indent="-457200">
              <a:buFont typeface="Arial" pitchFamily="34" charset="0"/>
              <a:buChar char="•"/>
              <a:defRPr/>
            </a:pPr>
            <a:r>
              <a:rPr lang="pt-BR" sz="3200" b="1" dirty="0">
                <a:solidFill>
                  <a:srgbClr val="002060"/>
                </a:solidFill>
              </a:rPr>
              <a:t>PET-CT</a:t>
            </a:r>
          </a:p>
          <a:p>
            <a:pPr marL="457200" indent="-457200">
              <a:buFont typeface="Arial" pitchFamily="34" charset="0"/>
              <a:buChar char="•"/>
              <a:defRPr/>
            </a:pPr>
            <a:r>
              <a:rPr lang="pt-BR" sz="3200" b="1" dirty="0">
                <a:solidFill>
                  <a:srgbClr val="002060"/>
                </a:solidFill>
              </a:rPr>
              <a:t>Acompanhamentos: </a:t>
            </a:r>
            <a:r>
              <a:rPr lang="pt-BR" sz="2400" b="1" dirty="0">
                <a:solidFill>
                  <a:srgbClr val="002060"/>
                </a:solidFill>
              </a:rPr>
              <a:t>(pós-transplante, queimados; glaucoma</a:t>
            </a:r>
            <a:r>
              <a:rPr lang="pt-BR" sz="3200" b="1" dirty="0">
                <a:solidFill>
                  <a:srgbClr val="002060"/>
                </a:solidFill>
              </a:rPr>
              <a:t>)</a:t>
            </a:r>
            <a:endParaRPr lang="pt-BR" sz="3600" b="1" dirty="0">
              <a:solidFill>
                <a:schemeClr val="bg1"/>
              </a:solidFill>
            </a:endParaRPr>
          </a:p>
          <a:p>
            <a:pPr marL="457200" indent="-457200">
              <a:buFont typeface="Arial" pitchFamily="34" charset="0"/>
              <a:buChar char="•"/>
              <a:defRPr/>
            </a:pPr>
            <a:r>
              <a:rPr lang="pt-BR" sz="3200" b="1" dirty="0">
                <a:solidFill>
                  <a:srgbClr val="002060"/>
                </a:solidFill>
              </a:rPr>
              <a:t>Terapia Renal Substitutiva;</a:t>
            </a:r>
          </a:p>
          <a:p>
            <a:pPr marL="457200" indent="-457200">
              <a:buFont typeface="Arial" pitchFamily="34" charset="0"/>
              <a:buChar char="•"/>
              <a:defRPr/>
            </a:pPr>
            <a:r>
              <a:rPr lang="pt-BR" sz="3200" b="1" dirty="0">
                <a:solidFill>
                  <a:srgbClr val="002060"/>
                </a:solidFill>
              </a:rPr>
              <a:t>Oncologia: Radioterapia e Quimioterapia;</a:t>
            </a:r>
          </a:p>
          <a:p>
            <a:pPr marL="457200" indent="-457200">
              <a:buFont typeface="Arial" pitchFamily="34" charset="0"/>
              <a:buChar char="•"/>
              <a:defRPr/>
            </a:pPr>
            <a:r>
              <a:rPr lang="pt-BR" sz="3200" b="1" dirty="0">
                <a:solidFill>
                  <a:srgbClr val="002060"/>
                </a:solidFill>
              </a:rPr>
              <a:t>Deficiência auditiva;</a:t>
            </a:r>
          </a:p>
          <a:p>
            <a:pPr marL="457200" indent="-457200">
              <a:buFont typeface="Arial" pitchFamily="34" charset="0"/>
              <a:buChar char="•"/>
              <a:defRPr/>
            </a:pPr>
            <a:r>
              <a:rPr lang="pt-BR" sz="3200" b="1" dirty="0">
                <a:solidFill>
                  <a:srgbClr val="002060"/>
                </a:solidFill>
              </a:rPr>
              <a:t>Cirurgias</a:t>
            </a:r>
          </a:p>
          <a:p>
            <a:pPr marL="457200" indent="-457200">
              <a:buFont typeface="Arial" pitchFamily="34" charset="0"/>
              <a:buChar char="•"/>
              <a:defRPr/>
            </a:pPr>
            <a:r>
              <a:rPr lang="pt-BR" sz="3200" b="1" dirty="0">
                <a:solidFill>
                  <a:srgbClr val="002060"/>
                </a:solidFill>
              </a:rPr>
              <a:t>Catarata/Glaucoma, outras;</a:t>
            </a:r>
          </a:p>
        </p:txBody>
      </p:sp>
    </p:spTree>
    <p:extLst>
      <p:ext uri="{BB962C8B-B14F-4D97-AF65-F5344CB8AC3E}">
        <p14:creationId xmlns:p14="http://schemas.microsoft.com/office/powerpoint/2010/main" val="1041270810"/>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0" y="38683"/>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361244" y="936979"/>
            <a:ext cx="11300178" cy="570463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tângulo 1">
            <a:extLst>
              <a:ext uri="{FF2B5EF4-FFF2-40B4-BE49-F238E27FC236}">
                <a16:creationId xmlns:a16="http://schemas.microsoft.com/office/drawing/2014/main" id="{26CBC975-D9DF-4261-A412-2CC406B5CD36}"/>
              </a:ext>
            </a:extLst>
          </p:cNvPr>
          <p:cNvSpPr>
            <a:spLocks noChangeArrowheads="1"/>
          </p:cNvSpPr>
          <p:nvPr/>
        </p:nvSpPr>
        <p:spPr bwMode="auto">
          <a:xfrm>
            <a:off x="1919536" y="2109579"/>
            <a:ext cx="8496944" cy="1107996"/>
          </a:xfrm>
          <a:prstGeom prst="rect">
            <a:avLst/>
          </a:prstGeom>
          <a:noFill/>
          <a:ln w="9525">
            <a:noFill/>
            <a:miter lim="800000"/>
            <a:headEnd/>
            <a:tailEnd/>
          </a:ln>
        </p:spPr>
        <p:txBody>
          <a:bodyPr wrap="square">
            <a:spAutoFit/>
          </a:bodyPr>
          <a:lstStyle/>
          <a:p>
            <a:pPr>
              <a:lnSpc>
                <a:spcPct val="150000"/>
              </a:lnSpc>
            </a:pPr>
            <a:r>
              <a:rPr lang="pt-BR" altLang="pt-BR" sz="3200" dirty="0">
                <a:solidFill>
                  <a:schemeClr val="bg1"/>
                </a:solidFill>
              </a:rPr>
              <a:t> </a:t>
            </a:r>
            <a:endParaRPr lang="pt-BR" altLang="pt-BR" sz="3200" dirty="0">
              <a:solidFill>
                <a:srgbClr val="002060"/>
              </a:solidFill>
            </a:endParaRPr>
          </a:p>
          <a:p>
            <a:endParaRPr lang="pt-BR" altLang="pt-BR" dirty="0"/>
          </a:p>
        </p:txBody>
      </p:sp>
      <p:sp>
        <p:nvSpPr>
          <p:cNvPr id="11" name="Retângulo 10">
            <a:extLst>
              <a:ext uri="{FF2B5EF4-FFF2-40B4-BE49-F238E27FC236}">
                <a16:creationId xmlns:a16="http://schemas.microsoft.com/office/drawing/2014/main" id="{AAD58B96-11E3-4BE0-9B48-219D95BDA4C0}"/>
              </a:ext>
            </a:extLst>
          </p:cNvPr>
          <p:cNvSpPr/>
          <p:nvPr/>
        </p:nvSpPr>
        <p:spPr>
          <a:xfrm>
            <a:off x="1991544" y="6293453"/>
            <a:ext cx="8352929" cy="276999"/>
          </a:xfrm>
          <a:prstGeom prst="rect">
            <a:avLst/>
          </a:prstGeom>
        </p:spPr>
        <p:txBody>
          <a:bodyPr wrap="square">
            <a:spAutoFit/>
          </a:bodyPr>
          <a:lstStyle/>
          <a:p>
            <a:pPr algn="ctr"/>
            <a:r>
              <a:rPr lang="pt-BR" sz="1200" u="sng" dirty="0"/>
              <a:t>Fonte: SIGTAP/DATASUS</a:t>
            </a:r>
            <a:endParaRPr lang="pt-BR" sz="1200" dirty="0"/>
          </a:p>
        </p:txBody>
      </p:sp>
      <p:sp>
        <p:nvSpPr>
          <p:cNvPr id="10" name="Rectangle 2">
            <a:extLst>
              <a:ext uri="{FF2B5EF4-FFF2-40B4-BE49-F238E27FC236}">
                <a16:creationId xmlns:a16="http://schemas.microsoft.com/office/drawing/2014/main" id="{139F732F-B64F-483B-8631-5634ECC2B8D4}"/>
              </a:ext>
            </a:extLst>
          </p:cNvPr>
          <p:cNvSpPr txBox="1">
            <a:spLocks noChangeArrowheads="1"/>
          </p:cNvSpPr>
          <p:nvPr/>
        </p:nvSpPr>
        <p:spPr bwMode="auto">
          <a:xfrm>
            <a:off x="1853002" y="1494997"/>
            <a:ext cx="8291264" cy="105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500" b="0">
                <a:solidFill>
                  <a:srgbClr val="4D4D4D"/>
                </a:solidFill>
                <a:latin typeface="+mj-lt"/>
                <a:ea typeface="MS PGothic" pitchFamily="34" charset="-128"/>
                <a:cs typeface="ＭＳ Ｐゴシック" charset="0"/>
              </a:defRPr>
            </a:lvl1pPr>
            <a:lvl2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2pPr>
            <a:lvl3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3pPr>
            <a:lvl4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4pPr>
            <a:lvl5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5pPr>
            <a:lvl6pPr marL="457200" algn="ctr" rtl="0" fontAlgn="base">
              <a:spcBef>
                <a:spcPct val="0"/>
              </a:spcBef>
              <a:spcAft>
                <a:spcPct val="0"/>
              </a:spcAft>
              <a:defRPr sz="3800" b="1">
                <a:solidFill>
                  <a:srgbClr val="047184"/>
                </a:solidFill>
                <a:latin typeface="Arial" charset="0"/>
                <a:ea typeface="ＭＳ Ｐゴシック" charset="0"/>
              </a:defRPr>
            </a:lvl6pPr>
            <a:lvl7pPr marL="914400" algn="ctr" rtl="0" fontAlgn="base">
              <a:spcBef>
                <a:spcPct val="0"/>
              </a:spcBef>
              <a:spcAft>
                <a:spcPct val="0"/>
              </a:spcAft>
              <a:defRPr sz="3800" b="1">
                <a:solidFill>
                  <a:srgbClr val="047184"/>
                </a:solidFill>
                <a:latin typeface="Arial" charset="0"/>
                <a:ea typeface="ＭＳ Ｐゴシック" charset="0"/>
              </a:defRPr>
            </a:lvl7pPr>
            <a:lvl8pPr marL="1371600" algn="ctr" rtl="0" fontAlgn="base">
              <a:spcBef>
                <a:spcPct val="0"/>
              </a:spcBef>
              <a:spcAft>
                <a:spcPct val="0"/>
              </a:spcAft>
              <a:defRPr sz="3800" b="1">
                <a:solidFill>
                  <a:srgbClr val="047184"/>
                </a:solidFill>
                <a:latin typeface="Arial" charset="0"/>
                <a:ea typeface="ＭＳ Ｐゴシック" charset="0"/>
              </a:defRPr>
            </a:lvl8pPr>
            <a:lvl9pPr marL="1828800" algn="ctr" rtl="0" fontAlgn="base">
              <a:spcBef>
                <a:spcPct val="0"/>
              </a:spcBef>
              <a:spcAft>
                <a:spcPct val="0"/>
              </a:spcAft>
              <a:defRPr sz="3800" b="1">
                <a:solidFill>
                  <a:srgbClr val="047184"/>
                </a:solidFill>
                <a:latin typeface="Arial" charset="0"/>
                <a:ea typeface="ＭＳ Ｐゴシック" charset="0"/>
              </a:defRPr>
            </a:lvl9pPr>
          </a:lstStyle>
          <a:p>
            <a:pPr>
              <a:defRPr/>
            </a:pPr>
            <a:r>
              <a:rPr lang="pt-BR" kern="0" dirty="0"/>
              <a:t>Planejamento</a:t>
            </a:r>
          </a:p>
        </p:txBody>
      </p:sp>
      <p:sp>
        <p:nvSpPr>
          <p:cNvPr id="12" name="Retângulo 1">
            <a:extLst>
              <a:ext uri="{FF2B5EF4-FFF2-40B4-BE49-F238E27FC236}">
                <a16:creationId xmlns:a16="http://schemas.microsoft.com/office/drawing/2014/main" id="{0F3B0F08-D229-4BCC-B1BF-242282A535CA}"/>
              </a:ext>
            </a:extLst>
          </p:cNvPr>
          <p:cNvSpPr>
            <a:spLocks noChangeArrowheads="1"/>
          </p:cNvSpPr>
          <p:nvPr/>
        </p:nvSpPr>
        <p:spPr bwMode="auto">
          <a:xfrm>
            <a:off x="1853002" y="2207355"/>
            <a:ext cx="8317236" cy="923330"/>
          </a:xfrm>
          <a:prstGeom prst="rect">
            <a:avLst/>
          </a:prstGeom>
          <a:solidFill>
            <a:schemeClr val="bg1"/>
          </a:solidFill>
          <a:ln>
            <a:noFill/>
          </a:ln>
        </p:spPr>
        <p:txBody>
          <a:bodyPr wrap="square">
            <a:spAutoFit/>
          </a:bodyPr>
          <a:lstStyle>
            <a:lvl1pPr eaLnBrk="0" hangingPunct="0">
              <a:spcBef>
                <a:spcPct val="20000"/>
              </a:spcBef>
              <a:buChar char="•"/>
              <a:defRPr sz="3200">
                <a:solidFill>
                  <a:srgbClr val="4D4D4D"/>
                </a:solidFill>
                <a:latin typeface="Arial" pitchFamily="34" charset="0"/>
                <a:ea typeface="ＭＳ Ｐゴシック" pitchFamily="34" charset="-128"/>
              </a:defRPr>
            </a:lvl1pPr>
            <a:lvl2pPr marL="742950" indent="-285750" eaLnBrk="0" hangingPunct="0">
              <a:spcBef>
                <a:spcPct val="20000"/>
              </a:spcBef>
              <a:buChar char="–"/>
              <a:defRPr sz="2800">
                <a:solidFill>
                  <a:srgbClr val="4D4D4D"/>
                </a:solidFill>
                <a:latin typeface="Arial" pitchFamily="34" charset="0"/>
                <a:ea typeface="ＭＳ Ｐゴシック" pitchFamily="34" charset="-128"/>
              </a:defRPr>
            </a:lvl2pPr>
            <a:lvl3pPr marL="1143000" indent="-228600" eaLnBrk="0" hangingPunct="0">
              <a:spcBef>
                <a:spcPct val="20000"/>
              </a:spcBef>
              <a:buChar char="•"/>
              <a:defRPr sz="2400">
                <a:solidFill>
                  <a:srgbClr val="4D4D4D"/>
                </a:solidFill>
                <a:latin typeface="Arial" pitchFamily="34" charset="0"/>
                <a:ea typeface="ＭＳ Ｐゴシック" pitchFamily="34" charset="-128"/>
              </a:defRPr>
            </a:lvl3pPr>
            <a:lvl4pPr marL="1600200" indent="-228600" eaLnBrk="0" hangingPunct="0">
              <a:spcBef>
                <a:spcPct val="20000"/>
              </a:spcBef>
              <a:buChar char="–"/>
              <a:defRPr sz="2000">
                <a:solidFill>
                  <a:srgbClr val="4D4D4D"/>
                </a:solidFill>
                <a:latin typeface="Arial" pitchFamily="34" charset="0"/>
                <a:ea typeface="ＭＳ Ｐゴシック" pitchFamily="34" charset="-128"/>
              </a:defRPr>
            </a:lvl4pPr>
            <a:lvl5pPr marL="2057400" indent="-228600" eaLnBrk="0" hangingPunct="0">
              <a:spcBef>
                <a:spcPct val="20000"/>
              </a:spcBef>
              <a:buChar char="»"/>
              <a:defRPr sz="2000">
                <a:solidFill>
                  <a:srgbClr val="4D4D4D"/>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9pPr>
          </a:lstStyle>
          <a:p>
            <a:pPr eaLnBrk="1" hangingPunct="1">
              <a:spcBef>
                <a:spcPct val="0"/>
              </a:spcBef>
              <a:buFontTx/>
              <a:buNone/>
            </a:pPr>
            <a:r>
              <a:rPr lang="pt-BR" altLang="pt-BR" sz="1800" b="1" strike="sngStrike" dirty="0">
                <a:solidFill>
                  <a:schemeClr val="tx1"/>
                </a:solidFill>
              </a:rPr>
              <a:t>03.04.01.020-0 - </a:t>
            </a:r>
            <a:r>
              <a:rPr lang="pt-BR" altLang="pt-BR" sz="1600" b="1" strike="sngStrike" dirty="0">
                <a:solidFill>
                  <a:schemeClr val="tx1"/>
                </a:solidFill>
              </a:rPr>
              <a:t>PLANEJAMENTO SIMPLES (POR TRATAMENTO</a:t>
            </a:r>
            <a:r>
              <a:rPr lang="pt-BR" altLang="pt-BR" sz="1600" strike="sngStrike" dirty="0">
                <a:solidFill>
                  <a:schemeClr val="tx1"/>
                </a:solidFill>
              </a:rPr>
              <a:t>) </a:t>
            </a:r>
            <a:r>
              <a:rPr lang="pt-BR" altLang="pt-BR" sz="1600" b="1" strike="sngStrike" dirty="0">
                <a:solidFill>
                  <a:schemeClr val="tx1"/>
                </a:solidFill>
              </a:rPr>
              <a:t>Valor</a:t>
            </a:r>
            <a:r>
              <a:rPr lang="pt-BR" altLang="pt-BR" sz="1600" strike="sngStrike" dirty="0">
                <a:solidFill>
                  <a:schemeClr val="tx1"/>
                </a:solidFill>
              </a:rPr>
              <a:t>: </a:t>
            </a:r>
            <a:r>
              <a:rPr lang="pt-BR" altLang="pt-BR" sz="1600" b="1" strike="sngStrike" dirty="0">
                <a:solidFill>
                  <a:schemeClr val="tx1"/>
                </a:solidFill>
              </a:rPr>
              <a:t>60,00</a:t>
            </a:r>
          </a:p>
          <a:p>
            <a:pPr algn="ctr" eaLnBrk="1" hangingPunct="1">
              <a:spcBef>
                <a:spcPct val="0"/>
              </a:spcBef>
              <a:buFontTx/>
              <a:buNone/>
            </a:pPr>
            <a:endParaRPr lang="pt-BR" altLang="pt-BR" sz="400" b="1" strike="sngStrike" dirty="0">
              <a:solidFill>
                <a:schemeClr val="tx1"/>
              </a:solidFill>
            </a:endParaRPr>
          </a:p>
          <a:p>
            <a:pPr algn="just" eaLnBrk="1" hangingPunct="1">
              <a:spcBef>
                <a:spcPct val="0"/>
              </a:spcBef>
              <a:buNone/>
            </a:pPr>
            <a:r>
              <a:rPr lang="pt-BR" sz="1600" dirty="0">
                <a:solidFill>
                  <a:schemeClr val="tx1"/>
                </a:solidFill>
              </a:rPr>
              <a:t>Procedimento que tem a finalidade de estabelecer as doses e a programação da aplicação da radioterapia externa por meio não computadorizado </a:t>
            </a:r>
            <a:r>
              <a:rPr lang="pt-BR" sz="1400" dirty="0">
                <a:solidFill>
                  <a:schemeClr val="tx1"/>
                </a:solidFill>
              </a:rPr>
              <a:t>. ...</a:t>
            </a:r>
            <a:endParaRPr lang="pt-BR" altLang="pt-BR" sz="1400" b="1" strike="sngStrike" dirty="0">
              <a:solidFill>
                <a:schemeClr val="tx1"/>
              </a:solidFill>
            </a:endParaRPr>
          </a:p>
        </p:txBody>
      </p:sp>
      <p:sp>
        <p:nvSpPr>
          <p:cNvPr id="14" name="Retângulo 7">
            <a:extLst>
              <a:ext uri="{FF2B5EF4-FFF2-40B4-BE49-F238E27FC236}">
                <a16:creationId xmlns:a16="http://schemas.microsoft.com/office/drawing/2014/main" id="{24ED96CC-599F-4DE8-8801-336613745D8A}"/>
              </a:ext>
            </a:extLst>
          </p:cNvPr>
          <p:cNvSpPr>
            <a:spLocks noChangeArrowheads="1"/>
          </p:cNvSpPr>
          <p:nvPr/>
        </p:nvSpPr>
        <p:spPr bwMode="auto">
          <a:xfrm>
            <a:off x="1814261" y="3315351"/>
            <a:ext cx="8563478"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rgbClr val="4D4D4D"/>
                </a:solidFill>
                <a:latin typeface="Arial" pitchFamily="34" charset="0"/>
                <a:ea typeface="ＭＳ Ｐゴシック" pitchFamily="34" charset="-128"/>
              </a:defRPr>
            </a:lvl1pPr>
            <a:lvl2pPr marL="742950" indent="-285750" eaLnBrk="0" hangingPunct="0">
              <a:spcBef>
                <a:spcPct val="20000"/>
              </a:spcBef>
              <a:buChar char="–"/>
              <a:defRPr sz="2800">
                <a:solidFill>
                  <a:srgbClr val="4D4D4D"/>
                </a:solidFill>
                <a:latin typeface="Arial" pitchFamily="34" charset="0"/>
                <a:ea typeface="ＭＳ Ｐゴシック" pitchFamily="34" charset="-128"/>
              </a:defRPr>
            </a:lvl2pPr>
            <a:lvl3pPr marL="1143000" indent="-228600" eaLnBrk="0" hangingPunct="0">
              <a:spcBef>
                <a:spcPct val="20000"/>
              </a:spcBef>
              <a:buChar char="•"/>
              <a:defRPr sz="2400">
                <a:solidFill>
                  <a:srgbClr val="4D4D4D"/>
                </a:solidFill>
                <a:latin typeface="Arial" pitchFamily="34" charset="0"/>
                <a:ea typeface="ＭＳ Ｐゴシック" pitchFamily="34" charset="-128"/>
              </a:defRPr>
            </a:lvl3pPr>
            <a:lvl4pPr marL="1600200" indent="-228600" eaLnBrk="0" hangingPunct="0">
              <a:spcBef>
                <a:spcPct val="20000"/>
              </a:spcBef>
              <a:buChar char="–"/>
              <a:defRPr sz="2000">
                <a:solidFill>
                  <a:srgbClr val="4D4D4D"/>
                </a:solidFill>
                <a:latin typeface="Arial" pitchFamily="34" charset="0"/>
                <a:ea typeface="ＭＳ Ｐゴシック" pitchFamily="34" charset="-128"/>
              </a:defRPr>
            </a:lvl4pPr>
            <a:lvl5pPr marL="2057400" indent="-228600" eaLnBrk="0" hangingPunct="0">
              <a:spcBef>
                <a:spcPct val="20000"/>
              </a:spcBef>
              <a:buChar char="»"/>
              <a:defRPr sz="2000">
                <a:solidFill>
                  <a:srgbClr val="4D4D4D"/>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9pPr>
          </a:lstStyle>
          <a:p>
            <a:pPr eaLnBrk="1" hangingPunct="1">
              <a:spcBef>
                <a:spcPct val="0"/>
              </a:spcBef>
              <a:buFontTx/>
              <a:buNone/>
            </a:pPr>
            <a:r>
              <a:rPr lang="pt-BR" altLang="pt-BR" sz="1800" b="1" strike="sngStrike" dirty="0">
                <a:solidFill>
                  <a:schemeClr val="tx1"/>
                </a:solidFill>
              </a:rPr>
              <a:t>03.04.01.018-9 - </a:t>
            </a:r>
            <a:r>
              <a:rPr lang="pt-BR" altLang="pt-BR" sz="1600" b="1" strike="sngStrike" dirty="0">
                <a:solidFill>
                  <a:schemeClr val="tx1"/>
                </a:solidFill>
              </a:rPr>
              <a:t>PLANEJAMENTO COMPLEXO (POR TRATAMENTO</a:t>
            </a:r>
            <a:r>
              <a:rPr lang="pt-BR" altLang="pt-BR" sz="1600" strike="sngStrike" dirty="0">
                <a:solidFill>
                  <a:schemeClr val="tx1"/>
                </a:solidFill>
              </a:rPr>
              <a:t>) </a:t>
            </a:r>
            <a:r>
              <a:rPr lang="pt-BR" altLang="pt-BR" sz="1400" b="1" strike="sngStrike" dirty="0">
                <a:solidFill>
                  <a:schemeClr val="tx1"/>
                </a:solidFill>
              </a:rPr>
              <a:t>Valor</a:t>
            </a:r>
            <a:r>
              <a:rPr lang="pt-BR" altLang="pt-BR" sz="1400" strike="sngStrike" dirty="0">
                <a:solidFill>
                  <a:schemeClr val="tx1"/>
                </a:solidFill>
              </a:rPr>
              <a:t>: R$ 120,00</a:t>
            </a:r>
          </a:p>
          <a:p>
            <a:pPr eaLnBrk="1" hangingPunct="1">
              <a:spcBef>
                <a:spcPct val="0"/>
              </a:spcBef>
              <a:buNone/>
            </a:pPr>
            <a:endParaRPr lang="pt-BR" altLang="pt-BR" sz="1400" dirty="0">
              <a:solidFill>
                <a:schemeClr val="tx1"/>
              </a:solidFill>
            </a:endParaRPr>
          </a:p>
          <a:p>
            <a:pPr eaLnBrk="1" hangingPunct="1">
              <a:spcBef>
                <a:spcPct val="0"/>
              </a:spcBef>
              <a:buNone/>
            </a:pPr>
            <a:r>
              <a:rPr lang="pt-BR" altLang="pt-BR" sz="1600" dirty="0">
                <a:solidFill>
                  <a:schemeClr val="tx1"/>
                </a:solidFill>
              </a:rPr>
              <a:t>Procedimento que tem a finalidade de estabelecer as doses e a </a:t>
            </a:r>
            <a:r>
              <a:rPr lang="pt-BR" altLang="pt-BR" sz="1600" dirty="0" err="1">
                <a:solidFill>
                  <a:schemeClr val="tx1"/>
                </a:solidFill>
              </a:rPr>
              <a:t>programacao</a:t>
            </a:r>
            <a:r>
              <a:rPr lang="pt-BR" altLang="pt-BR" sz="1600" dirty="0">
                <a:solidFill>
                  <a:schemeClr val="tx1"/>
                </a:solidFill>
              </a:rPr>
              <a:t> da aplicação da radioterapia externa por meio computadorizado. ...</a:t>
            </a:r>
          </a:p>
          <a:p>
            <a:pPr eaLnBrk="1" hangingPunct="1">
              <a:spcBef>
                <a:spcPct val="0"/>
              </a:spcBef>
              <a:buFontTx/>
              <a:buNone/>
            </a:pPr>
            <a:endParaRPr lang="pt-BR" altLang="pt-BR" sz="1400" strike="sngStrike" dirty="0">
              <a:solidFill>
                <a:schemeClr val="tx1"/>
              </a:solidFill>
            </a:endParaRPr>
          </a:p>
        </p:txBody>
      </p:sp>
      <p:sp>
        <p:nvSpPr>
          <p:cNvPr id="15" name="Retângulo 14">
            <a:extLst>
              <a:ext uri="{FF2B5EF4-FFF2-40B4-BE49-F238E27FC236}">
                <a16:creationId xmlns:a16="http://schemas.microsoft.com/office/drawing/2014/main" id="{B51D4D5A-D2EE-485F-B8EB-F36776D75FEF}"/>
              </a:ext>
            </a:extLst>
          </p:cNvPr>
          <p:cNvSpPr/>
          <p:nvPr/>
        </p:nvSpPr>
        <p:spPr>
          <a:xfrm>
            <a:off x="1814261" y="4427367"/>
            <a:ext cx="8602220" cy="1754326"/>
          </a:xfrm>
          <a:prstGeom prst="rect">
            <a:avLst/>
          </a:prstGeom>
          <a:solidFill>
            <a:schemeClr val="bg1"/>
          </a:solidFill>
        </p:spPr>
        <p:txBody>
          <a:bodyPr wrap="square">
            <a:spAutoFit/>
          </a:bodyPr>
          <a:lstStyle/>
          <a:p>
            <a:pPr>
              <a:defRPr/>
            </a:pPr>
            <a:r>
              <a:rPr lang="pt-BR" sz="1600" b="1" strike="sngStrike" dirty="0"/>
              <a:t>03.04.01.031-6 - </a:t>
            </a:r>
            <a:r>
              <a:rPr lang="pt-BR" sz="1400" b="1" strike="sngStrike" dirty="0"/>
              <a:t>PLANEJAMENTO PARA RADIOTERAPIA CONFORMADA TRIDIMENSIONAL (POR TRATAMENTO). - Valor: R$ 480,00</a:t>
            </a:r>
          </a:p>
          <a:p>
            <a:pPr>
              <a:defRPr/>
            </a:pPr>
            <a:endParaRPr lang="pt-BR" altLang="pt-BR" sz="1400" dirty="0"/>
          </a:p>
          <a:p>
            <a:pPr>
              <a:defRPr/>
            </a:pPr>
            <a:r>
              <a:rPr lang="pt-BR" altLang="pt-BR" sz="1600" dirty="0"/>
              <a:t>Planejamento baseado na reconstituição tridimensional (3d), para a radioterapia conformada (conformacional) de </a:t>
            </a:r>
            <a:r>
              <a:rPr lang="pt-BR" altLang="pt-BR" sz="1600" u="sng" dirty="0"/>
              <a:t>Adenocarcinoma de Próstata em estádio I ou II e de Tumor Cerebral</a:t>
            </a:r>
            <a:r>
              <a:rPr lang="pt-BR" altLang="pt-BR" sz="1600" dirty="0"/>
              <a:t>..</a:t>
            </a:r>
          </a:p>
          <a:p>
            <a:pPr>
              <a:defRPr/>
            </a:pPr>
            <a:r>
              <a:rPr lang="pt-BR" altLang="pt-BR" sz="1600" dirty="0"/>
              <a:t> Não inclui o exame de tomografia computadorizada</a:t>
            </a:r>
            <a:r>
              <a:rPr lang="pt-BR" altLang="pt-BR" dirty="0"/>
              <a:t>...</a:t>
            </a:r>
          </a:p>
          <a:p>
            <a:pPr>
              <a:defRPr/>
            </a:pPr>
            <a:endParaRPr lang="pt-BR" sz="1400" b="1" strike="sngStrike" dirty="0"/>
          </a:p>
        </p:txBody>
      </p:sp>
    </p:spTree>
    <p:extLst>
      <p:ext uri="{BB962C8B-B14F-4D97-AF65-F5344CB8AC3E}">
        <p14:creationId xmlns:p14="http://schemas.microsoft.com/office/powerpoint/2010/main" val="152412906"/>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329905" y="79998"/>
            <a:ext cx="2082933" cy="839682"/>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733778" y="1365956"/>
            <a:ext cx="10927644" cy="5301831"/>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tângulo 1">
            <a:extLst>
              <a:ext uri="{FF2B5EF4-FFF2-40B4-BE49-F238E27FC236}">
                <a16:creationId xmlns:a16="http://schemas.microsoft.com/office/drawing/2014/main" id="{26CBC975-D9DF-4261-A412-2CC406B5CD36}"/>
              </a:ext>
            </a:extLst>
          </p:cNvPr>
          <p:cNvSpPr>
            <a:spLocks noChangeArrowheads="1"/>
          </p:cNvSpPr>
          <p:nvPr/>
        </p:nvSpPr>
        <p:spPr bwMode="auto">
          <a:xfrm>
            <a:off x="1919536" y="2109579"/>
            <a:ext cx="8496944" cy="1107996"/>
          </a:xfrm>
          <a:prstGeom prst="rect">
            <a:avLst/>
          </a:prstGeom>
          <a:noFill/>
          <a:ln w="9525">
            <a:noFill/>
            <a:miter lim="800000"/>
            <a:headEnd/>
            <a:tailEnd/>
          </a:ln>
        </p:spPr>
        <p:txBody>
          <a:bodyPr wrap="square">
            <a:spAutoFit/>
          </a:bodyPr>
          <a:lstStyle/>
          <a:p>
            <a:pPr>
              <a:lnSpc>
                <a:spcPct val="150000"/>
              </a:lnSpc>
            </a:pPr>
            <a:r>
              <a:rPr lang="pt-BR" altLang="pt-BR" sz="3200" dirty="0">
                <a:solidFill>
                  <a:schemeClr val="bg1"/>
                </a:solidFill>
              </a:rPr>
              <a:t> </a:t>
            </a:r>
            <a:endParaRPr lang="pt-BR" altLang="pt-BR" sz="3200" dirty="0">
              <a:solidFill>
                <a:srgbClr val="002060"/>
              </a:solidFill>
            </a:endParaRPr>
          </a:p>
          <a:p>
            <a:endParaRPr lang="pt-BR" altLang="pt-BR" dirty="0"/>
          </a:p>
        </p:txBody>
      </p:sp>
      <p:sp>
        <p:nvSpPr>
          <p:cNvPr id="11" name="Retângulo 10">
            <a:extLst>
              <a:ext uri="{FF2B5EF4-FFF2-40B4-BE49-F238E27FC236}">
                <a16:creationId xmlns:a16="http://schemas.microsoft.com/office/drawing/2014/main" id="{AAD58B96-11E3-4BE0-9B48-219D95BDA4C0}"/>
              </a:ext>
            </a:extLst>
          </p:cNvPr>
          <p:cNvSpPr/>
          <p:nvPr/>
        </p:nvSpPr>
        <p:spPr>
          <a:xfrm>
            <a:off x="2186575" y="6350290"/>
            <a:ext cx="8352929" cy="276999"/>
          </a:xfrm>
          <a:prstGeom prst="rect">
            <a:avLst/>
          </a:prstGeom>
        </p:spPr>
        <p:txBody>
          <a:bodyPr wrap="square">
            <a:spAutoFit/>
          </a:bodyPr>
          <a:lstStyle/>
          <a:p>
            <a:pPr algn="ctr"/>
            <a:r>
              <a:rPr lang="pt-BR" sz="1200" u="sng" dirty="0"/>
              <a:t>Fonte: </a:t>
            </a:r>
            <a:r>
              <a:rPr lang="pt-BR" sz="1200" u="sng" dirty="0" err="1"/>
              <a:t>Apres</a:t>
            </a:r>
            <a:r>
              <a:rPr lang="pt-BR" sz="1200" u="sng" dirty="0"/>
              <a:t> Prof. Dr. Guilherme J. R. Pereira - INCA</a:t>
            </a:r>
            <a:endParaRPr lang="pt-BR" sz="1200" dirty="0"/>
          </a:p>
        </p:txBody>
      </p:sp>
      <p:sp>
        <p:nvSpPr>
          <p:cNvPr id="10" name="Rectangle 2">
            <a:extLst>
              <a:ext uri="{FF2B5EF4-FFF2-40B4-BE49-F238E27FC236}">
                <a16:creationId xmlns:a16="http://schemas.microsoft.com/office/drawing/2014/main" id="{139F732F-B64F-483B-8631-5634ECC2B8D4}"/>
              </a:ext>
            </a:extLst>
          </p:cNvPr>
          <p:cNvSpPr txBox="1">
            <a:spLocks noChangeArrowheads="1"/>
          </p:cNvSpPr>
          <p:nvPr/>
        </p:nvSpPr>
        <p:spPr bwMode="auto">
          <a:xfrm>
            <a:off x="1853002" y="1494997"/>
            <a:ext cx="8291264" cy="105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500" b="0">
                <a:solidFill>
                  <a:srgbClr val="4D4D4D"/>
                </a:solidFill>
                <a:latin typeface="+mj-lt"/>
                <a:ea typeface="MS PGothic" pitchFamily="34" charset="-128"/>
                <a:cs typeface="ＭＳ Ｐゴシック" charset="0"/>
              </a:defRPr>
            </a:lvl1pPr>
            <a:lvl2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2pPr>
            <a:lvl3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3pPr>
            <a:lvl4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4pPr>
            <a:lvl5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5pPr>
            <a:lvl6pPr marL="457200" algn="ctr" rtl="0" fontAlgn="base">
              <a:spcBef>
                <a:spcPct val="0"/>
              </a:spcBef>
              <a:spcAft>
                <a:spcPct val="0"/>
              </a:spcAft>
              <a:defRPr sz="3800" b="1">
                <a:solidFill>
                  <a:srgbClr val="047184"/>
                </a:solidFill>
                <a:latin typeface="Arial" charset="0"/>
                <a:ea typeface="ＭＳ Ｐゴシック" charset="0"/>
              </a:defRPr>
            </a:lvl6pPr>
            <a:lvl7pPr marL="914400" algn="ctr" rtl="0" fontAlgn="base">
              <a:spcBef>
                <a:spcPct val="0"/>
              </a:spcBef>
              <a:spcAft>
                <a:spcPct val="0"/>
              </a:spcAft>
              <a:defRPr sz="3800" b="1">
                <a:solidFill>
                  <a:srgbClr val="047184"/>
                </a:solidFill>
                <a:latin typeface="Arial" charset="0"/>
                <a:ea typeface="ＭＳ Ｐゴシック" charset="0"/>
              </a:defRPr>
            </a:lvl7pPr>
            <a:lvl8pPr marL="1371600" algn="ctr" rtl="0" fontAlgn="base">
              <a:spcBef>
                <a:spcPct val="0"/>
              </a:spcBef>
              <a:spcAft>
                <a:spcPct val="0"/>
              </a:spcAft>
              <a:defRPr sz="3800" b="1">
                <a:solidFill>
                  <a:srgbClr val="047184"/>
                </a:solidFill>
                <a:latin typeface="Arial" charset="0"/>
                <a:ea typeface="ＭＳ Ｐゴシック" charset="0"/>
              </a:defRPr>
            </a:lvl8pPr>
            <a:lvl9pPr marL="1828800" algn="ctr" rtl="0" fontAlgn="base">
              <a:spcBef>
                <a:spcPct val="0"/>
              </a:spcBef>
              <a:spcAft>
                <a:spcPct val="0"/>
              </a:spcAft>
              <a:defRPr sz="3800" b="1">
                <a:solidFill>
                  <a:srgbClr val="047184"/>
                </a:solidFill>
                <a:latin typeface="Arial" charset="0"/>
                <a:ea typeface="ＭＳ Ｐゴシック" charset="0"/>
              </a:defRPr>
            </a:lvl9pPr>
          </a:lstStyle>
          <a:p>
            <a:pPr>
              <a:defRPr/>
            </a:pPr>
            <a:r>
              <a:rPr lang="pt-BR" kern="0" dirty="0"/>
              <a:t>Planejamento Braquiterapia</a:t>
            </a:r>
          </a:p>
        </p:txBody>
      </p:sp>
      <p:pic>
        <p:nvPicPr>
          <p:cNvPr id="12" name="Picture 9" descr="bqt planejamento colo uterinno">
            <a:extLst>
              <a:ext uri="{FF2B5EF4-FFF2-40B4-BE49-F238E27FC236}">
                <a16:creationId xmlns:a16="http://schemas.microsoft.com/office/drawing/2014/main" id="{ECD07E68-06C3-47BA-9CB5-72E20B3527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3713" y="2332485"/>
            <a:ext cx="5351362" cy="399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5145916"/>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149282" y="38683"/>
            <a:ext cx="2300407" cy="927351"/>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496711" y="507710"/>
            <a:ext cx="11085689" cy="6160077"/>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tângulo 1">
            <a:extLst>
              <a:ext uri="{FF2B5EF4-FFF2-40B4-BE49-F238E27FC236}">
                <a16:creationId xmlns:a16="http://schemas.microsoft.com/office/drawing/2014/main" id="{26CBC975-D9DF-4261-A412-2CC406B5CD36}"/>
              </a:ext>
            </a:extLst>
          </p:cNvPr>
          <p:cNvSpPr>
            <a:spLocks noChangeArrowheads="1"/>
          </p:cNvSpPr>
          <p:nvPr/>
        </p:nvSpPr>
        <p:spPr bwMode="auto">
          <a:xfrm>
            <a:off x="1919536" y="2109579"/>
            <a:ext cx="8496944" cy="1107996"/>
          </a:xfrm>
          <a:prstGeom prst="rect">
            <a:avLst/>
          </a:prstGeom>
          <a:noFill/>
          <a:ln w="9525">
            <a:noFill/>
            <a:miter lim="800000"/>
            <a:headEnd/>
            <a:tailEnd/>
          </a:ln>
        </p:spPr>
        <p:txBody>
          <a:bodyPr wrap="square">
            <a:spAutoFit/>
          </a:bodyPr>
          <a:lstStyle/>
          <a:p>
            <a:pPr>
              <a:lnSpc>
                <a:spcPct val="150000"/>
              </a:lnSpc>
            </a:pPr>
            <a:r>
              <a:rPr lang="pt-BR" altLang="pt-BR" sz="3200" dirty="0">
                <a:solidFill>
                  <a:schemeClr val="bg1"/>
                </a:solidFill>
              </a:rPr>
              <a:t> </a:t>
            </a:r>
            <a:endParaRPr lang="pt-BR" altLang="pt-BR" sz="3200" dirty="0">
              <a:solidFill>
                <a:srgbClr val="002060"/>
              </a:solidFill>
            </a:endParaRPr>
          </a:p>
          <a:p>
            <a:endParaRPr lang="pt-BR" altLang="pt-BR" dirty="0"/>
          </a:p>
        </p:txBody>
      </p:sp>
      <p:sp>
        <p:nvSpPr>
          <p:cNvPr id="11" name="Retângulo 10">
            <a:extLst>
              <a:ext uri="{FF2B5EF4-FFF2-40B4-BE49-F238E27FC236}">
                <a16:creationId xmlns:a16="http://schemas.microsoft.com/office/drawing/2014/main" id="{AAD58B96-11E3-4BE0-9B48-219D95BDA4C0}"/>
              </a:ext>
            </a:extLst>
          </p:cNvPr>
          <p:cNvSpPr/>
          <p:nvPr/>
        </p:nvSpPr>
        <p:spPr>
          <a:xfrm>
            <a:off x="2186575" y="6350290"/>
            <a:ext cx="8352929" cy="276999"/>
          </a:xfrm>
          <a:prstGeom prst="rect">
            <a:avLst/>
          </a:prstGeom>
        </p:spPr>
        <p:txBody>
          <a:bodyPr wrap="square">
            <a:spAutoFit/>
          </a:bodyPr>
          <a:lstStyle/>
          <a:p>
            <a:pPr algn="ctr"/>
            <a:r>
              <a:rPr lang="pt-BR" sz="1200" u="sng" dirty="0"/>
              <a:t>Fonte: </a:t>
            </a:r>
            <a:r>
              <a:rPr lang="pt-BR" sz="1200" u="sng" dirty="0" err="1"/>
              <a:t>Apres</a:t>
            </a:r>
            <a:r>
              <a:rPr lang="pt-BR" sz="1200" u="sng" dirty="0"/>
              <a:t> Prof. Dr. Guilherme J. R. Pereira - INCA</a:t>
            </a:r>
            <a:endParaRPr lang="pt-BR" sz="1200" dirty="0"/>
          </a:p>
        </p:txBody>
      </p:sp>
      <p:sp>
        <p:nvSpPr>
          <p:cNvPr id="10" name="Rectangle 2">
            <a:extLst>
              <a:ext uri="{FF2B5EF4-FFF2-40B4-BE49-F238E27FC236}">
                <a16:creationId xmlns:a16="http://schemas.microsoft.com/office/drawing/2014/main" id="{139F732F-B64F-483B-8631-5634ECC2B8D4}"/>
              </a:ext>
            </a:extLst>
          </p:cNvPr>
          <p:cNvSpPr txBox="1">
            <a:spLocks noChangeArrowheads="1"/>
          </p:cNvSpPr>
          <p:nvPr/>
        </p:nvSpPr>
        <p:spPr bwMode="auto">
          <a:xfrm>
            <a:off x="2022376" y="433820"/>
            <a:ext cx="8291264" cy="105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500" b="0">
                <a:solidFill>
                  <a:srgbClr val="4D4D4D"/>
                </a:solidFill>
                <a:latin typeface="+mj-lt"/>
                <a:ea typeface="MS PGothic" pitchFamily="34" charset="-128"/>
                <a:cs typeface="ＭＳ Ｐゴシック" charset="0"/>
              </a:defRPr>
            </a:lvl1pPr>
            <a:lvl2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2pPr>
            <a:lvl3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3pPr>
            <a:lvl4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4pPr>
            <a:lvl5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5pPr>
            <a:lvl6pPr marL="457200" algn="ctr" rtl="0" fontAlgn="base">
              <a:spcBef>
                <a:spcPct val="0"/>
              </a:spcBef>
              <a:spcAft>
                <a:spcPct val="0"/>
              </a:spcAft>
              <a:defRPr sz="3800" b="1">
                <a:solidFill>
                  <a:srgbClr val="047184"/>
                </a:solidFill>
                <a:latin typeface="Arial" charset="0"/>
                <a:ea typeface="ＭＳ Ｐゴシック" charset="0"/>
              </a:defRPr>
            </a:lvl6pPr>
            <a:lvl7pPr marL="914400" algn="ctr" rtl="0" fontAlgn="base">
              <a:spcBef>
                <a:spcPct val="0"/>
              </a:spcBef>
              <a:spcAft>
                <a:spcPct val="0"/>
              </a:spcAft>
              <a:defRPr sz="3800" b="1">
                <a:solidFill>
                  <a:srgbClr val="047184"/>
                </a:solidFill>
                <a:latin typeface="Arial" charset="0"/>
                <a:ea typeface="ＭＳ Ｐゴシック" charset="0"/>
              </a:defRPr>
            </a:lvl7pPr>
            <a:lvl8pPr marL="1371600" algn="ctr" rtl="0" fontAlgn="base">
              <a:spcBef>
                <a:spcPct val="0"/>
              </a:spcBef>
              <a:spcAft>
                <a:spcPct val="0"/>
              </a:spcAft>
              <a:defRPr sz="3800" b="1">
                <a:solidFill>
                  <a:srgbClr val="047184"/>
                </a:solidFill>
                <a:latin typeface="Arial" charset="0"/>
                <a:ea typeface="ＭＳ Ｐゴシック" charset="0"/>
              </a:defRPr>
            </a:lvl8pPr>
            <a:lvl9pPr marL="1828800" algn="ctr" rtl="0" fontAlgn="base">
              <a:spcBef>
                <a:spcPct val="0"/>
              </a:spcBef>
              <a:spcAft>
                <a:spcPct val="0"/>
              </a:spcAft>
              <a:defRPr sz="3800" b="1">
                <a:solidFill>
                  <a:srgbClr val="047184"/>
                </a:solidFill>
                <a:latin typeface="Arial" charset="0"/>
                <a:ea typeface="ＭＳ Ｐゴシック" charset="0"/>
              </a:defRPr>
            </a:lvl9pPr>
          </a:lstStyle>
          <a:p>
            <a:pPr>
              <a:defRPr/>
            </a:pPr>
            <a:r>
              <a:rPr lang="pt-BR" sz="4400" dirty="0"/>
              <a:t>Simulação 2D</a:t>
            </a:r>
            <a:endParaRPr lang="pt-BR" sz="4400" kern="0" dirty="0"/>
          </a:p>
        </p:txBody>
      </p:sp>
      <p:pic>
        <p:nvPicPr>
          <p:cNvPr id="13" name="Picture 6">
            <a:extLst>
              <a:ext uri="{FF2B5EF4-FFF2-40B4-BE49-F238E27FC236}">
                <a16:creationId xmlns:a16="http://schemas.microsoft.com/office/drawing/2014/main" id="{B56A7A89-4B9C-490E-92FE-1D1927F4E426}"/>
              </a:ext>
            </a:extLst>
          </p:cNvPr>
          <p:cNvPicPr>
            <a:picLocks noChangeAspect="1" noChangeArrowheads="1"/>
          </p:cNvPicPr>
          <p:nvPr/>
        </p:nvPicPr>
        <p:blipFill>
          <a:blip r:embed="rId4"/>
          <a:srcRect/>
          <a:stretch>
            <a:fillRect/>
          </a:stretch>
        </p:blipFill>
        <p:spPr bwMode="auto">
          <a:xfrm>
            <a:off x="1016359" y="1268641"/>
            <a:ext cx="10069329" cy="508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pic>
    </p:spTree>
    <p:extLst>
      <p:ext uri="{BB962C8B-B14F-4D97-AF65-F5344CB8AC3E}">
        <p14:creationId xmlns:p14="http://schemas.microsoft.com/office/powerpoint/2010/main" val="145597090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53637" y="0"/>
            <a:ext cx="2265053" cy="913099"/>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361244" y="677333"/>
            <a:ext cx="11424356" cy="5990454"/>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tângulo 1">
            <a:extLst>
              <a:ext uri="{FF2B5EF4-FFF2-40B4-BE49-F238E27FC236}">
                <a16:creationId xmlns:a16="http://schemas.microsoft.com/office/drawing/2014/main" id="{26CBC975-D9DF-4261-A412-2CC406B5CD36}"/>
              </a:ext>
            </a:extLst>
          </p:cNvPr>
          <p:cNvSpPr>
            <a:spLocks noChangeArrowheads="1"/>
          </p:cNvSpPr>
          <p:nvPr/>
        </p:nvSpPr>
        <p:spPr bwMode="auto">
          <a:xfrm>
            <a:off x="1919536" y="2109579"/>
            <a:ext cx="8496944" cy="1107996"/>
          </a:xfrm>
          <a:prstGeom prst="rect">
            <a:avLst/>
          </a:prstGeom>
          <a:noFill/>
          <a:ln w="9525">
            <a:noFill/>
            <a:miter lim="800000"/>
            <a:headEnd/>
            <a:tailEnd/>
          </a:ln>
        </p:spPr>
        <p:txBody>
          <a:bodyPr wrap="square">
            <a:spAutoFit/>
          </a:bodyPr>
          <a:lstStyle/>
          <a:p>
            <a:pPr>
              <a:lnSpc>
                <a:spcPct val="150000"/>
              </a:lnSpc>
            </a:pPr>
            <a:r>
              <a:rPr lang="pt-BR" altLang="pt-BR" sz="3200" dirty="0">
                <a:solidFill>
                  <a:schemeClr val="bg1"/>
                </a:solidFill>
              </a:rPr>
              <a:t> </a:t>
            </a:r>
            <a:endParaRPr lang="pt-BR" altLang="pt-BR" sz="3200" dirty="0">
              <a:solidFill>
                <a:srgbClr val="002060"/>
              </a:solidFill>
            </a:endParaRPr>
          </a:p>
          <a:p>
            <a:endParaRPr lang="pt-BR" altLang="pt-BR" dirty="0"/>
          </a:p>
        </p:txBody>
      </p:sp>
      <p:sp>
        <p:nvSpPr>
          <p:cNvPr id="11" name="Retângulo 10">
            <a:extLst>
              <a:ext uri="{FF2B5EF4-FFF2-40B4-BE49-F238E27FC236}">
                <a16:creationId xmlns:a16="http://schemas.microsoft.com/office/drawing/2014/main" id="{AAD58B96-11E3-4BE0-9B48-219D95BDA4C0}"/>
              </a:ext>
            </a:extLst>
          </p:cNvPr>
          <p:cNvSpPr/>
          <p:nvPr/>
        </p:nvSpPr>
        <p:spPr>
          <a:xfrm>
            <a:off x="2186575" y="6350290"/>
            <a:ext cx="8352929" cy="276999"/>
          </a:xfrm>
          <a:prstGeom prst="rect">
            <a:avLst/>
          </a:prstGeom>
        </p:spPr>
        <p:txBody>
          <a:bodyPr wrap="square">
            <a:spAutoFit/>
          </a:bodyPr>
          <a:lstStyle/>
          <a:p>
            <a:pPr algn="ctr"/>
            <a:r>
              <a:rPr lang="pt-BR" sz="1200" u="sng" dirty="0"/>
              <a:t>Fonte: </a:t>
            </a:r>
            <a:r>
              <a:rPr lang="pt-BR" sz="1200" u="sng" dirty="0" err="1"/>
              <a:t>Apres</a:t>
            </a:r>
            <a:r>
              <a:rPr lang="pt-BR" sz="1200" u="sng" dirty="0"/>
              <a:t> Prof. Dr. Guilherme J. R. Pereira - INCA</a:t>
            </a:r>
            <a:endParaRPr lang="pt-BR" sz="1200" dirty="0"/>
          </a:p>
        </p:txBody>
      </p:sp>
      <p:sp>
        <p:nvSpPr>
          <p:cNvPr id="12" name="Rectangle 1026">
            <a:extLst>
              <a:ext uri="{FF2B5EF4-FFF2-40B4-BE49-F238E27FC236}">
                <a16:creationId xmlns:a16="http://schemas.microsoft.com/office/drawing/2014/main" id="{9E475E49-1E47-4C02-945F-18A9D1EE7FD2}"/>
              </a:ext>
            </a:extLst>
          </p:cNvPr>
          <p:cNvSpPr txBox="1">
            <a:spLocks noChangeArrowheads="1"/>
          </p:cNvSpPr>
          <p:nvPr/>
        </p:nvSpPr>
        <p:spPr bwMode="auto">
          <a:xfrm>
            <a:off x="1919536" y="-126168"/>
            <a:ext cx="7846640" cy="118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500" b="0">
                <a:solidFill>
                  <a:srgbClr val="4D4D4D"/>
                </a:solidFill>
                <a:latin typeface="+mj-lt"/>
                <a:ea typeface="MS PGothic" pitchFamily="34" charset="-128"/>
                <a:cs typeface="ＭＳ Ｐゴシック" charset="0"/>
              </a:defRPr>
            </a:lvl1pPr>
            <a:lvl2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2pPr>
            <a:lvl3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3pPr>
            <a:lvl4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4pPr>
            <a:lvl5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5pPr>
            <a:lvl6pPr marL="457200" algn="ctr" rtl="0" fontAlgn="base">
              <a:spcBef>
                <a:spcPct val="0"/>
              </a:spcBef>
              <a:spcAft>
                <a:spcPct val="0"/>
              </a:spcAft>
              <a:defRPr sz="3800" b="1">
                <a:solidFill>
                  <a:srgbClr val="047184"/>
                </a:solidFill>
                <a:latin typeface="Arial" charset="0"/>
                <a:ea typeface="ＭＳ Ｐゴシック" charset="0"/>
              </a:defRPr>
            </a:lvl6pPr>
            <a:lvl7pPr marL="914400" algn="ctr" rtl="0" fontAlgn="base">
              <a:spcBef>
                <a:spcPct val="0"/>
              </a:spcBef>
              <a:spcAft>
                <a:spcPct val="0"/>
              </a:spcAft>
              <a:defRPr sz="3800" b="1">
                <a:solidFill>
                  <a:srgbClr val="047184"/>
                </a:solidFill>
                <a:latin typeface="Arial" charset="0"/>
                <a:ea typeface="ＭＳ Ｐゴシック" charset="0"/>
              </a:defRPr>
            </a:lvl7pPr>
            <a:lvl8pPr marL="1371600" algn="ctr" rtl="0" fontAlgn="base">
              <a:spcBef>
                <a:spcPct val="0"/>
              </a:spcBef>
              <a:spcAft>
                <a:spcPct val="0"/>
              </a:spcAft>
              <a:defRPr sz="3800" b="1">
                <a:solidFill>
                  <a:srgbClr val="047184"/>
                </a:solidFill>
                <a:latin typeface="Arial" charset="0"/>
                <a:ea typeface="ＭＳ Ｐゴシック" charset="0"/>
              </a:defRPr>
            </a:lvl8pPr>
            <a:lvl9pPr marL="1828800" algn="ctr" rtl="0" fontAlgn="base">
              <a:spcBef>
                <a:spcPct val="0"/>
              </a:spcBef>
              <a:spcAft>
                <a:spcPct val="0"/>
              </a:spcAft>
              <a:defRPr sz="3800" b="1">
                <a:solidFill>
                  <a:srgbClr val="047184"/>
                </a:solidFill>
                <a:latin typeface="Arial" charset="0"/>
                <a:ea typeface="ＭＳ Ｐゴシック" charset="0"/>
              </a:defRPr>
            </a:lvl9pPr>
          </a:lstStyle>
          <a:p>
            <a:pPr>
              <a:defRPr/>
            </a:pPr>
            <a:r>
              <a:rPr lang="pt-BR" kern="0" dirty="0"/>
              <a:t>Simulação 3D</a:t>
            </a:r>
          </a:p>
        </p:txBody>
      </p:sp>
      <p:pic>
        <p:nvPicPr>
          <p:cNvPr id="14" name="Picture 1029" descr="Lixo011">
            <a:extLst>
              <a:ext uri="{FF2B5EF4-FFF2-40B4-BE49-F238E27FC236}">
                <a16:creationId xmlns:a16="http://schemas.microsoft.com/office/drawing/2014/main" id="{B8818E3C-F519-4816-B7DC-8AB60EE9B1A1}"/>
              </a:ext>
            </a:extLst>
          </p:cNvPr>
          <p:cNvPicPr>
            <a:picLocks noChangeAspect="1" noChangeArrowheads="1"/>
          </p:cNvPicPr>
          <p:nvPr/>
        </p:nvPicPr>
        <p:blipFill>
          <a:blip r:embed="rId4">
            <a:clrChange>
              <a:clrFrom>
                <a:srgbClr val="5E6FFF"/>
              </a:clrFrom>
              <a:clrTo>
                <a:srgbClr val="5E6FFF">
                  <a:alpha val="0"/>
                </a:srgbClr>
              </a:clrTo>
            </a:clrChange>
            <a:lum bright="-6000" contrast="18000"/>
            <a:extLst>
              <a:ext uri="{28A0092B-C50C-407E-A947-70E740481C1C}">
                <a14:useLocalDpi xmlns:a14="http://schemas.microsoft.com/office/drawing/2010/main" val="0"/>
              </a:ext>
            </a:extLst>
          </a:blip>
          <a:srcRect/>
          <a:stretch>
            <a:fillRect/>
          </a:stretch>
        </p:blipFill>
        <p:spPr bwMode="auto">
          <a:xfrm>
            <a:off x="2165754" y="843404"/>
            <a:ext cx="8106710" cy="5594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9191202"/>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0" y="116044"/>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1072444" y="1004559"/>
            <a:ext cx="10724444" cy="5595343"/>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tângulo 1">
            <a:extLst>
              <a:ext uri="{FF2B5EF4-FFF2-40B4-BE49-F238E27FC236}">
                <a16:creationId xmlns:a16="http://schemas.microsoft.com/office/drawing/2014/main" id="{26CBC975-D9DF-4261-A412-2CC406B5CD36}"/>
              </a:ext>
            </a:extLst>
          </p:cNvPr>
          <p:cNvSpPr>
            <a:spLocks noChangeArrowheads="1"/>
          </p:cNvSpPr>
          <p:nvPr/>
        </p:nvSpPr>
        <p:spPr bwMode="auto">
          <a:xfrm>
            <a:off x="1919536" y="2109579"/>
            <a:ext cx="8496944" cy="1107996"/>
          </a:xfrm>
          <a:prstGeom prst="rect">
            <a:avLst/>
          </a:prstGeom>
          <a:noFill/>
          <a:ln w="9525">
            <a:noFill/>
            <a:miter lim="800000"/>
            <a:headEnd/>
            <a:tailEnd/>
          </a:ln>
        </p:spPr>
        <p:txBody>
          <a:bodyPr wrap="square">
            <a:spAutoFit/>
          </a:bodyPr>
          <a:lstStyle/>
          <a:p>
            <a:pPr>
              <a:lnSpc>
                <a:spcPct val="150000"/>
              </a:lnSpc>
            </a:pPr>
            <a:r>
              <a:rPr lang="pt-BR" altLang="pt-BR" sz="3200" dirty="0">
                <a:solidFill>
                  <a:schemeClr val="bg1"/>
                </a:solidFill>
              </a:rPr>
              <a:t> </a:t>
            </a:r>
            <a:endParaRPr lang="pt-BR" altLang="pt-BR" sz="3200" dirty="0">
              <a:solidFill>
                <a:srgbClr val="002060"/>
              </a:solidFill>
            </a:endParaRPr>
          </a:p>
          <a:p>
            <a:endParaRPr lang="pt-BR" altLang="pt-BR" dirty="0"/>
          </a:p>
        </p:txBody>
      </p:sp>
      <p:sp>
        <p:nvSpPr>
          <p:cNvPr id="10" name="Retângulo 6">
            <a:extLst>
              <a:ext uri="{FF2B5EF4-FFF2-40B4-BE49-F238E27FC236}">
                <a16:creationId xmlns:a16="http://schemas.microsoft.com/office/drawing/2014/main" id="{86C933FF-53B1-4D35-BEEE-DFBD2107800F}"/>
              </a:ext>
            </a:extLst>
          </p:cNvPr>
          <p:cNvSpPr>
            <a:spLocks noChangeArrowheads="1"/>
          </p:cNvSpPr>
          <p:nvPr/>
        </p:nvSpPr>
        <p:spPr bwMode="auto">
          <a:xfrm>
            <a:off x="2339558" y="1175369"/>
            <a:ext cx="819021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rgbClr val="4D4D4D"/>
                </a:solidFill>
                <a:latin typeface="Arial" pitchFamily="34" charset="0"/>
                <a:ea typeface="ＭＳ Ｐゴシック" pitchFamily="34" charset="-128"/>
              </a:defRPr>
            </a:lvl1pPr>
            <a:lvl2pPr marL="742950" indent="-285750" eaLnBrk="0" hangingPunct="0">
              <a:spcBef>
                <a:spcPct val="20000"/>
              </a:spcBef>
              <a:buChar char="–"/>
              <a:defRPr sz="2800">
                <a:solidFill>
                  <a:srgbClr val="4D4D4D"/>
                </a:solidFill>
                <a:latin typeface="Arial" pitchFamily="34" charset="0"/>
                <a:ea typeface="ＭＳ Ｐゴシック" pitchFamily="34" charset="-128"/>
              </a:defRPr>
            </a:lvl2pPr>
            <a:lvl3pPr marL="1143000" indent="-228600" eaLnBrk="0" hangingPunct="0">
              <a:spcBef>
                <a:spcPct val="20000"/>
              </a:spcBef>
              <a:buChar char="•"/>
              <a:defRPr sz="2400">
                <a:solidFill>
                  <a:srgbClr val="4D4D4D"/>
                </a:solidFill>
                <a:latin typeface="Arial" pitchFamily="34" charset="0"/>
                <a:ea typeface="ＭＳ Ｐゴシック" pitchFamily="34" charset="-128"/>
              </a:defRPr>
            </a:lvl3pPr>
            <a:lvl4pPr marL="1600200" indent="-228600" eaLnBrk="0" hangingPunct="0">
              <a:spcBef>
                <a:spcPct val="20000"/>
              </a:spcBef>
              <a:buChar char="–"/>
              <a:defRPr sz="2000">
                <a:solidFill>
                  <a:srgbClr val="4D4D4D"/>
                </a:solidFill>
                <a:latin typeface="Arial" pitchFamily="34" charset="0"/>
                <a:ea typeface="ＭＳ Ｐゴシック" pitchFamily="34" charset="-128"/>
              </a:defRPr>
            </a:lvl4pPr>
            <a:lvl5pPr marL="2057400" indent="-228600" eaLnBrk="0" hangingPunct="0">
              <a:spcBef>
                <a:spcPct val="20000"/>
              </a:spcBef>
              <a:buChar char="»"/>
              <a:defRPr sz="2000">
                <a:solidFill>
                  <a:srgbClr val="4D4D4D"/>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9pPr>
          </a:lstStyle>
          <a:p>
            <a:pPr algn="ctr" eaLnBrk="1" hangingPunct="1">
              <a:spcBef>
                <a:spcPct val="0"/>
              </a:spcBef>
              <a:buFontTx/>
              <a:buNone/>
            </a:pPr>
            <a:r>
              <a:rPr lang="pt-BR" sz="1800" b="1" strike="sngStrike" dirty="0">
                <a:solidFill>
                  <a:srgbClr val="0070C0"/>
                </a:solidFill>
              </a:rPr>
              <a:t>03.04.01.008-1 - VERIFICAÇÂO POR IMAGEM EM RADIOTERAPIA</a:t>
            </a:r>
            <a:endParaRPr lang="pt-BR" altLang="pt-BR" sz="1800" b="1" strike="sngStrike" dirty="0">
              <a:solidFill>
                <a:srgbClr val="0070C0"/>
              </a:solidFill>
            </a:endParaRPr>
          </a:p>
          <a:p>
            <a:pPr eaLnBrk="1" hangingPunct="1">
              <a:spcBef>
                <a:spcPct val="0"/>
              </a:spcBef>
              <a:buFontTx/>
              <a:buNone/>
            </a:pPr>
            <a:r>
              <a:rPr lang="pt-BR" altLang="pt-BR" sz="1800" b="1" dirty="0">
                <a:solidFill>
                  <a:schemeClr val="tx1"/>
                </a:solidFill>
              </a:rPr>
              <a:t>Descrição</a:t>
            </a:r>
            <a:r>
              <a:rPr lang="pt-BR" altLang="pt-BR" sz="1800" dirty="0">
                <a:solidFill>
                  <a:schemeClr val="tx1"/>
                </a:solidFill>
              </a:rPr>
              <a:t>: </a:t>
            </a:r>
            <a:r>
              <a:rPr lang="pt-BR" sz="1600" dirty="0"/>
              <a:t>Técnica de imagem utilizada no planejamento radioterápico e na verificação periódica da adequação da aplicação da radioterapia, permitindo verificar se área delimitada encontra-se enquadrada nos campos planejados. O procedimento mensal corresponde a média dos quantitativos de imagens utilizáveis em um mês de radioterapia</a:t>
            </a:r>
            <a:r>
              <a:rPr lang="pt-BR" sz="1800" dirty="0"/>
              <a:t>. </a:t>
            </a:r>
          </a:p>
          <a:p>
            <a:pPr eaLnBrk="1" hangingPunct="1">
              <a:spcBef>
                <a:spcPct val="0"/>
              </a:spcBef>
              <a:buNone/>
            </a:pPr>
            <a:r>
              <a:rPr lang="pt-BR" altLang="pt-BR" sz="1800" b="1" strike="sngStrike" dirty="0">
                <a:solidFill>
                  <a:schemeClr val="tx1"/>
                </a:solidFill>
              </a:rPr>
              <a:t>Valor: </a:t>
            </a:r>
            <a:r>
              <a:rPr lang="pt-BR" altLang="pt-BR" sz="1800" strike="sngStrike" dirty="0">
                <a:solidFill>
                  <a:schemeClr val="tx1"/>
                </a:solidFill>
              </a:rPr>
              <a:t>R$ 30,00 </a:t>
            </a:r>
            <a:r>
              <a:rPr lang="pt-BR" sz="1800" dirty="0"/>
              <a:t>Quantidade Máxima: 1</a:t>
            </a:r>
            <a:endParaRPr lang="pt-BR" altLang="pt-BR" sz="1800" dirty="0">
              <a:solidFill>
                <a:schemeClr val="tx1"/>
              </a:solidFill>
            </a:endParaRPr>
          </a:p>
        </p:txBody>
      </p:sp>
      <p:pic>
        <p:nvPicPr>
          <p:cNvPr id="15" name="Picture 3" descr="check film manto">
            <a:extLst>
              <a:ext uri="{FF2B5EF4-FFF2-40B4-BE49-F238E27FC236}">
                <a16:creationId xmlns:a16="http://schemas.microsoft.com/office/drawing/2014/main" id="{11BB8831-DA5B-42C1-AD18-E9D7E361EF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7362" y="3429001"/>
            <a:ext cx="4698268" cy="3170901"/>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pic>
    </p:spTree>
    <p:extLst>
      <p:ext uri="{BB962C8B-B14F-4D97-AF65-F5344CB8AC3E}">
        <p14:creationId xmlns:p14="http://schemas.microsoft.com/office/powerpoint/2010/main" val="2963814401"/>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4"/>
          <a:stretch>
            <a:fillRect/>
          </a:stretch>
        </p:blipFill>
        <p:spPr>
          <a:xfrm>
            <a:off x="81550" y="0"/>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936977" y="948267"/>
            <a:ext cx="10532533" cy="571952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Retângulo 1">
            <a:extLst>
              <a:ext uri="{FF2B5EF4-FFF2-40B4-BE49-F238E27FC236}">
                <a16:creationId xmlns:a16="http://schemas.microsoft.com/office/drawing/2014/main" id="{26CBC975-D9DF-4261-A412-2CC406B5CD36}"/>
              </a:ext>
            </a:extLst>
          </p:cNvPr>
          <p:cNvSpPr>
            <a:spLocks noChangeArrowheads="1"/>
          </p:cNvSpPr>
          <p:nvPr/>
        </p:nvSpPr>
        <p:spPr bwMode="auto">
          <a:xfrm>
            <a:off x="1919536" y="2109579"/>
            <a:ext cx="8496944" cy="1107996"/>
          </a:xfrm>
          <a:prstGeom prst="rect">
            <a:avLst/>
          </a:prstGeom>
          <a:noFill/>
          <a:ln w="9525">
            <a:noFill/>
            <a:miter lim="800000"/>
            <a:headEnd/>
            <a:tailEnd/>
          </a:ln>
        </p:spPr>
        <p:txBody>
          <a:bodyPr wrap="square">
            <a:spAutoFit/>
          </a:bodyPr>
          <a:lstStyle/>
          <a:p>
            <a:pPr>
              <a:lnSpc>
                <a:spcPct val="150000"/>
              </a:lnSpc>
            </a:pPr>
            <a:r>
              <a:rPr lang="pt-BR" altLang="pt-BR" sz="3200" dirty="0">
                <a:solidFill>
                  <a:schemeClr val="bg1"/>
                </a:solidFill>
              </a:rPr>
              <a:t> </a:t>
            </a:r>
            <a:endParaRPr lang="pt-BR" altLang="pt-BR" sz="3200" dirty="0">
              <a:solidFill>
                <a:srgbClr val="002060"/>
              </a:solidFill>
            </a:endParaRPr>
          </a:p>
          <a:p>
            <a:endParaRPr lang="pt-BR" altLang="pt-BR" dirty="0"/>
          </a:p>
        </p:txBody>
      </p:sp>
      <p:sp>
        <p:nvSpPr>
          <p:cNvPr id="13" name="Retângulo 8">
            <a:extLst>
              <a:ext uri="{FF2B5EF4-FFF2-40B4-BE49-F238E27FC236}">
                <a16:creationId xmlns:a16="http://schemas.microsoft.com/office/drawing/2014/main" id="{2FC529FD-C29E-4AF9-BD18-736C4B3F8563}"/>
              </a:ext>
            </a:extLst>
          </p:cNvPr>
          <p:cNvSpPr>
            <a:spLocks noChangeArrowheads="1"/>
          </p:cNvSpPr>
          <p:nvPr/>
        </p:nvSpPr>
        <p:spPr bwMode="auto">
          <a:xfrm>
            <a:off x="2167466" y="1704622"/>
            <a:ext cx="810499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rgbClr val="4D4D4D"/>
                </a:solidFill>
                <a:latin typeface="Arial" pitchFamily="34" charset="0"/>
                <a:ea typeface="ＭＳ Ｐゴシック" pitchFamily="34" charset="-128"/>
              </a:defRPr>
            </a:lvl1pPr>
            <a:lvl2pPr marL="742950" indent="-285750" eaLnBrk="0" hangingPunct="0">
              <a:spcBef>
                <a:spcPct val="20000"/>
              </a:spcBef>
              <a:buChar char="–"/>
              <a:defRPr sz="2800">
                <a:solidFill>
                  <a:srgbClr val="4D4D4D"/>
                </a:solidFill>
                <a:latin typeface="Arial" pitchFamily="34" charset="0"/>
                <a:ea typeface="ＭＳ Ｐゴシック" pitchFamily="34" charset="-128"/>
              </a:defRPr>
            </a:lvl2pPr>
            <a:lvl3pPr marL="1143000" indent="-228600" eaLnBrk="0" hangingPunct="0">
              <a:spcBef>
                <a:spcPct val="20000"/>
              </a:spcBef>
              <a:buChar char="•"/>
              <a:defRPr sz="2400">
                <a:solidFill>
                  <a:srgbClr val="4D4D4D"/>
                </a:solidFill>
                <a:latin typeface="Arial" pitchFamily="34" charset="0"/>
                <a:ea typeface="ＭＳ Ｐゴシック" pitchFamily="34" charset="-128"/>
              </a:defRPr>
            </a:lvl3pPr>
            <a:lvl4pPr marL="1600200" indent="-228600" eaLnBrk="0" hangingPunct="0">
              <a:spcBef>
                <a:spcPct val="20000"/>
              </a:spcBef>
              <a:buChar char="–"/>
              <a:defRPr sz="2000">
                <a:solidFill>
                  <a:srgbClr val="4D4D4D"/>
                </a:solidFill>
                <a:latin typeface="Arial" pitchFamily="34" charset="0"/>
                <a:ea typeface="ＭＳ Ｐゴシック" pitchFamily="34" charset="-128"/>
              </a:defRPr>
            </a:lvl4pPr>
            <a:lvl5pPr marL="2057400" indent="-228600" eaLnBrk="0" hangingPunct="0">
              <a:spcBef>
                <a:spcPct val="20000"/>
              </a:spcBef>
              <a:buChar char="»"/>
              <a:defRPr sz="2000">
                <a:solidFill>
                  <a:srgbClr val="4D4D4D"/>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4D4D4D"/>
                </a:solidFill>
                <a:latin typeface="Arial" pitchFamily="34" charset="0"/>
                <a:ea typeface="ＭＳ Ｐゴシック" pitchFamily="34" charset="-128"/>
              </a:defRPr>
            </a:lvl9pPr>
          </a:lstStyle>
          <a:p>
            <a:pPr algn="ctr" eaLnBrk="1" hangingPunct="1">
              <a:spcBef>
                <a:spcPct val="0"/>
              </a:spcBef>
              <a:buFontTx/>
              <a:buNone/>
            </a:pPr>
            <a:r>
              <a:rPr lang="pt-BR" altLang="pt-BR" sz="1800" b="1" strike="sngStrike" dirty="0">
                <a:solidFill>
                  <a:srgbClr val="0070C0"/>
                </a:solidFill>
              </a:rPr>
              <a:t>03.04.01.030-8 - COLIMAÇÃO PERSONALIZADA</a:t>
            </a:r>
          </a:p>
          <a:p>
            <a:pPr eaLnBrk="1" hangingPunct="1">
              <a:spcBef>
                <a:spcPct val="0"/>
              </a:spcBef>
              <a:buFontTx/>
              <a:buNone/>
            </a:pPr>
            <a:r>
              <a:rPr lang="pt-BR" altLang="pt-BR" sz="1800" b="1" dirty="0">
                <a:solidFill>
                  <a:schemeClr val="tx1"/>
                </a:solidFill>
              </a:rPr>
              <a:t>Descrição: </a:t>
            </a:r>
            <a:r>
              <a:rPr lang="pt-BR" altLang="pt-BR" sz="1800" dirty="0">
                <a:solidFill>
                  <a:schemeClr val="tx1"/>
                </a:solidFill>
              </a:rPr>
              <a:t>Artefato resistente a radiação desenhado de forma personalizada para proteção de áreas supersensíveis (como o sistema nervoso central, conteúdo orbitário, pulmões, mucosa retal).</a:t>
            </a:r>
            <a:r>
              <a:rPr lang="pt-BR" altLang="pt-BR" sz="1800" b="1" dirty="0">
                <a:solidFill>
                  <a:schemeClr val="tx1"/>
                </a:solidFill>
              </a:rPr>
              <a:t> Quantidade máxima</a:t>
            </a:r>
            <a:r>
              <a:rPr lang="pt-BR" altLang="pt-BR" sz="1800" dirty="0">
                <a:solidFill>
                  <a:schemeClr val="tx1"/>
                </a:solidFill>
              </a:rPr>
              <a:t>: 04 </a:t>
            </a:r>
            <a:r>
              <a:rPr lang="pt-BR" altLang="pt-BR" sz="1200" b="1" strike="sngStrike" dirty="0">
                <a:solidFill>
                  <a:schemeClr val="tx1"/>
                </a:solidFill>
              </a:rPr>
              <a:t>Valor</a:t>
            </a:r>
            <a:r>
              <a:rPr lang="pt-BR" altLang="pt-BR" sz="1200" strike="sngStrike" dirty="0">
                <a:solidFill>
                  <a:schemeClr val="tx1"/>
                </a:solidFill>
              </a:rPr>
              <a:t>: R$ 52,00</a:t>
            </a:r>
            <a:endParaRPr lang="pt-BR" altLang="pt-BR" sz="1800" strike="sngStrike" dirty="0">
              <a:solidFill>
                <a:schemeClr val="tx1"/>
              </a:solidFill>
            </a:endParaRPr>
          </a:p>
          <a:p>
            <a:pPr eaLnBrk="1" hangingPunct="1">
              <a:spcBef>
                <a:spcPct val="0"/>
              </a:spcBef>
              <a:buNone/>
            </a:pPr>
            <a:endParaRPr lang="pt-BR" altLang="pt-BR" sz="1800" dirty="0">
              <a:solidFill>
                <a:schemeClr val="tx1"/>
              </a:solidFill>
            </a:endParaRPr>
          </a:p>
          <a:p>
            <a:pPr eaLnBrk="1" hangingPunct="1">
              <a:spcBef>
                <a:spcPct val="0"/>
              </a:spcBef>
              <a:buFontTx/>
              <a:buNone/>
            </a:pPr>
            <a:r>
              <a:rPr lang="pt-BR" altLang="pt-BR" sz="1800" dirty="0">
                <a:solidFill>
                  <a:schemeClr val="tx1"/>
                </a:solidFill>
              </a:rPr>
              <a:t> </a:t>
            </a:r>
          </a:p>
        </p:txBody>
      </p:sp>
      <p:graphicFrame>
        <p:nvGraphicFramePr>
          <p:cNvPr id="9" name="Object 1024">
            <a:extLst>
              <a:ext uri="{FF2B5EF4-FFF2-40B4-BE49-F238E27FC236}">
                <a16:creationId xmlns:a16="http://schemas.microsoft.com/office/drawing/2014/main" id="{3FC23A37-60E2-4973-8D48-DE4C26F3BDC4}"/>
              </a:ext>
            </a:extLst>
          </p:cNvPr>
          <p:cNvGraphicFramePr>
            <a:graphicFrameLocks noChangeAspect="1"/>
          </p:cNvGraphicFramePr>
          <p:nvPr/>
        </p:nvGraphicFramePr>
        <p:xfrm>
          <a:off x="2042777" y="3305057"/>
          <a:ext cx="3307606" cy="3248138"/>
        </p:xfrm>
        <a:graphic>
          <a:graphicData uri="http://schemas.openxmlformats.org/presentationml/2006/ole">
            <mc:AlternateContent xmlns:mc="http://schemas.openxmlformats.org/markup-compatibility/2006">
              <mc:Choice xmlns:v="urn:schemas-microsoft-com:vml" Requires="v">
                <p:oleObj spid="_x0000_s2096" name="Imagem de bitmap" r:id="rId5" imgW="3191320" imgH="3029373" progId="PBrush">
                  <p:embed/>
                </p:oleObj>
              </mc:Choice>
              <mc:Fallback>
                <p:oleObj name="Imagem de bitmap" r:id="rId5" imgW="3191320" imgH="3029373" progId="PBrush">
                  <p:embed/>
                  <p:pic>
                    <p:nvPicPr>
                      <p:cNvPr id="9" name="Object 1024">
                        <a:extLst>
                          <a:ext uri="{FF2B5EF4-FFF2-40B4-BE49-F238E27FC236}">
                            <a16:creationId xmlns:a16="http://schemas.microsoft.com/office/drawing/2014/main" id="{3FC23A37-60E2-4973-8D48-DE4C26F3BD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2777" y="3305057"/>
                        <a:ext cx="3307606" cy="3248138"/>
                      </a:xfrm>
                      <a:prstGeom prst="rect">
                        <a:avLst/>
                      </a:prstGeom>
                      <a:noFill/>
                      <a:ln>
                        <a:noFill/>
                      </a:ln>
                      <a:effectLst/>
                    </p:spPr>
                  </p:pic>
                </p:oleObj>
              </mc:Fallback>
            </mc:AlternateContent>
          </a:graphicData>
        </a:graphic>
      </p:graphicFrame>
      <p:graphicFrame>
        <p:nvGraphicFramePr>
          <p:cNvPr id="11" name="Object 1025">
            <a:extLst>
              <a:ext uri="{FF2B5EF4-FFF2-40B4-BE49-F238E27FC236}">
                <a16:creationId xmlns:a16="http://schemas.microsoft.com/office/drawing/2014/main" id="{114F54CD-04E0-4796-98B2-F0326BA24DD1}"/>
              </a:ext>
            </a:extLst>
          </p:cNvPr>
          <p:cNvGraphicFramePr>
            <a:graphicFrameLocks noChangeAspect="1"/>
          </p:cNvGraphicFramePr>
          <p:nvPr/>
        </p:nvGraphicFramePr>
        <p:xfrm>
          <a:off x="6600056" y="3252202"/>
          <a:ext cx="3195464" cy="3311663"/>
        </p:xfrm>
        <a:graphic>
          <a:graphicData uri="http://schemas.openxmlformats.org/presentationml/2006/ole">
            <mc:AlternateContent xmlns:mc="http://schemas.openxmlformats.org/markup-compatibility/2006">
              <mc:Choice xmlns:v="urn:schemas-microsoft-com:vml" Requires="v">
                <p:oleObj spid="_x0000_s2097" name="Imagem de bitmap" r:id="rId7" imgW="2980952" imgH="2980952" progId="PBrush">
                  <p:embed/>
                </p:oleObj>
              </mc:Choice>
              <mc:Fallback>
                <p:oleObj name="Imagem de bitmap" r:id="rId7" imgW="2980952" imgH="2980952" progId="PBrush">
                  <p:embed/>
                  <p:pic>
                    <p:nvPicPr>
                      <p:cNvPr id="11" name="Object 1025">
                        <a:extLst>
                          <a:ext uri="{FF2B5EF4-FFF2-40B4-BE49-F238E27FC236}">
                            <a16:creationId xmlns:a16="http://schemas.microsoft.com/office/drawing/2014/main" id="{114F54CD-04E0-4796-98B2-F0326BA24D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0056" y="3252202"/>
                        <a:ext cx="3195464" cy="331166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471167690"/>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341193" y="182307"/>
            <a:ext cx="2296284" cy="925689"/>
          </a:xfrm>
          <a:prstGeom prst="rect">
            <a:avLst/>
          </a:prstGeom>
        </p:spPr>
      </p:pic>
      <p:sp>
        <p:nvSpPr>
          <p:cNvPr id="8" name="Retângulo 1">
            <a:extLst>
              <a:ext uri="{FF2B5EF4-FFF2-40B4-BE49-F238E27FC236}">
                <a16:creationId xmlns:a16="http://schemas.microsoft.com/office/drawing/2014/main" id="{26CBC975-D9DF-4261-A412-2CC406B5CD36}"/>
              </a:ext>
            </a:extLst>
          </p:cNvPr>
          <p:cNvSpPr>
            <a:spLocks noChangeArrowheads="1"/>
          </p:cNvSpPr>
          <p:nvPr/>
        </p:nvSpPr>
        <p:spPr bwMode="auto">
          <a:xfrm>
            <a:off x="1919536" y="2109579"/>
            <a:ext cx="8496944" cy="1107996"/>
          </a:xfrm>
          <a:prstGeom prst="rect">
            <a:avLst/>
          </a:prstGeom>
          <a:noFill/>
          <a:ln w="9525">
            <a:noFill/>
            <a:miter lim="800000"/>
            <a:headEnd/>
            <a:tailEnd/>
          </a:ln>
        </p:spPr>
        <p:txBody>
          <a:bodyPr wrap="square">
            <a:spAutoFit/>
          </a:bodyPr>
          <a:lstStyle/>
          <a:p>
            <a:pPr>
              <a:lnSpc>
                <a:spcPct val="150000"/>
              </a:lnSpc>
            </a:pPr>
            <a:r>
              <a:rPr lang="pt-BR" altLang="pt-BR" sz="3200" dirty="0">
                <a:solidFill>
                  <a:schemeClr val="bg1"/>
                </a:solidFill>
              </a:rPr>
              <a:t> </a:t>
            </a:r>
            <a:endParaRPr lang="pt-BR" altLang="pt-BR" sz="3200" dirty="0">
              <a:solidFill>
                <a:srgbClr val="002060"/>
              </a:solidFill>
            </a:endParaRPr>
          </a:p>
          <a:p>
            <a:endParaRPr lang="pt-BR" altLang="pt-BR" dirty="0"/>
          </a:p>
        </p:txBody>
      </p:sp>
      <p:sp>
        <p:nvSpPr>
          <p:cNvPr id="10" name="Rectangle 2">
            <a:extLst>
              <a:ext uri="{FF2B5EF4-FFF2-40B4-BE49-F238E27FC236}">
                <a16:creationId xmlns:a16="http://schemas.microsoft.com/office/drawing/2014/main" id="{19C23D60-274E-47F4-A7BD-5549DB3820D7}"/>
              </a:ext>
            </a:extLst>
          </p:cNvPr>
          <p:cNvSpPr txBox="1">
            <a:spLocks noChangeArrowheads="1"/>
          </p:cNvSpPr>
          <p:nvPr/>
        </p:nvSpPr>
        <p:spPr bwMode="auto">
          <a:xfrm>
            <a:off x="2832141" y="208358"/>
            <a:ext cx="8219256" cy="1237457"/>
          </a:xfrm>
          <a:prstGeom prst="rect">
            <a:avLst/>
          </a:prstGeom>
          <a:solidFill>
            <a:schemeClr val="bg1"/>
          </a:solidFill>
          <a:ln>
            <a:noFill/>
          </a:ln>
          <a:effectLst/>
          <a:extLst>
            <a:ext uri="{FAA26D3D-D897-4be2-8F04-BA451C77F1D7}"/>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500" b="0">
                <a:solidFill>
                  <a:srgbClr val="4D4D4D"/>
                </a:solidFill>
                <a:latin typeface="+mj-lt"/>
                <a:ea typeface="MS PGothic" pitchFamily="34" charset="-128"/>
                <a:cs typeface="ＭＳ Ｐゴシック" charset="0"/>
              </a:defRPr>
            </a:lvl1pPr>
            <a:lvl2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2pPr>
            <a:lvl3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3pPr>
            <a:lvl4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4pPr>
            <a:lvl5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5pPr>
            <a:lvl6pPr marL="457200" algn="ctr" rtl="0" fontAlgn="base">
              <a:spcBef>
                <a:spcPct val="0"/>
              </a:spcBef>
              <a:spcAft>
                <a:spcPct val="0"/>
              </a:spcAft>
              <a:defRPr sz="3800" b="1">
                <a:solidFill>
                  <a:srgbClr val="047184"/>
                </a:solidFill>
                <a:latin typeface="Arial" charset="0"/>
                <a:ea typeface="ＭＳ Ｐゴシック" charset="0"/>
              </a:defRPr>
            </a:lvl6pPr>
            <a:lvl7pPr marL="914400" algn="ctr" rtl="0" fontAlgn="base">
              <a:spcBef>
                <a:spcPct val="0"/>
              </a:spcBef>
              <a:spcAft>
                <a:spcPct val="0"/>
              </a:spcAft>
              <a:defRPr sz="3800" b="1">
                <a:solidFill>
                  <a:srgbClr val="047184"/>
                </a:solidFill>
                <a:latin typeface="Arial" charset="0"/>
                <a:ea typeface="ＭＳ Ｐゴシック" charset="0"/>
              </a:defRPr>
            </a:lvl7pPr>
            <a:lvl8pPr marL="1371600" algn="ctr" rtl="0" fontAlgn="base">
              <a:spcBef>
                <a:spcPct val="0"/>
              </a:spcBef>
              <a:spcAft>
                <a:spcPct val="0"/>
              </a:spcAft>
              <a:defRPr sz="3800" b="1">
                <a:solidFill>
                  <a:srgbClr val="047184"/>
                </a:solidFill>
                <a:latin typeface="Arial" charset="0"/>
                <a:ea typeface="ＭＳ Ｐゴシック" charset="0"/>
              </a:defRPr>
            </a:lvl8pPr>
            <a:lvl9pPr marL="1828800" algn="ctr" rtl="0" fontAlgn="base">
              <a:spcBef>
                <a:spcPct val="0"/>
              </a:spcBef>
              <a:spcAft>
                <a:spcPct val="0"/>
              </a:spcAft>
              <a:defRPr sz="3800" b="1">
                <a:solidFill>
                  <a:srgbClr val="047184"/>
                </a:solidFill>
                <a:latin typeface="Arial" charset="0"/>
                <a:ea typeface="ＭＳ Ｐゴシック" charset="0"/>
              </a:defRPr>
            </a:lvl9pPr>
          </a:lstStyle>
          <a:p>
            <a:pPr>
              <a:defRPr/>
            </a:pPr>
            <a:r>
              <a:rPr lang="pt-BR" kern="0" dirty="0"/>
              <a:t>Modalidades de Braquiterapia</a:t>
            </a:r>
          </a:p>
        </p:txBody>
      </p:sp>
      <p:sp>
        <p:nvSpPr>
          <p:cNvPr id="12" name="Rectangle 3">
            <a:extLst>
              <a:ext uri="{FF2B5EF4-FFF2-40B4-BE49-F238E27FC236}">
                <a16:creationId xmlns:a16="http://schemas.microsoft.com/office/drawing/2014/main" id="{8EEE606A-60DD-42DB-8B6D-8B5B18F54965}"/>
              </a:ext>
            </a:extLst>
          </p:cNvPr>
          <p:cNvSpPr txBox="1">
            <a:spLocks noChangeArrowheads="1"/>
          </p:cNvSpPr>
          <p:nvPr/>
        </p:nvSpPr>
        <p:spPr bwMode="auto">
          <a:xfrm>
            <a:off x="835379" y="1445815"/>
            <a:ext cx="10555110" cy="5056585"/>
          </a:xfrm>
          <a:prstGeom prst="rect">
            <a:avLst/>
          </a:prstGeom>
          <a:solidFill>
            <a:schemeClr val="bg1"/>
          </a:solidFill>
          <a:ln>
            <a:noFill/>
          </a:ln>
          <a:effectLst/>
          <a:extLst>
            <a:ext uri="{FAA26D3D-D897-4be2-8F04-BA451C77F1D7}"/>
          </a:extLst>
        </p:spPr>
        <p:txBody>
          <a:bodyPr vert="horz" wrap="square" lIns="91440" tIns="45720" rIns="91440" bIns="45720" numCol="1" anchor="t" anchorCtr="0" compatLnSpc="1">
            <a:prstTxWarp prst="textNoShape">
              <a:avLst/>
            </a:prstTxWarp>
            <a:normAutofit fontScale="77500" lnSpcReduction="20000"/>
          </a:bodyPr>
          <a:lstStyle>
            <a:lvl1pPr marL="0" indent="0" algn="ctr" rtl="0" eaLnBrk="0" fontAlgn="base" hangingPunct="0">
              <a:spcBef>
                <a:spcPct val="20000"/>
              </a:spcBef>
              <a:spcAft>
                <a:spcPct val="0"/>
              </a:spcAft>
              <a:buFontTx/>
              <a:buNone/>
              <a:defRPr sz="2500">
                <a:solidFill>
                  <a:srgbClr val="4D4D4D"/>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rgbClr val="4D4D4D"/>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rgbClr val="4D4D4D"/>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rgbClr val="4D4D4D"/>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rgbClr val="4D4D4D"/>
                </a:solidFill>
                <a:latin typeface="+mn-lt"/>
                <a:ea typeface="MS PGothic" pitchFamily="34" charset="-128"/>
              </a:defRPr>
            </a:lvl5pPr>
            <a:lvl6pPr marL="2514600" indent="-228600" algn="l" rtl="0" fontAlgn="base">
              <a:spcBef>
                <a:spcPct val="20000"/>
              </a:spcBef>
              <a:spcAft>
                <a:spcPct val="0"/>
              </a:spcAft>
              <a:buChar char="»"/>
              <a:defRPr sz="2000">
                <a:solidFill>
                  <a:srgbClr val="4D4D4D"/>
                </a:solidFill>
                <a:latin typeface="+mn-lt"/>
                <a:ea typeface="+mn-ea"/>
              </a:defRPr>
            </a:lvl6pPr>
            <a:lvl7pPr marL="2971800" indent="-228600" algn="l" rtl="0" fontAlgn="base">
              <a:spcBef>
                <a:spcPct val="20000"/>
              </a:spcBef>
              <a:spcAft>
                <a:spcPct val="0"/>
              </a:spcAft>
              <a:buChar char="»"/>
              <a:defRPr sz="2000">
                <a:solidFill>
                  <a:srgbClr val="4D4D4D"/>
                </a:solidFill>
                <a:latin typeface="+mn-lt"/>
                <a:ea typeface="+mn-ea"/>
              </a:defRPr>
            </a:lvl7pPr>
            <a:lvl8pPr marL="3429000" indent="-228600" algn="l" rtl="0" fontAlgn="base">
              <a:spcBef>
                <a:spcPct val="20000"/>
              </a:spcBef>
              <a:spcAft>
                <a:spcPct val="0"/>
              </a:spcAft>
              <a:buChar char="»"/>
              <a:defRPr sz="2000">
                <a:solidFill>
                  <a:srgbClr val="4D4D4D"/>
                </a:solidFill>
                <a:latin typeface="+mn-lt"/>
                <a:ea typeface="+mn-ea"/>
              </a:defRPr>
            </a:lvl8pPr>
            <a:lvl9pPr marL="3886200" indent="-228600" algn="l" rtl="0" fontAlgn="base">
              <a:spcBef>
                <a:spcPct val="20000"/>
              </a:spcBef>
              <a:spcAft>
                <a:spcPct val="0"/>
              </a:spcAft>
              <a:buChar char="»"/>
              <a:defRPr sz="2000">
                <a:solidFill>
                  <a:srgbClr val="4D4D4D"/>
                </a:solidFill>
                <a:latin typeface="+mn-lt"/>
                <a:ea typeface="+mn-ea"/>
              </a:defRPr>
            </a:lvl9pPr>
          </a:lstStyle>
          <a:p>
            <a:pPr>
              <a:lnSpc>
                <a:spcPct val="90000"/>
              </a:lnSpc>
              <a:defRPr/>
            </a:pPr>
            <a:r>
              <a:rPr lang="pt-BR" sz="4200" kern="0" dirty="0">
                <a:latin typeface="Microsoft Sans Serif" pitchFamily="34" charset="0"/>
              </a:rPr>
              <a:t>Contato  -  </a:t>
            </a:r>
            <a:r>
              <a:rPr lang="pt-BR" sz="4200" kern="0" dirty="0" err="1">
                <a:latin typeface="Microsoft Sans Serif" pitchFamily="34" charset="0"/>
              </a:rPr>
              <a:t>betaterapia</a:t>
            </a:r>
            <a:endParaRPr lang="pt-BR" sz="4200" kern="0" dirty="0">
              <a:latin typeface="Microsoft Sans Serif" pitchFamily="34" charset="0"/>
            </a:endParaRPr>
          </a:p>
          <a:p>
            <a:pPr>
              <a:lnSpc>
                <a:spcPct val="90000"/>
              </a:lnSpc>
              <a:defRPr/>
            </a:pPr>
            <a:r>
              <a:rPr lang="pt-BR" sz="4200" kern="0" dirty="0">
                <a:latin typeface="Microsoft Sans Serif" pitchFamily="34" charset="0"/>
              </a:rPr>
              <a:t>             </a:t>
            </a:r>
          </a:p>
          <a:p>
            <a:pPr>
              <a:lnSpc>
                <a:spcPct val="90000"/>
              </a:lnSpc>
              <a:defRPr/>
            </a:pPr>
            <a:r>
              <a:rPr lang="pt-BR" sz="4200" kern="0" dirty="0">
                <a:latin typeface="Microsoft Sans Serif" pitchFamily="34" charset="0"/>
              </a:rPr>
              <a:t>Placas ou discos - Co</a:t>
            </a:r>
            <a:r>
              <a:rPr lang="pt-BR" sz="4200" kern="0" baseline="30000" dirty="0">
                <a:latin typeface="Microsoft Sans Serif" pitchFamily="34" charset="0"/>
              </a:rPr>
              <a:t>60</a:t>
            </a:r>
            <a:r>
              <a:rPr lang="pt-BR" sz="4200" kern="0" dirty="0">
                <a:latin typeface="Microsoft Sans Serif" pitchFamily="34" charset="0"/>
              </a:rPr>
              <a:t> ,  Sr</a:t>
            </a:r>
            <a:r>
              <a:rPr lang="pt-BR" sz="4200" kern="0" baseline="30000" dirty="0">
                <a:latin typeface="Microsoft Sans Serif" pitchFamily="34" charset="0"/>
              </a:rPr>
              <a:t>90</a:t>
            </a:r>
            <a:endParaRPr lang="pt-BR" sz="4200" kern="0" dirty="0">
              <a:latin typeface="Microsoft Sans Serif" pitchFamily="34" charset="0"/>
            </a:endParaRPr>
          </a:p>
          <a:p>
            <a:pPr>
              <a:lnSpc>
                <a:spcPct val="90000"/>
              </a:lnSpc>
              <a:defRPr/>
            </a:pPr>
            <a:r>
              <a:rPr lang="pt-BR" sz="4200" kern="0" dirty="0">
                <a:latin typeface="Microsoft Sans Serif" pitchFamily="34" charset="0"/>
              </a:rPr>
              <a:t>             </a:t>
            </a:r>
            <a:endParaRPr lang="el-GR" sz="4200" kern="0" dirty="0">
              <a:latin typeface="Microsoft Sans Serif" pitchFamily="34" charset="0"/>
              <a:cs typeface="Microsoft Sans Serif" pitchFamily="34" charset="0"/>
            </a:endParaRPr>
          </a:p>
          <a:p>
            <a:pPr>
              <a:lnSpc>
                <a:spcPct val="90000"/>
              </a:lnSpc>
              <a:defRPr/>
            </a:pPr>
            <a:r>
              <a:rPr lang="pt-BR" sz="4200" kern="0" dirty="0">
                <a:latin typeface="Microsoft Sans Serif" pitchFamily="34" charset="0"/>
              </a:rPr>
              <a:t>Intraluminal</a:t>
            </a:r>
          </a:p>
          <a:p>
            <a:pPr>
              <a:lnSpc>
                <a:spcPct val="90000"/>
              </a:lnSpc>
              <a:defRPr/>
            </a:pPr>
            <a:r>
              <a:rPr lang="pt-BR" sz="4200" kern="0" dirty="0">
                <a:latin typeface="Microsoft Sans Serif" pitchFamily="34" charset="0"/>
              </a:rPr>
              <a:t>Intracavitária  </a:t>
            </a:r>
          </a:p>
          <a:p>
            <a:pPr>
              <a:lnSpc>
                <a:spcPct val="90000"/>
              </a:lnSpc>
              <a:defRPr/>
            </a:pPr>
            <a:r>
              <a:rPr lang="pt-BR" sz="4200" kern="0" dirty="0">
                <a:latin typeface="Microsoft Sans Serif" pitchFamily="34" charset="0"/>
              </a:rPr>
              <a:t>Intersticial</a:t>
            </a:r>
          </a:p>
          <a:p>
            <a:pPr>
              <a:lnSpc>
                <a:spcPct val="90000"/>
              </a:lnSpc>
              <a:defRPr/>
            </a:pPr>
            <a:r>
              <a:rPr lang="pt-BR" sz="4200" kern="0" dirty="0">
                <a:latin typeface="Microsoft Sans Serif" pitchFamily="34" charset="0"/>
              </a:rPr>
              <a:t>         Sementes e fios – Cs</a:t>
            </a:r>
            <a:r>
              <a:rPr lang="pt-BR" sz="4200" kern="0" baseline="30000" dirty="0">
                <a:latin typeface="Microsoft Sans Serif" pitchFamily="34" charset="0"/>
              </a:rPr>
              <a:t>137</a:t>
            </a:r>
            <a:r>
              <a:rPr lang="pt-BR" sz="4200" kern="0" dirty="0">
                <a:latin typeface="Microsoft Sans Serif" pitchFamily="34" charset="0"/>
              </a:rPr>
              <a:t>, Ir</a:t>
            </a:r>
            <a:r>
              <a:rPr lang="pt-BR" sz="4200" kern="0" baseline="30000" dirty="0">
                <a:latin typeface="Microsoft Sans Serif" pitchFamily="34" charset="0"/>
              </a:rPr>
              <a:t>192</a:t>
            </a:r>
            <a:r>
              <a:rPr lang="pt-BR" sz="4200" kern="0" dirty="0">
                <a:latin typeface="Microsoft Sans Serif" pitchFamily="34" charset="0"/>
              </a:rPr>
              <a:t> , Pd</a:t>
            </a:r>
            <a:r>
              <a:rPr lang="pt-BR" sz="4200" kern="0" baseline="30000" dirty="0">
                <a:latin typeface="Microsoft Sans Serif" pitchFamily="34" charset="0"/>
              </a:rPr>
              <a:t>103</a:t>
            </a:r>
            <a:r>
              <a:rPr lang="pt-BR" sz="4200" kern="0" dirty="0">
                <a:latin typeface="Microsoft Sans Serif" pitchFamily="34" charset="0"/>
              </a:rPr>
              <a:t> , I</a:t>
            </a:r>
            <a:r>
              <a:rPr lang="pt-BR" sz="4200" kern="0" baseline="30000" dirty="0">
                <a:latin typeface="Microsoft Sans Serif" pitchFamily="34" charset="0"/>
              </a:rPr>
              <a:t>125</a:t>
            </a:r>
            <a:endParaRPr lang="pt-BR" sz="4200" kern="0" dirty="0">
              <a:latin typeface="Microsoft Sans Serif" pitchFamily="34" charset="0"/>
            </a:endParaRPr>
          </a:p>
          <a:p>
            <a:pPr>
              <a:lnSpc>
                <a:spcPct val="90000"/>
              </a:lnSpc>
              <a:defRPr/>
            </a:pPr>
            <a:r>
              <a:rPr lang="pt-BR" sz="4200" kern="0" dirty="0">
                <a:latin typeface="Microsoft Sans Serif" pitchFamily="34" charset="0"/>
              </a:rPr>
              <a:t>             </a:t>
            </a:r>
          </a:p>
          <a:p>
            <a:pPr>
              <a:lnSpc>
                <a:spcPct val="90000"/>
              </a:lnSpc>
              <a:defRPr/>
            </a:pPr>
            <a:endParaRPr lang="pt-BR" sz="2800" kern="0" dirty="0">
              <a:latin typeface="Microsoft Sans Serif" pitchFamily="34" charset="0"/>
            </a:endParaRPr>
          </a:p>
          <a:p>
            <a:pPr>
              <a:lnSpc>
                <a:spcPct val="90000"/>
              </a:lnSpc>
              <a:defRPr/>
            </a:pPr>
            <a:r>
              <a:rPr lang="pt-BR" sz="2800" kern="0" dirty="0">
                <a:latin typeface="Microsoft Sans Serif" pitchFamily="34" charset="0"/>
              </a:rPr>
              <a:t>             </a:t>
            </a:r>
          </a:p>
          <a:p>
            <a:pPr>
              <a:lnSpc>
                <a:spcPct val="90000"/>
              </a:lnSpc>
              <a:defRPr/>
            </a:pPr>
            <a:endParaRPr lang="pt-BR" sz="2800" kern="0" dirty="0">
              <a:latin typeface="Microsoft Sans Serif" pitchFamily="34" charset="0"/>
            </a:endParaRPr>
          </a:p>
        </p:txBody>
      </p:sp>
    </p:spTree>
    <p:extLst>
      <p:ext uri="{BB962C8B-B14F-4D97-AF65-F5344CB8AC3E}">
        <p14:creationId xmlns:p14="http://schemas.microsoft.com/office/powerpoint/2010/main" val="3921660860"/>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160571" y="11289"/>
            <a:ext cx="2627784" cy="1059325"/>
          </a:xfrm>
          <a:prstGeom prst="rect">
            <a:avLst/>
          </a:prstGeom>
        </p:spPr>
      </p:pic>
      <p:sp>
        <p:nvSpPr>
          <p:cNvPr id="8" name="Retângulo 1">
            <a:extLst>
              <a:ext uri="{FF2B5EF4-FFF2-40B4-BE49-F238E27FC236}">
                <a16:creationId xmlns:a16="http://schemas.microsoft.com/office/drawing/2014/main" id="{26CBC975-D9DF-4261-A412-2CC406B5CD36}"/>
              </a:ext>
            </a:extLst>
          </p:cNvPr>
          <p:cNvSpPr>
            <a:spLocks noChangeArrowheads="1"/>
          </p:cNvSpPr>
          <p:nvPr/>
        </p:nvSpPr>
        <p:spPr bwMode="auto">
          <a:xfrm>
            <a:off x="1919536" y="2109579"/>
            <a:ext cx="8496944" cy="1107996"/>
          </a:xfrm>
          <a:prstGeom prst="rect">
            <a:avLst/>
          </a:prstGeom>
          <a:noFill/>
          <a:ln w="9525">
            <a:noFill/>
            <a:miter lim="800000"/>
            <a:headEnd/>
            <a:tailEnd/>
          </a:ln>
        </p:spPr>
        <p:txBody>
          <a:bodyPr wrap="square">
            <a:spAutoFit/>
          </a:bodyPr>
          <a:lstStyle/>
          <a:p>
            <a:pPr>
              <a:lnSpc>
                <a:spcPct val="150000"/>
              </a:lnSpc>
            </a:pPr>
            <a:r>
              <a:rPr lang="pt-BR" altLang="pt-BR" sz="3200" dirty="0">
                <a:solidFill>
                  <a:schemeClr val="bg1"/>
                </a:solidFill>
              </a:rPr>
              <a:t> </a:t>
            </a:r>
            <a:endParaRPr lang="pt-BR" altLang="pt-BR" sz="3200" dirty="0">
              <a:solidFill>
                <a:srgbClr val="002060"/>
              </a:solidFill>
            </a:endParaRPr>
          </a:p>
          <a:p>
            <a:endParaRPr lang="pt-BR" altLang="pt-BR" dirty="0"/>
          </a:p>
        </p:txBody>
      </p:sp>
      <p:sp>
        <p:nvSpPr>
          <p:cNvPr id="10" name="Rectangle 2">
            <a:extLst>
              <a:ext uri="{FF2B5EF4-FFF2-40B4-BE49-F238E27FC236}">
                <a16:creationId xmlns:a16="http://schemas.microsoft.com/office/drawing/2014/main" id="{19C23D60-274E-47F4-A7BD-5549DB3820D7}"/>
              </a:ext>
            </a:extLst>
          </p:cNvPr>
          <p:cNvSpPr txBox="1">
            <a:spLocks noChangeArrowheads="1"/>
          </p:cNvSpPr>
          <p:nvPr/>
        </p:nvSpPr>
        <p:spPr bwMode="auto">
          <a:xfrm>
            <a:off x="3035341" y="200989"/>
            <a:ext cx="8219256" cy="1237457"/>
          </a:xfrm>
          <a:prstGeom prst="rect">
            <a:avLst/>
          </a:prstGeom>
          <a:solidFill>
            <a:schemeClr val="bg1"/>
          </a:solidFill>
          <a:ln>
            <a:noFill/>
          </a:ln>
          <a:effectLst/>
          <a:extLst>
            <a:ext uri="{FAA26D3D-D897-4be2-8F04-BA451C77F1D7}"/>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500" b="0">
                <a:solidFill>
                  <a:srgbClr val="4D4D4D"/>
                </a:solidFill>
                <a:latin typeface="+mj-lt"/>
                <a:ea typeface="MS PGothic" pitchFamily="34" charset="-128"/>
                <a:cs typeface="ＭＳ Ｐゴシック" charset="0"/>
              </a:defRPr>
            </a:lvl1pPr>
            <a:lvl2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2pPr>
            <a:lvl3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3pPr>
            <a:lvl4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4pPr>
            <a:lvl5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5pPr>
            <a:lvl6pPr marL="457200" algn="ctr" rtl="0" fontAlgn="base">
              <a:spcBef>
                <a:spcPct val="0"/>
              </a:spcBef>
              <a:spcAft>
                <a:spcPct val="0"/>
              </a:spcAft>
              <a:defRPr sz="3800" b="1">
                <a:solidFill>
                  <a:srgbClr val="047184"/>
                </a:solidFill>
                <a:latin typeface="Arial" charset="0"/>
                <a:ea typeface="ＭＳ Ｐゴシック" charset="0"/>
              </a:defRPr>
            </a:lvl6pPr>
            <a:lvl7pPr marL="914400" algn="ctr" rtl="0" fontAlgn="base">
              <a:spcBef>
                <a:spcPct val="0"/>
              </a:spcBef>
              <a:spcAft>
                <a:spcPct val="0"/>
              </a:spcAft>
              <a:defRPr sz="3800" b="1">
                <a:solidFill>
                  <a:srgbClr val="047184"/>
                </a:solidFill>
                <a:latin typeface="Arial" charset="0"/>
                <a:ea typeface="ＭＳ Ｐゴシック" charset="0"/>
              </a:defRPr>
            </a:lvl7pPr>
            <a:lvl8pPr marL="1371600" algn="ctr" rtl="0" fontAlgn="base">
              <a:spcBef>
                <a:spcPct val="0"/>
              </a:spcBef>
              <a:spcAft>
                <a:spcPct val="0"/>
              </a:spcAft>
              <a:defRPr sz="3800" b="1">
                <a:solidFill>
                  <a:srgbClr val="047184"/>
                </a:solidFill>
                <a:latin typeface="Arial" charset="0"/>
                <a:ea typeface="ＭＳ Ｐゴシック" charset="0"/>
              </a:defRPr>
            </a:lvl8pPr>
            <a:lvl9pPr marL="1828800" algn="ctr" rtl="0" fontAlgn="base">
              <a:spcBef>
                <a:spcPct val="0"/>
              </a:spcBef>
              <a:spcAft>
                <a:spcPct val="0"/>
              </a:spcAft>
              <a:defRPr sz="3800" b="1">
                <a:solidFill>
                  <a:srgbClr val="047184"/>
                </a:solidFill>
                <a:latin typeface="Arial" charset="0"/>
                <a:ea typeface="ＭＳ Ｐゴシック" charset="0"/>
              </a:defRPr>
            </a:lvl9pPr>
          </a:lstStyle>
          <a:p>
            <a:pPr>
              <a:defRPr/>
            </a:pPr>
            <a:r>
              <a:rPr lang="pt-BR" kern="0" dirty="0"/>
              <a:t>Modalidades de Braquiterapia </a:t>
            </a:r>
            <a:r>
              <a:rPr lang="pt-BR" dirty="0"/>
              <a:t>INTRALUMINAL </a:t>
            </a:r>
            <a:r>
              <a:rPr lang="pt-BR" sz="3600" dirty="0"/>
              <a:t>Alta taxa ( HDR)</a:t>
            </a:r>
            <a:endParaRPr lang="pt-BR" kern="0" dirty="0"/>
          </a:p>
        </p:txBody>
      </p:sp>
      <p:pic>
        <p:nvPicPr>
          <p:cNvPr id="9" name="Picture 1027" descr="bqt pulmão figura">
            <a:extLst>
              <a:ext uri="{FF2B5EF4-FFF2-40B4-BE49-F238E27FC236}">
                <a16:creationId xmlns:a16="http://schemas.microsoft.com/office/drawing/2014/main" id="{F90F3652-0EF5-4DA4-BA8B-83E60597F6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1871" y="2497894"/>
            <a:ext cx="4973389" cy="4120860"/>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pic>
      <p:pic>
        <p:nvPicPr>
          <p:cNvPr id="11" name="Picture 1028" descr="bqt pulmão">
            <a:extLst>
              <a:ext uri="{FF2B5EF4-FFF2-40B4-BE49-F238E27FC236}">
                <a16:creationId xmlns:a16="http://schemas.microsoft.com/office/drawing/2014/main" id="{1DB368F2-F128-443F-BD5D-1A8B57114A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9243" y="2497893"/>
            <a:ext cx="4685824" cy="4145983"/>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lipse 2">
            <a:extLst>
              <a:ext uri="{FF2B5EF4-FFF2-40B4-BE49-F238E27FC236}">
                <a16:creationId xmlns:a16="http://schemas.microsoft.com/office/drawing/2014/main" id="{A48A0BD8-10B5-41D4-AD53-2F2F4B6D68DB}"/>
              </a:ext>
            </a:extLst>
          </p:cNvPr>
          <p:cNvSpPr/>
          <p:nvPr/>
        </p:nvSpPr>
        <p:spPr>
          <a:xfrm rot="18347848">
            <a:off x="9980249" y="2614774"/>
            <a:ext cx="790678" cy="1279508"/>
          </a:xfrm>
          <a:prstGeom prst="ellipse">
            <a:avLst/>
          </a:prstGeom>
          <a:solidFill>
            <a:schemeClr val="accent3">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213415402"/>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149283" y="18211"/>
            <a:ext cx="2627784" cy="1059325"/>
          </a:xfrm>
          <a:prstGeom prst="rect">
            <a:avLst/>
          </a:prstGeom>
        </p:spPr>
      </p:pic>
      <p:sp>
        <p:nvSpPr>
          <p:cNvPr id="8" name="Retângulo 1">
            <a:extLst>
              <a:ext uri="{FF2B5EF4-FFF2-40B4-BE49-F238E27FC236}">
                <a16:creationId xmlns:a16="http://schemas.microsoft.com/office/drawing/2014/main" id="{26CBC975-D9DF-4261-A412-2CC406B5CD36}"/>
              </a:ext>
            </a:extLst>
          </p:cNvPr>
          <p:cNvSpPr>
            <a:spLocks noChangeArrowheads="1"/>
          </p:cNvSpPr>
          <p:nvPr/>
        </p:nvSpPr>
        <p:spPr bwMode="auto">
          <a:xfrm>
            <a:off x="1919536" y="2109579"/>
            <a:ext cx="8496944" cy="1107996"/>
          </a:xfrm>
          <a:prstGeom prst="rect">
            <a:avLst/>
          </a:prstGeom>
          <a:noFill/>
          <a:ln w="9525">
            <a:noFill/>
            <a:miter lim="800000"/>
            <a:headEnd/>
            <a:tailEnd/>
          </a:ln>
        </p:spPr>
        <p:txBody>
          <a:bodyPr wrap="square">
            <a:spAutoFit/>
          </a:bodyPr>
          <a:lstStyle/>
          <a:p>
            <a:pPr>
              <a:lnSpc>
                <a:spcPct val="150000"/>
              </a:lnSpc>
            </a:pPr>
            <a:r>
              <a:rPr lang="pt-BR" altLang="pt-BR" sz="3200" dirty="0">
                <a:solidFill>
                  <a:schemeClr val="bg1"/>
                </a:solidFill>
              </a:rPr>
              <a:t> </a:t>
            </a:r>
            <a:endParaRPr lang="pt-BR" altLang="pt-BR" sz="3200" dirty="0">
              <a:solidFill>
                <a:srgbClr val="002060"/>
              </a:solidFill>
            </a:endParaRPr>
          </a:p>
          <a:p>
            <a:endParaRPr lang="pt-BR" altLang="pt-BR" dirty="0"/>
          </a:p>
        </p:txBody>
      </p:sp>
      <p:sp>
        <p:nvSpPr>
          <p:cNvPr id="10" name="Rectangle 2">
            <a:extLst>
              <a:ext uri="{FF2B5EF4-FFF2-40B4-BE49-F238E27FC236}">
                <a16:creationId xmlns:a16="http://schemas.microsoft.com/office/drawing/2014/main" id="{19C23D60-274E-47F4-A7BD-5549DB3820D7}"/>
              </a:ext>
            </a:extLst>
          </p:cNvPr>
          <p:cNvSpPr txBox="1">
            <a:spLocks noChangeArrowheads="1"/>
          </p:cNvSpPr>
          <p:nvPr/>
        </p:nvSpPr>
        <p:spPr bwMode="auto">
          <a:xfrm>
            <a:off x="2777067" y="458807"/>
            <a:ext cx="8219256" cy="1237457"/>
          </a:xfrm>
          <a:prstGeom prst="rect">
            <a:avLst/>
          </a:prstGeom>
          <a:solidFill>
            <a:schemeClr val="bg1"/>
          </a:solidFill>
          <a:ln>
            <a:noFill/>
          </a:ln>
          <a:effectLst/>
          <a:extLst>
            <a:ext uri="{FAA26D3D-D897-4be2-8F04-BA451C77F1D7}"/>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500" b="0">
                <a:solidFill>
                  <a:srgbClr val="4D4D4D"/>
                </a:solidFill>
                <a:latin typeface="+mj-lt"/>
                <a:ea typeface="MS PGothic" pitchFamily="34" charset="-128"/>
                <a:cs typeface="ＭＳ Ｐゴシック" charset="0"/>
              </a:defRPr>
            </a:lvl1pPr>
            <a:lvl2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2pPr>
            <a:lvl3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3pPr>
            <a:lvl4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4pPr>
            <a:lvl5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5pPr>
            <a:lvl6pPr marL="457200" algn="ctr" rtl="0" fontAlgn="base">
              <a:spcBef>
                <a:spcPct val="0"/>
              </a:spcBef>
              <a:spcAft>
                <a:spcPct val="0"/>
              </a:spcAft>
              <a:defRPr sz="3800" b="1">
                <a:solidFill>
                  <a:srgbClr val="047184"/>
                </a:solidFill>
                <a:latin typeface="Arial" charset="0"/>
                <a:ea typeface="ＭＳ Ｐゴシック" charset="0"/>
              </a:defRPr>
            </a:lvl6pPr>
            <a:lvl7pPr marL="914400" algn="ctr" rtl="0" fontAlgn="base">
              <a:spcBef>
                <a:spcPct val="0"/>
              </a:spcBef>
              <a:spcAft>
                <a:spcPct val="0"/>
              </a:spcAft>
              <a:defRPr sz="3800" b="1">
                <a:solidFill>
                  <a:srgbClr val="047184"/>
                </a:solidFill>
                <a:latin typeface="Arial" charset="0"/>
                <a:ea typeface="ＭＳ Ｐゴシック" charset="0"/>
              </a:defRPr>
            </a:lvl7pPr>
            <a:lvl8pPr marL="1371600" algn="ctr" rtl="0" fontAlgn="base">
              <a:spcBef>
                <a:spcPct val="0"/>
              </a:spcBef>
              <a:spcAft>
                <a:spcPct val="0"/>
              </a:spcAft>
              <a:defRPr sz="3800" b="1">
                <a:solidFill>
                  <a:srgbClr val="047184"/>
                </a:solidFill>
                <a:latin typeface="Arial" charset="0"/>
                <a:ea typeface="ＭＳ Ｐゴシック" charset="0"/>
              </a:defRPr>
            </a:lvl8pPr>
            <a:lvl9pPr marL="1828800" algn="ctr" rtl="0" fontAlgn="base">
              <a:spcBef>
                <a:spcPct val="0"/>
              </a:spcBef>
              <a:spcAft>
                <a:spcPct val="0"/>
              </a:spcAft>
              <a:defRPr sz="3800" b="1">
                <a:solidFill>
                  <a:srgbClr val="047184"/>
                </a:solidFill>
                <a:latin typeface="Arial" charset="0"/>
                <a:ea typeface="ＭＳ Ｐゴシック" charset="0"/>
              </a:defRPr>
            </a:lvl9pPr>
          </a:lstStyle>
          <a:p>
            <a:pPr>
              <a:defRPr/>
            </a:pPr>
            <a:r>
              <a:rPr lang="pt-BR" kern="0" dirty="0"/>
              <a:t>Modalidades de Braquiterapia </a:t>
            </a:r>
            <a:r>
              <a:rPr lang="pt-BR" dirty="0"/>
              <a:t>INTRACAVITÁRIO </a:t>
            </a:r>
            <a:r>
              <a:rPr lang="pt-BR" sz="3600" dirty="0"/>
              <a:t>HDR e LDR</a:t>
            </a:r>
            <a:endParaRPr lang="pt-BR" kern="0" dirty="0"/>
          </a:p>
        </p:txBody>
      </p:sp>
      <p:sp>
        <p:nvSpPr>
          <p:cNvPr id="3" name="Elipse 2">
            <a:extLst>
              <a:ext uri="{FF2B5EF4-FFF2-40B4-BE49-F238E27FC236}">
                <a16:creationId xmlns:a16="http://schemas.microsoft.com/office/drawing/2014/main" id="{A48A0BD8-10B5-41D4-AD53-2F2F4B6D68DB}"/>
              </a:ext>
            </a:extLst>
          </p:cNvPr>
          <p:cNvSpPr/>
          <p:nvPr/>
        </p:nvSpPr>
        <p:spPr>
          <a:xfrm>
            <a:off x="6518717" y="2986276"/>
            <a:ext cx="1144392" cy="3639022"/>
          </a:xfrm>
          <a:prstGeom prst="ellipse">
            <a:avLst/>
          </a:prstGeom>
          <a:solidFill>
            <a:schemeClr val="accent3">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pic>
        <p:nvPicPr>
          <p:cNvPr id="12" name="Picture 2051" descr="bqt colo uterino">
            <a:extLst>
              <a:ext uri="{FF2B5EF4-FFF2-40B4-BE49-F238E27FC236}">
                <a16:creationId xmlns:a16="http://schemas.microsoft.com/office/drawing/2014/main" id="{97E8A75A-0F6A-4FE8-B6F4-3B2F09D4E2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7077" y="2370667"/>
            <a:ext cx="5156699" cy="4254631"/>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052" descr="bqt cavum">
            <a:extLst>
              <a:ext uri="{FF2B5EF4-FFF2-40B4-BE49-F238E27FC236}">
                <a16:creationId xmlns:a16="http://schemas.microsoft.com/office/drawing/2014/main" id="{77A1FF41-265C-4DBC-B552-31652E56F1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8051" y="2442462"/>
            <a:ext cx="3166872" cy="420366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8883890"/>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05727" y="80323"/>
            <a:ext cx="2627784" cy="1059325"/>
          </a:xfrm>
          <a:prstGeom prst="rect">
            <a:avLst/>
          </a:prstGeom>
        </p:spPr>
      </p:pic>
      <p:sp>
        <p:nvSpPr>
          <p:cNvPr id="8" name="Retângulo 1">
            <a:extLst>
              <a:ext uri="{FF2B5EF4-FFF2-40B4-BE49-F238E27FC236}">
                <a16:creationId xmlns:a16="http://schemas.microsoft.com/office/drawing/2014/main" id="{26CBC975-D9DF-4261-A412-2CC406B5CD36}"/>
              </a:ext>
            </a:extLst>
          </p:cNvPr>
          <p:cNvSpPr>
            <a:spLocks noChangeArrowheads="1"/>
          </p:cNvSpPr>
          <p:nvPr/>
        </p:nvSpPr>
        <p:spPr bwMode="auto">
          <a:xfrm>
            <a:off x="1919536" y="2109579"/>
            <a:ext cx="8496944" cy="1107996"/>
          </a:xfrm>
          <a:prstGeom prst="rect">
            <a:avLst/>
          </a:prstGeom>
          <a:noFill/>
          <a:ln w="9525">
            <a:noFill/>
            <a:miter lim="800000"/>
            <a:headEnd/>
            <a:tailEnd/>
          </a:ln>
        </p:spPr>
        <p:txBody>
          <a:bodyPr wrap="square">
            <a:spAutoFit/>
          </a:bodyPr>
          <a:lstStyle/>
          <a:p>
            <a:pPr>
              <a:lnSpc>
                <a:spcPct val="150000"/>
              </a:lnSpc>
            </a:pPr>
            <a:r>
              <a:rPr lang="pt-BR" altLang="pt-BR" sz="3200" dirty="0">
                <a:solidFill>
                  <a:schemeClr val="bg1"/>
                </a:solidFill>
              </a:rPr>
              <a:t> </a:t>
            </a:r>
            <a:endParaRPr lang="pt-BR" altLang="pt-BR" sz="3200" dirty="0">
              <a:solidFill>
                <a:srgbClr val="002060"/>
              </a:solidFill>
            </a:endParaRPr>
          </a:p>
          <a:p>
            <a:endParaRPr lang="pt-BR" altLang="pt-BR" dirty="0"/>
          </a:p>
        </p:txBody>
      </p:sp>
      <p:sp>
        <p:nvSpPr>
          <p:cNvPr id="10" name="Rectangle 2">
            <a:extLst>
              <a:ext uri="{FF2B5EF4-FFF2-40B4-BE49-F238E27FC236}">
                <a16:creationId xmlns:a16="http://schemas.microsoft.com/office/drawing/2014/main" id="{19C23D60-274E-47F4-A7BD-5549DB3820D7}"/>
              </a:ext>
            </a:extLst>
          </p:cNvPr>
          <p:cNvSpPr txBox="1">
            <a:spLocks noChangeArrowheads="1"/>
          </p:cNvSpPr>
          <p:nvPr/>
        </p:nvSpPr>
        <p:spPr bwMode="auto">
          <a:xfrm>
            <a:off x="2715549" y="198152"/>
            <a:ext cx="8219256" cy="1237457"/>
          </a:xfrm>
          <a:prstGeom prst="rect">
            <a:avLst/>
          </a:prstGeom>
          <a:solidFill>
            <a:schemeClr val="bg1"/>
          </a:solidFill>
          <a:ln>
            <a:noFill/>
          </a:ln>
          <a:effectLst/>
          <a:extLst>
            <a:ext uri="{FAA26D3D-D897-4be2-8F04-BA451C77F1D7}"/>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500" b="0">
                <a:solidFill>
                  <a:srgbClr val="4D4D4D"/>
                </a:solidFill>
                <a:latin typeface="+mj-lt"/>
                <a:ea typeface="MS PGothic" pitchFamily="34" charset="-128"/>
                <a:cs typeface="ＭＳ Ｐゴシック" charset="0"/>
              </a:defRPr>
            </a:lvl1pPr>
            <a:lvl2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2pPr>
            <a:lvl3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3pPr>
            <a:lvl4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4pPr>
            <a:lvl5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5pPr>
            <a:lvl6pPr marL="457200" algn="ctr" rtl="0" fontAlgn="base">
              <a:spcBef>
                <a:spcPct val="0"/>
              </a:spcBef>
              <a:spcAft>
                <a:spcPct val="0"/>
              </a:spcAft>
              <a:defRPr sz="3800" b="1">
                <a:solidFill>
                  <a:srgbClr val="047184"/>
                </a:solidFill>
                <a:latin typeface="Arial" charset="0"/>
                <a:ea typeface="ＭＳ Ｐゴシック" charset="0"/>
              </a:defRPr>
            </a:lvl6pPr>
            <a:lvl7pPr marL="914400" algn="ctr" rtl="0" fontAlgn="base">
              <a:spcBef>
                <a:spcPct val="0"/>
              </a:spcBef>
              <a:spcAft>
                <a:spcPct val="0"/>
              </a:spcAft>
              <a:defRPr sz="3800" b="1">
                <a:solidFill>
                  <a:srgbClr val="047184"/>
                </a:solidFill>
                <a:latin typeface="Arial" charset="0"/>
                <a:ea typeface="ＭＳ Ｐゴシック" charset="0"/>
              </a:defRPr>
            </a:lvl7pPr>
            <a:lvl8pPr marL="1371600" algn="ctr" rtl="0" fontAlgn="base">
              <a:spcBef>
                <a:spcPct val="0"/>
              </a:spcBef>
              <a:spcAft>
                <a:spcPct val="0"/>
              </a:spcAft>
              <a:defRPr sz="3800" b="1">
                <a:solidFill>
                  <a:srgbClr val="047184"/>
                </a:solidFill>
                <a:latin typeface="Arial" charset="0"/>
                <a:ea typeface="ＭＳ Ｐゴシック" charset="0"/>
              </a:defRPr>
            </a:lvl8pPr>
            <a:lvl9pPr marL="1828800" algn="ctr" rtl="0" fontAlgn="base">
              <a:spcBef>
                <a:spcPct val="0"/>
              </a:spcBef>
              <a:spcAft>
                <a:spcPct val="0"/>
              </a:spcAft>
              <a:defRPr sz="3800" b="1">
                <a:solidFill>
                  <a:srgbClr val="047184"/>
                </a:solidFill>
                <a:latin typeface="Arial" charset="0"/>
                <a:ea typeface="ＭＳ Ｐゴシック" charset="0"/>
              </a:defRPr>
            </a:lvl9pPr>
          </a:lstStyle>
          <a:p>
            <a:pPr>
              <a:defRPr/>
            </a:pPr>
            <a:r>
              <a:rPr lang="pt-BR" kern="0" dirty="0"/>
              <a:t>Modalidades de Braquiterapia</a:t>
            </a:r>
          </a:p>
          <a:p>
            <a:pPr>
              <a:defRPr/>
            </a:pPr>
            <a:r>
              <a:rPr lang="pt-BR" dirty="0"/>
              <a:t>INTERSTICIAL </a:t>
            </a:r>
            <a:r>
              <a:rPr lang="pt-BR" sz="3200" dirty="0"/>
              <a:t>HDR e LDR</a:t>
            </a:r>
            <a:endParaRPr lang="pt-BR" kern="0" dirty="0"/>
          </a:p>
        </p:txBody>
      </p:sp>
      <p:pic>
        <p:nvPicPr>
          <p:cNvPr id="11" name="Picture 6" descr="sarcoma implante cirurgico">
            <a:extLst>
              <a:ext uri="{FF2B5EF4-FFF2-40B4-BE49-F238E27FC236}">
                <a16:creationId xmlns:a16="http://schemas.microsoft.com/office/drawing/2014/main" id="{D6FE9FF1-F79B-4849-87C9-146864646C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9645" y="1425539"/>
            <a:ext cx="6977155" cy="5232866"/>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600289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28305" y="144016"/>
            <a:ext cx="2627784" cy="1059325"/>
          </a:xfrm>
          <a:prstGeom prst="rect">
            <a:avLst/>
          </a:prstGeom>
        </p:spPr>
      </p:pic>
      <p:sp>
        <p:nvSpPr>
          <p:cNvPr id="7" name="Retângulo: Cantos Arredondados 6">
            <a:extLst>
              <a:ext uri="{FF2B5EF4-FFF2-40B4-BE49-F238E27FC236}">
                <a16:creationId xmlns:a16="http://schemas.microsoft.com/office/drawing/2014/main" id="{288E311F-B22F-49C2-9EC6-5599EBB7B1C1}"/>
              </a:ext>
            </a:extLst>
          </p:cNvPr>
          <p:cNvSpPr/>
          <p:nvPr/>
        </p:nvSpPr>
        <p:spPr>
          <a:xfrm>
            <a:off x="1775520" y="1844824"/>
            <a:ext cx="8640960" cy="486916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BFA1715E-5087-4177-A27C-807E275E46F8}"/>
              </a:ext>
            </a:extLst>
          </p:cNvPr>
          <p:cNvSpPr/>
          <p:nvPr/>
        </p:nvSpPr>
        <p:spPr>
          <a:xfrm>
            <a:off x="2207568" y="2024187"/>
            <a:ext cx="7920880" cy="369332"/>
          </a:xfrm>
          <a:prstGeom prst="rect">
            <a:avLst/>
          </a:prstGeom>
        </p:spPr>
        <p:txBody>
          <a:bodyPr wrap="square">
            <a:spAutoFit/>
          </a:bodyPr>
          <a:lstStyle/>
          <a:p>
            <a:r>
              <a:rPr lang="pt-BR" altLang="pt-BR" b="1" dirty="0"/>
              <a:t>0206010095 - TOMOGRAFIA POR EMISSÃO DE PÓSITRONS ( PET-CT )</a:t>
            </a:r>
            <a:endParaRPr lang="pt-BR" b="1" dirty="0"/>
          </a:p>
        </p:txBody>
      </p:sp>
      <p:sp>
        <p:nvSpPr>
          <p:cNvPr id="5" name="Retângulo 4">
            <a:extLst>
              <a:ext uri="{FF2B5EF4-FFF2-40B4-BE49-F238E27FC236}">
                <a16:creationId xmlns:a16="http://schemas.microsoft.com/office/drawing/2014/main" id="{68FA1D71-D541-4CEB-9E06-BFB05EBD3B36}"/>
              </a:ext>
            </a:extLst>
          </p:cNvPr>
          <p:cNvSpPr/>
          <p:nvPr/>
        </p:nvSpPr>
        <p:spPr>
          <a:xfrm>
            <a:off x="2063552" y="2393519"/>
            <a:ext cx="8352928" cy="3600986"/>
          </a:xfrm>
          <a:prstGeom prst="rect">
            <a:avLst/>
          </a:prstGeom>
        </p:spPr>
        <p:txBody>
          <a:bodyPr wrap="square">
            <a:spAutoFit/>
          </a:bodyPr>
          <a:lstStyle/>
          <a:p>
            <a:pPr>
              <a:buFont typeface="Wingdings 3" pitchFamily="18" charset="2"/>
              <a:buNone/>
              <a:defRPr/>
            </a:pPr>
            <a:r>
              <a:rPr lang="pt-BR" altLang="pt-BR" sz="2400" dirty="0"/>
              <a:t>Deve ser autorizada, conforme os critérios estabelecidos pelo Ministério da Saúde:</a:t>
            </a:r>
          </a:p>
          <a:p>
            <a:pPr>
              <a:buFont typeface="Wingdings 3" pitchFamily="18" charset="2"/>
              <a:buNone/>
              <a:defRPr/>
            </a:pPr>
            <a:endParaRPr lang="pt-BR" altLang="pt-BR" sz="1200" dirty="0"/>
          </a:p>
          <a:p>
            <a:pPr marL="342900" indent="-342900">
              <a:buFont typeface="Arial" panose="020B0604020202020204" pitchFamily="34" charset="0"/>
              <a:buChar char="•"/>
              <a:defRPr/>
            </a:pPr>
            <a:r>
              <a:rPr lang="pt-BR" altLang="pt-BR" sz="2400" dirty="0"/>
              <a:t>   Para o estadiamento clínico do câncer de pulmão de células não pequenas potencialmente ressecável; </a:t>
            </a:r>
          </a:p>
          <a:p>
            <a:pPr marL="342900" indent="-342900">
              <a:buFont typeface="Arial" panose="020B0604020202020204" pitchFamily="34" charset="0"/>
              <a:buChar char="•"/>
              <a:defRPr/>
            </a:pPr>
            <a:endParaRPr lang="pt-BR" altLang="pt-BR" sz="1200" dirty="0"/>
          </a:p>
          <a:p>
            <a:pPr marL="342900" indent="-342900">
              <a:buFont typeface="Arial" panose="020B0604020202020204" pitchFamily="34" charset="0"/>
              <a:buChar char="•"/>
              <a:defRPr/>
            </a:pPr>
            <a:r>
              <a:rPr lang="pt-BR" altLang="pt-BR" sz="2400" dirty="0"/>
              <a:t>   Para a detecção de metástase(s) exclusivamente hepática(s) e potencialmente ressecável(eis) de câncer colorretal; e</a:t>
            </a:r>
          </a:p>
          <a:p>
            <a:pPr>
              <a:defRPr/>
            </a:pPr>
            <a:endParaRPr lang="pt-BR" altLang="pt-BR" sz="1200" dirty="0"/>
          </a:p>
          <a:p>
            <a:pPr marL="342900" indent="-342900">
              <a:buFont typeface="Arial" panose="020B0604020202020204" pitchFamily="34" charset="0"/>
              <a:buChar char="•"/>
              <a:defRPr/>
            </a:pPr>
            <a:r>
              <a:rPr lang="pt-BR" altLang="pt-BR" sz="2400" dirty="0"/>
              <a:t>   Para o estadiamento e avaliação da resposta ao tratamento de linfomas de Hodgkin e não Hodgkin</a:t>
            </a:r>
            <a:endParaRPr lang="pt-BR" dirty="0"/>
          </a:p>
        </p:txBody>
      </p:sp>
    </p:spTree>
    <p:extLst>
      <p:ext uri="{BB962C8B-B14F-4D97-AF65-F5344CB8AC3E}">
        <p14:creationId xmlns:p14="http://schemas.microsoft.com/office/powerpoint/2010/main" val="470365869"/>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318616" y="119125"/>
            <a:ext cx="2627784" cy="1059325"/>
          </a:xfrm>
          <a:prstGeom prst="rect">
            <a:avLst/>
          </a:prstGeom>
        </p:spPr>
      </p:pic>
      <p:sp>
        <p:nvSpPr>
          <p:cNvPr id="8" name="Retângulo 1">
            <a:extLst>
              <a:ext uri="{FF2B5EF4-FFF2-40B4-BE49-F238E27FC236}">
                <a16:creationId xmlns:a16="http://schemas.microsoft.com/office/drawing/2014/main" id="{26CBC975-D9DF-4261-A412-2CC406B5CD36}"/>
              </a:ext>
            </a:extLst>
          </p:cNvPr>
          <p:cNvSpPr>
            <a:spLocks noChangeArrowheads="1"/>
          </p:cNvSpPr>
          <p:nvPr/>
        </p:nvSpPr>
        <p:spPr bwMode="auto">
          <a:xfrm>
            <a:off x="1919536" y="2109579"/>
            <a:ext cx="8496944" cy="1107996"/>
          </a:xfrm>
          <a:prstGeom prst="rect">
            <a:avLst/>
          </a:prstGeom>
          <a:noFill/>
          <a:ln w="9525">
            <a:noFill/>
            <a:miter lim="800000"/>
            <a:headEnd/>
            <a:tailEnd/>
          </a:ln>
        </p:spPr>
        <p:txBody>
          <a:bodyPr wrap="square">
            <a:spAutoFit/>
          </a:bodyPr>
          <a:lstStyle/>
          <a:p>
            <a:pPr>
              <a:lnSpc>
                <a:spcPct val="150000"/>
              </a:lnSpc>
            </a:pPr>
            <a:r>
              <a:rPr lang="pt-BR" altLang="pt-BR" sz="3200" dirty="0">
                <a:solidFill>
                  <a:schemeClr val="bg1"/>
                </a:solidFill>
              </a:rPr>
              <a:t> </a:t>
            </a:r>
            <a:endParaRPr lang="pt-BR" altLang="pt-BR" sz="3200" dirty="0">
              <a:solidFill>
                <a:srgbClr val="002060"/>
              </a:solidFill>
            </a:endParaRPr>
          </a:p>
          <a:p>
            <a:endParaRPr lang="pt-BR" altLang="pt-BR" dirty="0"/>
          </a:p>
        </p:txBody>
      </p:sp>
      <p:sp>
        <p:nvSpPr>
          <p:cNvPr id="12" name="Título 1">
            <a:extLst>
              <a:ext uri="{FF2B5EF4-FFF2-40B4-BE49-F238E27FC236}">
                <a16:creationId xmlns:a16="http://schemas.microsoft.com/office/drawing/2014/main" id="{0E392514-A827-4486-B538-28EDDCC4CFB5}"/>
              </a:ext>
            </a:extLst>
          </p:cNvPr>
          <p:cNvSpPr txBox="1">
            <a:spLocks/>
          </p:cNvSpPr>
          <p:nvPr/>
        </p:nvSpPr>
        <p:spPr bwMode="auto">
          <a:xfrm>
            <a:off x="2377473" y="176791"/>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500" b="0">
                <a:solidFill>
                  <a:srgbClr val="4D4D4D"/>
                </a:solidFill>
                <a:latin typeface="+mj-lt"/>
                <a:ea typeface="MS PGothic" pitchFamily="34" charset="-128"/>
                <a:cs typeface="ＭＳ Ｐゴシック" charset="0"/>
              </a:defRPr>
            </a:lvl1pPr>
            <a:lvl2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2pPr>
            <a:lvl3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3pPr>
            <a:lvl4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4pPr>
            <a:lvl5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5pPr>
            <a:lvl6pPr marL="457200" algn="ctr" rtl="0" fontAlgn="base">
              <a:spcBef>
                <a:spcPct val="0"/>
              </a:spcBef>
              <a:spcAft>
                <a:spcPct val="0"/>
              </a:spcAft>
              <a:defRPr sz="3800" b="1">
                <a:solidFill>
                  <a:srgbClr val="047184"/>
                </a:solidFill>
                <a:latin typeface="Arial" charset="0"/>
                <a:ea typeface="ＭＳ Ｐゴシック" charset="0"/>
              </a:defRPr>
            </a:lvl6pPr>
            <a:lvl7pPr marL="914400" algn="ctr" rtl="0" fontAlgn="base">
              <a:spcBef>
                <a:spcPct val="0"/>
              </a:spcBef>
              <a:spcAft>
                <a:spcPct val="0"/>
              </a:spcAft>
              <a:defRPr sz="3800" b="1">
                <a:solidFill>
                  <a:srgbClr val="047184"/>
                </a:solidFill>
                <a:latin typeface="Arial" charset="0"/>
                <a:ea typeface="ＭＳ Ｐゴシック" charset="0"/>
              </a:defRPr>
            </a:lvl7pPr>
            <a:lvl8pPr marL="1371600" algn="ctr" rtl="0" fontAlgn="base">
              <a:spcBef>
                <a:spcPct val="0"/>
              </a:spcBef>
              <a:spcAft>
                <a:spcPct val="0"/>
              </a:spcAft>
              <a:defRPr sz="3800" b="1">
                <a:solidFill>
                  <a:srgbClr val="047184"/>
                </a:solidFill>
                <a:latin typeface="Arial" charset="0"/>
                <a:ea typeface="ＭＳ Ｐゴシック" charset="0"/>
              </a:defRPr>
            </a:lvl8pPr>
            <a:lvl9pPr marL="1828800" algn="ctr" rtl="0" fontAlgn="base">
              <a:spcBef>
                <a:spcPct val="0"/>
              </a:spcBef>
              <a:spcAft>
                <a:spcPct val="0"/>
              </a:spcAft>
              <a:defRPr sz="3800" b="1">
                <a:solidFill>
                  <a:srgbClr val="047184"/>
                </a:solidFill>
                <a:latin typeface="Arial" charset="0"/>
                <a:ea typeface="ＭＳ Ｐゴシック" charset="0"/>
              </a:defRPr>
            </a:lvl9pPr>
          </a:lstStyle>
          <a:p>
            <a:r>
              <a:rPr lang="pt-BR" kern="0" dirty="0"/>
              <a:t>PT SAS/MS 263/2019</a:t>
            </a:r>
          </a:p>
        </p:txBody>
      </p:sp>
      <p:sp>
        <p:nvSpPr>
          <p:cNvPr id="13" name="Retângulo 12">
            <a:extLst>
              <a:ext uri="{FF2B5EF4-FFF2-40B4-BE49-F238E27FC236}">
                <a16:creationId xmlns:a16="http://schemas.microsoft.com/office/drawing/2014/main" id="{F7E6F686-4606-4436-B0F3-16632A4EF321}"/>
              </a:ext>
            </a:extLst>
          </p:cNvPr>
          <p:cNvSpPr/>
          <p:nvPr/>
        </p:nvSpPr>
        <p:spPr>
          <a:xfrm>
            <a:off x="1598540" y="1191208"/>
            <a:ext cx="9787466" cy="3416320"/>
          </a:xfrm>
          <a:prstGeom prst="rect">
            <a:avLst/>
          </a:prstGeom>
          <a:solidFill>
            <a:schemeClr val="bg1"/>
          </a:solidFill>
        </p:spPr>
        <p:txBody>
          <a:bodyPr wrap="square">
            <a:spAutoFit/>
          </a:bodyPr>
          <a:lstStyle/>
          <a:p>
            <a:r>
              <a:rPr lang="pt-BR" sz="2800" dirty="0"/>
              <a:t>Art. 1º </a:t>
            </a:r>
            <a:r>
              <a:rPr lang="pt-BR" sz="2800" b="1" dirty="0"/>
              <a:t>Ficam excluídos </a:t>
            </a:r>
            <a:r>
              <a:rPr lang="pt-BR" sz="2800" dirty="0"/>
              <a:t>da Tabela de Procedimentos, Medicamentos, Órteses/Próteses e Materiais Especiais do SUS, os procedimentos a seguir especificados</a:t>
            </a:r>
          </a:p>
          <a:p>
            <a:endParaRPr lang="pt-BR" sz="2800" dirty="0"/>
          </a:p>
          <a:p>
            <a:r>
              <a:rPr lang="pt-BR" sz="2800" dirty="0"/>
              <a:t>Art. 2º </a:t>
            </a:r>
            <a:r>
              <a:rPr lang="pt-BR" sz="2800" b="1" dirty="0"/>
              <a:t>Ficam mantidos </a:t>
            </a:r>
            <a:r>
              <a:rPr lang="pt-BR" sz="2800" dirty="0"/>
              <a:t>na Tabela de Procedimentos, Medicamentos, Órteses/Próteses e Materiais Especiais do SUS, os procedimentos a seguir especificados:</a:t>
            </a:r>
          </a:p>
          <a:p>
            <a:endParaRPr lang="pt-BR" sz="2000" dirty="0"/>
          </a:p>
        </p:txBody>
      </p:sp>
      <p:graphicFrame>
        <p:nvGraphicFramePr>
          <p:cNvPr id="14" name="Tabela 13">
            <a:extLst>
              <a:ext uri="{FF2B5EF4-FFF2-40B4-BE49-F238E27FC236}">
                <a16:creationId xmlns:a16="http://schemas.microsoft.com/office/drawing/2014/main" id="{D6DE9510-2A9C-4FBF-9B37-78B46DAF3509}"/>
              </a:ext>
            </a:extLst>
          </p:cNvPr>
          <p:cNvGraphicFramePr>
            <a:graphicFrameLocks noGrp="1"/>
          </p:cNvGraphicFramePr>
          <p:nvPr>
            <p:extLst>
              <p:ext uri="{D42A27DB-BD31-4B8C-83A1-F6EECF244321}">
                <p14:modId xmlns:p14="http://schemas.microsoft.com/office/powerpoint/2010/main" val="2990176860"/>
              </p:ext>
            </p:extLst>
          </p:nvPr>
        </p:nvGraphicFramePr>
        <p:xfrm>
          <a:off x="1632508" y="4269048"/>
          <a:ext cx="9329104" cy="1187958"/>
        </p:xfrm>
        <a:graphic>
          <a:graphicData uri="http://schemas.openxmlformats.org/drawingml/2006/table">
            <a:tbl>
              <a:tblPr firstRow="1" firstCol="1" bandRow="1">
                <a:tableStyleId>{5C22544A-7EE6-4342-B048-85BDC9FD1C3A}</a:tableStyleId>
              </a:tblPr>
              <a:tblGrid>
                <a:gridCol w="1683215">
                  <a:extLst>
                    <a:ext uri="{9D8B030D-6E8A-4147-A177-3AD203B41FA5}">
                      <a16:colId xmlns:a16="http://schemas.microsoft.com/office/drawing/2014/main" val="20000"/>
                    </a:ext>
                  </a:extLst>
                </a:gridCol>
                <a:gridCol w="7645889">
                  <a:extLst>
                    <a:ext uri="{9D8B030D-6E8A-4147-A177-3AD203B41FA5}">
                      <a16:colId xmlns:a16="http://schemas.microsoft.com/office/drawing/2014/main" val="20001"/>
                    </a:ext>
                  </a:extLst>
                </a:gridCol>
              </a:tblGrid>
              <a:tr h="241646">
                <a:tc>
                  <a:txBody>
                    <a:bodyPr/>
                    <a:lstStyle/>
                    <a:p>
                      <a:pPr>
                        <a:lnSpc>
                          <a:spcPct val="115000"/>
                        </a:lnSpc>
                        <a:spcAft>
                          <a:spcPts val="0"/>
                        </a:spcAft>
                      </a:pPr>
                      <a:r>
                        <a:rPr lang="pt-BR" sz="1800" dirty="0">
                          <a:solidFill>
                            <a:schemeClr val="tx1"/>
                          </a:solidFill>
                          <a:effectLst/>
                        </a:rPr>
                        <a:t>CÓDIGO</a:t>
                      </a:r>
                      <a:endParaRPr lang="pt-BR" sz="1600" dirty="0">
                        <a:solidFill>
                          <a:schemeClr val="tx1"/>
                        </a:solidFill>
                        <a:effectLst/>
                        <a:latin typeface="Calibri"/>
                        <a:ea typeface="Calibri"/>
                        <a:cs typeface="Times New Roman"/>
                      </a:endParaRPr>
                    </a:p>
                  </a:txBody>
                  <a:tcPr marL="28575" marR="28575" marT="28575" marB="28575" anchor="ctr"/>
                </a:tc>
                <a:tc>
                  <a:txBody>
                    <a:bodyPr/>
                    <a:lstStyle/>
                    <a:p>
                      <a:pPr>
                        <a:lnSpc>
                          <a:spcPct val="115000"/>
                        </a:lnSpc>
                        <a:spcAft>
                          <a:spcPts val="0"/>
                        </a:spcAft>
                      </a:pPr>
                      <a:r>
                        <a:rPr lang="pt-BR" sz="1600" dirty="0">
                          <a:solidFill>
                            <a:schemeClr val="tx1"/>
                          </a:solidFill>
                          <a:effectLst/>
                        </a:rPr>
                        <a:t>PROCEDIMENTO</a:t>
                      </a:r>
                      <a:endParaRPr lang="pt-BR" sz="1400" dirty="0">
                        <a:solidFill>
                          <a:schemeClr val="tx1"/>
                        </a:solidFill>
                        <a:effectLst/>
                        <a:latin typeface="Calibri"/>
                        <a:ea typeface="Calibri"/>
                        <a:cs typeface="Times New Roman"/>
                      </a:endParaRPr>
                    </a:p>
                  </a:txBody>
                  <a:tcPr marL="28575" marR="28575" marT="28575" marB="28575" anchor="ctr"/>
                </a:tc>
                <a:extLst>
                  <a:ext uri="{0D108BD9-81ED-4DB2-BD59-A6C34878D82A}">
                    <a16:rowId xmlns:a16="http://schemas.microsoft.com/office/drawing/2014/main" val="10000"/>
                  </a:ext>
                </a:extLst>
              </a:tr>
              <a:tr h="241646">
                <a:tc>
                  <a:txBody>
                    <a:bodyPr/>
                    <a:lstStyle/>
                    <a:p>
                      <a:pPr>
                        <a:lnSpc>
                          <a:spcPct val="115000"/>
                        </a:lnSpc>
                        <a:spcAft>
                          <a:spcPts val="0"/>
                        </a:spcAft>
                      </a:pPr>
                      <a:r>
                        <a:rPr lang="pt-BR" sz="1800" dirty="0">
                          <a:solidFill>
                            <a:schemeClr val="tx1"/>
                          </a:solidFill>
                          <a:effectLst/>
                        </a:rPr>
                        <a:t>03.04.01.011-1</a:t>
                      </a:r>
                      <a:endParaRPr lang="pt-BR" sz="1600" dirty="0">
                        <a:solidFill>
                          <a:schemeClr val="tx1"/>
                        </a:solidFill>
                        <a:effectLst/>
                        <a:latin typeface="Calibri"/>
                        <a:ea typeface="Calibri"/>
                        <a:cs typeface="Times New Roman"/>
                      </a:endParaRPr>
                    </a:p>
                  </a:txBody>
                  <a:tcPr marL="28575" marR="28575" marT="28575" marB="28575" anchor="ctr"/>
                </a:tc>
                <a:tc>
                  <a:txBody>
                    <a:bodyPr/>
                    <a:lstStyle/>
                    <a:p>
                      <a:pPr>
                        <a:lnSpc>
                          <a:spcPct val="115000"/>
                        </a:lnSpc>
                        <a:spcAft>
                          <a:spcPts val="0"/>
                        </a:spcAft>
                      </a:pPr>
                      <a:r>
                        <a:rPr lang="pt-BR" sz="2000" dirty="0" err="1">
                          <a:effectLst/>
                        </a:rPr>
                        <a:t>Internacão</a:t>
                      </a:r>
                      <a:r>
                        <a:rPr lang="pt-BR" sz="2000" dirty="0">
                          <a:effectLst/>
                        </a:rPr>
                        <a:t> p/ radioterapia externa (</a:t>
                      </a:r>
                      <a:r>
                        <a:rPr lang="pt-BR" sz="2000" dirty="0" err="1">
                          <a:effectLst/>
                        </a:rPr>
                        <a:t>cobaltoterapia</a:t>
                      </a:r>
                      <a:r>
                        <a:rPr lang="pt-BR" sz="2000" dirty="0">
                          <a:effectLst/>
                        </a:rPr>
                        <a:t> / acelerador linear)</a:t>
                      </a:r>
                      <a:endParaRPr lang="pt-BR" sz="1800" dirty="0">
                        <a:effectLst/>
                        <a:latin typeface="Calibri"/>
                        <a:ea typeface="Calibri"/>
                        <a:cs typeface="Times New Roman"/>
                      </a:endParaRPr>
                    </a:p>
                  </a:txBody>
                  <a:tcPr marL="28575" marR="28575" marT="28575" marB="28575" anchor="ctr"/>
                </a:tc>
                <a:extLst>
                  <a:ext uri="{0D108BD9-81ED-4DB2-BD59-A6C34878D82A}">
                    <a16:rowId xmlns:a16="http://schemas.microsoft.com/office/drawing/2014/main" val="10001"/>
                  </a:ext>
                </a:extLst>
              </a:tr>
              <a:tr h="241646">
                <a:tc>
                  <a:txBody>
                    <a:bodyPr/>
                    <a:lstStyle/>
                    <a:p>
                      <a:pPr>
                        <a:lnSpc>
                          <a:spcPct val="115000"/>
                        </a:lnSpc>
                        <a:spcAft>
                          <a:spcPts val="0"/>
                        </a:spcAft>
                      </a:pPr>
                      <a:r>
                        <a:rPr lang="pt-BR" sz="1800" dirty="0">
                          <a:solidFill>
                            <a:schemeClr val="tx1"/>
                          </a:solidFill>
                          <a:effectLst/>
                        </a:rPr>
                        <a:t>03.04.01.017-0</a:t>
                      </a:r>
                      <a:endParaRPr lang="pt-BR" sz="1600" dirty="0">
                        <a:solidFill>
                          <a:schemeClr val="tx1"/>
                        </a:solidFill>
                        <a:effectLst/>
                        <a:latin typeface="Calibri"/>
                        <a:ea typeface="Calibri"/>
                        <a:cs typeface="Times New Roman"/>
                      </a:endParaRPr>
                    </a:p>
                  </a:txBody>
                  <a:tcPr marL="28575" marR="28575" marT="28575" marB="28575" anchor="ctr"/>
                </a:tc>
                <a:tc>
                  <a:txBody>
                    <a:bodyPr/>
                    <a:lstStyle/>
                    <a:p>
                      <a:pPr>
                        <a:lnSpc>
                          <a:spcPct val="115000"/>
                        </a:lnSpc>
                        <a:spcAft>
                          <a:spcPts val="0"/>
                        </a:spcAft>
                      </a:pPr>
                      <a:r>
                        <a:rPr lang="pt-BR" sz="2000" dirty="0">
                          <a:effectLst/>
                        </a:rPr>
                        <a:t>Narcose de criança (por procedimento)</a:t>
                      </a:r>
                      <a:endParaRPr lang="pt-BR" sz="1800" dirty="0">
                        <a:effectLst/>
                        <a:latin typeface="Calibri"/>
                        <a:ea typeface="Calibri"/>
                        <a:cs typeface="Times New Roman"/>
                      </a:endParaRPr>
                    </a:p>
                  </a:txBody>
                  <a:tcPr marL="28575" marR="28575" marT="28575" marB="28575"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503907675"/>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50883" y="159345"/>
            <a:ext cx="2627784" cy="1059325"/>
          </a:xfrm>
          <a:prstGeom prst="rect">
            <a:avLst/>
          </a:prstGeom>
        </p:spPr>
      </p:pic>
      <p:sp>
        <p:nvSpPr>
          <p:cNvPr id="8" name="Retângulo 1">
            <a:extLst>
              <a:ext uri="{FF2B5EF4-FFF2-40B4-BE49-F238E27FC236}">
                <a16:creationId xmlns:a16="http://schemas.microsoft.com/office/drawing/2014/main" id="{26CBC975-D9DF-4261-A412-2CC406B5CD36}"/>
              </a:ext>
            </a:extLst>
          </p:cNvPr>
          <p:cNvSpPr>
            <a:spLocks noChangeArrowheads="1"/>
          </p:cNvSpPr>
          <p:nvPr/>
        </p:nvSpPr>
        <p:spPr bwMode="auto">
          <a:xfrm>
            <a:off x="1919536" y="2109579"/>
            <a:ext cx="8496944" cy="1107996"/>
          </a:xfrm>
          <a:prstGeom prst="rect">
            <a:avLst/>
          </a:prstGeom>
          <a:noFill/>
          <a:ln w="9525">
            <a:noFill/>
            <a:miter lim="800000"/>
            <a:headEnd/>
            <a:tailEnd/>
          </a:ln>
        </p:spPr>
        <p:txBody>
          <a:bodyPr wrap="square">
            <a:spAutoFit/>
          </a:bodyPr>
          <a:lstStyle/>
          <a:p>
            <a:pPr>
              <a:lnSpc>
                <a:spcPct val="150000"/>
              </a:lnSpc>
            </a:pPr>
            <a:r>
              <a:rPr lang="pt-BR" altLang="pt-BR" sz="3200" dirty="0">
                <a:solidFill>
                  <a:schemeClr val="bg1"/>
                </a:solidFill>
              </a:rPr>
              <a:t> </a:t>
            </a:r>
            <a:endParaRPr lang="pt-BR" altLang="pt-BR" sz="3200" dirty="0">
              <a:solidFill>
                <a:srgbClr val="002060"/>
              </a:solidFill>
            </a:endParaRPr>
          </a:p>
          <a:p>
            <a:endParaRPr lang="pt-BR" altLang="pt-BR" dirty="0"/>
          </a:p>
        </p:txBody>
      </p:sp>
      <p:sp>
        <p:nvSpPr>
          <p:cNvPr id="12" name="Título 1">
            <a:extLst>
              <a:ext uri="{FF2B5EF4-FFF2-40B4-BE49-F238E27FC236}">
                <a16:creationId xmlns:a16="http://schemas.microsoft.com/office/drawing/2014/main" id="{0E392514-A827-4486-B538-28EDDCC4CFB5}"/>
              </a:ext>
            </a:extLst>
          </p:cNvPr>
          <p:cNvSpPr txBox="1">
            <a:spLocks/>
          </p:cNvSpPr>
          <p:nvPr/>
        </p:nvSpPr>
        <p:spPr bwMode="auto">
          <a:xfrm>
            <a:off x="3178983" y="26891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500" b="0">
                <a:solidFill>
                  <a:srgbClr val="4D4D4D"/>
                </a:solidFill>
                <a:latin typeface="+mj-lt"/>
                <a:ea typeface="MS PGothic" pitchFamily="34" charset="-128"/>
                <a:cs typeface="ＭＳ Ｐゴシック" charset="0"/>
              </a:defRPr>
            </a:lvl1pPr>
            <a:lvl2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2pPr>
            <a:lvl3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3pPr>
            <a:lvl4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4pPr>
            <a:lvl5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5pPr>
            <a:lvl6pPr marL="457200" algn="ctr" rtl="0" fontAlgn="base">
              <a:spcBef>
                <a:spcPct val="0"/>
              </a:spcBef>
              <a:spcAft>
                <a:spcPct val="0"/>
              </a:spcAft>
              <a:defRPr sz="3800" b="1">
                <a:solidFill>
                  <a:srgbClr val="047184"/>
                </a:solidFill>
                <a:latin typeface="Arial" charset="0"/>
                <a:ea typeface="ＭＳ Ｐゴシック" charset="0"/>
              </a:defRPr>
            </a:lvl6pPr>
            <a:lvl7pPr marL="914400" algn="ctr" rtl="0" fontAlgn="base">
              <a:spcBef>
                <a:spcPct val="0"/>
              </a:spcBef>
              <a:spcAft>
                <a:spcPct val="0"/>
              </a:spcAft>
              <a:defRPr sz="3800" b="1">
                <a:solidFill>
                  <a:srgbClr val="047184"/>
                </a:solidFill>
                <a:latin typeface="Arial" charset="0"/>
                <a:ea typeface="ＭＳ Ｐゴシック" charset="0"/>
              </a:defRPr>
            </a:lvl7pPr>
            <a:lvl8pPr marL="1371600" algn="ctr" rtl="0" fontAlgn="base">
              <a:spcBef>
                <a:spcPct val="0"/>
              </a:spcBef>
              <a:spcAft>
                <a:spcPct val="0"/>
              </a:spcAft>
              <a:defRPr sz="3800" b="1">
                <a:solidFill>
                  <a:srgbClr val="047184"/>
                </a:solidFill>
                <a:latin typeface="Arial" charset="0"/>
                <a:ea typeface="ＭＳ Ｐゴシック" charset="0"/>
              </a:defRPr>
            </a:lvl8pPr>
            <a:lvl9pPr marL="1828800" algn="ctr" rtl="0" fontAlgn="base">
              <a:spcBef>
                <a:spcPct val="0"/>
              </a:spcBef>
              <a:spcAft>
                <a:spcPct val="0"/>
              </a:spcAft>
              <a:defRPr sz="3800" b="1">
                <a:solidFill>
                  <a:srgbClr val="047184"/>
                </a:solidFill>
                <a:latin typeface="Arial" charset="0"/>
                <a:ea typeface="ＭＳ Ｐゴシック" charset="0"/>
              </a:defRPr>
            </a:lvl9pPr>
          </a:lstStyle>
          <a:p>
            <a:r>
              <a:rPr lang="pt-BR" kern="0" dirty="0"/>
              <a:t>PT SAS/MS 263/2019</a:t>
            </a:r>
          </a:p>
        </p:txBody>
      </p:sp>
      <p:sp>
        <p:nvSpPr>
          <p:cNvPr id="9" name="Retângulo 8">
            <a:extLst>
              <a:ext uri="{FF2B5EF4-FFF2-40B4-BE49-F238E27FC236}">
                <a16:creationId xmlns:a16="http://schemas.microsoft.com/office/drawing/2014/main" id="{ABB853D2-B59E-4A88-A866-3B064A93DF00}"/>
              </a:ext>
            </a:extLst>
          </p:cNvPr>
          <p:cNvSpPr/>
          <p:nvPr/>
        </p:nvSpPr>
        <p:spPr>
          <a:xfrm>
            <a:off x="914399" y="1693334"/>
            <a:ext cx="10295467" cy="3139321"/>
          </a:xfrm>
          <a:prstGeom prst="rect">
            <a:avLst/>
          </a:prstGeom>
          <a:solidFill>
            <a:schemeClr val="bg1"/>
          </a:solidFill>
          <a:ln>
            <a:solidFill>
              <a:schemeClr val="accent1"/>
            </a:solidFill>
          </a:ln>
        </p:spPr>
        <p:txBody>
          <a:bodyPr wrap="square">
            <a:spAutoFit/>
          </a:bodyPr>
          <a:lstStyle/>
          <a:p>
            <a:pPr algn="just"/>
            <a:r>
              <a:rPr lang="pt-BR" sz="3600" dirty="0"/>
              <a:t>Art. 3º Fica alterado na Tabela de Procedimentos, Medicamentos, Órteses/Próteses e Materiais Especiais do SUS o nome do procedimento 0304010340, para Narcose para braquiterapia (por procedimento).</a:t>
            </a:r>
          </a:p>
          <a:p>
            <a:endParaRPr lang="pt-BR" dirty="0"/>
          </a:p>
        </p:txBody>
      </p:sp>
    </p:spTree>
    <p:extLst>
      <p:ext uri="{BB962C8B-B14F-4D97-AF65-F5344CB8AC3E}">
        <p14:creationId xmlns:p14="http://schemas.microsoft.com/office/powerpoint/2010/main" val="3701122174"/>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318616" y="45156"/>
            <a:ext cx="2627784" cy="1059325"/>
          </a:xfrm>
          <a:prstGeom prst="rect">
            <a:avLst/>
          </a:prstGeom>
        </p:spPr>
      </p:pic>
      <p:sp>
        <p:nvSpPr>
          <p:cNvPr id="8" name="Retângulo 1">
            <a:extLst>
              <a:ext uri="{FF2B5EF4-FFF2-40B4-BE49-F238E27FC236}">
                <a16:creationId xmlns:a16="http://schemas.microsoft.com/office/drawing/2014/main" id="{26CBC975-D9DF-4261-A412-2CC406B5CD36}"/>
              </a:ext>
            </a:extLst>
          </p:cNvPr>
          <p:cNvSpPr>
            <a:spLocks noChangeArrowheads="1"/>
          </p:cNvSpPr>
          <p:nvPr/>
        </p:nvSpPr>
        <p:spPr bwMode="auto">
          <a:xfrm>
            <a:off x="1919536" y="2109579"/>
            <a:ext cx="8496944" cy="1107996"/>
          </a:xfrm>
          <a:prstGeom prst="rect">
            <a:avLst/>
          </a:prstGeom>
          <a:noFill/>
          <a:ln w="9525">
            <a:noFill/>
            <a:miter lim="800000"/>
            <a:headEnd/>
            <a:tailEnd/>
          </a:ln>
        </p:spPr>
        <p:txBody>
          <a:bodyPr wrap="square">
            <a:spAutoFit/>
          </a:bodyPr>
          <a:lstStyle/>
          <a:p>
            <a:pPr>
              <a:lnSpc>
                <a:spcPct val="150000"/>
              </a:lnSpc>
            </a:pPr>
            <a:r>
              <a:rPr lang="pt-BR" altLang="pt-BR" sz="3200" dirty="0">
                <a:solidFill>
                  <a:schemeClr val="bg1"/>
                </a:solidFill>
              </a:rPr>
              <a:t> </a:t>
            </a:r>
            <a:endParaRPr lang="pt-BR" altLang="pt-BR" sz="3200" dirty="0">
              <a:solidFill>
                <a:srgbClr val="002060"/>
              </a:solidFill>
            </a:endParaRPr>
          </a:p>
          <a:p>
            <a:endParaRPr lang="pt-BR" altLang="pt-BR" dirty="0"/>
          </a:p>
        </p:txBody>
      </p:sp>
      <p:sp>
        <p:nvSpPr>
          <p:cNvPr id="12" name="Título 1">
            <a:extLst>
              <a:ext uri="{FF2B5EF4-FFF2-40B4-BE49-F238E27FC236}">
                <a16:creationId xmlns:a16="http://schemas.microsoft.com/office/drawing/2014/main" id="{0E392514-A827-4486-B538-28EDDCC4CFB5}"/>
              </a:ext>
            </a:extLst>
          </p:cNvPr>
          <p:cNvSpPr txBox="1">
            <a:spLocks/>
          </p:cNvSpPr>
          <p:nvPr/>
        </p:nvSpPr>
        <p:spPr bwMode="auto">
          <a:xfrm>
            <a:off x="3235428" y="473574"/>
            <a:ext cx="8229600" cy="41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500" b="0">
                <a:solidFill>
                  <a:srgbClr val="4D4D4D"/>
                </a:solidFill>
                <a:latin typeface="+mj-lt"/>
                <a:ea typeface="MS PGothic" pitchFamily="34" charset="-128"/>
                <a:cs typeface="ＭＳ Ｐゴシック" charset="0"/>
              </a:defRPr>
            </a:lvl1pPr>
            <a:lvl2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2pPr>
            <a:lvl3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3pPr>
            <a:lvl4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4pPr>
            <a:lvl5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5pPr>
            <a:lvl6pPr marL="457200" algn="ctr" rtl="0" fontAlgn="base">
              <a:spcBef>
                <a:spcPct val="0"/>
              </a:spcBef>
              <a:spcAft>
                <a:spcPct val="0"/>
              </a:spcAft>
              <a:defRPr sz="3800" b="1">
                <a:solidFill>
                  <a:srgbClr val="047184"/>
                </a:solidFill>
                <a:latin typeface="Arial" charset="0"/>
                <a:ea typeface="ＭＳ Ｐゴシック" charset="0"/>
              </a:defRPr>
            </a:lvl6pPr>
            <a:lvl7pPr marL="914400" algn="ctr" rtl="0" fontAlgn="base">
              <a:spcBef>
                <a:spcPct val="0"/>
              </a:spcBef>
              <a:spcAft>
                <a:spcPct val="0"/>
              </a:spcAft>
              <a:defRPr sz="3800" b="1">
                <a:solidFill>
                  <a:srgbClr val="047184"/>
                </a:solidFill>
                <a:latin typeface="Arial" charset="0"/>
                <a:ea typeface="ＭＳ Ｐゴシック" charset="0"/>
              </a:defRPr>
            </a:lvl7pPr>
            <a:lvl8pPr marL="1371600" algn="ctr" rtl="0" fontAlgn="base">
              <a:spcBef>
                <a:spcPct val="0"/>
              </a:spcBef>
              <a:spcAft>
                <a:spcPct val="0"/>
              </a:spcAft>
              <a:defRPr sz="3800" b="1">
                <a:solidFill>
                  <a:srgbClr val="047184"/>
                </a:solidFill>
                <a:latin typeface="Arial" charset="0"/>
                <a:ea typeface="ＭＳ Ｐゴシック" charset="0"/>
              </a:defRPr>
            </a:lvl8pPr>
            <a:lvl9pPr marL="1828800" algn="ctr" rtl="0" fontAlgn="base">
              <a:spcBef>
                <a:spcPct val="0"/>
              </a:spcBef>
              <a:spcAft>
                <a:spcPct val="0"/>
              </a:spcAft>
              <a:defRPr sz="3800" b="1">
                <a:solidFill>
                  <a:srgbClr val="047184"/>
                </a:solidFill>
                <a:latin typeface="Arial" charset="0"/>
                <a:ea typeface="ＭＳ Ｐゴシック" charset="0"/>
              </a:defRPr>
            </a:lvl9pPr>
          </a:lstStyle>
          <a:p>
            <a:r>
              <a:rPr lang="pt-BR" kern="0" dirty="0"/>
              <a:t>PT SAS/MS 263/2019</a:t>
            </a:r>
          </a:p>
        </p:txBody>
      </p:sp>
      <p:sp>
        <p:nvSpPr>
          <p:cNvPr id="9" name="Retângulo 8">
            <a:extLst>
              <a:ext uri="{FF2B5EF4-FFF2-40B4-BE49-F238E27FC236}">
                <a16:creationId xmlns:a16="http://schemas.microsoft.com/office/drawing/2014/main" id="{ABB853D2-B59E-4A88-A866-3B064A93DF00}"/>
              </a:ext>
            </a:extLst>
          </p:cNvPr>
          <p:cNvSpPr/>
          <p:nvPr/>
        </p:nvSpPr>
        <p:spPr>
          <a:xfrm>
            <a:off x="1632508" y="1395838"/>
            <a:ext cx="8614741" cy="1815882"/>
          </a:xfrm>
          <a:prstGeom prst="rect">
            <a:avLst/>
          </a:prstGeom>
          <a:solidFill>
            <a:schemeClr val="bg1"/>
          </a:solidFill>
        </p:spPr>
        <p:txBody>
          <a:bodyPr wrap="square">
            <a:spAutoFit/>
          </a:bodyPr>
          <a:lstStyle/>
          <a:p>
            <a:r>
              <a:rPr lang="pt-BR" sz="2800" dirty="0"/>
              <a:t>Art. 4º </a:t>
            </a:r>
            <a:r>
              <a:rPr lang="pt-BR" sz="2800" b="1" dirty="0"/>
              <a:t>Fica alterada </a:t>
            </a:r>
            <a:r>
              <a:rPr lang="pt-BR" sz="2800" dirty="0"/>
              <a:t>na Tabela de Procedimentos, Medicamentos, Órteses/Próteses e Materiais Especiais do SUS, a descrição dos procedimentos a seguir especificados:</a:t>
            </a:r>
          </a:p>
        </p:txBody>
      </p:sp>
      <p:graphicFrame>
        <p:nvGraphicFramePr>
          <p:cNvPr id="10" name="Tabela 9">
            <a:extLst>
              <a:ext uri="{FF2B5EF4-FFF2-40B4-BE49-F238E27FC236}">
                <a16:creationId xmlns:a16="http://schemas.microsoft.com/office/drawing/2014/main" id="{655984B3-6CF5-4E5E-B2F0-9CEF1E8E0230}"/>
              </a:ext>
            </a:extLst>
          </p:cNvPr>
          <p:cNvGraphicFramePr>
            <a:graphicFrameLocks noGrp="1"/>
          </p:cNvGraphicFramePr>
          <p:nvPr/>
        </p:nvGraphicFramePr>
        <p:xfrm>
          <a:off x="1801740" y="3284985"/>
          <a:ext cx="8614740" cy="3588702"/>
        </p:xfrm>
        <a:graphic>
          <a:graphicData uri="http://schemas.openxmlformats.org/drawingml/2006/table">
            <a:tbl>
              <a:tblPr firstRow="1" firstCol="1" bandRow="1">
                <a:tableStyleId>{5C22544A-7EE6-4342-B048-85BDC9FD1C3A}</a:tableStyleId>
              </a:tblPr>
              <a:tblGrid>
                <a:gridCol w="1197916">
                  <a:extLst>
                    <a:ext uri="{9D8B030D-6E8A-4147-A177-3AD203B41FA5}">
                      <a16:colId xmlns:a16="http://schemas.microsoft.com/office/drawing/2014/main" val="20000"/>
                    </a:ext>
                  </a:extLst>
                </a:gridCol>
                <a:gridCol w="1892579">
                  <a:extLst>
                    <a:ext uri="{9D8B030D-6E8A-4147-A177-3AD203B41FA5}">
                      <a16:colId xmlns:a16="http://schemas.microsoft.com/office/drawing/2014/main" val="20001"/>
                    </a:ext>
                  </a:extLst>
                </a:gridCol>
                <a:gridCol w="5524245">
                  <a:extLst>
                    <a:ext uri="{9D8B030D-6E8A-4147-A177-3AD203B41FA5}">
                      <a16:colId xmlns:a16="http://schemas.microsoft.com/office/drawing/2014/main" val="20002"/>
                    </a:ext>
                  </a:extLst>
                </a:gridCol>
              </a:tblGrid>
              <a:tr h="257298">
                <a:tc>
                  <a:txBody>
                    <a:bodyPr/>
                    <a:lstStyle/>
                    <a:p>
                      <a:pPr>
                        <a:lnSpc>
                          <a:spcPct val="115000"/>
                        </a:lnSpc>
                        <a:spcAft>
                          <a:spcPts val="0"/>
                        </a:spcAft>
                      </a:pPr>
                      <a:r>
                        <a:rPr lang="pt-BR" sz="1200" dirty="0">
                          <a:solidFill>
                            <a:schemeClr val="tx1"/>
                          </a:solidFill>
                          <a:effectLst/>
                        </a:rPr>
                        <a:t>CÓDIGO</a:t>
                      </a:r>
                      <a:endParaRPr lang="pt-BR" sz="1100" dirty="0">
                        <a:solidFill>
                          <a:schemeClr val="tx1"/>
                        </a:solidFill>
                        <a:effectLst/>
                        <a:latin typeface="Calibri"/>
                        <a:ea typeface="Calibri"/>
                        <a:cs typeface="Times New Roman"/>
                      </a:endParaRPr>
                    </a:p>
                  </a:txBody>
                  <a:tcPr marL="28575" marR="28575" marT="28575" marB="28575"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pt-BR" sz="1200">
                          <a:solidFill>
                            <a:schemeClr val="tx1"/>
                          </a:solidFill>
                          <a:effectLst/>
                        </a:rPr>
                        <a:t>PROCEDIMENTO</a:t>
                      </a:r>
                      <a:endParaRPr lang="pt-BR" sz="1100">
                        <a:solidFill>
                          <a:schemeClr val="tx1"/>
                        </a:solidFill>
                        <a:effectLst/>
                        <a:latin typeface="Calibri"/>
                        <a:ea typeface="Calibri"/>
                        <a:cs typeface="Times New Roman"/>
                      </a:endParaRPr>
                    </a:p>
                  </a:txBody>
                  <a:tcPr marL="28575" marR="28575" marT="28575" marB="28575"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pt-BR" sz="1200">
                          <a:solidFill>
                            <a:schemeClr val="tx1"/>
                          </a:solidFill>
                          <a:effectLst/>
                        </a:rPr>
                        <a:t>NOVA DESCRIÇÃO</a:t>
                      </a:r>
                      <a:endParaRPr lang="pt-BR" sz="1100">
                        <a:solidFill>
                          <a:schemeClr val="tx1"/>
                        </a:solidFill>
                        <a:effectLst/>
                        <a:latin typeface="Calibri"/>
                        <a:ea typeface="Calibri"/>
                        <a:cs typeface="Times New Roman"/>
                      </a:endParaRPr>
                    </a:p>
                  </a:txBody>
                  <a:tcPr marL="28575" marR="28575" marT="28575" marB="28575"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787720">
                <a:tc>
                  <a:txBody>
                    <a:bodyPr/>
                    <a:lstStyle/>
                    <a:p>
                      <a:pPr>
                        <a:lnSpc>
                          <a:spcPct val="115000"/>
                        </a:lnSpc>
                        <a:spcAft>
                          <a:spcPts val="0"/>
                        </a:spcAft>
                      </a:pPr>
                      <a:r>
                        <a:rPr lang="pt-BR" sz="1600" dirty="0">
                          <a:solidFill>
                            <a:schemeClr val="tx1"/>
                          </a:solidFill>
                          <a:effectLst/>
                        </a:rPr>
                        <a:t>0304010340</a:t>
                      </a:r>
                      <a:endParaRPr lang="pt-BR" sz="1400" dirty="0">
                        <a:solidFill>
                          <a:schemeClr val="tx1"/>
                        </a:solidFill>
                        <a:effectLst/>
                        <a:latin typeface="Calibri"/>
                        <a:ea typeface="Calibri"/>
                        <a:cs typeface="Times New Roman"/>
                      </a:endParaRPr>
                    </a:p>
                  </a:txBody>
                  <a:tcPr marL="28575" marR="28575" marT="28575" marB="2857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pt-BR" sz="1200" dirty="0">
                          <a:solidFill>
                            <a:schemeClr val="tx1"/>
                          </a:solidFill>
                          <a:effectLst/>
                        </a:rPr>
                        <a:t>Narcose para braquiterapia (por procedimento)</a:t>
                      </a:r>
                      <a:endParaRPr lang="pt-BR" sz="1100" dirty="0">
                        <a:solidFill>
                          <a:schemeClr val="tx1"/>
                        </a:solidFill>
                        <a:effectLst/>
                        <a:latin typeface="Calibri"/>
                        <a:ea typeface="Calibri"/>
                        <a:cs typeface="Times New Roman"/>
                      </a:endParaRPr>
                    </a:p>
                  </a:txBody>
                  <a:tcPr marL="28575" marR="28575" marT="28575" marB="2857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pt-BR" sz="1400" dirty="0">
                          <a:solidFill>
                            <a:schemeClr val="tx1"/>
                          </a:solidFill>
                          <a:effectLst/>
                        </a:rPr>
                        <a:t>Sedação/anestesia para se manter a necessária imobilidade durante a braquiterapia ginecológica, prostática, de pele ou de partes moles, quando indicada.</a:t>
                      </a:r>
                      <a:endParaRPr lang="pt-BR" sz="1200" dirty="0">
                        <a:solidFill>
                          <a:schemeClr val="tx1"/>
                        </a:solidFill>
                        <a:effectLst/>
                        <a:latin typeface="Calibri"/>
                        <a:ea typeface="Calibri"/>
                        <a:cs typeface="Times New Roman"/>
                      </a:endParaRPr>
                    </a:p>
                  </a:txBody>
                  <a:tcPr marL="28575" marR="28575" marT="28575" marB="2857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527998">
                <a:tc>
                  <a:txBody>
                    <a:bodyPr/>
                    <a:lstStyle/>
                    <a:p>
                      <a:pPr>
                        <a:lnSpc>
                          <a:spcPct val="115000"/>
                        </a:lnSpc>
                        <a:spcAft>
                          <a:spcPts val="0"/>
                        </a:spcAft>
                      </a:pPr>
                      <a:r>
                        <a:rPr lang="pt-BR" sz="1600" dirty="0">
                          <a:solidFill>
                            <a:schemeClr val="tx1"/>
                          </a:solidFill>
                          <a:effectLst/>
                        </a:rPr>
                        <a:t>0304010359</a:t>
                      </a:r>
                      <a:endParaRPr lang="pt-BR" sz="1400" dirty="0">
                        <a:solidFill>
                          <a:schemeClr val="tx1"/>
                        </a:solidFill>
                        <a:effectLst/>
                        <a:latin typeface="Calibri"/>
                        <a:ea typeface="Calibri"/>
                        <a:cs typeface="Times New Roman"/>
                      </a:endParaRPr>
                    </a:p>
                  </a:txBody>
                  <a:tcPr marL="28575" marR="28575" marT="28575" marB="2857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pt-BR" sz="1200" dirty="0">
                          <a:solidFill>
                            <a:schemeClr val="tx1"/>
                          </a:solidFill>
                          <a:effectLst/>
                        </a:rPr>
                        <a:t>Internação para radioterapia </a:t>
                      </a:r>
                      <a:r>
                        <a:rPr lang="pt-BR" sz="1200" dirty="0" err="1">
                          <a:solidFill>
                            <a:schemeClr val="tx1"/>
                          </a:solidFill>
                          <a:effectLst/>
                        </a:rPr>
                        <a:t>estereotáxica</a:t>
                      </a:r>
                      <a:r>
                        <a:rPr lang="pt-BR" sz="1200" dirty="0">
                          <a:solidFill>
                            <a:schemeClr val="tx1"/>
                          </a:solidFill>
                          <a:effectLst/>
                        </a:rPr>
                        <a:t> de sistema nervoso central</a:t>
                      </a:r>
                      <a:endParaRPr lang="pt-BR" sz="1100" dirty="0">
                        <a:solidFill>
                          <a:schemeClr val="tx1"/>
                        </a:solidFill>
                        <a:effectLst/>
                        <a:latin typeface="Calibri"/>
                        <a:ea typeface="Calibri"/>
                        <a:cs typeface="Times New Roman"/>
                      </a:endParaRPr>
                    </a:p>
                  </a:txBody>
                  <a:tcPr marL="28575" marR="28575" marT="28575" marB="2857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pt-BR" sz="1400" dirty="0">
                          <a:solidFill>
                            <a:schemeClr val="tx1"/>
                          </a:solidFill>
                          <a:effectLst/>
                        </a:rPr>
                        <a:t>Internação de paciente (criança, adolescente e adulto)  para radioterapia estereotáxica de sistema nervoso central, em dose única (radiocirurgia) ou em múltiplas frações (dose fracionada), encaminhado de um estado a outro por meio da Central Nacional de Regulação de Alta Complexidade (CNRAC). Admite registro e cobrança concomitantes com o procedimento 03.04.01.051-0 - Radioterapia estereotáxica. Excludente com os procedimentos 03.04.01.011-1 - Internação p/ radioterapia externa (cobaltoterapia /acelerador linear) e 03.04.01.059-6 Internação para Braquiterapia.</a:t>
                      </a:r>
                      <a:endParaRPr lang="pt-BR" sz="1200" dirty="0">
                        <a:solidFill>
                          <a:schemeClr val="tx1"/>
                        </a:solidFill>
                        <a:effectLst/>
                        <a:latin typeface="Calibri"/>
                        <a:ea typeface="Calibri"/>
                        <a:cs typeface="Times New Roman"/>
                      </a:endParaRPr>
                    </a:p>
                  </a:txBody>
                  <a:tcPr marL="28575" marR="28575" marT="28575" marB="2857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76300761"/>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96039" y="114190"/>
            <a:ext cx="2142362" cy="863639"/>
          </a:xfrm>
          <a:prstGeom prst="rect">
            <a:avLst/>
          </a:prstGeom>
        </p:spPr>
      </p:pic>
      <p:sp>
        <p:nvSpPr>
          <p:cNvPr id="8" name="Retângulo 1">
            <a:extLst>
              <a:ext uri="{FF2B5EF4-FFF2-40B4-BE49-F238E27FC236}">
                <a16:creationId xmlns:a16="http://schemas.microsoft.com/office/drawing/2014/main" id="{26CBC975-D9DF-4261-A412-2CC406B5CD36}"/>
              </a:ext>
            </a:extLst>
          </p:cNvPr>
          <p:cNvSpPr>
            <a:spLocks noChangeArrowheads="1"/>
          </p:cNvSpPr>
          <p:nvPr/>
        </p:nvSpPr>
        <p:spPr bwMode="auto">
          <a:xfrm>
            <a:off x="1919536" y="2109579"/>
            <a:ext cx="8496944" cy="1107996"/>
          </a:xfrm>
          <a:prstGeom prst="rect">
            <a:avLst/>
          </a:prstGeom>
          <a:noFill/>
          <a:ln w="9525">
            <a:noFill/>
            <a:miter lim="800000"/>
            <a:headEnd/>
            <a:tailEnd/>
          </a:ln>
        </p:spPr>
        <p:txBody>
          <a:bodyPr wrap="square">
            <a:spAutoFit/>
          </a:bodyPr>
          <a:lstStyle/>
          <a:p>
            <a:pPr>
              <a:lnSpc>
                <a:spcPct val="150000"/>
              </a:lnSpc>
            </a:pPr>
            <a:r>
              <a:rPr lang="pt-BR" altLang="pt-BR" sz="3200" dirty="0">
                <a:solidFill>
                  <a:schemeClr val="bg1"/>
                </a:solidFill>
              </a:rPr>
              <a:t> </a:t>
            </a:r>
            <a:endParaRPr lang="pt-BR" altLang="pt-BR" sz="3200" dirty="0">
              <a:solidFill>
                <a:srgbClr val="002060"/>
              </a:solidFill>
            </a:endParaRPr>
          </a:p>
          <a:p>
            <a:endParaRPr lang="pt-BR" altLang="pt-BR" dirty="0"/>
          </a:p>
        </p:txBody>
      </p:sp>
      <p:sp>
        <p:nvSpPr>
          <p:cNvPr id="12" name="Título 1">
            <a:extLst>
              <a:ext uri="{FF2B5EF4-FFF2-40B4-BE49-F238E27FC236}">
                <a16:creationId xmlns:a16="http://schemas.microsoft.com/office/drawing/2014/main" id="{0E392514-A827-4486-B538-28EDDCC4CFB5}"/>
              </a:ext>
            </a:extLst>
          </p:cNvPr>
          <p:cNvSpPr txBox="1">
            <a:spLocks/>
          </p:cNvSpPr>
          <p:nvPr/>
        </p:nvSpPr>
        <p:spPr bwMode="auto">
          <a:xfrm>
            <a:off x="3382184" y="338626"/>
            <a:ext cx="8229600" cy="41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500" b="0">
                <a:solidFill>
                  <a:srgbClr val="4D4D4D"/>
                </a:solidFill>
                <a:latin typeface="+mj-lt"/>
                <a:ea typeface="MS PGothic" pitchFamily="34" charset="-128"/>
                <a:cs typeface="ＭＳ Ｐゴシック" charset="0"/>
              </a:defRPr>
            </a:lvl1pPr>
            <a:lvl2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2pPr>
            <a:lvl3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3pPr>
            <a:lvl4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4pPr>
            <a:lvl5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5pPr>
            <a:lvl6pPr marL="457200" algn="ctr" rtl="0" fontAlgn="base">
              <a:spcBef>
                <a:spcPct val="0"/>
              </a:spcBef>
              <a:spcAft>
                <a:spcPct val="0"/>
              </a:spcAft>
              <a:defRPr sz="3800" b="1">
                <a:solidFill>
                  <a:srgbClr val="047184"/>
                </a:solidFill>
                <a:latin typeface="Arial" charset="0"/>
                <a:ea typeface="ＭＳ Ｐゴシック" charset="0"/>
              </a:defRPr>
            </a:lvl6pPr>
            <a:lvl7pPr marL="914400" algn="ctr" rtl="0" fontAlgn="base">
              <a:spcBef>
                <a:spcPct val="0"/>
              </a:spcBef>
              <a:spcAft>
                <a:spcPct val="0"/>
              </a:spcAft>
              <a:defRPr sz="3800" b="1">
                <a:solidFill>
                  <a:srgbClr val="047184"/>
                </a:solidFill>
                <a:latin typeface="Arial" charset="0"/>
                <a:ea typeface="ＭＳ Ｐゴシック" charset="0"/>
              </a:defRPr>
            </a:lvl7pPr>
            <a:lvl8pPr marL="1371600" algn="ctr" rtl="0" fontAlgn="base">
              <a:spcBef>
                <a:spcPct val="0"/>
              </a:spcBef>
              <a:spcAft>
                <a:spcPct val="0"/>
              </a:spcAft>
              <a:defRPr sz="3800" b="1">
                <a:solidFill>
                  <a:srgbClr val="047184"/>
                </a:solidFill>
                <a:latin typeface="Arial" charset="0"/>
                <a:ea typeface="ＭＳ Ｐゴシック" charset="0"/>
              </a:defRPr>
            </a:lvl8pPr>
            <a:lvl9pPr marL="1828800" algn="ctr" rtl="0" fontAlgn="base">
              <a:spcBef>
                <a:spcPct val="0"/>
              </a:spcBef>
              <a:spcAft>
                <a:spcPct val="0"/>
              </a:spcAft>
              <a:defRPr sz="3800" b="1">
                <a:solidFill>
                  <a:srgbClr val="047184"/>
                </a:solidFill>
                <a:latin typeface="Arial" charset="0"/>
                <a:ea typeface="ＭＳ Ｐゴシック" charset="0"/>
              </a:defRPr>
            </a:lvl9pPr>
          </a:lstStyle>
          <a:p>
            <a:r>
              <a:rPr lang="pt-BR" kern="0" dirty="0"/>
              <a:t>PT SAS/MS 263/2019</a:t>
            </a:r>
          </a:p>
        </p:txBody>
      </p:sp>
      <p:sp>
        <p:nvSpPr>
          <p:cNvPr id="3" name="Retângulo 2">
            <a:extLst>
              <a:ext uri="{FF2B5EF4-FFF2-40B4-BE49-F238E27FC236}">
                <a16:creationId xmlns:a16="http://schemas.microsoft.com/office/drawing/2014/main" id="{7BE27C3C-02D6-4606-9A66-722FFE8B3555}"/>
              </a:ext>
            </a:extLst>
          </p:cNvPr>
          <p:cNvSpPr/>
          <p:nvPr/>
        </p:nvSpPr>
        <p:spPr>
          <a:xfrm>
            <a:off x="541867" y="1309511"/>
            <a:ext cx="11209865" cy="5201424"/>
          </a:xfrm>
          <a:prstGeom prst="rect">
            <a:avLst/>
          </a:prstGeom>
          <a:solidFill>
            <a:schemeClr val="bg1"/>
          </a:solidFill>
          <a:ln>
            <a:solidFill>
              <a:schemeClr val="accent1"/>
            </a:solidFill>
          </a:ln>
        </p:spPr>
        <p:txBody>
          <a:bodyPr wrap="square">
            <a:spAutoFit/>
          </a:bodyPr>
          <a:lstStyle/>
          <a:p>
            <a:pPr algn="just"/>
            <a:r>
              <a:rPr lang="pt-BR" sz="2400" b="1" dirty="0"/>
              <a:t>Art. 5º Ficam incluídos</a:t>
            </a:r>
            <a:r>
              <a:rPr lang="pt-BR" sz="2400" dirty="0"/>
              <a:t> na Tabela de Procedimentos, Medicamentos, Órteses/Próteses e Materiais Especiais do SUS, os procedimentos relacionados no Anexo a esta Portaria.</a:t>
            </a:r>
          </a:p>
          <a:p>
            <a:endParaRPr lang="pt-BR" sz="1600" dirty="0"/>
          </a:p>
          <a:p>
            <a:pPr algn="just"/>
            <a:r>
              <a:rPr lang="pt-BR" sz="2400" dirty="0"/>
              <a:t>§1º Cada procedimento radioterápico será registrado</a:t>
            </a:r>
            <a:r>
              <a:rPr lang="pt-BR" sz="2400" b="1" dirty="0"/>
              <a:t> </a:t>
            </a:r>
            <a:r>
              <a:rPr lang="pt-BR" sz="2400" b="1" dirty="0">
                <a:highlight>
                  <a:srgbClr val="EEF7F8"/>
                </a:highlight>
              </a:rPr>
              <a:t>de acordo com a localização do tumor, sendo autorizado apenas um procedimento para cada sítio tumoral</a:t>
            </a:r>
            <a:r>
              <a:rPr lang="pt-BR" sz="2400" b="1" dirty="0"/>
              <a:t>, </a:t>
            </a:r>
            <a:r>
              <a:rPr lang="pt-BR" sz="2400" dirty="0"/>
              <a:t>salvo as condições discriminadas por esta Portaria.</a:t>
            </a:r>
          </a:p>
          <a:p>
            <a:pPr algn="just"/>
            <a:endParaRPr lang="pt-BR" sz="1600" dirty="0"/>
          </a:p>
          <a:p>
            <a:pPr algn="just"/>
            <a:r>
              <a:rPr lang="pt-BR" sz="2400" dirty="0"/>
              <a:t>§2º Procedimentos de radioterapia </a:t>
            </a:r>
            <a:r>
              <a:rPr lang="pt-BR" sz="2400" b="1" dirty="0">
                <a:highlight>
                  <a:srgbClr val="EEF7F8"/>
                </a:highlight>
              </a:rPr>
              <a:t>que, em sua descrição, incluem a irradiação da cadeia de drenagem linfática não devem ser autorizados concomitantemente com o procedimento 0304010545 Radioterapia de cadeia linfática</a:t>
            </a:r>
            <a:r>
              <a:rPr lang="pt-BR" sz="2400" dirty="0">
                <a:highlight>
                  <a:srgbClr val="EEF7F8"/>
                </a:highlight>
              </a:rPr>
              <a:t>; </a:t>
            </a:r>
            <a:r>
              <a:rPr lang="pt-BR" sz="2400" dirty="0"/>
              <a:t>no caso dos procedimentos cuja descrição especificam não a incluir, a concomitância com o procedimento 0304010545 Radioterapia de cadeia linfática não é geral nem obrigatória, aplicando-se apenas quando indicada</a:t>
            </a:r>
            <a:endParaRPr lang="pt-BR" sz="2000" dirty="0"/>
          </a:p>
          <a:p>
            <a:endParaRPr lang="pt-BR" dirty="0"/>
          </a:p>
          <a:p>
            <a:endParaRPr lang="pt-BR" dirty="0"/>
          </a:p>
        </p:txBody>
      </p:sp>
    </p:spTree>
    <p:extLst>
      <p:ext uri="{BB962C8B-B14F-4D97-AF65-F5344CB8AC3E}">
        <p14:creationId xmlns:p14="http://schemas.microsoft.com/office/powerpoint/2010/main" val="3788838681"/>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84749" y="28431"/>
            <a:ext cx="2198806" cy="886393"/>
          </a:xfrm>
          <a:prstGeom prst="rect">
            <a:avLst/>
          </a:prstGeom>
        </p:spPr>
      </p:pic>
      <p:sp>
        <p:nvSpPr>
          <p:cNvPr id="8" name="Retângulo 1">
            <a:extLst>
              <a:ext uri="{FF2B5EF4-FFF2-40B4-BE49-F238E27FC236}">
                <a16:creationId xmlns:a16="http://schemas.microsoft.com/office/drawing/2014/main" id="{26CBC975-D9DF-4261-A412-2CC406B5CD36}"/>
              </a:ext>
            </a:extLst>
          </p:cNvPr>
          <p:cNvSpPr>
            <a:spLocks noChangeArrowheads="1"/>
          </p:cNvSpPr>
          <p:nvPr/>
        </p:nvSpPr>
        <p:spPr bwMode="auto">
          <a:xfrm>
            <a:off x="1919536" y="2109579"/>
            <a:ext cx="8496944" cy="1107996"/>
          </a:xfrm>
          <a:prstGeom prst="rect">
            <a:avLst/>
          </a:prstGeom>
          <a:noFill/>
          <a:ln w="9525">
            <a:noFill/>
            <a:miter lim="800000"/>
            <a:headEnd/>
            <a:tailEnd/>
          </a:ln>
        </p:spPr>
        <p:txBody>
          <a:bodyPr wrap="square">
            <a:spAutoFit/>
          </a:bodyPr>
          <a:lstStyle/>
          <a:p>
            <a:pPr>
              <a:lnSpc>
                <a:spcPct val="150000"/>
              </a:lnSpc>
            </a:pPr>
            <a:r>
              <a:rPr lang="pt-BR" altLang="pt-BR" sz="3200" dirty="0">
                <a:solidFill>
                  <a:schemeClr val="bg1"/>
                </a:solidFill>
              </a:rPr>
              <a:t> </a:t>
            </a:r>
            <a:endParaRPr lang="pt-BR" altLang="pt-BR" sz="3200" dirty="0">
              <a:solidFill>
                <a:srgbClr val="002060"/>
              </a:solidFill>
            </a:endParaRPr>
          </a:p>
          <a:p>
            <a:endParaRPr lang="pt-BR" altLang="pt-BR" dirty="0"/>
          </a:p>
        </p:txBody>
      </p:sp>
      <p:sp>
        <p:nvSpPr>
          <p:cNvPr id="12" name="Título 1">
            <a:extLst>
              <a:ext uri="{FF2B5EF4-FFF2-40B4-BE49-F238E27FC236}">
                <a16:creationId xmlns:a16="http://schemas.microsoft.com/office/drawing/2014/main" id="{0E392514-A827-4486-B538-28EDDCC4CFB5}"/>
              </a:ext>
            </a:extLst>
          </p:cNvPr>
          <p:cNvSpPr txBox="1">
            <a:spLocks/>
          </p:cNvSpPr>
          <p:nvPr/>
        </p:nvSpPr>
        <p:spPr bwMode="auto">
          <a:xfrm>
            <a:off x="3111250" y="264244"/>
            <a:ext cx="8229600" cy="41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500" b="0">
                <a:solidFill>
                  <a:srgbClr val="4D4D4D"/>
                </a:solidFill>
                <a:latin typeface="+mj-lt"/>
                <a:ea typeface="MS PGothic" pitchFamily="34" charset="-128"/>
                <a:cs typeface="ＭＳ Ｐゴシック" charset="0"/>
              </a:defRPr>
            </a:lvl1pPr>
            <a:lvl2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2pPr>
            <a:lvl3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3pPr>
            <a:lvl4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4pPr>
            <a:lvl5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5pPr>
            <a:lvl6pPr marL="457200" algn="ctr" rtl="0" fontAlgn="base">
              <a:spcBef>
                <a:spcPct val="0"/>
              </a:spcBef>
              <a:spcAft>
                <a:spcPct val="0"/>
              </a:spcAft>
              <a:defRPr sz="3800" b="1">
                <a:solidFill>
                  <a:srgbClr val="047184"/>
                </a:solidFill>
                <a:latin typeface="Arial" charset="0"/>
                <a:ea typeface="ＭＳ Ｐゴシック" charset="0"/>
              </a:defRPr>
            </a:lvl6pPr>
            <a:lvl7pPr marL="914400" algn="ctr" rtl="0" fontAlgn="base">
              <a:spcBef>
                <a:spcPct val="0"/>
              </a:spcBef>
              <a:spcAft>
                <a:spcPct val="0"/>
              </a:spcAft>
              <a:defRPr sz="3800" b="1">
                <a:solidFill>
                  <a:srgbClr val="047184"/>
                </a:solidFill>
                <a:latin typeface="Arial" charset="0"/>
                <a:ea typeface="ＭＳ Ｐゴシック" charset="0"/>
              </a:defRPr>
            </a:lvl7pPr>
            <a:lvl8pPr marL="1371600" algn="ctr" rtl="0" fontAlgn="base">
              <a:spcBef>
                <a:spcPct val="0"/>
              </a:spcBef>
              <a:spcAft>
                <a:spcPct val="0"/>
              </a:spcAft>
              <a:defRPr sz="3800" b="1">
                <a:solidFill>
                  <a:srgbClr val="047184"/>
                </a:solidFill>
                <a:latin typeface="Arial" charset="0"/>
                <a:ea typeface="ＭＳ Ｐゴシック" charset="0"/>
              </a:defRPr>
            </a:lvl8pPr>
            <a:lvl9pPr marL="1828800" algn="ctr" rtl="0" fontAlgn="base">
              <a:spcBef>
                <a:spcPct val="0"/>
              </a:spcBef>
              <a:spcAft>
                <a:spcPct val="0"/>
              </a:spcAft>
              <a:defRPr sz="3800" b="1">
                <a:solidFill>
                  <a:srgbClr val="047184"/>
                </a:solidFill>
                <a:latin typeface="Arial" charset="0"/>
                <a:ea typeface="ＭＳ Ｐゴシック" charset="0"/>
              </a:defRPr>
            </a:lvl9pPr>
          </a:lstStyle>
          <a:p>
            <a:r>
              <a:rPr lang="pt-BR" kern="0" dirty="0"/>
              <a:t>PT SAS/MS 263/2019 - </a:t>
            </a:r>
            <a:r>
              <a:rPr lang="pt-BR" sz="3600" b="1" dirty="0"/>
              <a:t>Art. 5º ...</a:t>
            </a:r>
            <a:endParaRPr lang="pt-BR" kern="0" dirty="0"/>
          </a:p>
        </p:txBody>
      </p:sp>
      <p:sp>
        <p:nvSpPr>
          <p:cNvPr id="3" name="Retângulo 2">
            <a:extLst>
              <a:ext uri="{FF2B5EF4-FFF2-40B4-BE49-F238E27FC236}">
                <a16:creationId xmlns:a16="http://schemas.microsoft.com/office/drawing/2014/main" id="{7BE27C3C-02D6-4606-9A66-722FFE8B3555}"/>
              </a:ext>
            </a:extLst>
          </p:cNvPr>
          <p:cNvSpPr/>
          <p:nvPr/>
        </p:nvSpPr>
        <p:spPr>
          <a:xfrm>
            <a:off x="400755" y="1391150"/>
            <a:ext cx="11390489" cy="5016758"/>
          </a:xfrm>
          <a:prstGeom prst="rect">
            <a:avLst/>
          </a:prstGeom>
          <a:solidFill>
            <a:schemeClr val="bg1"/>
          </a:solidFill>
        </p:spPr>
        <p:txBody>
          <a:bodyPr wrap="square">
            <a:spAutoFit/>
          </a:bodyPr>
          <a:lstStyle/>
          <a:p>
            <a:pPr algn="just"/>
            <a:r>
              <a:rPr lang="pt-BR" sz="4000" dirty="0"/>
              <a:t>§3º Deverá ser liberada </a:t>
            </a:r>
            <a:r>
              <a:rPr lang="pt-BR" sz="4000" dirty="0">
                <a:highlight>
                  <a:srgbClr val="EEF7F8"/>
                </a:highlight>
              </a:rPr>
              <a:t>somente uma Solicitação/Autorização de Procedimentos Ambulatoriais (APAC) por tratamento, independentemente do número de sessões ou duração da radioterapia</a:t>
            </a:r>
          </a:p>
          <a:p>
            <a:pPr algn="just"/>
            <a:endParaRPr lang="pt-BR" sz="4000" dirty="0"/>
          </a:p>
          <a:p>
            <a:pPr algn="just"/>
            <a:r>
              <a:rPr lang="pt-BR" sz="4000" dirty="0"/>
              <a:t>§4º A APAC de radioterapia </a:t>
            </a:r>
            <a:r>
              <a:rPr lang="pt-BR" sz="4000" dirty="0">
                <a:highlight>
                  <a:srgbClr val="EEF7F8"/>
                </a:highlight>
              </a:rPr>
              <a:t>será única</a:t>
            </a:r>
            <a:r>
              <a:rPr lang="pt-BR" sz="4000" dirty="0"/>
              <a:t>, com validade fixa e máxima de 3 (três) meses.</a:t>
            </a:r>
          </a:p>
        </p:txBody>
      </p:sp>
    </p:spTree>
    <p:extLst>
      <p:ext uri="{BB962C8B-B14F-4D97-AF65-F5344CB8AC3E}">
        <p14:creationId xmlns:p14="http://schemas.microsoft.com/office/powerpoint/2010/main" val="1512980177"/>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137994" y="38683"/>
            <a:ext cx="1916584" cy="772623"/>
          </a:xfrm>
          <a:prstGeom prst="rect">
            <a:avLst/>
          </a:prstGeom>
        </p:spPr>
      </p:pic>
      <p:sp>
        <p:nvSpPr>
          <p:cNvPr id="8" name="Retângulo 1">
            <a:extLst>
              <a:ext uri="{FF2B5EF4-FFF2-40B4-BE49-F238E27FC236}">
                <a16:creationId xmlns:a16="http://schemas.microsoft.com/office/drawing/2014/main" id="{26CBC975-D9DF-4261-A412-2CC406B5CD36}"/>
              </a:ext>
            </a:extLst>
          </p:cNvPr>
          <p:cNvSpPr>
            <a:spLocks noChangeArrowheads="1"/>
          </p:cNvSpPr>
          <p:nvPr/>
        </p:nvSpPr>
        <p:spPr bwMode="auto">
          <a:xfrm>
            <a:off x="1919536" y="2109579"/>
            <a:ext cx="8496944" cy="1107996"/>
          </a:xfrm>
          <a:prstGeom prst="rect">
            <a:avLst/>
          </a:prstGeom>
          <a:noFill/>
          <a:ln w="9525">
            <a:noFill/>
            <a:miter lim="800000"/>
            <a:headEnd/>
            <a:tailEnd/>
          </a:ln>
        </p:spPr>
        <p:txBody>
          <a:bodyPr wrap="square">
            <a:spAutoFit/>
          </a:bodyPr>
          <a:lstStyle/>
          <a:p>
            <a:pPr>
              <a:lnSpc>
                <a:spcPct val="150000"/>
              </a:lnSpc>
            </a:pPr>
            <a:r>
              <a:rPr lang="pt-BR" altLang="pt-BR" sz="3200" dirty="0">
                <a:solidFill>
                  <a:schemeClr val="bg1"/>
                </a:solidFill>
              </a:rPr>
              <a:t> </a:t>
            </a:r>
            <a:endParaRPr lang="pt-BR" altLang="pt-BR" sz="3200" dirty="0">
              <a:solidFill>
                <a:srgbClr val="002060"/>
              </a:solidFill>
            </a:endParaRPr>
          </a:p>
          <a:p>
            <a:endParaRPr lang="pt-BR" altLang="pt-BR" dirty="0"/>
          </a:p>
        </p:txBody>
      </p:sp>
      <p:sp>
        <p:nvSpPr>
          <p:cNvPr id="12" name="Título 1">
            <a:extLst>
              <a:ext uri="{FF2B5EF4-FFF2-40B4-BE49-F238E27FC236}">
                <a16:creationId xmlns:a16="http://schemas.microsoft.com/office/drawing/2014/main" id="{0E392514-A827-4486-B538-28EDDCC4CFB5}"/>
              </a:ext>
            </a:extLst>
          </p:cNvPr>
          <p:cNvSpPr txBox="1">
            <a:spLocks/>
          </p:cNvSpPr>
          <p:nvPr/>
        </p:nvSpPr>
        <p:spPr bwMode="auto">
          <a:xfrm>
            <a:off x="3383945" y="366622"/>
            <a:ext cx="8255819" cy="654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500" b="0">
                <a:solidFill>
                  <a:srgbClr val="4D4D4D"/>
                </a:solidFill>
                <a:latin typeface="+mj-lt"/>
                <a:ea typeface="MS PGothic" pitchFamily="34" charset="-128"/>
                <a:cs typeface="ＭＳ Ｐゴシック" charset="0"/>
              </a:defRPr>
            </a:lvl1pPr>
            <a:lvl2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2pPr>
            <a:lvl3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3pPr>
            <a:lvl4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4pPr>
            <a:lvl5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5pPr>
            <a:lvl6pPr marL="457200" algn="ctr" rtl="0" fontAlgn="base">
              <a:spcBef>
                <a:spcPct val="0"/>
              </a:spcBef>
              <a:spcAft>
                <a:spcPct val="0"/>
              </a:spcAft>
              <a:defRPr sz="3800" b="1">
                <a:solidFill>
                  <a:srgbClr val="047184"/>
                </a:solidFill>
                <a:latin typeface="Arial" charset="0"/>
                <a:ea typeface="ＭＳ Ｐゴシック" charset="0"/>
              </a:defRPr>
            </a:lvl6pPr>
            <a:lvl7pPr marL="914400" algn="ctr" rtl="0" fontAlgn="base">
              <a:spcBef>
                <a:spcPct val="0"/>
              </a:spcBef>
              <a:spcAft>
                <a:spcPct val="0"/>
              </a:spcAft>
              <a:defRPr sz="3800" b="1">
                <a:solidFill>
                  <a:srgbClr val="047184"/>
                </a:solidFill>
                <a:latin typeface="Arial" charset="0"/>
                <a:ea typeface="ＭＳ Ｐゴシック" charset="0"/>
              </a:defRPr>
            </a:lvl7pPr>
            <a:lvl8pPr marL="1371600" algn="ctr" rtl="0" fontAlgn="base">
              <a:spcBef>
                <a:spcPct val="0"/>
              </a:spcBef>
              <a:spcAft>
                <a:spcPct val="0"/>
              </a:spcAft>
              <a:defRPr sz="3800" b="1">
                <a:solidFill>
                  <a:srgbClr val="047184"/>
                </a:solidFill>
                <a:latin typeface="Arial" charset="0"/>
                <a:ea typeface="ＭＳ Ｐゴシック" charset="0"/>
              </a:defRPr>
            </a:lvl8pPr>
            <a:lvl9pPr marL="1828800" algn="ctr" rtl="0" fontAlgn="base">
              <a:spcBef>
                <a:spcPct val="0"/>
              </a:spcBef>
              <a:spcAft>
                <a:spcPct val="0"/>
              </a:spcAft>
              <a:defRPr sz="3800" b="1">
                <a:solidFill>
                  <a:srgbClr val="047184"/>
                </a:solidFill>
                <a:latin typeface="Arial" charset="0"/>
                <a:ea typeface="ＭＳ Ｐゴシック" charset="0"/>
              </a:defRPr>
            </a:lvl9pPr>
          </a:lstStyle>
          <a:p>
            <a:r>
              <a:rPr lang="pt-BR" sz="3200" kern="0" dirty="0"/>
              <a:t>PT SAS/MS 263/2019 - </a:t>
            </a:r>
            <a:r>
              <a:rPr lang="pt-BR" sz="3200" b="1" dirty="0"/>
              <a:t>Art. 5º...</a:t>
            </a:r>
            <a:endParaRPr lang="pt-BR" sz="3200" dirty="0"/>
          </a:p>
          <a:p>
            <a:r>
              <a:rPr lang="pt-BR" kern="0" dirty="0"/>
              <a:t> </a:t>
            </a:r>
          </a:p>
        </p:txBody>
      </p:sp>
      <p:sp>
        <p:nvSpPr>
          <p:cNvPr id="3" name="Retângulo 2">
            <a:extLst>
              <a:ext uri="{FF2B5EF4-FFF2-40B4-BE49-F238E27FC236}">
                <a16:creationId xmlns:a16="http://schemas.microsoft.com/office/drawing/2014/main" id="{7BE27C3C-02D6-4606-9A66-722FFE8B3555}"/>
              </a:ext>
            </a:extLst>
          </p:cNvPr>
          <p:cNvSpPr/>
          <p:nvPr/>
        </p:nvSpPr>
        <p:spPr>
          <a:xfrm>
            <a:off x="891822" y="733246"/>
            <a:ext cx="10882489" cy="6124754"/>
          </a:xfrm>
          <a:prstGeom prst="rect">
            <a:avLst/>
          </a:prstGeom>
          <a:solidFill>
            <a:schemeClr val="bg1"/>
          </a:solidFill>
          <a:ln>
            <a:solidFill>
              <a:schemeClr val="accent1"/>
            </a:solidFill>
          </a:ln>
        </p:spPr>
        <p:txBody>
          <a:bodyPr wrap="square">
            <a:spAutoFit/>
          </a:bodyPr>
          <a:lstStyle/>
          <a:p>
            <a:pPr algn="just"/>
            <a:endParaRPr lang="pt-BR" sz="800" dirty="0"/>
          </a:p>
          <a:p>
            <a:pPr algn="just"/>
            <a:r>
              <a:rPr lang="pt-BR" sz="2400" dirty="0"/>
              <a:t>§</a:t>
            </a:r>
            <a:r>
              <a:rPr lang="pt-BR" sz="2800" dirty="0"/>
              <a:t>5º </a:t>
            </a:r>
            <a:r>
              <a:rPr lang="pt-BR" sz="2800" dirty="0">
                <a:highlight>
                  <a:srgbClr val="EEF7F8"/>
                </a:highlight>
              </a:rPr>
              <a:t>Dois procedimentos de radioterapia realizados em um mesmo paciente, de forma sequencial, em uma mesma localização ou em localizações distintas deverão ser registrados em APAC distintas</a:t>
            </a:r>
            <a:r>
              <a:rPr lang="pt-BR" sz="2800" dirty="0"/>
              <a:t>, desde que respeitadas a compatibilidades entre os mesmos quando a localização for a mesma, constantes do Anexo II.</a:t>
            </a:r>
          </a:p>
          <a:p>
            <a:pPr algn="just"/>
            <a:endParaRPr lang="pt-BR" sz="1000" dirty="0"/>
          </a:p>
          <a:p>
            <a:pPr algn="just"/>
            <a:r>
              <a:rPr lang="pt-BR" sz="2800" dirty="0"/>
              <a:t>§6º </a:t>
            </a:r>
            <a:r>
              <a:rPr lang="pt-BR" sz="2800" dirty="0">
                <a:highlight>
                  <a:srgbClr val="EEF7F8"/>
                </a:highlight>
              </a:rPr>
              <a:t>Em caso de dois procedimentos de radioterapia de um mesmo sítio anatômico em um mesmo paciente de forma sequencial, deverão ser registrados em APAC distintas </a:t>
            </a:r>
            <a:r>
              <a:rPr lang="pt-BR" sz="2800" dirty="0"/>
              <a:t>desde que sejam observadas as compatibilidades constantes do Anexo II.</a:t>
            </a:r>
          </a:p>
          <a:p>
            <a:pPr algn="just"/>
            <a:endParaRPr lang="pt-BR" sz="1000" dirty="0"/>
          </a:p>
          <a:p>
            <a:pPr algn="just"/>
            <a:r>
              <a:rPr lang="pt-BR" sz="2800" dirty="0"/>
              <a:t>§7º </a:t>
            </a:r>
            <a:r>
              <a:rPr lang="pt-BR" sz="2800" dirty="0">
                <a:highlight>
                  <a:srgbClr val="EEF7F8"/>
                </a:highlight>
              </a:rPr>
              <a:t>Em caso de dois procedimentos de radioterapia de sítios anatômicos distintos e em um mesmo paciente, o máximo de APAC únicas liberadas serão duas</a:t>
            </a:r>
            <a:r>
              <a:rPr lang="pt-BR" sz="2800" dirty="0"/>
              <a:t>, desde que sejam observadas as compatibilidades constantes do Anexo I</a:t>
            </a:r>
            <a:r>
              <a:rPr lang="pt-BR" sz="2400" dirty="0"/>
              <a:t>I.</a:t>
            </a:r>
            <a:endParaRPr lang="pt-BR" sz="2800" dirty="0"/>
          </a:p>
        </p:txBody>
      </p:sp>
    </p:spTree>
    <p:extLst>
      <p:ext uri="{BB962C8B-B14F-4D97-AF65-F5344CB8AC3E}">
        <p14:creationId xmlns:p14="http://schemas.microsoft.com/office/powerpoint/2010/main" val="3028565280"/>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42747" y="0"/>
            <a:ext cx="1851064" cy="746210"/>
          </a:xfrm>
          <a:prstGeom prst="rect">
            <a:avLst/>
          </a:prstGeom>
        </p:spPr>
      </p:pic>
      <p:sp>
        <p:nvSpPr>
          <p:cNvPr id="8" name="Retângulo 1">
            <a:extLst>
              <a:ext uri="{FF2B5EF4-FFF2-40B4-BE49-F238E27FC236}">
                <a16:creationId xmlns:a16="http://schemas.microsoft.com/office/drawing/2014/main" id="{26CBC975-D9DF-4261-A412-2CC406B5CD36}"/>
              </a:ext>
            </a:extLst>
          </p:cNvPr>
          <p:cNvSpPr>
            <a:spLocks noChangeArrowheads="1"/>
          </p:cNvSpPr>
          <p:nvPr/>
        </p:nvSpPr>
        <p:spPr bwMode="auto">
          <a:xfrm>
            <a:off x="1919536" y="2109579"/>
            <a:ext cx="8496944" cy="1107996"/>
          </a:xfrm>
          <a:prstGeom prst="rect">
            <a:avLst/>
          </a:prstGeom>
          <a:noFill/>
          <a:ln w="9525">
            <a:noFill/>
            <a:miter lim="800000"/>
            <a:headEnd/>
            <a:tailEnd/>
          </a:ln>
        </p:spPr>
        <p:txBody>
          <a:bodyPr wrap="square">
            <a:spAutoFit/>
          </a:bodyPr>
          <a:lstStyle/>
          <a:p>
            <a:pPr>
              <a:lnSpc>
                <a:spcPct val="150000"/>
              </a:lnSpc>
            </a:pPr>
            <a:r>
              <a:rPr lang="pt-BR" altLang="pt-BR" sz="3200" dirty="0">
                <a:solidFill>
                  <a:schemeClr val="bg1"/>
                </a:solidFill>
              </a:rPr>
              <a:t> </a:t>
            </a:r>
            <a:endParaRPr lang="pt-BR" altLang="pt-BR" sz="3200" dirty="0">
              <a:solidFill>
                <a:srgbClr val="002060"/>
              </a:solidFill>
            </a:endParaRPr>
          </a:p>
          <a:p>
            <a:endParaRPr lang="pt-BR" altLang="pt-BR" dirty="0"/>
          </a:p>
        </p:txBody>
      </p:sp>
      <p:sp>
        <p:nvSpPr>
          <p:cNvPr id="12" name="Título 1">
            <a:extLst>
              <a:ext uri="{FF2B5EF4-FFF2-40B4-BE49-F238E27FC236}">
                <a16:creationId xmlns:a16="http://schemas.microsoft.com/office/drawing/2014/main" id="{0E392514-A827-4486-B538-28EDDCC4CFB5}"/>
              </a:ext>
            </a:extLst>
          </p:cNvPr>
          <p:cNvSpPr txBox="1">
            <a:spLocks/>
          </p:cNvSpPr>
          <p:nvPr/>
        </p:nvSpPr>
        <p:spPr bwMode="auto">
          <a:xfrm>
            <a:off x="2853367" y="524836"/>
            <a:ext cx="8255819" cy="123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500" b="0">
                <a:solidFill>
                  <a:srgbClr val="4D4D4D"/>
                </a:solidFill>
                <a:latin typeface="+mj-lt"/>
                <a:ea typeface="MS PGothic" pitchFamily="34" charset="-128"/>
                <a:cs typeface="ＭＳ Ｐゴシック" charset="0"/>
              </a:defRPr>
            </a:lvl1pPr>
            <a:lvl2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2pPr>
            <a:lvl3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3pPr>
            <a:lvl4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4pPr>
            <a:lvl5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5pPr>
            <a:lvl6pPr marL="457200" algn="ctr" rtl="0" fontAlgn="base">
              <a:spcBef>
                <a:spcPct val="0"/>
              </a:spcBef>
              <a:spcAft>
                <a:spcPct val="0"/>
              </a:spcAft>
              <a:defRPr sz="3800" b="1">
                <a:solidFill>
                  <a:srgbClr val="047184"/>
                </a:solidFill>
                <a:latin typeface="Arial" charset="0"/>
                <a:ea typeface="ＭＳ Ｐゴシック" charset="0"/>
              </a:defRPr>
            </a:lvl6pPr>
            <a:lvl7pPr marL="914400" algn="ctr" rtl="0" fontAlgn="base">
              <a:spcBef>
                <a:spcPct val="0"/>
              </a:spcBef>
              <a:spcAft>
                <a:spcPct val="0"/>
              </a:spcAft>
              <a:defRPr sz="3800" b="1">
                <a:solidFill>
                  <a:srgbClr val="047184"/>
                </a:solidFill>
                <a:latin typeface="Arial" charset="0"/>
                <a:ea typeface="ＭＳ Ｐゴシック" charset="0"/>
              </a:defRPr>
            </a:lvl7pPr>
            <a:lvl8pPr marL="1371600" algn="ctr" rtl="0" fontAlgn="base">
              <a:spcBef>
                <a:spcPct val="0"/>
              </a:spcBef>
              <a:spcAft>
                <a:spcPct val="0"/>
              </a:spcAft>
              <a:defRPr sz="3800" b="1">
                <a:solidFill>
                  <a:srgbClr val="047184"/>
                </a:solidFill>
                <a:latin typeface="Arial" charset="0"/>
                <a:ea typeface="ＭＳ Ｐゴシック" charset="0"/>
              </a:defRPr>
            </a:lvl8pPr>
            <a:lvl9pPr marL="1828800" algn="ctr" rtl="0" fontAlgn="base">
              <a:spcBef>
                <a:spcPct val="0"/>
              </a:spcBef>
              <a:spcAft>
                <a:spcPct val="0"/>
              </a:spcAft>
              <a:defRPr sz="3800" b="1">
                <a:solidFill>
                  <a:srgbClr val="047184"/>
                </a:solidFill>
                <a:latin typeface="Arial" charset="0"/>
                <a:ea typeface="ＭＳ Ｐゴシック" charset="0"/>
              </a:defRPr>
            </a:lvl9pPr>
          </a:lstStyle>
          <a:p>
            <a:r>
              <a:rPr lang="pt-BR" sz="3200" kern="0" dirty="0"/>
              <a:t>PT SAS/MS 263/2019 </a:t>
            </a:r>
            <a:endParaRPr lang="pt-BR" sz="3200" dirty="0"/>
          </a:p>
          <a:p>
            <a:r>
              <a:rPr lang="pt-BR" kern="0" dirty="0"/>
              <a:t> </a:t>
            </a:r>
          </a:p>
        </p:txBody>
      </p:sp>
      <p:sp>
        <p:nvSpPr>
          <p:cNvPr id="9" name="Retângulo 8">
            <a:extLst>
              <a:ext uri="{FF2B5EF4-FFF2-40B4-BE49-F238E27FC236}">
                <a16:creationId xmlns:a16="http://schemas.microsoft.com/office/drawing/2014/main" id="{5C2B61F6-97A9-4E01-B16F-49922201E4C5}"/>
              </a:ext>
            </a:extLst>
          </p:cNvPr>
          <p:cNvSpPr/>
          <p:nvPr/>
        </p:nvSpPr>
        <p:spPr>
          <a:xfrm>
            <a:off x="421963" y="1196623"/>
            <a:ext cx="11492089" cy="4893647"/>
          </a:xfrm>
          <a:prstGeom prst="rect">
            <a:avLst/>
          </a:prstGeom>
          <a:solidFill>
            <a:schemeClr val="bg1"/>
          </a:solidFill>
          <a:ln>
            <a:solidFill>
              <a:schemeClr val="accent1"/>
            </a:solidFill>
          </a:ln>
        </p:spPr>
        <p:txBody>
          <a:bodyPr wrap="square">
            <a:spAutoFit/>
          </a:bodyPr>
          <a:lstStyle/>
          <a:p>
            <a:pPr algn="just"/>
            <a:r>
              <a:rPr lang="pt-BR" sz="3200" dirty="0"/>
              <a:t>Art. 6º </a:t>
            </a:r>
            <a:r>
              <a:rPr lang="pt-BR" sz="3200" dirty="0">
                <a:highlight>
                  <a:srgbClr val="EEF7F8"/>
                </a:highlight>
              </a:rPr>
              <a:t>Caso de carcinoma in situ deve ser considerado estágio 0 de câncer e, assim, codificado no Capítulo II da Classificação Estatística Internacional de Doenças e Problemas Relacionados à Saúde (CID).</a:t>
            </a:r>
          </a:p>
          <a:p>
            <a:endParaRPr lang="pt-BR" sz="1600" dirty="0"/>
          </a:p>
          <a:p>
            <a:pPr algn="just"/>
            <a:r>
              <a:rPr lang="pt-BR" sz="3600" dirty="0"/>
              <a:t>Art. 7º Em </a:t>
            </a:r>
            <a:r>
              <a:rPr lang="pt-BR" sz="3600" u="sng" dirty="0">
                <a:highlight>
                  <a:srgbClr val="EEF7F8"/>
                </a:highlight>
              </a:rPr>
              <a:t>caso de óbito do paciente ou suspensão do tratamento no transcurso do mesmo, o procedimento registrado será ressarcido integralmente desde que se tenham iniciado as aplicações do tratamento planejado </a:t>
            </a:r>
            <a:r>
              <a:rPr lang="pt-BR" sz="3600" dirty="0"/>
              <a:t>de forma compatível com a expectativa de vida do paciente</a:t>
            </a:r>
            <a:r>
              <a:rPr lang="pt-BR" sz="2800" dirty="0"/>
              <a:t>.</a:t>
            </a:r>
          </a:p>
          <a:p>
            <a:endParaRPr lang="pt-BR" sz="2000" dirty="0"/>
          </a:p>
        </p:txBody>
      </p:sp>
    </p:spTree>
    <p:extLst>
      <p:ext uri="{BB962C8B-B14F-4D97-AF65-F5344CB8AC3E}">
        <p14:creationId xmlns:p14="http://schemas.microsoft.com/office/powerpoint/2010/main" val="1062229214"/>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194438" y="65849"/>
            <a:ext cx="2240276" cy="903111"/>
          </a:xfrm>
          <a:prstGeom prst="rect">
            <a:avLst/>
          </a:prstGeom>
        </p:spPr>
      </p:pic>
      <p:sp>
        <p:nvSpPr>
          <p:cNvPr id="8" name="Retângulo 1">
            <a:extLst>
              <a:ext uri="{FF2B5EF4-FFF2-40B4-BE49-F238E27FC236}">
                <a16:creationId xmlns:a16="http://schemas.microsoft.com/office/drawing/2014/main" id="{26CBC975-D9DF-4261-A412-2CC406B5CD36}"/>
              </a:ext>
            </a:extLst>
          </p:cNvPr>
          <p:cNvSpPr>
            <a:spLocks noChangeArrowheads="1"/>
          </p:cNvSpPr>
          <p:nvPr/>
        </p:nvSpPr>
        <p:spPr bwMode="auto">
          <a:xfrm>
            <a:off x="1919536" y="2109579"/>
            <a:ext cx="8496944" cy="1107996"/>
          </a:xfrm>
          <a:prstGeom prst="rect">
            <a:avLst/>
          </a:prstGeom>
          <a:noFill/>
          <a:ln w="9525">
            <a:noFill/>
            <a:miter lim="800000"/>
            <a:headEnd/>
            <a:tailEnd/>
          </a:ln>
        </p:spPr>
        <p:txBody>
          <a:bodyPr wrap="square">
            <a:spAutoFit/>
          </a:bodyPr>
          <a:lstStyle/>
          <a:p>
            <a:pPr>
              <a:lnSpc>
                <a:spcPct val="150000"/>
              </a:lnSpc>
            </a:pPr>
            <a:r>
              <a:rPr lang="pt-BR" altLang="pt-BR" sz="3200" dirty="0">
                <a:solidFill>
                  <a:schemeClr val="bg1"/>
                </a:solidFill>
              </a:rPr>
              <a:t> </a:t>
            </a:r>
            <a:endParaRPr lang="pt-BR" altLang="pt-BR" sz="3200" dirty="0">
              <a:solidFill>
                <a:srgbClr val="002060"/>
              </a:solidFill>
            </a:endParaRPr>
          </a:p>
          <a:p>
            <a:endParaRPr lang="pt-BR" altLang="pt-BR" dirty="0"/>
          </a:p>
        </p:txBody>
      </p:sp>
      <p:sp>
        <p:nvSpPr>
          <p:cNvPr id="12" name="Título 1">
            <a:extLst>
              <a:ext uri="{FF2B5EF4-FFF2-40B4-BE49-F238E27FC236}">
                <a16:creationId xmlns:a16="http://schemas.microsoft.com/office/drawing/2014/main" id="{0E392514-A827-4486-B538-28EDDCC4CFB5}"/>
              </a:ext>
            </a:extLst>
          </p:cNvPr>
          <p:cNvSpPr txBox="1">
            <a:spLocks/>
          </p:cNvSpPr>
          <p:nvPr/>
        </p:nvSpPr>
        <p:spPr bwMode="auto">
          <a:xfrm>
            <a:off x="3101722" y="517404"/>
            <a:ext cx="8255819" cy="123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500" b="0">
                <a:solidFill>
                  <a:srgbClr val="4D4D4D"/>
                </a:solidFill>
                <a:latin typeface="+mj-lt"/>
                <a:ea typeface="MS PGothic" pitchFamily="34" charset="-128"/>
                <a:cs typeface="ＭＳ Ｐゴシック" charset="0"/>
              </a:defRPr>
            </a:lvl1pPr>
            <a:lvl2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2pPr>
            <a:lvl3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3pPr>
            <a:lvl4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4pPr>
            <a:lvl5pPr algn="ctr" rtl="0" eaLnBrk="0" fontAlgn="base" hangingPunct="0">
              <a:spcBef>
                <a:spcPct val="0"/>
              </a:spcBef>
              <a:spcAft>
                <a:spcPct val="0"/>
              </a:spcAft>
              <a:defRPr sz="3800" b="1">
                <a:solidFill>
                  <a:srgbClr val="047184"/>
                </a:solidFill>
                <a:latin typeface="Arial" charset="0"/>
                <a:ea typeface="MS PGothic" pitchFamily="34" charset="-128"/>
                <a:cs typeface="ＭＳ Ｐゴシック" charset="0"/>
              </a:defRPr>
            </a:lvl5pPr>
            <a:lvl6pPr marL="457200" algn="ctr" rtl="0" fontAlgn="base">
              <a:spcBef>
                <a:spcPct val="0"/>
              </a:spcBef>
              <a:spcAft>
                <a:spcPct val="0"/>
              </a:spcAft>
              <a:defRPr sz="3800" b="1">
                <a:solidFill>
                  <a:srgbClr val="047184"/>
                </a:solidFill>
                <a:latin typeface="Arial" charset="0"/>
                <a:ea typeface="ＭＳ Ｐゴシック" charset="0"/>
              </a:defRPr>
            </a:lvl6pPr>
            <a:lvl7pPr marL="914400" algn="ctr" rtl="0" fontAlgn="base">
              <a:spcBef>
                <a:spcPct val="0"/>
              </a:spcBef>
              <a:spcAft>
                <a:spcPct val="0"/>
              </a:spcAft>
              <a:defRPr sz="3800" b="1">
                <a:solidFill>
                  <a:srgbClr val="047184"/>
                </a:solidFill>
                <a:latin typeface="Arial" charset="0"/>
                <a:ea typeface="ＭＳ Ｐゴシック" charset="0"/>
              </a:defRPr>
            </a:lvl7pPr>
            <a:lvl8pPr marL="1371600" algn="ctr" rtl="0" fontAlgn="base">
              <a:spcBef>
                <a:spcPct val="0"/>
              </a:spcBef>
              <a:spcAft>
                <a:spcPct val="0"/>
              </a:spcAft>
              <a:defRPr sz="3800" b="1">
                <a:solidFill>
                  <a:srgbClr val="047184"/>
                </a:solidFill>
                <a:latin typeface="Arial" charset="0"/>
                <a:ea typeface="ＭＳ Ｐゴシック" charset="0"/>
              </a:defRPr>
            </a:lvl8pPr>
            <a:lvl9pPr marL="1828800" algn="ctr" rtl="0" fontAlgn="base">
              <a:spcBef>
                <a:spcPct val="0"/>
              </a:spcBef>
              <a:spcAft>
                <a:spcPct val="0"/>
              </a:spcAft>
              <a:defRPr sz="3800" b="1">
                <a:solidFill>
                  <a:srgbClr val="047184"/>
                </a:solidFill>
                <a:latin typeface="Arial" charset="0"/>
                <a:ea typeface="ＭＳ Ｐゴシック" charset="0"/>
              </a:defRPr>
            </a:lvl9pPr>
          </a:lstStyle>
          <a:p>
            <a:r>
              <a:rPr lang="pt-BR" sz="3200" kern="0" dirty="0"/>
              <a:t>PT SAS/MS 263/2019 </a:t>
            </a:r>
            <a:endParaRPr lang="pt-BR" sz="3200" dirty="0"/>
          </a:p>
          <a:p>
            <a:r>
              <a:rPr lang="pt-BR" kern="0" dirty="0"/>
              <a:t> </a:t>
            </a:r>
          </a:p>
        </p:txBody>
      </p:sp>
      <p:sp>
        <p:nvSpPr>
          <p:cNvPr id="9" name="Retângulo 8">
            <a:extLst>
              <a:ext uri="{FF2B5EF4-FFF2-40B4-BE49-F238E27FC236}">
                <a16:creationId xmlns:a16="http://schemas.microsoft.com/office/drawing/2014/main" id="{5C2B61F6-97A9-4E01-B16F-49922201E4C5}"/>
              </a:ext>
            </a:extLst>
          </p:cNvPr>
          <p:cNvSpPr/>
          <p:nvPr/>
        </p:nvSpPr>
        <p:spPr>
          <a:xfrm>
            <a:off x="1314576" y="1056672"/>
            <a:ext cx="10233957" cy="4278094"/>
          </a:xfrm>
          <a:prstGeom prst="rect">
            <a:avLst/>
          </a:prstGeom>
          <a:solidFill>
            <a:schemeClr val="bg1"/>
          </a:solidFill>
          <a:ln>
            <a:solidFill>
              <a:schemeClr val="accent1"/>
            </a:solidFill>
          </a:ln>
        </p:spPr>
        <p:txBody>
          <a:bodyPr wrap="square">
            <a:spAutoFit/>
          </a:bodyPr>
          <a:lstStyle/>
          <a:p>
            <a:endParaRPr lang="pt-BR" sz="2000" dirty="0"/>
          </a:p>
          <a:p>
            <a:pPr algn="just"/>
            <a:r>
              <a:rPr lang="pt-BR" sz="3600" dirty="0"/>
              <a:t>Art. 8º Em caso de radioterapia de resgate, será autorizada somente uma vez nova APAC para um mesmo procedimento radioterápico para </a:t>
            </a:r>
            <a:r>
              <a:rPr lang="pt-BR" sz="3600" dirty="0" err="1"/>
              <a:t>re-irradiação</a:t>
            </a:r>
            <a:r>
              <a:rPr lang="pt-BR" sz="3600" dirty="0"/>
              <a:t> de um mesmo sítio anatômico em um mesmo paciente, desde que respeitado o período mínimo de 6 (seis) meses entre o término do primeiro tratamento e o início do segundo</a:t>
            </a:r>
            <a:r>
              <a:rPr lang="pt-BR" sz="2400" dirty="0"/>
              <a:t>.</a:t>
            </a:r>
          </a:p>
        </p:txBody>
      </p:sp>
    </p:spTree>
    <p:extLst>
      <p:ext uri="{BB962C8B-B14F-4D97-AF65-F5344CB8AC3E}">
        <p14:creationId xmlns:p14="http://schemas.microsoft.com/office/powerpoint/2010/main" val="594339076"/>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90F0E6B3-0AB0-4886-AE63-AC73E4B69E9F}"/>
              </a:ext>
            </a:extLst>
          </p:cNvPr>
          <p:cNvPicPr>
            <a:picLocks noChangeAspect="1"/>
          </p:cNvPicPr>
          <p:nvPr/>
        </p:nvPicPr>
        <p:blipFill>
          <a:blip r:embed="rId3"/>
          <a:stretch>
            <a:fillRect/>
          </a:stretch>
        </p:blipFill>
        <p:spPr>
          <a:xfrm>
            <a:off x="228304" y="83838"/>
            <a:ext cx="2116315" cy="853139"/>
          </a:xfrm>
          <a:prstGeom prst="rect">
            <a:avLst/>
          </a:prstGeom>
        </p:spPr>
      </p:pic>
      <p:sp>
        <p:nvSpPr>
          <p:cNvPr id="8" name="Retângulo 1">
            <a:extLst>
              <a:ext uri="{FF2B5EF4-FFF2-40B4-BE49-F238E27FC236}">
                <a16:creationId xmlns:a16="http://schemas.microsoft.com/office/drawing/2014/main" id="{26CBC975-D9DF-4261-A412-2CC406B5CD36}"/>
              </a:ext>
            </a:extLst>
          </p:cNvPr>
          <p:cNvSpPr>
            <a:spLocks noChangeArrowheads="1"/>
          </p:cNvSpPr>
          <p:nvPr/>
        </p:nvSpPr>
        <p:spPr bwMode="auto">
          <a:xfrm>
            <a:off x="1919536" y="2109579"/>
            <a:ext cx="8496944" cy="1107996"/>
          </a:xfrm>
          <a:prstGeom prst="rect">
            <a:avLst/>
          </a:prstGeom>
          <a:noFill/>
          <a:ln w="9525">
            <a:noFill/>
            <a:miter lim="800000"/>
            <a:headEnd/>
            <a:tailEnd/>
          </a:ln>
        </p:spPr>
        <p:txBody>
          <a:bodyPr wrap="square">
            <a:spAutoFit/>
          </a:bodyPr>
          <a:lstStyle/>
          <a:p>
            <a:pPr>
              <a:lnSpc>
                <a:spcPct val="150000"/>
              </a:lnSpc>
            </a:pPr>
            <a:r>
              <a:rPr lang="pt-BR" altLang="pt-BR" sz="3200" dirty="0">
                <a:solidFill>
                  <a:schemeClr val="bg1"/>
                </a:solidFill>
              </a:rPr>
              <a:t> </a:t>
            </a:r>
            <a:endParaRPr lang="pt-BR" altLang="pt-BR" sz="3200" dirty="0">
              <a:solidFill>
                <a:srgbClr val="002060"/>
              </a:solidFill>
            </a:endParaRPr>
          </a:p>
          <a:p>
            <a:endParaRPr lang="pt-BR" altLang="pt-BR" dirty="0"/>
          </a:p>
        </p:txBody>
      </p:sp>
      <p:graphicFrame>
        <p:nvGraphicFramePr>
          <p:cNvPr id="9" name="Tabela 8">
            <a:extLst>
              <a:ext uri="{FF2B5EF4-FFF2-40B4-BE49-F238E27FC236}">
                <a16:creationId xmlns:a16="http://schemas.microsoft.com/office/drawing/2014/main" id="{61202461-3150-429E-9F28-632D24E5D959}"/>
              </a:ext>
            </a:extLst>
          </p:cNvPr>
          <p:cNvGraphicFramePr>
            <a:graphicFrameLocks noGrp="1"/>
          </p:cNvGraphicFramePr>
          <p:nvPr/>
        </p:nvGraphicFramePr>
        <p:xfrm>
          <a:off x="1950368" y="2230266"/>
          <a:ext cx="8496944" cy="3562950"/>
        </p:xfrm>
        <a:graphic>
          <a:graphicData uri="http://schemas.openxmlformats.org/drawingml/2006/table">
            <a:tbl>
              <a:tblPr/>
              <a:tblGrid>
                <a:gridCol w="8496944">
                  <a:extLst>
                    <a:ext uri="{9D8B030D-6E8A-4147-A177-3AD203B41FA5}">
                      <a16:colId xmlns:a16="http://schemas.microsoft.com/office/drawing/2014/main" val="20000"/>
                    </a:ext>
                  </a:extLst>
                </a:gridCol>
              </a:tblGrid>
              <a:tr h="3562950">
                <a:tc>
                  <a:txBody>
                    <a:bodyPr/>
                    <a:lstStyle/>
                    <a:p>
                      <a:pPr algn="ctr" fontAlgn="ctr"/>
                      <a:r>
                        <a:rPr lang="pt-BR" sz="4400" u="sng" dirty="0">
                          <a:solidFill>
                            <a:schemeClr val="tx1"/>
                          </a:solidFill>
                          <a:effectLst/>
                          <a:hlinkClick r:id="rId4">
                            <a:extLst>
                              <a:ext uri="{A12FA001-AC4F-418D-AE19-62706E023703}">
                                <ahyp:hlinkClr xmlns:ahyp="http://schemas.microsoft.com/office/drawing/2018/hyperlinkcolor" xmlns="" val="tx"/>
                              </a:ext>
                            </a:extLst>
                          </a:hlinkClick>
                        </a:rPr>
                        <a:t>Procedimentos</a:t>
                      </a:r>
                      <a:r>
                        <a:rPr lang="pt-BR" u="sng" dirty="0">
                          <a:solidFill>
                            <a:schemeClr val="tx1"/>
                          </a:solidFill>
                          <a:effectLst/>
                          <a:hlinkClick r:id="rId4">
                            <a:extLst>
                              <a:ext uri="{A12FA001-AC4F-418D-AE19-62706E023703}">
                                <ahyp:hlinkClr xmlns:ahyp="http://schemas.microsoft.com/office/drawing/2018/hyperlinkcolor" xmlns="" val="tx"/>
                              </a:ext>
                            </a:extLst>
                          </a:hlinkClick>
                        </a:rPr>
                        <a:t/>
                      </a:r>
                      <a:br>
                        <a:rPr lang="pt-BR" u="sng" dirty="0">
                          <a:solidFill>
                            <a:schemeClr val="tx1"/>
                          </a:solidFill>
                          <a:effectLst/>
                          <a:hlinkClick r:id="rId4">
                            <a:extLst>
                              <a:ext uri="{A12FA001-AC4F-418D-AE19-62706E023703}">
                                <ahyp:hlinkClr xmlns:ahyp="http://schemas.microsoft.com/office/drawing/2018/hyperlinkcolor" xmlns="" val="tx"/>
                              </a:ext>
                            </a:extLst>
                          </a:hlinkClick>
                        </a:rPr>
                      </a:br>
                      <a:r>
                        <a:rPr lang="pt-BR" sz="3200" u="sng" dirty="0">
                          <a:solidFill>
                            <a:schemeClr val="tx1"/>
                          </a:solidFill>
                          <a:effectLst/>
                          <a:latin typeface="+mn-lt"/>
                        </a:rPr>
                        <a:t>Excluídos / Incluídos</a:t>
                      </a:r>
                      <a:r>
                        <a:rPr lang="pt-BR" sz="3200" dirty="0">
                          <a:solidFill>
                            <a:schemeClr val="tx1"/>
                          </a:solidFill>
                          <a:effectLst/>
                          <a:latin typeface="+mn-lt"/>
                        </a:rPr>
                        <a:t>  </a:t>
                      </a:r>
                      <a:r>
                        <a:rPr lang="pt-BR" sz="3600" dirty="0">
                          <a:solidFill>
                            <a:schemeClr val="tx1"/>
                          </a:solidFill>
                          <a:effectLst/>
                        </a:rPr>
                        <a:t>- </a:t>
                      </a:r>
                      <a:r>
                        <a:rPr lang="pt-BR" sz="3600" u="sng" dirty="0">
                          <a:solidFill>
                            <a:schemeClr val="tx1"/>
                          </a:solidFill>
                          <a:effectLst/>
                          <a:hlinkClick r:id="rId4">
                            <a:extLst>
                              <a:ext uri="{A12FA001-AC4F-418D-AE19-62706E023703}">
                                <ahyp:hlinkClr xmlns:ahyp="http://schemas.microsoft.com/office/drawing/2018/hyperlinkcolor" xmlns="" val="tx"/>
                              </a:ext>
                            </a:extLst>
                          </a:hlinkClick>
                        </a:rPr>
                        <a:t>05/2019</a:t>
                      </a:r>
                      <a:r>
                        <a:rPr lang="pt-BR" sz="3600" dirty="0">
                          <a:solidFill>
                            <a:schemeClr val="tx1"/>
                          </a:solidFill>
                          <a:effectLst/>
                        </a:rPr>
                        <a:t> </a:t>
                      </a:r>
                    </a:p>
                    <a:p>
                      <a:pPr algn="ctr" fontAlgn="ctr"/>
                      <a:endParaRPr lang="pt-BR" sz="3600" dirty="0">
                        <a:solidFill>
                          <a:schemeClr val="tx1"/>
                        </a:solidFill>
                        <a:effectLst/>
                      </a:endParaRPr>
                    </a:p>
                    <a:p>
                      <a:pPr algn="ctr" fontAlgn="ctr"/>
                      <a:r>
                        <a:rPr lang="pt-BR" sz="3600" dirty="0">
                          <a:solidFill>
                            <a:schemeClr val="tx1"/>
                          </a:solidFill>
                          <a:effectLst/>
                        </a:rPr>
                        <a:t>PORTARIA SAS/MS nº 263 de 22/02/19 – </a:t>
                      </a:r>
                    </a:p>
                  </a:txBody>
                  <a:tcPr marL="47625" marR="47625" marT="47625" marB="47625" anchor="ctr">
                    <a:lnL w="19050" cap="flat" cmpd="sng" algn="ctr">
                      <a:solidFill>
                        <a:srgbClr val="F6F6F6"/>
                      </a:solidFill>
                      <a:prstDash val="solid"/>
                      <a:round/>
                      <a:headEnd type="none" w="med" len="med"/>
                      <a:tailEnd type="none" w="med" len="med"/>
                    </a:lnL>
                    <a:lnR w="19050" cap="flat" cmpd="sng" algn="ctr">
                      <a:solidFill>
                        <a:srgbClr val="F6F6F6"/>
                      </a:solidFill>
                      <a:prstDash val="solid"/>
                      <a:round/>
                      <a:headEnd type="none" w="med" len="med"/>
                      <a:tailEnd type="none" w="med" len="med"/>
                    </a:lnR>
                    <a:lnT w="19050" cap="flat" cmpd="sng" algn="ctr">
                      <a:solidFill>
                        <a:srgbClr val="F6F6F6"/>
                      </a:solidFill>
                      <a:prstDash val="solid"/>
                      <a:round/>
                      <a:headEnd type="none" w="med" len="med"/>
                      <a:tailEnd type="none" w="med" len="med"/>
                    </a:lnT>
                    <a:lnB w="19050" cap="flat" cmpd="sng" algn="ctr">
                      <a:solidFill>
                        <a:srgbClr val="F6F6F6"/>
                      </a:solidFill>
                      <a:prstDash val="solid"/>
                      <a:round/>
                      <a:headEnd type="none" w="med" len="med"/>
                      <a:tailEnd type="none" w="med" len="med"/>
                    </a:lnB>
                    <a:solidFill>
                      <a:srgbClr val="EFEFEF"/>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41165705"/>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975" t="52032" r="42561" b="8565"/>
          <a:stretch/>
        </p:blipFill>
        <p:spPr bwMode="auto">
          <a:xfrm>
            <a:off x="2280505" y="3284984"/>
            <a:ext cx="7416824" cy="337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040" t="53198" r="41331" b="10202"/>
          <a:stretch/>
        </p:blipFill>
        <p:spPr bwMode="auto">
          <a:xfrm>
            <a:off x="2280505" y="195267"/>
            <a:ext cx="7416824" cy="3330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6549054"/>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ehosp_fin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ehosp_fina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632</TotalTime>
  <Words>12491</Words>
  <Application>Microsoft Office PowerPoint</Application>
  <PresentationFormat>Widescreen</PresentationFormat>
  <Paragraphs>2211</Paragraphs>
  <Slides>185</Slides>
  <Notes>133</Notes>
  <HiddenSlides>0</HiddenSlides>
  <MMClips>0</MMClips>
  <ScaleCrop>false</ScaleCrop>
  <HeadingPairs>
    <vt:vector size="8" baseType="variant">
      <vt:variant>
        <vt:lpstr>Fontes usadas</vt:lpstr>
      </vt:variant>
      <vt:variant>
        <vt:i4>14</vt:i4>
      </vt:variant>
      <vt:variant>
        <vt:lpstr>Tema</vt:lpstr>
      </vt:variant>
      <vt:variant>
        <vt:i4>1</vt:i4>
      </vt:variant>
      <vt:variant>
        <vt:lpstr>Servidores OLE inseridos</vt:lpstr>
      </vt:variant>
      <vt:variant>
        <vt:i4>3</vt:i4>
      </vt:variant>
      <vt:variant>
        <vt:lpstr>Títulos de slides</vt:lpstr>
      </vt:variant>
      <vt:variant>
        <vt:i4>185</vt:i4>
      </vt:variant>
    </vt:vector>
  </HeadingPairs>
  <TitlesOfParts>
    <vt:vector size="203" baseType="lpstr">
      <vt:lpstr>MS PGothic</vt:lpstr>
      <vt:lpstr>MS PGothic</vt:lpstr>
      <vt:lpstr>Arial</vt:lpstr>
      <vt:lpstr>Calibri</vt:lpstr>
      <vt:lpstr>Calibri Light</vt:lpstr>
      <vt:lpstr>Century Gothic</vt:lpstr>
      <vt:lpstr>Constantia</vt:lpstr>
      <vt:lpstr>Georgia</vt:lpstr>
      <vt:lpstr>Microsoft Sans Serif</vt:lpstr>
      <vt:lpstr>Tahoma</vt:lpstr>
      <vt:lpstr>Times New (W1)</vt:lpstr>
      <vt:lpstr>Times New Roman</vt:lpstr>
      <vt:lpstr>Wingdings</vt:lpstr>
      <vt:lpstr>Wingdings 3</vt:lpstr>
      <vt:lpstr>Tema do Office</vt:lpstr>
      <vt:lpstr>Slide</vt:lpstr>
      <vt:lpstr>Imagem de bitmap</vt:lpstr>
      <vt:lpstr>Document</vt:lpstr>
      <vt:lpstr>Auditoria e o faturamento ambulatorial do SUS</vt:lpstr>
      <vt:lpstr> Parte II </vt:lpstr>
      <vt:lpstr>Faturamento Ambulatorial Módulo II – Procedimentos cobrados por APAC (Autorização de procedimento ambulatorial) </vt:lpstr>
      <vt:lpstr>Apresentação do PowerPoint</vt:lpstr>
      <vt:lpstr>APAC</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José Dos Santos</dc:creator>
  <cp:lastModifiedBy>Jean Clei</cp:lastModifiedBy>
  <cp:revision>73</cp:revision>
  <dcterms:created xsi:type="dcterms:W3CDTF">2019-11-17T22:15:08Z</dcterms:created>
  <dcterms:modified xsi:type="dcterms:W3CDTF">2019-11-27T22:18:02Z</dcterms:modified>
</cp:coreProperties>
</file>