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8" r:id="rId3"/>
    <p:sldMasterId id="2147483690" r:id="rId4"/>
    <p:sldMasterId id="2147483702" r:id="rId5"/>
    <p:sldMasterId id="2147483720" r:id="rId6"/>
    <p:sldMasterId id="2147483738" r:id="rId7"/>
  </p:sldMasterIdLst>
  <p:notesMasterIdLst>
    <p:notesMasterId r:id="rId69"/>
  </p:notesMasterIdLst>
  <p:sldIdLst>
    <p:sldId id="257" r:id="rId8"/>
    <p:sldId id="320" r:id="rId9"/>
    <p:sldId id="387" r:id="rId10"/>
    <p:sldId id="388" r:id="rId11"/>
    <p:sldId id="323" r:id="rId12"/>
    <p:sldId id="324" r:id="rId13"/>
    <p:sldId id="385" r:id="rId14"/>
    <p:sldId id="386" r:id="rId15"/>
    <p:sldId id="325" r:id="rId16"/>
    <p:sldId id="326" r:id="rId17"/>
    <p:sldId id="327" r:id="rId18"/>
    <p:sldId id="328" r:id="rId19"/>
    <p:sldId id="329" r:id="rId20"/>
    <p:sldId id="330" r:id="rId21"/>
    <p:sldId id="331" r:id="rId22"/>
    <p:sldId id="332" r:id="rId23"/>
    <p:sldId id="333" r:id="rId24"/>
    <p:sldId id="334" r:id="rId25"/>
    <p:sldId id="335" r:id="rId26"/>
    <p:sldId id="336" r:id="rId27"/>
    <p:sldId id="337" r:id="rId28"/>
    <p:sldId id="338" r:id="rId29"/>
    <p:sldId id="339" r:id="rId30"/>
    <p:sldId id="340" r:id="rId31"/>
    <p:sldId id="341" r:id="rId32"/>
    <p:sldId id="342" r:id="rId33"/>
    <p:sldId id="343" r:id="rId34"/>
    <p:sldId id="344" r:id="rId35"/>
    <p:sldId id="345" r:id="rId36"/>
    <p:sldId id="346" r:id="rId37"/>
    <p:sldId id="347" r:id="rId38"/>
    <p:sldId id="348" r:id="rId39"/>
    <p:sldId id="349" r:id="rId40"/>
    <p:sldId id="350" r:id="rId41"/>
    <p:sldId id="351" r:id="rId42"/>
    <p:sldId id="352" r:id="rId43"/>
    <p:sldId id="353" r:id="rId44"/>
    <p:sldId id="354" r:id="rId45"/>
    <p:sldId id="389" r:id="rId46"/>
    <p:sldId id="355" r:id="rId47"/>
    <p:sldId id="356" r:id="rId48"/>
    <p:sldId id="357" r:id="rId49"/>
    <p:sldId id="390" r:id="rId50"/>
    <p:sldId id="391" r:id="rId51"/>
    <p:sldId id="392" r:id="rId52"/>
    <p:sldId id="393" r:id="rId53"/>
    <p:sldId id="394" r:id="rId54"/>
    <p:sldId id="397" r:id="rId55"/>
    <p:sldId id="395" r:id="rId56"/>
    <p:sldId id="398" r:id="rId57"/>
    <p:sldId id="399" r:id="rId58"/>
    <p:sldId id="400" r:id="rId59"/>
    <p:sldId id="401" r:id="rId60"/>
    <p:sldId id="404" r:id="rId61"/>
    <p:sldId id="405" r:id="rId62"/>
    <p:sldId id="406" r:id="rId63"/>
    <p:sldId id="402" r:id="rId64"/>
    <p:sldId id="403" r:id="rId65"/>
    <p:sldId id="380" r:id="rId66"/>
    <p:sldId id="383" r:id="rId67"/>
    <p:sldId id="384" r:id="rId68"/>
  </p:sldIdLst>
  <p:sldSz cx="9906000" cy="6858000" type="A4"/>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248" y="4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023FBB-9726-46FE-B550-47D9442C219A}" type="datetimeFigureOut">
              <a:rPr lang="pt-BR" smtClean="0"/>
              <a:t>26/11/2019</a:t>
            </a:fld>
            <a:endParaRPr lang="pt-BR"/>
          </a:p>
        </p:txBody>
      </p:sp>
      <p:sp>
        <p:nvSpPr>
          <p:cNvPr id="4" name="Espaço Reservado para Imagem de Slide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8999A-0D1F-44A4-AAC9-CB394ABA8C6E}" type="slidenum">
              <a:rPr lang="pt-BR" smtClean="0"/>
              <a:t>‹nº›</a:t>
            </a:fld>
            <a:endParaRPr lang="pt-BR"/>
          </a:p>
        </p:txBody>
      </p:sp>
    </p:spTree>
    <p:extLst>
      <p:ext uri="{BB962C8B-B14F-4D97-AF65-F5344CB8AC3E}">
        <p14:creationId xmlns:p14="http://schemas.microsoft.com/office/powerpoint/2010/main" val="352036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52500" y="685800"/>
            <a:ext cx="4953000" cy="3429000"/>
          </a:xfrm>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E768999A-0D1F-44A4-AAC9-CB394ABA8C6E}" type="slidenum">
              <a:rPr lang="pt-BR" smtClean="0"/>
              <a:t>1</a:t>
            </a:fld>
            <a:endParaRPr lang="pt-BR"/>
          </a:p>
        </p:txBody>
      </p:sp>
    </p:spTree>
    <p:extLst>
      <p:ext uri="{BB962C8B-B14F-4D97-AF65-F5344CB8AC3E}">
        <p14:creationId xmlns:p14="http://schemas.microsoft.com/office/powerpoint/2010/main" val="32337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52500" y="685800"/>
            <a:ext cx="4953000" cy="3429000"/>
          </a:xfrm>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E768999A-0D1F-44A4-AAC9-CB394ABA8C6E}" type="slidenum">
              <a:rPr lang="pt-BR" smtClean="0"/>
              <a:t>2</a:t>
            </a:fld>
            <a:endParaRPr lang="pt-BR"/>
          </a:p>
        </p:txBody>
      </p:sp>
    </p:spTree>
    <p:extLst>
      <p:ext uri="{BB962C8B-B14F-4D97-AF65-F5344CB8AC3E}">
        <p14:creationId xmlns:p14="http://schemas.microsoft.com/office/powerpoint/2010/main" val="32337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52500" y="685800"/>
            <a:ext cx="4953000" cy="3429000"/>
          </a:xfrm>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E768999A-0D1F-44A4-AAC9-CB394ABA8C6E}" type="slidenum">
              <a:rPr lang="pt-BR" smtClean="0">
                <a:solidFill>
                  <a:prstClr val="black"/>
                </a:solidFill>
              </a:rPr>
              <a:pPr/>
              <a:t>60</a:t>
            </a:fld>
            <a:endParaRPr lang="pt-BR">
              <a:solidFill>
                <a:prstClr val="black"/>
              </a:solidFill>
            </a:endParaRPr>
          </a:p>
        </p:txBody>
      </p:sp>
    </p:spTree>
    <p:extLst>
      <p:ext uri="{BB962C8B-B14F-4D97-AF65-F5344CB8AC3E}">
        <p14:creationId xmlns:p14="http://schemas.microsoft.com/office/powerpoint/2010/main" val="3233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952500" y="685800"/>
            <a:ext cx="4953000" cy="3429000"/>
          </a:xfrm>
        </p:spPr>
      </p:sp>
      <p:sp>
        <p:nvSpPr>
          <p:cNvPr id="3" name="Espaço Reservado para Anotações 2"/>
          <p:cNvSpPr>
            <a:spLocks noGrp="1"/>
          </p:cNvSpPr>
          <p:nvPr>
            <p:ph type="body" idx="1"/>
          </p:nvPr>
        </p:nvSpPr>
        <p:spPr/>
        <p:txBody>
          <a:bodyPr/>
          <a:lstStyle/>
          <a:p>
            <a:endParaRPr lang="pt-BR" dirty="0" smtClean="0"/>
          </a:p>
        </p:txBody>
      </p:sp>
      <p:sp>
        <p:nvSpPr>
          <p:cNvPr id="4" name="Espaço Reservado para Número de Slide 3"/>
          <p:cNvSpPr>
            <a:spLocks noGrp="1"/>
          </p:cNvSpPr>
          <p:nvPr>
            <p:ph type="sldNum" sz="quarter" idx="10"/>
          </p:nvPr>
        </p:nvSpPr>
        <p:spPr/>
        <p:txBody>
          <a:bodyPr/>
          <a:lstStyle/>
          <a:p>
            <a:fld id="{E768999A-0D1F-44A4-AAC9-CB394ABA8C6E}" type="slidenum">
              <a:rPr lang="pt-BR" smtClean="0">
                <a:solidFill>
                  <a:prstClr val="black"/>
                </a:solidFill>
              </a:rPr>
              <a:pPr/>
              <a:t>61</a:t>
            </a:fld>
            <a:endParaRPr lang="pt-BR">
              <a:solidFill>
                <a:prstClr val="black"/>
              </a:solidFill>
            </a:endParaRPr>
          </a:p>
        </p:txBody>
      </p:sp>
    </p:spTree>
    <p:extLst>
      <p:ext uri="{BB962C8B-B14F-4D97-AF65-F5344CB8AC3E}">
        <p14:creationId xmlns:p14="http://schemas.microsoft.com/office/powerpoint/2010/main" val="3233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46"/>
            <a:ext cx="84201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t>26/11/2019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424729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t>26/11/2019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37427571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6270668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7783" y="685800"/>
            <a:ext cx="1438425"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06004" y="685800"/>
            <a:ext cx="6516040" cy="51054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158495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59"/>
            <a:ext cx="222885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95300" y="274659"/>
            <a:ext cx="652145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t>26/11/2019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2555690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443706" y="-4763"/>
            <a:ext cx="4074616"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79326" y="1380087"/>
            <a:ext cx="6966880" cy="2616199"/>
          </a:xfrm>
        </p:spPr>
        <p:txBody>
          <a:bodyPr anchor="b">
            <a:normAutofit/>
          </a:bodyPr>
          <a:lstStyle>
            <a:lvl1pPr algn="r">
              <a:defRPr sz="6000">
                <a:effectLst/>
              </a:defRPr>
            </a:lvl1pPr>
          </a:lstStyle>
          <a:p>
            <a:r>
              <a:rPr lang="pt-BR"/>
              <a:t>Clique para editar o título Mestre</a:t>
            </a:r>
            <a:endParaRPr lang="en-US" dirty="0"/>
          </a:p>
        </p:txBody>
      </p:sp>
      <p:sp>
        <p:nvSpPr>
          <p:cNvPr id="3" name="Subtitle 2"/>
          <p:cNvSpPr>
            <a:spLocks noGrp="1"/>
          </p:cNvSpPr>
          <p:nvPr>
            <p:ph type="subTitle" idx="1"/>
          </p:nvPr>
        </p:nvSpPr>
        <p:spPr>
          <a:xfrm>
            <a:off x="3668744" y="3996267"/>
            <a:ext cx="5677462"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a:xfrm>
            <a:off x="4332585" y="5883294"/>
            <a:ext cx="3513286" cy="365125"/>
          </a:xfrm>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415336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a:xfrm>
            <a:off x="8898393" y="5867150"/>
            <a:ext cx="447823" cy="365125"/>
          </a:xfrm>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191354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89977" y="2666999"/>
            <a:ext cx="7256232" cy="2110382"/>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089977" y="4777381"/>
            <a:ext cx="72562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190841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206003" y="685819"/>
            <a:ext cx="8140204"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206006" y="2667018"/>
            <a:ext cx="3977232"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68973" y="2667000"/>
            <a:ext cx="3977233"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682187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439896" y="2658533"/>
            <a:ext cx="3743340"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06004" y="3335337"/>
            <a:ext cx="3977233"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590405" y="2667000"/>
            <a:ext cx="375581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368973" y="3335337"/>
            <a:ext cx="3977233"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8" name="Footer Placeholder 7"/>
          <p:cNvSpPr>
            <a:spLocks noGrp="1"/>
          </p:cNvSpPr>
          <p:nvPr>
            <p:ph type="ftr" sz="quarter" idx="11"/>
          </p:nvPr>
        </p:nvSpPr>
        <p:spPr/>
        <p:txBody>
          <a:bodyPr/>
          <a:lstStyle/>
          <a:p>
            <a:endParaRPr lang="pt-BR">
              <a:solidFill>
                <a:prstClr val="black"/>
              </a:solidFill>
            </a:endParaRPr>
          </a:p>
        </p:txBody>
      </p:sp>
      <p:sp>
        <p:nvSpPr>
          <p:cNvPr id="9" name="Slide Number Placeholder 8"/>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158433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4" name="Footer Placeholder 3"/>
          <p:cNvSpPr>
            <a:spLocks noGrp="1"/>
          </p:cNvSpPr>
          <p:nvPr>
            <p:ph type="ftr" sz="quarter" idx="11"/>
          </p:nvPr>
        </p:nvSpPr>
        <p:spPr/>
        <p:txBody>
          <a:bodyPr/>
          <a:lstStyle/>
          <a:p>
            <a:endParaRPr lang="pt-BR">
              <a:solidFill>
                <a:prstClr val="black"/>
              </a:solidFill>
            </a:endParaRPr>
          </a:p>
        </p:txBody>
      </p:sp>
      <p:sp>
        <p:nvSpPr>
          <p:cNvPr id="5" name="Slide Number Placeholder 4"/>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157365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3" name="Footer Placeholder 2"/>
          <p:cNvSpPr>
            <a:spLocks noGrp="1"/>
          </p:cNvSpPr>
          <p:nvPr>
            <p:ph type="ftr" sz="quarter" idx="11"/>
          </p:nvPr>
        </p:nvSpPr>
        <p:spPr/>
        <p:txBody>
          <a:bodyPr/>
          <a:lstStyle/>
          <a:p>
            <a:endParaRPr lang="pt-BR">
              <a:solidFill>
                <a:prstClr val="black"/>
              </a:solidFill>
            </a:endParaRPr>
          </a:p>
        </p:txBody>
      </p:sp>
      <p:sp>
        <p:nvSpPr>
          <p:cNvPr id="4" name="Slide Number Placeholder 3"/>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469270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13" y="1600200"/>
            <a:ext cx="2883661"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275402" y="685818"/>
            <a:ext cx="5070804"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06013" y="2971800"/>
            <a:ext cx="288366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451132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t>26/11/2019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42947563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4713" y="1752599"/>
            <a:ext cx="4408753"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6170679" y="914400"/>
            <a:ext cx="266579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04713" y="3124199"/>
            <a:ext cx="4408753"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498066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12" y="4732865"/>
            <a:ext cx="8140203"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38635" y="932112"/>
            <a:ext cx="6683580"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06012" y="5299603"/>
            <a:ext cx="814020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6853425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13" y="685800"/>
            <a:ext cx="8140203"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06004" y="4343400"/>
            <a:ext cx="8140204"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328141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298872" y="863023"/>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850908" y="2819399"/>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794172" y="685801"/>
            <a:ext cx="730438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979909" y="3428999"/>
            <a:ext cx="6932912"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206012" y="4343400"/>
            <a:ext cx="814020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222880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06014" y="3308581"/>
            <a:ext cx="8140201"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06003" y="4777381"/>
            <a:ext cx="81402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5195006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298872" y="863023"/>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850908" y="2819399"/>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794172" y="685801"/>
            <a:ext cx="730438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206004" y="3886200"/>
            <a:ext cx="8140202"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206003" y="4775200"/>
            <a:ext cx="8140202"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4304483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06004" y="685807"/>
            <a:ext cx="8140204"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206004" y="3505200"/>
            <a:ext cx="8140204"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206003" y="4343400"/>
            <a:ext cx="8140204"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7637089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3574691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7792" y="685800"/>
            <a:ext cx="1438425"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06004" y="685800"/>
            <a:ext cx="6516040" cy="51054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033530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46"/>
            <a:ext cx="84201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25891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21"/>
            <a:ext cx="84201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FDAD811-6FE6-43B4-8F89-1D5841343804}" type="datetimeFigureOut">
              <a:rPr lang="pt-BR" smtClean="0"/>
              <a:t>26/11/2019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2199206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08715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21"/>
            <a:ext cx="84201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54452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164965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692356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200018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431678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872974" y="27307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99845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092540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001070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59"/>
            <a:ext cx="222885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95300" y="274659"/>
            <a:ext cx="652145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7663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FDAD811-6FE6-43B4-8F89-1D5841343804}" type="datetimeFigureOut">
              <a:rPr lang="pt-BR" smtClean="0"/>
              <a:t>26/11/2019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41417761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742950" y="2130446"/>
            <a:ext cx="84201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258911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5087158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82506" y="4406921"/>
            <a:ext cx="84201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6544520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9530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5035550" y="1600206"/>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4016496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692356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9200018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643167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872974" y="27307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99845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809254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60010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FDAD811-6FE6-43B4-8F89-1D5841343804}" type="datetimeFigureOut">
              <a:rPr lang="pt-BR" smtClean="0"/>
              <a:t>26/11/2019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14026642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181850" y="274659"/>
            <a:ext cx="222885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95300" y="274659"/>
            <a:ext cx="652145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766377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443706" y="-4763"/>
            <a:ext cx="4074616"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79326" y="1380083"/>
            <a:ext cx="6966880" cy="2616199"/>
          </a:xfrm>
        </p:spPr>
        <p:txBody>
          <a:bodyPr anchor="b">
            <a:normAutofit/>
          </a:bodyPr>
          <a:lstStyle>
            <a:lvl1pPr algn="r">
              <a:defRPr sz="6000">
                <a:effectLst/>
              </a:defRPr>
            </a:lvl1pPr>
          </a:lstStyle>
          <a:p>
            <a:r>
              <a:rPr lang="pt-BR"/>
              <a:t>Clique para editar o título Mestre</a:t>
            </a:r>
            <a:endParaRPr lang="en-US" dirty="0"/>
          </a:p>
        </p:txBody>
      </p:sp>
      <p:sp>
        <p:nvSpPr>
          <p:cNvPr id="3" name="Subtitle 2"/>
          <p:cNvSpPr>
            <a:spLocks noGrp="1"/>
          </p:cNvSpPr>
          <p:nvPr>
            <p:ph type="subTitle" idx="1"/>
          </p:nvPr>
        </p:nvSpPr>
        <p:spPr>
          <a:xfrm>
            <a:off x="3668744" y="3996267"/>
            <a:ext cx="5677462"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a:xfrm>
            <a:off x="4332585" y="5883290"/>
            <a:ext cx="3513286" cy="365125"/>
          </a:xfrm>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937882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a:xfrm>
            <a:off x="8898391" y="5867146"/>
            <a:ext cx="447823" cy="365125"/>
          </a:xfrm>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7246597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89977" y="2666999"/>
            <a:ext cx="7256232" cy="2110382"/>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089977" y="4777381"/>
            <a:ext cx="72562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4696725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206003" y="685815"/>
            <a:ext cx="8140204"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206006" y="2667014"/>
            <a:ext cx="3977232"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68973" y="2667000"/>
            <a:ext cx="3977233"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6666322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439896" y="2658533"/>
            <a:ext cx="3743340"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06004" y="3335337"/>
            <a:ext cx="3977233"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590403" y="2667000"/>
            <a:ext cx="375581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368973" y="3335337"/>
            <a:ext cx="3977233"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8" name="Footer Placeholder 7"/>
          <p:cNvSpPr>
            <a:spLocks noGrp="1"/>
          </p:cNvSpPr>
          <p:nvPr>
            <p:ph type="ftr" sz="quarter" idx="11"/>
          </p:nvPr>
        </p:nvSpPr>
        <p:spPr/>
        <p:txBody>
          <a:bodyPr/>
          <a:lstStyle/>
          <a:p>
            <a:endParaRPr lang="pt-BR">
              <a:solidFill>
                <a:prstClr val="black"/>
              </a:solidFill>
            </a:endParaRPr>
          </a:p>
        </p:txBody>
      </p:sp>
      <p:sp>
        <p:nvSpPr>
          <p:cNvPr id="9" name="Slide Number Placeholder 8"/>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6039766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4" name="Footer Placeholder 3"/>
          <p:cNvSpPr>
            <a:spLocks noGrp="1"/>
          </p:cNvSpPr>
          <p:nvPr>
            <p:ph type="ftr" sz="quarter" idx="11"/>
          </p:nvPr>
        </p:nvSpPr>
        <p:spPr/>
        <p:txBody>
          <a:bodyPr/>
          <a:lstStyle/>
          <a:p>
            <a:endParaRPr lang="pt-BR">
              <a:solidFill>
                <a:prstClr val="black"/>
              </a:solidFill>
            </a:endParaRPr>
          </a:p>
        </p:txBody>
      </p:sp>
      <p:sp>
        <p:nvSpPr>
          <p:cNvPr id="5" name="Slide Number Placeholder 4"/>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287821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3" name="Footer Placeholder 2"/>
          <p:cNvSpPr>
            <a:spLocks noGrp="1"/>
          </p:cNvSpPr>
          <p:nvPr>
            <p:ph type="ftr" sz="quarter" idx="11"/>
          </p:nvPr>
        </p:nvSpPr>
        <p:spPr/>
        <p:txBody>
          <a:bodyPr/>
          <a:lstStyle/>
          <a:p>
            <a:endParaRPr lang="pt-BR">
              <a:solidFill>
                <a:prstClr val="black"/>
              </a:solidFill>
            </a:endParaRPr>
          </a:p>
        </p:txBody>
      </p:sp>
      <p:sp>
        <p:nvSpPr>
          <p:cNvPr id="4" name="Slide Number Placeholder 3"/>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5662295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11" y="1600200"/>
            <a:ext cx="2883661"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275402" y="685814"/>
            <a:ext cx="5070804"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06011" y="2971800"/>
            <a:ext cx="288366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40325824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4713" y="1752599"/>
            <a:ext cx="4408753"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6170679" y="914400"/>
            <a:ext cx="266579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04713" y="3124199"/>
            <a:ext cx="4408753"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452418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FDAD811-6FE6-43B4-8F89-1D5841343804}" type="datetimeFigureOut">
              <a:rPr lang="pt-BR" smtClean="0"/>
              <a:t>26/11/2019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31802319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10" y="4732865"/>
            <a:ext cx="8140203"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38635" y="932112"/>
            <a:ext cx="6683580"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06010" y="5299603"/>
            <a:ext cx="814020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5089105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11" y="685800"/>
            <a:ext cx="8140203"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06004" y="4343400"/>
            <a:ext cx="8140204"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9222093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298872" y="863023"/>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850908" y="2819399"/>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794172" y="685801"/>
            <a:ext cx="730438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979909" y="3428999"/>
            <a:ext cx="6932912"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206010" y="4343400"/>
            <a:ext cx="814020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1062572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06012" y="3308581"/>
            <a:ext cx="8140201"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06003" y="4777381"/>
            <a:ext cx="81402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252811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298872" y="863023"/>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850908" y="2819399"/>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794172" y="685801"/>
            <a:ext cx="730438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206004" y="3886200"/>
            <a:ext cx="8140202"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206003" y="4775200"/>
            <a:ext cx="8140202"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81336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06004" y="685807"/>
            <a:ext cx="8140204"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206004" y="3505200"/>
            <a:ext cx="8140204"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206003" y="4343400"/>
            <a:ext cx="8140204"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40256240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7071683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7790" y="685800"/>
            <a:ext cx="1438425"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06004" y="685800"/>
            <a:ext cx="6516040" cy="51054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5486685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443706" y="-4763"/>
            <a:ext cx="4074616"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79326" y="1380077"/>
            <a:ext cx="6966880" cy="2616199"/>
          </a:xfrm>
        </p:spPr>
        <p:txBody>
          <a:bodyPr anchor="b">
            <a:normAutofit/>
          </a:bodyPr>
          <a:lstStyle>
            <a:lvl1pPr algn="r">
              <a:defRPr sz="6000">
                <a:effectLst/>
              </a:defRPr>
            </a:lvl1pPr>
          </a:lstStyle>
          <a:p>
            <a:r>
              <a:rPr lang="pt-BR"/>
              <a:t>Clique para editar o título Mestre</a:t>
            </a:r>
            <a:endParaRPr lang="en-US" dirty="0"/>
          </a:p>
        </p:txBody>
      </p:sp>
      <p:sp>
        <p:nvSpPr>
          <p:cNvPr id="3" name="Subtitle 2"/>
          <p:cNvSpPr>
            <a:spLocks noGrp="1"/>
          </p:cNvSpPr>
          <p:nvPr>
            <p:ph type="subTitle" idx="1"/>
          </p:nvPr>
        </p:nvSpPr>
        <p:spPr>
          <a:xfrm>
            <a:off x="3668744" y="3996267"/>
            <a:ext cx="5677462"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a:xfrm>
            <a:off x="4332585" y="5883284"/>
            <a:ext cx="3513286" cy="365125"/>
          </a:xfrm>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4478044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a:xfrm>
            <a:off x="8898388" y="5867140"/>
            <a:ext cx="447823" cy="365125"/>
          </a:xfrm>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669605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FDAD811-6FE6-43B4-8F89-1D5841343804}" type="datetimeFigureOut">
              <a:rPr lang="pt-BR" smtClean="0"/>
              <a:t>26/11/2019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904861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89977" y="2666999"/>
            <a:ext cx="7256232" cy="2110382"/>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089977" y="4777381"/>
            <a:ext cx="72562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0465580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206003" y="685809"/>
            <a:ext cx="8140204"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206006" y="2667008"/>
            <a:ext cx="3977232"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68973" y="2667000"/>
            <a:ext cx="3977233"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5394717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439896" y="2658533"/>
            <a:ext cx="3743340"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06004" y="3335337"/>
            <a:ext cx="3977233"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590400" y="2667000"/>
            <a:ext cx="375581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368973" y="3335337"/>
            <a:ext cx="3977233"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8" name="Footer Placeholder 7"/>
          <p:cNvSpPr>
            <a:spLocks noGrp="1"/>
          </p:cNvSpPr>
          <p:nvPr>
            <p:ph type="ftr" sz="quarter" idx="11"/>
          </p:nvPr>
        </p:nvSpPr>
        <p:spPr/>
        <p:txBody>
          <a:bodyPr/>
          <a:lstStyle/>
          <a:p>
            <a:endParaRPr lang="pt-BR">
              <a:solidFill>
                <a:prstClr val="black"/>
              </a:solidFill>
            </a:endParaRPr>
          </a:p>
        </p:txBody>
      </p:sp>
      <p:sp>
        <p:nvSpPr>
          <p:cNvPr id="9" name="Slide Number Placeholder 8"/>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3194677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4" name="Footer Placeholder 3"/>
          <p:cNvSpPr>
            <a:spLocks noGrp="1"/>
          </p:cNvSpPr>
          <p:nvPr>
            <p:ph type="ftr" sz="quarter" idx="11"/>
          </p:nvPr>
        </p:nvSpPr>
        <p:spPr/>
        <p:txBody>
          <a:bodyPr/>
          <a:lstStyle/>
          <a:p>
            <a:endParaRPr lang="pt-BR">
              <a:solidFill>
                <a:prstClr val="black"/>
              </a:solidFill>
            </a:endParaRPr>
          </a:p>
        </p:txBody>
      </p:sp>
      <p:sp>
        <p:nvSpPr>
          <p:cNvPr id="5" name="Slide Number Placeholder 4"/>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351336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3" name="Footer Placeholder 2"/>
          <p:cNvSpPr>
            <a:spLocks noGrp="1"/>
          </p:cNvSpPr>
          <p:nvPr>
            <p:ph type="ftr" sz="quarter" idx="11"/>
          </p:nvPr>
        </p:nvSpPr>
        <p:spPr/>
        <p:txBody>
          <a:bodyPr/>
          <a:lstStyle/>
          <a:p>
            <a:endParaRPr lang="pt-BR">
              <a:solidFill>
                <a:prstClr val="black"/>
              </a:solidFill>
            </a:endParaRPr>
          </a:p>
        </p:txBody>
      </p:sp>
      <p:sp>
        <p:nvSpPr>
          <p:cNvPr id="4" name="Slide Number Placeholder 3"/>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1006790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08" y="1600200"/>
            <a:ext cx="2883661"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275402" y="685808"/>
            <a:ext cx="5070804"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06008" y="2971800"/>
            <a:ext cx="288366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7302936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4713" y="1752599"/>
            <a:ext cx="4408753"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6170679" y="914400"/>
            <a:ext cx="266579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04713" y="3124199"/>
            <a:ext cx="4408753"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13814941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07" y="4732865"/>
            <a:ext cx="8140203"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38635" y="932112"/>
            <a:ext cx="6683580"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06007" y="5299603"/>
            <a:ext cx="814020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2260544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08" y="685800"/>
            <a:ext cx="8140203"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06004" y="4343400"/>
            <a:ext cx="8140204"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435150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298872" y="863023"/>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850908" y="2819399"/>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794172" y="685801"/>
            <a:ext cx="730438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979909" y="3428999"/>
            <a:ext cx="6932912"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206007" y="4343400"/>
            <a:ext cx="814020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65349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95300" y="273050"/>
            <a:ext cx="3259006"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872974" y="27307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DAD811-6FE6-43B4-8F89-1D5841343804}" type="datetimeFigureOut">
              <a:rPr lang="pt-BR" smtClean="0"/>
              <a:t>26/11/2019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3043844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06009" y="3308581"/>
            <a:ext cx="8140201"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06003" y="4777381"/>
            <a:ext cx="81402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5778566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298872" y="863023"/>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850908" y="2819399"/>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794172" y="685801"/>
            <a:ext cx="730438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206004" y="3886200"/>
            <a:ext cx="8140202"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206003" y="4775200"/>
            <a:ext cx="8140202"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0444772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06004" y="685807"/>
            <a:ext cx="8140204"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206004" y="3505200"/>
            <a:ext cx="8140204"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206003" y="4343400"/>
            <a:ext cx="8140204"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5860114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73363533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7787" y="685800"/>
            <a:ext cx="1438425" cy="510540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06004" y="685800"/>
            <a:ext cx="6516040" cy="5105400"/>
          </a:xfrm>
        </p:spPr>
        <p:txBody>
          <a:bodyPr vert="eaVert" ancho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5882969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9" name="Group 18"/>
          <p:cNvGrpSpPr/>
          <p:nvPr/>
        </p:nvGrpSpPr>
        <p:grpSpPr>
          <a:xfrm>
            <a:off x="443706" y="-4763"/>
            <a:ext cx="4074616"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379326" y="1380069"/>
            <a:ext cx="6966880" cy="2616199"/>
          </a:xfrm>
        </p:spPr>
        <p:txBody>
          <a:bodyPr anchor="b">
            <a:normAutofit/>
          </a:bodyPr>
          <a:lstStyle>
            <a:lvl1pPr algn="r">
              <a:defRPr sz="6000">
                <a:effectLst/>
              </a:defRPr>
            </a:lvl1pPr>
          </a:lstStyle>
          <a:p>
            <a:r>
              <a:rPr lang="pt-BR"/>
              <a:t>Clique para editar o título Mestre</a:t>
            </a:r>
            <a:endParaRPr lang="en-US" dirty="0"/>
          </a:p>
        </p:txBody>
      </p:sp>
      <p:sp>
        <p:nvSpPr>
          <p:cNvPr id="3" name="Subtitle 2"/>
          <p:cNvSpPr>
            <a:spLocks noGrp="1"/>
          </p:cNvSpPr>
          <p:nvPr>
            <p:ph type="subTitle" idx="1"/>
          </p:nvPr>
        </p:nvSpPr>
        <p:spPr>
          <a:xfrm>
            <a:off x="3668744" y="3996267"/>
            <a:ext cx="5677462"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a:xfrm>
            <a:off x="4332585" y="5883276"/>
            <a:ext cx="3513286" cy="365125"/>
          </a:xfrm>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5171828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a:xfrm>
            <a:off x="8898384" y="5867132"/>
            <a:ext cx="447823" cy="365125"/>
          </a:xfrm>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58671980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089977" y="2666999"/>
            <a:ext cx="7256232" cy="2110382"/>
          </a:xfrm>
        </p:spPr>
        <p:txBody>
          <a:bodyPr anchor="b"/>
          <a:lstStyle>
            <a:lvl1pPr algn="r">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089976" y="4777381"/>
            <a:ext cx="7256233"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553941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206003" y="685801"/>
            <a:ext cx="8140204" cy="1752599"/>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206004" y="2667000"/>
            <a:ext cx="3977232"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368973" y="2667000"/>
            <a:ext cx="3977233"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8749379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439896" y="2658533"/>
            <a:ext cx="3743340"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06003" y="3335337"/>
            <a:ext cx="3977233"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590396" y="2667000"/>
            <a:ext cx="375581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368973" y="3335337"/>
            <a:ext cx="3977233"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8" name="Footer Placeholder 7"/>
          <p:cNvSpPr>
            <a:spLocks noGrp="1"/>
          </p:cNvSpPr>
          <p:nvPr>
            <p:ph type="ftr" sz="quarter" idx="11"/>
          </p:nvPr>
        </p:nvSpPr>
        <p:spPr/>
        <p:txBody>
          <a:bodyPr/>
          <a:lstStyle/>
          <a:p>
            <a:endParaRPr lang="pt-BR">
              <a:solidFill>
                <a:prstClr val="black"/>
              </a:solidFill>
            </a:endParaRPr>
          </a:p>
        </p:txBody>
      </p:sp>
      <p:sp>
        <p:nvSpPr>
          <p:cNvPr id="9" name="Slide Number Placeholder 8"/>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37840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941645" y="4800600"/>
            <a:ext cx="59436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FDAD811-6FE6-43B4-8F89-1D5841343804}" type="datetimeFigureOut">
              <a:rPr lang="pt-BR" smtClean="0"/>
              <a:t>26/11/2019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F49E9C3-2E7A-44C6-973A-828FC6C6B4AC}" type="slidenum">
              <a:rPr lang="pt-BR" smtClean="0"/>
              <a:t>‹nº›</a:t>
            </a:fld>
            <a:endParaRPr lang="pt-BR"/>
          </a:p>
        </p:txBody>
      </p:sp>
    </p:spTree>
    <p:extLst>
      <p:ext uri="{BB962C8B-B14F-4D97-AF65-F5344CB8AC3E}">
        <p14:creationId xmlns:p14="http://schemas.microsoft.com/office/powerpoint/2010/main" val="40625797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4" name="Footer Placeholder 3"/>
          <p:cNvSpPr>
            <a:spLocks noGrp="1"/>
          </p:cNvSpPr>
          <p:nvPr>
            <p:ph type="ftr" sz="quarter" idx="11"/>
          </p:nvPr>
        </p:nvSpPr>
        <p:spPr/>
        <p:txBody>
          <a:bodyPr/>
          <a:lstStyle/>
          <a:p>
            <a:endParaRPr lang="pt-BR">
              <a:solidFill>
                <a:prstClr val="black"/>
              </a:solidFill>
            </a:endParaRPr>
          </a:p>
        </p:txBody>
      </p:sp>
      <p:sp>
        <p:nvSpPr>
          <p:cNvPr id="5" name="Slide Number Placeholder 4"/>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14367453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3" name="Footer Placeholder 2"/>
          <p:cNvSpPr>
            <a:spLocks noGrp="1"/>
          </p:cNvSpPr>
          <p:nvPr>
            <p:ph type="ftr" sz="quarter" idx="11"/>
          </p:nvPr>
        </p:nvSpPr>
        <p:spPr/>
        <p:txBody>
          <a:bodyPr/>
          <a:lstStyle/>
          <a:p>
            <a:endParaRPr lang="pt-BR">
              <a:solidFill>
                <a:prstClr val="black"/>
              </a:solidFill>
            </a:endParaRPr>
          </a:p>
        </p:txBody>
      </p:sp>
      <p:sp>
        <p:nvSpPr>
          <p:cNvPr id="4" name="Slide Number Placeholder 3"/>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2345454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04" y="1600200"/>
            <a:ext cx="2883661" cy="1371600"/>
          </a:xfrm>
        </p:spPr>
        <p:txBody>
          <a:bodyPr anchor="b">
            <a:normAutofit/>
          </a:bodyPr>
          <a:lstStyle>
            <a:lvl1pPr algn="ctr">
              <a:defRPr sz="2400" b="0"/>
            </a:lvl1pPr>
          </a:lstStyle>
          <a:p>
            <a:r>
              <a:rPr lang="pt-BR"/>
              <a:t>Clique para editar o título Mestre</a:t>
            </a:r>
            <a:endParaRPr lang="en-US" dirty="0"/>
          </a:p>
        </p:txBody>
      </p:sp>
      <p:sp>
        <p:nvSpPr>
          <p:cNvPr id="3" name="Content Placeholder 2"/>
          <p:cNvSpPr>
            <a:spLocks noGrp="1"/>
          </p:cNvSpPr>
          <p:nvPr>
            <p:ph idx="1"/>
          </p:nvPr>
        </p:nvSpPr>
        <p:spPr>
          <a:xfrm>
            <a:off x="4275402" y="685800"/>
            <a:ext cx="5070804"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206004" y="2971800"/>
            <a:ext cx="288366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9265365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4713" y="1752599"/>
            <a:ext cx="4408753" cy="1371600"/>
          </a:xfrm>
        </p:spPr>
        <p:txBody>
          <a:bodyPr anchor="b">
            <a:normAutofit/>
          </a:bodyPr>
          <a:lstStyle>
            <a:lvl1pPr algn="ctr">
              <a:defRPr sz="2800" b="0"/>
            </a:lvl1pPr>
          </a:lstStyle>
          <a:p>
            <a:r>
              <a:rPr lang="pt-BR"/>
              <a:t>Clique para editar o título Mestre</a:t>
            </a:r>
            <a:endParaRPr lang="en-US" dirty="0"/>
          </a:p>
        </p:txBody>
      </p:sp>
      <p:sp>
        <p:nvSpPr>
          <p:cNvPr id="14" name="Picture Placeholder 2"/>
          <p:cNvSpPr>
            <a:spLocks noGrp="1" noChangeAspect="1"/>
          </p:cNvSpPr>
          <p:nvPr>
            <p:ph type="pic" idx="1"/>
          </p:nvPr>
        </p:nvSpPr>
        <p:spPr>
          <a:xfrm>
            <a:off x="6170679" y="914400"/>
            <a:ext cx="266579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04713" y="3124199"/>
            <a:ext cx="4408753"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4591928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03" y="4732865"/>
            <a:ext cx="8140203" cy="566738"/>
          </a:xfrm>
        </p:spPr>
        <p:txBody>
          <a:bodyPr anchor="b">
            <a:normAutofit/>
          </a:bodyPr>
          <a:lstStyle>
            <a:lvl1pPr algn="ctr">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938635" y="932112"/>
            <a:ext cx="6683580"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206003" y="5299603"/>
            <a:ext cx="8140203"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6" name="Footer Placeholder 5"/>
          <p:cNvSpPr>
            <a:spLocks noGrp="1"/>
          </p:cNvSpPr>
          <p:nvPr>
            <p:ph type="ftr" sz="quarter" idx="11"/>
          </p:nvPr>
        </p:nvSpPr>
        <p:spPr/>
        <p:txBody>
          <a:bodyPr/>
          <a:lstStyle/>
          <a:p>
            <a:endParaRPr lang="pt-BR">
              <a:solidFill>
                <a:prstClr val="black"/>
              </a:solidFill>
            </a:endParaRPr>
          </a:p>
        </p:txBody>
      </p:sp>
      <p:sp>
        <p:nvSpPr>
          <p:cNvPr id="7" name="Slide Number Placeholder 6"/>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8575741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206004" y="685800"/>
            <a:ext cx="8140203" cy="3048000"/>
          </a:xfrm>
        </p:spPr>
        <p:txBody>
          <a:bodyPr anchor="ctr">
            <a:normAutofit/>
          </a:bodyPr>
          <a:lstStyle>
            <a:lvl1pPr algn="ct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06004" y="4343400"/>
            <a:ext cx="8140204"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5676094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14" name="TextBox 13"/>
          <p:cNvSpPr txBox="1"/>
          <p:nvPr/>
        </p:nvSpPr>
        <p:spPr>
          <a:xfrm>
            <a:off x="1298872" y="863023"/>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850908" y="2819399"/>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794172" y="685801"/>
            <a:ext cx="730438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979909" y="3428999"/>
            <a:ext cx="6932912"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os estilos de texto Mestres</a:t>
            </a:r>
          </a:p>
        </p:txBody>
      </p:sp>
      <p:sp>
        <p:nvSpPr>
          <p:cNvPr id="3" name="Text Placeholder 2"/>
          <p:cNvSpPr>
            <a:spLocks noGrp="1"/>
          </p:cNvSpPr>
          <p:nvPr>
            <p:ph type="body" idx="1"/>
          </p:nvPr>
        </p:nvSpPr>
        <p:spPr>
          <a:xfrm>
            <a:off x="1206003" y="4343400"/>
            <a:ext cx="814020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7520209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206005" y="3308581"/>
            <a:ext cx="8140201" cy="1468800"/>
          </a:xfrm>
        </p:spPr>
        <p:txBody>
          <a:bodyPr anchor="b">
            <a:normAutofit/>
          </a:bodyPr>
          <a:lstStyle>
            <a:lvl1pPr algn="r">
              <a:defRPr sz="3200" b="0" cap="none"/>
            </a:lvl1pPr>
          </a:lstStyle>
          <a:p>
            <a:r>
              <a:rPr lang="pt-BR"/>
              <a:t>Clique para editar o título Mestre</a:t>
            </a:r>
            <a:endParaRPr lang="en-US" dirty="0"/>
          </a:p>
        </p:txBody>
      </p:sp>
      <p:sp>
        <p:nvSpPr>
          <p:cNvPr id="3" name="Text Placeholder 2"/>
          <p:cNvSpPr>
            <a:spLocks noGrp="1"/>
          </p:cNvSpPr>
          <p:nvPr>
            <p:ph type="body" idx="1"/>
          </p:nvPr>
        </p:nvSpPr>
        <p:spPr>
          <a:xfrm>
            <a:off x="1206003" y="4777381"/>
            <a:ext cx="81402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357284249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4" name="TextBox 13"/>
          <p:cNvSpPr txBox="1"/>
          <p:nvPr/>
        </p:nvSpPr>
        <p:spPr>
          <a:xfrm>
            <a:off x="1298872" y="863023"/>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5" name="TextBox 14"/>
          <p:cNvSpPr txBox="1"/>
          <p:nvPr/>
        </p:nvSpPr>
        <p:spPr>
          <a:xfrm>
            <a:off x="8850908" y="2819399"/>
            <a:ext cx="4953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
        <p:nvSpPr>
          <p:cNvPr id="2" name="Title 1"/>
          <p:cNvSpPr>
            <a:spLocks noGrp="1"/>
          </p:cNvSpPr>
          <p:nvPr>
            <p:ph type="title"/>
          </p:nvPr>
        </p:nvSpPr>
        <p:spPr>
          <a:xfrm>
            <a:off x="1794172" y="685801"/>
            <a:ext cx="7304385" cy="2743199"/>
          </a:xfrm>
        </p:spPr>
        <p:txBody>
          <a:bodyPr anchor="ctr">
            <a:normAutofit/>
          </a:bodyPr>
          <a:lstStyle>
            <a:lvl1pPr algn="ctr">
              <a:defRPr sz="3200" b="0" cap="none">
                <a:solidFill>
                  <a:schemeClr val="tx1"/>
                </a:solidFill>
              </a:defRPr>
            </a:lvl1pPr>
          </a:lstStyle>
          <a:p>
            <a:r>
              <a:rPr lang="pt-BR"/>
              <a:t>Clique para editar o título Mestre</a:t>
            </a:r>
            <a:endParaRPr lang="en-US" dirty="0"/>
          </a:p>
        </p:txBody>
      </p:sp>
      <p:sp>
        <p:nvSpPr>
          <p:cNvPr id="10" name="Text Placeholder 9"/>
          <p:cNvSpPr>
            <a:spLocks noGrp="1"/>
          </p:cNvSpPr>
          <p:nvPr>
            <p:ph type="body" sz="quarter" idx="13"/>
          </p:nvPr>
        </p:nvSpPr>
        <p:spPr>
          <a:xfrm>
            <a:off x="1206004" y="3886200"/>
            <a:ext cx="8140202"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206003" y="4775200"/>
            <a:ext cx="8140202"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7675319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1206004" y="685801"/>
            <a:ext cx="8140204" cy="2727325"/>
          </a:xfrm>
        </p:spPr>
        <p:txBody>
          <a:bodyPr vert="horz" lIns="91440" tIns="45720" rIns="91440" bIns="45720" rtlCol="0" anchor="ctr">
            <a:normAutofit/>
          </a:bodyPr>
          <a:lstStyle>
            <a:lvl1pPr>
              <a:defRPr lang="en-US" b="0" dirty="0"/>
            </a:lvl1pPr>
          </a:lstStyle>
          <a:p>
            <a:pPr marL="0" lvl="0"/>
            <a:r>
              <a:rPr lang="pt-BR"/>
              <a:t>Clique para editar o título Mestre</a:t>
            </a:r>
            <a:endParaRPr lang="en-US" dirty="0"/>
          </a:p>
        </p:txBody>
      </p:sp>
      <p:sp>
        <p:nvSpPr>
          <p:cNvPr id="10" name="Text Placeholder 9"/>
          <p:cNvSpPr>
            <a:spLocks noGrp="1"/>
          </p:cNvSpPr>
          <p:nvPr>
            <p:ph type="body" sz="quarter" idx="13"/>
          </p:nvPr>
        </p:nvSpPr>
        <p:spPr>
          <a:xfrm>
            <a:off x="1206004" y="3505200"/>
            <a:ext cx="8140204"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pt-BR"/>
              <a:t>Clique para editar os estilos de texto Mestres</a:t>
            </a:r>
          </a:p>
        </p:txBody>
      </p:sp>
      <p:sp>
        <p:nvSpPr>
          <p:cNvPr id="3" name="Text Placeholder 2"/>
          <p:cNvSpPr>
            <a:spLocks noGrp="1"/>
          </p:cNvSpPr>
          <p:nvPr>
            <p:ph type="body" idx="1"/>
          </p:nvPr>
        </p:nvSpPr>
        <p:spPr>
          <a:xfrm>
            <a:off x="1206003" y="4343400"/>
            <a:ext cx="8140204"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6A1441E-B8FA-414C-8682-868E5F4D147E}" type="datetimeFigureOut">
              <a:rPr lang="pt-BR" smtClean="0">
                <a:solidFill>
                  <a:prstClr val="black"/>
                </a:solidFill>
              </a:rPr>
              <a:pPr/>
              <a:t>26/11/2019</a:t>
            </a:fld>
            <a:endParaRPr lang="pt-BR">
              <a:solidFill>
                <a:prstClr val="black"/>
              </a:solidFill>
            </a:endParaRPr>
          </a:p>
        </p:txBody>
      </p:sp>
      <p:sp>
        <p:nvSpPr>
          <p:cNvPr id="5" name="Footer Placeholder 4"/>
          <p:cNvSpPr>
            <a:spLocks noGrp="1"/>
          </p:cNvSpPr>
          <p:nvPr>
            <p:ph type="ftr" sz="quarter" idx="11"/>
          </p:nvPr>
        </p:nvSpPr>
        <p:spPr/>
        <p:txBody>
          <a:bodyPr/>
          <a:lstStyle/>
          <a:p>
            <a:endParaRPr lang="pt-BR">
              <a:solidFill>
                <a:prstClr val="black"/>
              </a:solidFill>
            </a:endParaRPr>
          </a:p>
        </p:txBody>
      </p:sp>
      <p:sp>
        <p:nvSpPr>
          <p:cNvPr id="6" name="Slide Number Placeholder 5"/>
          <p:cNvSpPr>
            <a:spLocks noGrp="1"/>
          </p:cNvSpPr>
          <p:nvPr>
            <p:ph type="sldNum" sz="quarter" idx="12"/>
          </p:nvPr>
        </p:nvSpPr>
        <p:spPr/>
        <p:txBody>
          <a:bodyPr/>
          <a:lstStyle/>
          <a:p>
            <a:fld id="{2AF16B44-81A9-4D26-B65E-2A5B3D86D9D3}" type="slidenum">
              <a:rPr lang="pt-BR" smtClean="0">
                <a:solidFill>
                  <a:prstClr val="black"/>
                </a:solidFill>
              </a:rPr>
              <a:pPr/>
              <a:t>‹nº›</a:t>
            </a:fld>
            <a:endParaRPr lang="pt-BR">
              <a:solidFill>
                <a:prstClr val="black"/>
              </a:solidFill>
            </a:endParaRPr>
          </a:p>
        </p:txBody>
      </p:sp>
    </p:spTree>
    <p:extLst>
      <p:ext uri="{BB962C8B-B14F-4D97-AF65-F5344CB8AC3E}">
        <p14:creationId xmlns:p14="http://schemas.microsoft.com/office/powerpoint/2010/main" val="202637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theme" Target="../theme/theme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95300" y="63563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AD811-6FE6-43B4-8F89-1D5841343804}" type="datetimeFigureOut">
              <a:rPr lang="pt-BR" smtClean="0"/>
              <a:t>26/11/2019</a:t>
            </a:fld>
            <a:endParaRPr lang="pt-BR"/>
          </a:p>
        </p:txBody>
      </p:sp>
      <p:sp>
        <p:nvSpPr>
          <p:cNvPr id="5" name="Espaço Reservado para Rodapé 4"/>
          <p:cNvSpPr>
            <a:spLocks noGrp="1"/>
          </p:cNvSpPr>
          <p:nvPr>
            <p:ph type="ftr" sz="quarter" idx="3"/>
          </p:nvPr>
        </p:nvSpPr>
        <p:spPr>
          <a:xfrm>
            <a:off x="3384550" y="63563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7099300" y="63563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9E9C3-2E7A-44C6-973A-828FC6C6B4AC}" type="slidenum">
              <a:rPr lang="pt-BR" smtClean="0"/>
              <a:t>‹nº›</a:t>
            </a:fld>
            <a:endParaRPr lang="pt-BR"/>
          </a:p>
        </p:txBody>
      </p:sp>
    </p:spTree>
    <p:extLst>
      <p:ext uri="{BB962C8B-B14F-4D97-AF65-F5344CB8AC3E}">
        <p14:creationId xmlns:p14="http://schemas.microsoft.com/office/powerpoint/2010/main" val="176770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22537" y="3"/>
            <a:ext cx="1979911"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206003" y="685819"/>
            <a:ext cx="8140204" cy="1752599"/>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06002" y="2667018"/>
            <a:ext cx="8140204" cy="3124201"/>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907784" y="5883294"/>
            <a:ext cx="928688"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56A1441E-B8FA-414C-8682-868E5F4D147E}" type="datetimeFigureOut">
              <a:rPr lang="pt-BR" smtClean="0">
                <a:solidFill>
                  <a:prstClr val="black"/>
                </a:solidFill>
              </a:rPr>
              <a:pPr defTabSz="457200"/>
              <a:t>26/11/2019</a:t>
            </a:fld>
            <a:endParaRPr lang="pt-BR">
              <a:solidFill>
                <a:prstClr val="black"/>
              </a:solidFill>
            </a:endParaRPr>
          </a:p>
        </p:txBody>
      </p:sp>
      <p:sp>
        <p:nvSpPr>
          <p:cNvPr id="5" name="Footer Placeholder 4"/>
          <p:cNvSpPr>
            <a:spLocks noGrp="1"/>
          </p:cNvSpPr>
          <p:nvPr>
            <p:ph type="ftr" sz="quarter" idx="3"/>
          </p:nvPr>
        </p:nvSpPr>
        <p:spPr>
          <a:xfrm>
            <a:off x="2089979" y="5883294"/>
            <a:ext cx="5755894"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pt-BR">
              <a:solidFill>
                <a:prstClr val="black"/>
              </a:solidFill>
            </a:endParaRPr>
          </a:p>
        </p:txBody>
      </p:sp>
      <p:sp>
        <p:nvSpPr>
          <p:cNvPr id="6" name="Slide Number Placeholder 5"/>
          <p:cNvSpPr>
            <a:spLocks noGrp="1"/>
          </p:cNvSpPr>
          <p:nvPr>
            <p:ph type="sldNum" sz="quarter" idx="4"/>
          </p:nvPr>
        </p:nvSpPr>
        <p:spPr>
          <a:xfrm>
            <a:off x="8898393" y="5883294"/>
            <a:ext cx="4478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2AF16B44-81A9-4D26-B65E-2A5B3D86D9D3}" type="slidenum">
              <a:rPr lang="pt-BR" smtClean="0">
                <a:solidFill>
                  <a:prstClr val="black"/>
                </a:solidFill>
              </a:rPr>
              <a:pPr defTabSz="457200"/>
              <a:t>‹nº›</a:t>
            </a:fld>
            <a:endParaRPr lang="pt-BR">
              <a:solidFill>
                <a:prstClr val="black"/>
              </a:solidFill>
            </a:endParaRPr>
          </a:p>
        </p:txBody>
      </p:sp>
    </p:spTree>
    <p:extLst>
      <p:ext uri="{BB962C8B-B14F-4D97-AF65-F5344CB8AC3E}">
        <p14:creationId xmlns:p14="http://schemas.microsoft.com/office/powerpoint/2010/main" val="34716734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95300" y="63563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384550" y="63563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7099300" y="63563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7309341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95300" y="1600206"/>
            <a:ext cx="89154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95300" y="635637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DAD811-6FE6-43B4-8F89-1D5841343804}" type="datetimeFigureOut">
              <a:rPr lang="pt-BR" smtClean="0">
                <a:solidFill>
                  <a:prstClr val="black">
                    <a:tint val="75000"/>
                  </a:prstClr>
                </a:solidFill>
              </a:rPr>
              <a:pPr/>
              <a:t>26/11/2019</a:t>
            </a:fld>
            <a:endParaRPr lang="pt-BR">
              <a:solidFill>
                <a:prstClr val="black">
                  <a:tint val="75000"/>
                </a:prstClr>
              </a:solidFill>
            </a:endParaRPr>
          </a:p>
        </p:txBody>
      </p:sp>
      <p:sp>
        <p:nvSpPr>
          <p:cNvPr id="5" name="Espaço Reservado para Rodapé 4"/>
          <p:cNvSpPr>
            <a:spLocks noGrp="1"/>
          </p:cNvSpPr>
          <p:nvPr>
            <p:ph type="ftr" sz="quarter" idx="3"/>
          </p:nvPr>
        </p:nvSpPr>
        <p:spPr>
          <a:xfrm>
            <a:off x="3384550" y="635637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7099300" y="635637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9E9C3-2E7A-44C6-973A-828FC6C6B4AC}"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7730934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22537" y="3"/>
            <a:ext cx="1979911"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206003" y="685815"/>
            <a:ext cx="8140204" cy="1752599"/>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06002" y="2667014"/>
            <a:ext cx="8140204" cy="3124201"/>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907784" y="5883290"/>
            <a:ext cx="928688"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56A1441E-B8FA-414C-8682-868E5F4D147E}" type="datetimeFigureOut">
              <a:rPr lang="pt-BR" smtClean="0">
                <a:solidFill>
                  <a:prstClr val="black"/>
                </a:solidFill>
              </a:rPr>
              <a:pPr defTabSz="457200"/>
              <a:t>26/11/2019</a:t>
            </a:fld>
            <a:endParaRPr lang="pt-BR">
              <a:solidFill>
                <a:prstClr val="black"/>
              </a:solidFill>
            </a:endParaRPr>
          </a:p>
        </p:txBody>
      </p:sp>
      <p:sp>
        <p:nvSpPr>
          <p:cNvPr id="5" name="Footer Placeholder 4"/>
          <p:cNvSpPr>
            <a:spLocks noGrp="1"/>
          </p:cNvSpPr>
          <p:nvPr>
            <p:ph type="ftr" sz="quarter" idx="3"/>
          </p:nvPr>
        </p:nvSpPr>
        <p:spPr>
          <a:xfrm>
            <a:off x="2089979" y="5883290"/>
            <a:ext cx="5755894"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pt-BR">
              <a:solidFill>
                <a:prstClr val="black"/>
              </a:solidFill>
            </a:endParaRPr>
          </a:p>
        </p:txBody>
      </p:sp>
      <p:sp>
        <p:nvSpPr>
          <p:cNvPr id="6" name="Slide Number Placeholder 5"/>
          <p:cNvSpPr>
            <a:spLocks noGrp="1"/>
          </p:cNvSpPr>
          <p:nvPr>
            <p:ph type="sldNum" sz="quarter" idx="4"/>
          </p:nvPr>
        </p:nvSpPr>
        <p:spPr>
          <a:xfrm>
            <a:off x="8898391" y="5883290"/>
            <a:ext cx="4478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2AF16B44-81A9-4D26-B65E-2A5B3D86D9D3}" type="slidenum">
              <a:rPr lang="pt-BR" smtClean="0">
                <a:solidFill>
                  <a:prstClr val="black"/>
                </a:solidFill>
              </a:rPr>
              <a:pPr defTabSz="457200"/>
              <a:t>‹nº›</a:t>
            </a:fld>
            <a:endParaRPr lang="pt-BR">
              <a:solidFill>
                <a:prstClr val="black"/>
              </a:solidFill>
            </a:endParaRPr>
          </a:p>
        </p:txBody>
      </p:sp>
    </p:spTree>
    <p:extLst>
      <p:ext uri="{BB962C8B-B14F-4D97-AF65-F5344CB8AC3E}">
        <p14:creationId xmlns:p14="http://schemas.microsoft.com/office/powerpoint/2010/main" val="57387588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22537" y="3"/>
            <a:ext cx="1979911"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206003" y="685809"/>
            <a:ext cx="8140204" cy="1752599"/>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06002" y="2667008"/>
            <a:ext cx="8140204" cy="3124201"/>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907784" y="5883284"/>
            <a:ext cx="928688"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56A1441E-B8FA-414C-8682-868E5F4D147E}" type="datetimeFigureOut">
              <a:rPr lang="pt-BR" smtClean="0">
                <a:solidFill>
                  <a:prstClr val="black"/>
                </a:solidFill>
              </a:rPr>
              <a:pPr defTabSz="457200"/>
              <a:t>26/11/2019</a:t>
            </a:fld>
            <a:endParaRPr lang="pt-BR">
              <a:solidFill>
                <a:prstClr val="black"/>
              </a:solidFill>
            </a:endParaRPr>
          </a:p>
        </p:txBody>
      </p:sp>
      <p:sp>
        <p:nvSpPr>
          <p:cNvPr id="5" name="Footer Placeholder 4"/>
          <p:cNvSpPr>
            <a:spLocks noGrp="1"/>
          </p:cNvSpPr>
          <p:nvPr>
            <p:ph type="ftr" sz="quarter" idx="3"/>
          </p:nvPr>
        </p:nvSpPr>
        <p:spPr>
          <a:xfrm>
            <a:off x="2089979" y="5883284"/>
            <a:ext cx="5755894"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pt-BR">
              <a:solidFill>
                <a:prstClr val="black"/>
              </a:solidFill>
            </a:endParaRPr>
          </a:p>
        </p:txBody>
      </p:sp>
      <p:sp>
        <p:nvSpPr>
          <p:cNvPr id="6" name="Slide Number Placeholder 5"/>
          <p:cNvSpPr>
            <a:spLocks noGrp="1"/>
          </p:cNvSpPr>
          <p:nvPr>
            <p:ph type="sldNum" sz="quarter" idx="4"/>
          </p:nvPr>
        </p:nvSpPr>
        <p:spPr>
          <a:xfrm>
            <a:off x="8898388" y="5883284"/>
            <a:ext cx="4478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2AF16B44-81A9-4D26-B65E-2A5B3D86D9D3}" type="slidenum">
              <a:rPr lang="pt-BR" smtClean="0">
                <a:solidFill>
                  <a:prstClr val="black"/>
                </a:solidFill>
              </a:rPr>
              <a:pPr defTabSz="457200"/>
              <a:t>‹nº›</a:t>
            </a:fld>
            <a:endParaRPr lang="pt-BR">
              <a:solidFill>
                <a:prstClr val="black"/>
              </a:solidFill>
            </a:endParaRPr>
          </a:p>
        </p:txBody>
      </p:sp>
    </p:spTree>
    <p:extLst>
      <p:ext uri="{BB962C8B-B14F-4D97-AF65-F5344CB8AC3E}">
        <p14:creationId xmlns:p14="http://schemas.microsoft.com/office/powerpoint/2010/main" val="19712688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22535" y="1"/>
            <a:ext cx="1979911"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206003" y="685801"/>
            <a:ext cx="8140204" cy="1752599"/>
          </a:xfrm>
          <a:prstGeom prst="rect">
            <a:avLst/>
          </a:prstGeom>
          <a:effectLst/>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206002" y="2667000"/>
            <a:ext cx="8140204" cy="3124201"/>
          </a:xfrm>
          <a:prstGeom prst="rect">
            <a:avLst/>
          </a:prstGeom>
        </p:spPr>
        <p:txBody>
          <a:bodyPr vert="horz" lIns="91440" tIns="45720" rIns="91440" bIns="45720" rtlCol="0" anchor="ctr">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907783" y="5883276"/>
            <a:ext cx="928688"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56A1441E-B8FA-414C-8682-868E5F4D147E}" type="datetimeFigureOut">
              <a:rPr lang="pt-BR" smtClean="0">
                <a:solidFill>
                  <a:prstClr val="black"/>
                </a:solidFill>
              </a:rPr>
              <a:pPr defTabSz="457200"/>
              <a:t>26/11/2019</a:t>
            </a:fld>
            <a:endParaRPr lang="pt-BR">
              <a:solidFill>
                <a:prstClr val="black"/>
              </a:solidFill>
            </a:endParaRPr>
          </a:p>
        </p:txBody>
      </p:sp>
      <p:sp>
        <p:nvSpPr>
          <p:cNvPr id="5" name="Footer Placeholder 4"/>
          <p:cNvSpPr>
            <a:spLocks noGrp="1"/>
          </p:cNvSpPr>
          <p:nvPr>
            <p:ph type="ftr" sz="quarter" idx="3"/>
          </p:nvPr>
        </p:nvSpPr>
        <p:spPr>
          <a:xfrm>
            <a:off x="2089977" y="5883276"/>
            <a:ext cx="5755894"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pt-BR">
              <a:solidFill>
                <a:prstClr val="black"/>
              </a:solidFill>
            </a:endParaRPr>
          </a:p>
        </p:txBody>
      </p:sp>
      <p:sp>
        <p:nvSpPr>
          <p:cNvPr id="6" name="Slide Number Placeholder 5"/>
          <p:cNvSpPr>
            <a:spLocks noGrp="1"/>
          </p:cNvSpPr>
          <p:nvPr>
            <p:ph type="sldNum" sz="quarter" idx="4"/>
          </p:nvPr>
        </p:nvSpPr>
        <p:spPr>
          <a:xfrm>
            <a:off x="8898384" y="5883276"/>
            <a:ext cx="44782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2AF16B44-81A9-4D26-B65E-2A5B3D86D9D3}" type="slidenum">
              <a:rPr lang="pt-BR" smtClean="0">
                <a:solidFill>
                  <a:prstClr val="black"/>
                </a:solidFill>
              </a:rPr>
              <a:pPr defTabSz="457200"/>
              <a:t>‹nº›</a:t>
            </a:fld>
            <a:endParaRPr lang="pt-BR">
              <a:solidFill>
                <a:prstClr val="black"/>
              </a:solidFill>
            </a:endParaRPr>
          </a:p>
        </p:txBody>
      </p:sp>
    </p:spTree>
    <p:extLst>
      <p:ext uri="{BB962C8B-B14F-4D97-AF65-F5344CB8AC3E}">
        <p14:creationId xmlns:p14="http://schemas.microsoft.com/office/powerpoint/2010/main" val="378506021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9.xml"/></Relationships>
</file>

<file path=ppt/slides/_rels/slide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 y="5"/>
            <a:ext cx="9905999" cy="6860889"/>
          </a:xfrm>
          <a:prstGeom prst="rect">
            <a:avLst/>
          </a:prstGeom>
        </p:spPr>
      </p:pic>
      <p:sp>
        <p:nvSpPr>
          <p:cNvPr id="2" name="Retângulo 1"/>
          <p:cNvSpPr/>
          <p:nvPr/>
        </p:nvSpPr>
        <p:spPr>
          <a:xfrm>
            <a:off x="848544" y="1124762"/>
            <a:ext cx="8640960" cy="618630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pt-B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AUDITORIA</a:t>
            </a:r>
          </a:p>
          <a:p>
            <a:pPr algn="ctr"/>
            <a:r>
              <a:rPr lang="pt-BR" sz="72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NO SIH</a:t>
            </a:r>
          </a:p>
          <a:p>
            <a:pPr algn="ctr"/>
            <a:endParaRPr lang="pt-B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r>
              <a:rPr lang="en-GB" sz="3600" dirty="0">
                <a:solidFill>
                  <a:srgbClr val="353535"/>
                </a:solidFill>
                <a:effectLst>
                  <a:outerShdw blurRad="38100" dist="38100" dir="2700000" algn="tl">
                    <a:srgbClr val="000000"/>
                  </a:outerShdw>
                </a:effectLst>
                <a:latin typeface="Tahoma" pitchFamily="34" charset="0"/>
              </a:rPr>
              <a:t>VANDERLEI SOARES MOYA</a:t>
            </a:r>
          </a:p>
          <a:p>
            <a:pPr algn="ctr"/>
            <a:endParaRPr lang="pt-B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pt-B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677965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9119" y="73241"/>
            <a:ext cx="8140204" cy="1267528"/>
          </a:xfrm>
        </p:spPr>
        <p:txBody>
          <a:bodyPr>
            <a:normAutofit/>
          </a:bodyPr>
          <a:lstStyle/>
          <a:p>
            <a:r>
              <a:rPr lang="pt-BR" dirty="0">
                <a:solidFill>
                  <a:schemeClr val="accent1">
                    <a:lumMod val="50000"/>
                  </a:schemeClr>
                </a:solidFill>
              </a:rPr>
              <a:t>UTI – Critérios CFM</a:t>
            </a:r>
            <a:br>
              <a:rPr lang="pt-BR" dirty="0">
                <a:solidFill>
                  <a:schemeClr val="accent1">
                    <a:lumMod val="50000"/>
                  </a:schemeClr>
                </a:solidFill>
              </a:rPr>
            </a:br>
            <a:r>
              <a:rPr lang="pt-BR" sz="3100" dirty="0">
                <a:solidFill>
                  <a:schemeClr val="accent1">
                    <a:lumMod val="50000"/>
                  </a:schemeClr>
                </a:solidFill>
              </a:rPr>
              <a:t>Resolução CFM nº 2.156/2016</a:t>
            </a:r>
          </a:p>
        </p:txBody>
      </p:sp>
      <p:sp>
        <p:nvSpPr>
          <p:cNvPr id="3" name="Espaço Reservado para Conteúdo 2"/>
          <p:cNvSpPr>
            <a:spLocks noGrp="1"/>
          </p:cNvSpPr>
          <p:nvPr>
            <p:ph idx="1"/>
          </p:nvPr>
        </p:nvSpPr>
        <p:spPr>
          <a:xfrm>
            <a:off x="925998" y="1258963"/>
            <a:ext cx="8850796" cy="5674503"/>
          </a:xfrm>
        </p:spPr>
        <p:txBody>
          <a:bodyPr>
            <a:normAutofit/>
          </a:bodyPr>
          <a:lstStyle/>
          <a:p>
            <a:pPr algn="just"/>
            <a:r>
              <a:rPr lang="pt-BR" sz="2000" dirty="0"/>
              <a:t>1. Pacientes que necessitam de intervenções de suporte à vida, com alta probabilidade de recuperação e sem nenhuma limitação de suporte terapêutico.</a:t>
            </a:r>
          </a:p>
          <a:p>
            <a:pPr algn="just"/>
            <a:r>
              <a:rPr lang="pt-BR" sz="2000" dirty="0"/>
              <a:t>2. Pacientes que necessitam de monitorização intensiva, pelo alto risco de precisarem de intervenção imediata, e sem nenhuma limitação de suporte terapêutico.</a:t>
            </a:r>
          </a:p>
          <a:p>
            <a:pPr algn="just"/>
            <a:r>
              <a:rPr lang="pt-BR" sz="2000" dirty="0"/>
              <a:t>3. Pacientes que necessitam de intervenções de suporte à vida, com baixa probabilidade de recuperação ou com limitação de intervenção terapêutica.</a:t>
            </a:r>
          </a:p>
          <a:p>
            <a:pPr algn="just"/>
            <a:r>
              <a:rPr lang="pt-BR" sz="2000" dirty="0"/>
              <a:t>4. Pacientes que necessitam de monitorização intensiva, pelo alto risco de precisarem de intervenção imediata, mas com limitação de intervenção terapêutica.</a:t>
            </a:r>
          </a:p>
          <a:p>
            <a:pPr marL="0" indent="0" algn="just">
              <a:buNone/>
            </a:pPr>
            <a:endParaRPr lang="pt-BR" dirty="0"/>
          </a:p>
        </p:txBody>
      </p:sp>
    </p:spTree>
    <p:extLst>
      <p:ext uri="{BB962C8B-B14F-4D97-AF65-F5344CB8AC3E}">
        <p14:creationId xmlns:p14="http://schemas.microsoft.com/office/powerpoint/2010/main" val="1565352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676637" y="1124744"/>
            <a:ext cx="7116142" cy="3046988"/>
          </a:xfrm>
          <a:prstGeom prst="rect">
            <a:avLst/>
          </a:prstGeom>
        </p:spPr>
        <p:txBody>
          <a:bodyPr wrap="square">
            <a:spAutoFit/>
          </a:bodyPr>
          <a:lstStyle/>
          <a:p>
            <a:pPr algn="just" defTabSz="457200"/>
            <a:r>
              <a:rPr lang="pt-BR" dirty="0">
                <a:solidFill>
                  <a:prstClr val="black"/>
                </a:solidFill>
              </a:rPr>
              <a:t>5</a:t>
            </a:r>
            <a:r>
              <a:rPr lang="pt-BR" sz="2400" dirty="0">
                <a:solidFill>
                  <a:prstClr val="black"/>
                </a:solidFill>
              </a:rPr>
              <a:t>. Pacientes com doença em fase de </a:t>
            </a:r>
            <a:r>
              <a:rPr lang="pt-BR" sz="2400" dirty="0" err="1">
                <a:solidFill>
                  <a:prstClr val="black"/>
                </a:solidFill>
              </a:rPr>
              <a:t>terminalidade</a:t>
            </a:r>
            <a:r>
              <a:rPr lang="pt-BR" sz="2400" dirty="0">
                <a:solidFill>
                  <a:prstClr val="black"/>
                </a:solidFill>
              </a:rPr>
              <a:t>, ou moribundos, sem possibilidade de recuperação. </a:t>
            </a:r>
          </a:p>
          <a:p>
            <a:pPr algn="just" defTabSz="457200"/>
            <a:r>
              <a:rPr lang="pt-BR" sz="2400" dirty="0">
                <a:solidFill>
                  <a:prstClr val="black"/>
                </a:solidFill>
              </a:rPr>
              <a:t>Em geral, esses pacientes não são apropriados para admissão na UTI (exceto se forem potenciais doadores de órgãos). No entanto, seu ingresso pode ser justificado em caráter excepcional, considerando as peculiaridades do caso e condicionado ao critério do médico </a:t>
            </a:r>
            <a:r>
              <a:rPr lang="pt-BR" sz="2400" dirty="0" err="1">
                <a:solidFill>
                  <a:prstClr val="black"/>
                </a:solidFill>
              </a:rPr>
              <a:t>intensivista</a:t>
            </a:r>
            <a:r>
              <a:rPr lang="pt-BR" sz="2400" dirty="0">
                <a:solidFill>
                  <a:prstClr val="black"/>
                </a:solidFill>
              </a:rPr>
              <a:t>.</a:t>
            </a:r>
          </a:p>
        </p:txBody>
      </p:sp>
      <p:sp>
        <p:nvSpPr>
          <p:cNvPr id="2" name="Retângulo 1"/>
          <p:cNvSpPr/>
          <p:nvPr/>
        </p:nvSpPr>
        <p:spPr>
          <a:xfrm>
            <a:off x="1730651" y="4581137"/>
            <a:ext cx="7062137" cy="1569660"/>
          </a:xfrm>
          <a:prstGeom prst="rect">
            <a:avLst/>
          </a:prstGeom>
        </p:spPr>
        <p:txBody>
          <a:bodyPr wrap="square">
            <a:spAutoFit/>
          </a:bodyPr>
          <a:lstStyle/>
          <a:p>
            <a:pPr algn="just"/>
            <a:r>
              <a:rPr lang="pt-BR" sz="2400" dirty="0"/>
              <a:t>A Resolução </a:t>
            </a:r>
            <a:r>
              <a:rPr lang="pt-BR" sz="2400" dirty="0" smtClean="0"/>
              <a:t>orienta </a:t>
            </a:r>
            <a:r>
              <a:rPr lang="pt-BR" sz="2400" dirty="0"/>
              <a:t>que todas as solicitações de vagas para unidade de tratamento intensivo (UTI) deverão ser justificadas e registradas no prontuário do paciente pelo médico solicitante.</a:t>
            </a:r>
          </a:p>
        </p:txBody>
      </p:sp>
    </p:spTree>
    <p:extLst>
      <p:ext uri="{BB962C8B-B14F-4D97-AF65-F5344CB8AC3E}">
        <p14:creationId xmlns:p14="http://schemas.microsoft.com/office/powerpoint/2010/main" val="367817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ítulo 1">
            <a:extLst>
              <a:ext uri="{FF2B5EF4-FFF2-40B4-BE49-F238E27FC236}">
                <a16:creationId xmlns:a16="http://schemas.microsoft.com/office/drawing/2014/main" id="{6721E315-CB60-4835-9DA7-F2637A0515FF}"/>
              </a:ext>
            </a:extLst>
          </p:cNvPr>
          <p:cNvSpPr>
            <a:spLocks noGrp="1"/>
          </p:cNvSpPr>
          <p:nvPr>
            <p:ph type="title"/>
          </p:nvPr>
        </p:nvSpPr>
        <p:spPr>
          <a:xfrm>
            <a:off x="1609725" y="260350"/>
            <a:ext cx="6686550" cy="1143000"/>
          </a:xfrm>
          <a:noFill/>
        </p:spPr>
        <p:txBody>
          <a:bodyPr rtlCol="0">
            <a:normAutofit/>
          </a:bodyPr>
          <a:lstStyle/>
          <a:p>
            <a:pPr>
              <a:defRPr/>
            </a:pPr>
            <a:r>
              <a:rPr lang="pt-BR" dirty="0">
                <a:solidFill>
                  <a:schemeClr val="accent1">
                    <a:lumMod val="50000"/>
                  </a:schemeClr>
                </a:solidFill>
              </a:rPr>
              <a:t>HOSPITAL-DIA</a:t>
            </a:r>
          </a:p>
        </p:txBody>
      </p:sp>
      <p:sp>
        <p:nvSpPr>
          <p:cNvPr id="437251" name="Espaço Reservado para Conteúdo 2">
            <a:extLst>
              <a:ext uri="{FF2B5EF4-FFF2-40B4-BE49-F238E27FC236}">
                <a16:creationId xmlns:a16="http://schemas.microsoft.com/office/drawing/2014/main" id="{F6417D1B-A949-4DF7-8561-339308C225C4}"/>
              </a:ext>
            </a:extLst>
          </p:cNvPr>
          <p:cNvSpPr>
            <a:spLocks noGrp="1"/>
          </p:cNvSpPr>
          <p:nvPr>
            <p:ph idx="1"/>
          </p:nvPr>
        </p:nvSpPr>
        <p:spPr>
          <a:xfrm>
            <a:off x="1609724" y="1266366"/>
            <a:ext cx="7452984" cy="4873625"/>
          </a:xfrm>
        </p:spPr>
        <p:txBody>
          <a:bodyPr rtlCol="0">
            <a:normAutofit/>
          </a:bodyPr>
          <a:lstStyle/>
          <a:p>
            <a:pPr algn="just">
              <a:spcAft>
                <a:spcPts val="0"/>
              </a:spcAft>
              <a:defRPr/>
            </a:pPr>
            <a:r>
              <a:rPr lang="pt-BR" altLang="pt-BR" dirty="0"/>
              <a:t>Existe algum incentivo para quem tem a modalidade Hospital dia?</a:t>
            </a:r>
          </a:p>
          <a:p>
            <a:pPr marL="109537" indent="0" algn="just">
              <a:spcAft>
                <a:spcPts val="0"/>
              </a:spcAft>
              <a:buNone/>
              <a:defRPr/>
            </a:pPr>
            <a:r>
              <a:rPr lang="pt-BR" altLang="pt-BR" dirty="0"/>
              <a:t> </a:t>
            </a:r>
          </a:p>
          <a:p>
            <a:pPr algn="just">
              <a:spcAft>
                <a:spcPts val="0"/>
              </a:spcAft>
              <a:defRPr/>
            </a:pPr>
            <a:r>
              <a:rPr lang="pt-BR" altLang="pt-BR" dirty="0"/>
              <a:t>Qual </a:t>
            </a:r>
            <a:r>
              <a:rPr lang="pt-BR" altLang="pt-BR" dirty="0" smtClean="0"/>
              <a:t>são as vantagens </a:t>
            </a:r>
            <a:r>
              <a:rPr lang="pt-BR" altLang="pt-BR" dirty="0"/>
              <a:t>deste serviço para o </a:t>
            </a:r>
            <a:r>
              <a:rPr lang="pt-BR" altLang="pt-BR" dirty="0" smtClean="0"/>
              <a:t>estabelecimento, para o gestor e para o paciente?</a:t>
            </a:r>
          </a:p>
          <a:p>
            <a:pPr algn="just">
              <a:spcAft>
                <a:spcPts val="0"/>
              </a:spcAft>
              <a:defRPr/>
            </a:pPr>
            <a:endParaRPr lang="pt-BR" altLang="pt-BR" dirty="0"/>
          </a:p>
          <a:p>
            <a:pPr algn="just">
              <a:spcAft>
                <a:spcPts val="0"/>
              </a:spcAft>
              <a:defRPr/>
            </a:pPr>
            <a:r>
              <a:rPr lang="pt-BR" altLang="pt-BR" dirty="0" smtClean="0"/>
              <a:t>Habilitação.</a:t>
            </a:r>
            <a:endParaRPr lang="pt-BR" altLang="pt-BR" dirty="0"/>
          </a:p>
          <a:p>
            <a:pPr algn="just">
              <a:spcAft>
                <a:spcPts val="0"/>
              </a:spcAft>
              <a:buNone/>
              <a:defRPr/>
            </a:pPr>
            <a:r>
              <a:rPr lang="pt-BR" altLang="pt-BR" dirty="0"/>
              <a:t> </a:t>
            </a:r>
          </a:p>
          <a:p>
            <a:pPr algn="just">
              <a:spcAft>
                <a:spcPts val="0"/>
              </a:spcAft>
              <a:defRPr/>
            </a:pPr>
            <a:endParaRPr lang="pt-BR" altLang="pt-BR" dirty="0"/>
          </a:p>
        </p:txBody>
      </p:sp>
    </p:spTree>
    <p:extLst>
      <p:ext uri="{BB962C8B-B14F-4D97-AF65-F5344CB8AC3E}">
        <p14:creationId xmlns:p14="http://schemas.microsoft.com/office/powerpoint/2010/main" val="4105599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4">
            <a:extLst>
              <a:ext uri="{FF2B5EF4-FFF2-40B4-BE49-F238E27FC236}">
                <a16:creationId xmlns:a16="http://schemas.microsoft.com/office/drawing/2014/main" id="{2EA9FA46-8546-4DE5-89D4-75D7D78CA7DA}"/>
              </a:ext>
            </a:extLst>
          </p:cNvPr>
          <p:cNvSpPr>
            <a:spLocks noGrp="1" noChangeArrowheads="1"/>
          </p:cNvSpPr>
          <p:nvPr>
            <p:ph type="ctrTitle" idx="4294967295"/>
          </p:nvPr>
        </p:nvSpPr>
        <p:spPr>
          <a:xfrm>
            <a:off x="1568625" y="2060848"/>
            <a:ext cx="7290197" cy="1752600"/>
          </a:xfrm>
          <a:solidFill>
            <a:schemeClr val="accent1">
              <a:lumMod val="20000"/>
              <a:lumOff val="80000"/>
            </a:schemeClr>
          </a:solidFill>
        </p:spPr>
        <p:txBody>
          <a:bodyPr rtlCol="0">
            <a:normAutofit/>
          </a:bodyPr>
          <a:lstStyle/>
          <a:p>
            <a:pPr>
              <a:defRPr/>
            </a:pPr>
            <a:r>
              <a:rPr lang="pt-BR" sz="5000" dirty="0"/>
              <a:t>PROCEDIMENTOS MÚLTIPLOS</a:t>
            </a:r>
          </a:p>
        </p:txBody>
      </p:sp>
      <p:sp>
        <p:nvSpPr>
          <p:cNvPr id="162819" name="Rectangle 5">
            <a:extLst>
              <a:ext uri="{FF2B5EF4-FFF2-40B4-BE49-F238E27FC236}">
                <a16:creationId xmlns:a16="http://schemas.microsoft.com/office/drawing/2014/main" id="{1300084C-DDF8-40CA-BAB0-CB432B86B1BF}"/>
              </a:ext>
            </a:extLst>
          </p:cNvPr>
          <p:cNvSpPr>
            <a:spLocks noGrp="1" noChangeArrowheads="1"/>
          </p:cNvSpPr>
          <p:nvPr>
            <p:ph type="subTitle" idx="4294967295"/>
          </p:nvPr>
        </p:nvSpPr>
        <p:spPr>
          <a:xfrm>
            <a:off x="1568625" y="3717032"/>
            <a:ext cx="7290197" cy="2520950"/>
          </a:xfrm>
          <a:noFill/>
        </p:spPr>
        <p:txBody>
          <a:bodyPr rtlCol="0">
            <a:normAutofit/>
          </a:bodyPr>
          <a:lstStyle/>
          <a:p>
            <a:pPr marL="0" indent="0">
              <a:buNone/>
              <a:defRPr/>
            </a:pPr>
            <a:r>
              <a:rPr lang="pt-BR" dirty="0"/>
              <a:t>Mais de um procedimento principal em uma mesma AIH, valorados.</a:t>
            </a:r>
          </a:p>
          <a:p>
            <a:pPr marL="0" indent="0">
              <a:buNone/>
              <a:defRPr/>
            </a:pPr>
            <a:endParaRPr lang="pt-BR" dirty="0"/>
          </a:p>
        </p:txBody>
      </p:sp>
    </p:spTree>
    <p:extLst>
      <p:ext uri="{BB962C8B-B14F-4D97-AF65-F5344CB8AC3E}">
        <p14:creationId xmlns:p14="http://schemas.microsoft.com/office/powerpoint/2010/main" val="3489164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4CCF4BA2-96BD-4DA2-8BF6-8D110E40B878}"/>
              </a:ext>
            </a:extLst>
          </p:cNvPr>
          <p:cNvSpPr>
            <a:spLocks noGrp="1" noChangeArrowheads="1"/>
          </p:cNvSpPr>
          <p:nvPr>
            <p:ph type="title" idx="4294967295"/>
          </p:nvPr>
        </p:nvSpPr>
        <p:spPr>
          <a:xfrm>
            <a:off x="1699628" y="492082"/>
            <a:ext cx="7093646" cy="1143000"/>
          </a:xfrm>
          <a:noFill/>
        </p:spPr>
        <p:txBody>
          <a:bodyPr rtlCol="0">
            <a:normAutofit fontScale="90000"/>
          </a:bodyPr>
          <a:lstStyle/>
          <a:p>
            <a:pPr>
              <a:defRPr/>
            </a:pPr>
            <a:r>
              <a:rPr lang="pt-BR" sz="4000" dirty="0">
                <a:solidFill>
                  <a:schemeClr val="accent1">
                    <a:lumMod val="50000"/>
                  </a:schemeClr>
                </a:solidFill>
              </a:rPr>
              <a:t>CIRURGIA MÚLTIPLA </a:t>
            </a:r>
            <a:br>
              <a:rPr lang="pt-BR" sz="4000" dirty="0">
                <a:solidFill>
                  <a:schemeClr val="accent1">
                    <a:lumMod val="50000"/>
                  </a:schemeClr>
                </a:solidFill>
              </a:rPr>
            </a:br>
            <a:r>
              <a:rPr lang="pt-BR" sz="3600" dirty="0">
                <a:solidFill>
                  <a:schemeClr val="accent1">
                    <a:lumMod val="50000"/>
                  </a:schemeClr>
                </a:solidFill>
              </a:rPr>
              <a:t>portaria 421, 23/07/2007 </a:t>
            </a:r>
          </a:p>
        </p:txBody>
      </p:sp>
      <p:sp>
        <p:nvSpPr>
          <p:cNvPr id="392195" name="Rectangle 3">
            <a:extLst>
              <a:ext uri="{FF2B5EF4-FFF2-40B4-BE49-F238E27FC236}">
                <a16:creationId xmlns:a16="http://schemas.microsoft.com/office/drawing/2014/main" id="{FB27D9B2-D7C9-4417-9CEB-8A5EA7DD0F16}"/>
              </a:ext>
            </a:extLst>
          </p:cNvPr>
          <p:cNvSpPr>
            <a:spLocks noGrp="1"/>
          </p:cNvSpPr>
          <p:nvPr>
            <p:ph type="body" idx="4294967295"/>
          </p:nvPr>
        </p:nvSpPr>
        <p:spPr>
          <a:xfrm>
            <a:off x="1699625" y="1657393"/>
            <a:ext cx="7175066" cy="4708525"/>
          </a:xfrm>
        </p:spPr>
        <p:txBody>
          <a:bodyPr/>
          <a:lstStyle/>
          <a:p>
            <a:pPr algn="just" eaLnBrk="1" hangingPunct="1"/>
            <a:r>
              <a:rPr lang="pt-BR" altLang="pt-BR" sz="2600" dirty="0"/>
              <a:t>São atos cirúrgicos sem vínculo de continuidade, interdependência ou complementaridade, realizado em conjunto pela mesma equipe ou equipes distintas, aplicados a órgão único ou diferentes órgãos localizados em região anatômica única ou regiões diversas, bilaterais ou não, devidos a diferentes doenças, executados através de única ou várias vias de acesso e praticados sob o mesmo ato anestésico.</a:t>
            </a:r>
          </a:p>
        </p:txBody>
      </p:sp>
    </p:spTree>
    <p:extLst>
      <p:ext uri="{BB962C8B-B14F-4D97-AF65-F5344CB8AC3E}">
        <p14:creationId xmlns:p14="http://schemas.microsoft.com/office/powerpoint/2010/main" val="973178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4CCF4BA2-96BD-4DA2-8BF6-8D110E40B878}"/>
              </a:ext>
            </a:extLst>
          </p:cNvPr>
          <p:cNvSpPr>
            <a:spLocks noGrp="1" noChangeArrowheads="1"/>
          </p:cNvSpPr>
          <p:nvPr>
            <p:ph type="title" idx="4294967295"/>
          </p:nvPr>
        </p:nvSpPr>
        <p:spPr>
          <a:xfrm>
            <a:off x="1669102" y="382044"/>
            <a:ext cx="6895505" cy="1143000"/>
          </a:xfrm>
          <a:noFill/>
        </p:spPr>
        <p:txBody>
          <a:bodyPr rtlCol="0">
            <a:normAutofit fontScale="90000"/>
          </a:bodyPr>
          <a:lstStyle/>
          <a:p>
            <a:pPr>
              <a:defRPr/>
            </a:pPr>
            <a:r>
              <a:rPr lang="pt-BR" sz="4000" dirty="0">
                <a:solidFill>
                  <a:schemeClr val="accent1">
                    <a:lumMod val="50000"/>
                  </a:schemeClr>
                </a:solidFill>
              </a:rPr>
              <a:t>CIRURGIA MÚLTIPLA </a:t>
            </a:r>
            <a:br>
              <a:rPr lang="pt-BR" sz="4000" dirty="0">
                <a:solidFill>
                  <a:schemeClr val="accent1">
                    <a:lumMod val="50000"/>
                  </a:schemeClr>
                </a:solidFill>
              </a:rPr>
            </a:br>
            <a:r>
              <a:rPr lang="pt-BR" sz="3600" dirty="0">
                <a:solidFill>
                  <a:schemeClr val="accent1">
                    <a:lumMod val="50000"/>
                  </a:schemeClr>
                </a:solidFill>
              </a:rPr>
              <a:t>portaria 421, 23/07/2007 </a:t>
            </a:r>
          </a:p>
        </p:txBody>
      </p:sp>
      <p:sp>
        <p:nvSpPr>
          <p:cNvPr id="392195" name="Rectangle 3">
            <a:extLst>
              <a:ext uri="{FF2B5EF4-FFF2-40B4-BE49-F238E27FC236}">
                <a16:creationId xmlns:a16="http://schemas.microsoft.com/office/drawing/2014/main" id="{FB27D9B2-D7C9-4417-9CEB-8A5EA7DD0F16}"/>
              </a:ext>
            </a:extLst>
          </p:cNvPr>
          <p:cNvSpPr>
            <a:spLocks noGrp="1"/>
          </p:cNvSpPr>
          <p:nvPr>
            <p:ph type="body" idx="4294967295"/>
          </p:nvPr>
        </p:nvSpPr>
        <p:spPr>
          <a:xfrm>
            <a:off x="1669102" y="1767436"/>
            <a:ext cx="6895505" cy="4708525"/>
          </a:xfrm>
        </p:spPr>
        <p:txBody>
          <a:bodyPr/>
          <a:lstStyle/>
          <a:p>
            <a:pPr algn="just" eaLnBrk="1" hangingPunct="1"/>
            <a:r>
              <a:rPr lang="pt-BR" altLang="pt-BR" sz="2600" dirty="0"/>
              <a:t>São atos cirúrgicos sem vínculo de continuidade, interdependência ou complementaridade, </a:t>
            </a:r>
            <a:r>
              <a:rPr lang="pt-BR" altLang="pt-BR" sz="2600" dirty="0">
                <a:solidFill>
                  <a:schemeClr val="accent3">
                    <a:lumMod val="20000"/>
                    <a:lumOff val="80000"/>
                  </a:schemeClr>
                </a:solidFill>
              </a:rPr>
              <a:t>realizado em conjunto pela mesma equipe ou equipes distintas, aplicados a órgão único ou diferentes órgãos localizados em região anatômica única ou regiões diversas, bilaterais ou não, </a:t>
            </a:r>
            <a:r>
              <a:rPr lang="pt-BR" altLang="pt-BR" sz="2600" dirty="0"/>
              <a:t>devidos a diferentes doenças, </a:t>
            </a:r>
            <a:r>
              <a:rPr lang="pt-BR" altLang="pt-BR" sz="2600" dirty="0">
                <a:solidFill>
                  <a:schemeClr val="accent3">
                    <a:lumMod val="20000"/>
                    <a:lumOff val="80000"/>
                  </a:schemeClr>
                </a:solidFill>
              </a:rPr>
              <a:t>executados através de única ou várias vias de acesso</a:t>
            </a:r>
            <a:r>
              <a:rPr lang="pt-BR" altLang="pt-BR" sz="2600" dirty="0"/>
              <a:t> e praticados sob o mesmo ato anestésico.</a:t>
            </a:r>
          </a:p>
        </p:txBody>
      </p:sp>
    </p:spTree>
    <p:extLst>
      <p:ext uri="{BB962C8B-B14F-4D97-AF65-F5344CB8AC3E}">
        <p14:creationId xmlns:p14="http://schemas.microsoft.com/office/powerpoint/2010/main" val="1554495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6D11EF20-CB9E-4DE6-9E28-11CF5DC6E886}"/>
              </a:ext>
            </a:extLst>
          </p:cNvPr>
          <p:cNvSpPr>
            <a:spLocks noGrp="1" noChangeArrowheads="1"/>
          </p:cNvSpPr>
          <p:nvPr>
            <p:ph type="title" idx="4294967295"/>
          </p:nvPr>
        </p:nvSpPr>
        <p:spPr>
          <a:xfrm>
            <a:off x="2130820" y="210745"/>
            <a:ext cx="6368811" cy="1143000"/>
          </a:xfrm>
          <a:noFill/>
        </p:spPr>
        <p:txBody>
          <a:bodyPr rtlCol="0">
            <a:normAutofit/>
          </a:bodyPr>
          <a:lstStyle/>
          <a:p>
            <a:pPr>
              <a:defRPr/>
            </a:pPr>
            <a:r>
              <a:rPr lang="pt-BR" dirty="0">
                <a:solidFill>
                  <a:schemeClr val="accent1">
                    <a:lumMod val="50000"/>
                  </a:schemeClr>
                </a:solidFill>
              </a:rPr>
              <a:t>CIRURGIA MÚLTIPLA</a:t>
            </a:r>
          </a:p>
        </p:txBody>
      </p:sp>
      <p:sp>
        <p:nvSpPr>
          <p:cNvPr id="480259" name="Rectangle 3">
            <a:extLst>
              <a:ext uri="{FF2B5EF4-FFF2-40B4-BE49-F238E27FC236}">
                <a16:creationId xmlns:a16="http://schemas.microsoft.com/office/drawing/2014/main" id="{2829F038-6A52-4927-85E3-6FDA0EC019AB}"/>
              </a:ext>
            </a:extLst>
          </p:cNvPr>
          <p:cNvSpPr>
            <a:spLocks noGrp="1"/>
          </p:cNvSpPr>
          <p:nvPr>
            <p:ph type="body" idx="4294967295"/>
          </p:nvPr>
        </p:nvSpPr>
        <p:spPr>
          <a:xfrm>
            <a:off x="2055843" y="1630581"/>
            <a:ext cx="6402891" cy="4525962"/>
          </a:xfrm>
        </p:spPr>
        <p:txBody>
          <a:bodyPr>
            <a:normAutofit fontScale="92500" lnSpcReduction="10000"/>
          </a:bodyPr>
          <a:lstStyle/>
          <a:p>
            <a:pPr marL="469900" indent="-469900" algn="just"/>
            <a:r>
              <a:rPr lang="pt-BR" altLang="pt-BR" dirty="0"/>
              <a:t>São atos cirúrgicos </a:t>
            </a:r>
            <a:r>
              <a:rPr lang="pt-BR" altLang="pt-BR" u="sng" dirty="0"/>
              <a:t>sem vínculo</a:t>
            </a:r>
            <a:r>
              <a:rPr lang="pt-BR" altLang="pt-BR" dirty="0"/>
              <a:t> de continuidade, interdependência ou complementaridade, </a:t>
            </a:r>
            <a:r>
              <a:rPr lang="pt-BR" altLang="pt-BR" u="sng" dirty="0"/>
              <a:t>devidos a diferentes doenças</a:t>
            </a:r>
            <a:r>
              <a:rPr lang="pt-BR" altLang="pt-BR" dirty="0"/>
              <a:t>, e praticados sob o mesmo ato anestésico </a:t>
            </a:r>
            <a:r>
              <a:rPr lang="pt-BR" altLang="pt-BR" dirty="0" smtClean="0"/>
              <a:t>.</a:t>
            </a:r>
          </a:p>
          <a:p>
            <a:pPr marL="469900" indent="-469900" algn="just"/>
            <a:endParaRPr lang="pt-BR" altLang="pt-BR" dirty="0"/>
          </a:p>
          <a:p>
            <a:pPr marL="469900" indent="-469900" algn="just"/>
            <a:r>
              <a:rPr lang="pt-BR" altLang="pt-BR" dirty="0"/>
              <a:t>Procedimento: 04.15.01.001-2 - TRATAMENTO C/ CIRURGIAS MULTIPLAS</a:t>
            </a:r>
            <a:endParaRPr lang="pt-BR" altLang="pt-BR" dirty="0" smtClean="0"/>
          </a:p>
          <a:p>
            <a:pPr marL="469900" indent="-469900" algn="just"/>
            <a:endParaRPr lang="pt-BR" altLang="pt-BR" dirty="0"/>
          </a:p>
          <a:p>
            <a:pPr marL="469900" indent="-469900" algn="just"/>
            <a:endParaRPr lang="pt-BR" altLang="pt-BR" dirty="0" smtClean="0"/>
          </a:p>
          <a:p>
            <a:pPr marL="469900" indent="-469900" algn="just"/>
            <a:r>
              <a:rPr lang="pt-BR" altLang="pt-BR" dirty="0" smtClean="0"/>
              <a:t>Máximo de 5 por AIH, permite encerramento administrativo.</a:t>
            </a:r>
            <a:endParaRPr lang="pt-BR" altLang="pt-BR" dirty="0"/>
          </a:p>
          <a:p>
            <a:pPr marL="469900" indent="-469900"/>
            <a:endParaRPr lang="pt-BR" altLang="pt-BR" dirty="0"/>
          </a:p>
        </p:txBody>
      </p:sp>
    </p:spTree>
    <p:extLst>
      <p:ext uri="{BB962C8B-B14F-4D97-AF65-F5344CB8AC3E}">
        <p14:creationId xmlns:p14="http://schemas.microsoft.com/office/powerpoint/2010/main" val="102701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0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025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02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025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2C3CB632-F846-4CD0-8FC9-152B3D8F64F0}"/>
              </a:ext>
            </a:extLst>
          </p:cNvPr>
          <p:cNvSpPr>
            <a:spLocks noGrp="1" noChangeArrowheads="1"/>
          </p:cNvSpPr>
          <p:nvPr>
            <p:ph type="title" idx="4294967295"/>
          </p:nvPr>
        </p:nvSpPr>
        <p:spPr>
          <a:xfrm>
            <a:off x="1916708" y="284163"/>
            <a:ext cx="6072584" cy="1143000"/>
          </a:xfrm>
          <a:noFill/>
        </p:spPr>
        <p:txBody>
          <a:bodyPr rtlCol="0">
            <a:normAutofit/>
          </a:bodyPr>
          <a:lstStyle/>
          <a:p>
            <a:pPr>
              <a:defRPr/>
            </a:pPr>
            <a:r>
              <a:rPr lang="pt-BR" dirty="0">
                <a:solidFill>
                  <a:schemeClr val="accent1">
                    <a:lumMod val="50000"/>
                  </a:schemeClr>
                </a:solidFill>
              </a:rPr>
              <a:t>CIRURGIA MÚLTIPLA</a:t>
            </a:r>
          </a:p>
        </p:txBody>
      </p:sp>
      <p:sp>
        <p:nvSpPr>
          <p:cNvPr id="185347" name="Rectangle 3">
            <a:extLst>
              <a:ext uri="{FF2B5EF4-FFF2-40B4-BE49-F238E27FC236}">
                <a16:creationId xmlns:a16="http://schemas.microsoft.com/office/drawing/2014/main" id="{18F16F1A-2F58-44F6-BCA5-C8FCF3B23BB5}"/>
              </a:ext>
            </a:extLst>
          </p:cNvPr>
          <p:cNvSpPr>
            <a:spLocks noGrp="1"/>
          </p:cNvSpPr>
          <p:nvPr>
            <p:ph type="body" idx="4294967295"/>
          </p:nvPr>
        </p:nvSpPr>
        <p:spPr>
          <a:xfrm>
            <a:off x="1981200" y="2609871"/>
            <a:ext cx="6130628" cy="4708525"/>
          </a:xfrm>
        </p:spPr>
        <p:txBody>
          <a:bodyPr/>
          <a:lstStyle/>
          <a:p>
            <a:pPr eaLnBrk="1" hangingPunct="1"/>
            <a:r>
              <a:rPr lang="pt-BR" altLang="pt-BR" dirty="0"/>
              <a:t> 1° procedimento 100% </a:t>
            </a:r>
          </a:p>
          <a:p>
            <a:pPr eaLnBrk="1" hangingPunct="1"/>
            <a:r>
              <a:rPr lang="pt-BR" altLang="pt-BR" dirty="0"/>
              <a:t> 2° procedimento 75% </a:t>
            </a:r>
          </a:p>
          <a:p>
            <a:pPr eaLnBrk="1" hangingPunct="1"/>
            <a:r>
              <a:rPr lang="pt-BR" altLang="pt-BR" dirty="0"/>
              <a:t> 3° procedimento 75%</a:t>
            </a:r>
          </a:p>
          <a:p>
            <a:pPr eaLnBrk="1" hangingPunct="1"/>
            <a:r>
              <a:rPr lang="pt-BR" altLang="pt-BR" dirty="0"/>
              <a:t> 4° procedimento 60%</a:t>
            </a:r>
          </a:p>
          <a:p>
            <a:pPr eaLnBrk="1" hangingPunct="1"/>
            <a:r>
              <a:rPr lang="pt-BR" altLang="pt-BR" dirty="0"/>
              <a:t> 5° procedimento 50% </a:t>
            </a:r>
          </a:p>
          <a:p>
            <a:pPr eaLnBrk="1" hangingPunct="1"/>
            <a:endParaRPr lang="pt-BR" altLang="pt-BR" dirty="0"/>
          </a:p>
          <a:p>
            <a:pPr eaLnBrk="1" hangingPunct="1"/>
            <a:r>
              <a:rPr lang="pt-BR" altLang="pt-BR" sz="2200" dirty="0"/>
              <a:t>Observação: O componente Serviços Profissionais (SP) recebe remuneração de 100% de valores em todos os lançamentos</a:t>
            </a:r>
            <a:r>
              <a:rPr lang="pt-BR" altLang="pt-BR" dirty="0"/>
              <a:t>.</a:t>
            </a:r>
          </a:p>
          <a:p>
            <a:pPr eaLnBrk="1" hangingPunct="1"/>
            <a:endParaRPr lang="pt-BR" altLang="pt-BR" dirty="0"/>
          </a:p>
          <a:p>
            <a:pPr eaLnBrk="1" hangingPunct="1"/>
            <a:endParaRPr lang="pt-BR" altLang="pt-BR" dirty="0"/>
          </a:p>
          <a:p>
            <a:pPr eaLnBrk="1" hangingPunct="1"/>
            <a:endParaRPr lang="pt-BR" altLang="pt-BR" dirty="0"/>
          </a:p>
          <a:p>
            <a:pPr eaLnBrk="1" hangingPunct="1"/>
            <a:endParaRPr lang="pt-BR" altLang="pt-BR" dirty="0"/>
          </a:p>
        </p:txBody>
      </p:sp>
    </p:spTree>
    <p:extLst>
      <p:ext uri="{BB962C8B-B14F-4D97-AF65-F5344CB8AC3E}">
        <p14:creationId xmlns:p14="http://schemas.microsoft.com/office/powerpoint/2010/main" val="27408266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 calcmode="lin" valueType="num">
                                      <p:cBhvr>
                                        <p:cTn id="7" dur="500" fill="hold"/>
                                        <p:tgtEl>
                                          <p:spTgt spid="18534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8534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8534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85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185347">
                                            <p:txEl>
                                              <p:pRg st="1" end="1"/>
                                            </p:txEl>
                                          </p:spTgt>
                                        </p:tgtEl>
                                        <p:attrNameLst>
                                          <p:attrName>style.visibility</p:attrName>
                                        </p:attrNameLst>
                                      </p:cBhvr>
                                      <p:to>
                                        <p:strVal val="visible"/>
                                      </p:to>
                                    </p:set>
                                    <p:anim calcmode="lin" valueType="num">
                                      <p:cBhvr>
                                        <p:cTn id="15" dur="500" fill="hold"/>
                                        <p:tgtEl>
                                          <p:spTgt spid="18534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18534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18534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185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9" presetClass="entr" presetSubtype="0" accel="100000" fill="hold" grpId="0" nodeType="clickEffect">
                                  <p:stCondLst>
                                    <p:cond delay="0"/>
                                  </p:stCondLst>
                                  <p:childTnLst>
                                    <p:set>
                                      <p:cBhvr>
                                        <p:cTn id="22" dur="1" fill="hold">
                                          <p:stCondLst>
                                            <p:cond delay="0"/>
                                          </p:stCondLst>
                                        </p:cTn>
                                        <p:tgtEl>
                                          <p:spTgt spid="185347">
                                            <p:txEl>
                                              <p:pRg st="2" end="2"/>
                                            </p:txEl>
                                          </p:spTgt>
                                        </p:tgtEl>
                                        <p:attrNameLst>
                                          <p:attrName>style.visibility</p:attrName>
                                        </p:attrNameLst>
                                      </p:cBhvr>
                                      <p:to>
                                        <p:strVal val="visible"/>
                                      </p:to>
                                    </p:set>
                                    <p:anim calcmode="lin" valueType="num">
                                      <p:cBhvr>
                                        <p:cTn id="23" dur="500" fill="hold"/>
                                        <p:tgtEl>
                                          <p:spTgt spid="18534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8534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8534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85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9" presetClass="entr" presetSubtype="0" accel="100000" fill="hold" grpId="0" nodeType="clickEffect">
                                  <p:stCondLst>
                                    <p:cond delay="0"/>
                                  </p:stCondLst>
                                  <p:childTnLst>
                                    <p:set>
                                      <p:cBhvr>
                                        <p:cTn id="30" dur="1" fill="hold">
                                          <p:stCondLst>
                                            <p:cond delay="0"/>
                                          </p:stCondLst>
                                        </p:cTn>
                                        <p:tgtEl>
                                          <p:spTgt spid="185347">
                                            <p:txEl>
                                              <p:pRg st="3" end="3"/>
                                            </p:txEl>
                                          </p:spTgt>
                                        </p:tgtEl>
                                        <p:attrNameLst>
                                          <p:attrName>style.visibility</p:attrName>
                                        </p:attrNameLst>
                                      </p:cBhvr>
                                      <p:to>
                                        <p:strVal val="visible"/>
                                      </p:to>
                                    </p:set>
                                    <p:anim calcmode="lin" valueType="num">
                                      <p:cBhvr>
                                        <p:cTn id="31" dur="500" fill="hold"/>
                                        <p:tgtEl>
                                          <p:spTgt spid="185347">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185347">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185347">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185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39" presetClass="entr" presetSubtype="0" accel="100000" fill="hold" grpId="0" nodeType="clickEffect">
                                  <p:stCondLst>
                                    <p:cond delay="0"/>
                                  </p:stCondLst>
                                  <p:childTnLst>
                                    <p:set>
                                      <p:cBhvr>
                                        <p:cTn id="38" dur="1" fill="hold">
                                          <p:stCondLst>
                                            <p:cond delay="0"/>
                                          </p:stCondLst>
                                        </p:cTn>
                                        <p:tgtEl>
                                          <p:spTgt spid="185347">
                                            <p:txEl>
                                              <p:pRg st="4" end="4"/>
                                            </p:txEl>
                                          </p:spTgt>
                                        </p:tgtEl>
                                        <p:attrNameLst>
                                          <p:attrName>style.visibility</p:attrName>
                                        </p:attrNameLst>
                                      </p:cBhvr>
                                      <p:to>
                                        <p:strVal val="visible"/>
                                      </p:to>
                                    </p:set>
                                    <p:anim calcmode="lin" valueType="num">
                                      <p:cBhvr>
                                        <p:cTn id="39" dur="500" fill="hold"/>
                                        <p:tgtEl>
                                          <p:spTgt spid="185347">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85347">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85347">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85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39" presetClass="entr" presetSubtype="0" accel="100000" fill="hold" grpId="0" nodeType="clickEffect">
                                  <p:stCondLst>
                                    <p:cond delay="0"/>
                                  </p:stCondLst>
                                  <p:childTnLst>
                                    <p:set>
                                      <p:cBhvr>
                                        <p:cTn id="46" dur="1" fill="hold">
                                          <p:stCondLst>
                                            <p:cond delay="0"/>
                                          </p:stCondLst>
                                        </p:cTn>
                                        <p:tgtEl>
                                          <p:spTgt spid="185347">
                                            <p:txEl>
                                              <p:pRg st="6" end="6"/>
                                            </p:txEl>
                                          </p:spTgt>
                                        </p:tgtEl>
                                        <p:attrNameLst>
                                          <p:attrName>style.visibility</p:attrName>
                                        </p:attrNameLst>
                                      </p:cBhvr>
                                      <p:to>
                                        <p:strVal val="visible"/>
                                      </p:to>
                                    </p:set>
                                    <p:anim calcmode="lin" valueType="num">
                                      <p:cBhvr>
                                        <p:cTn id="47" dur="500" fill="hold"/>
                                        <p:tgtEl>
                                          <p:spTgt spid="185347">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8" dur="500" fill="hold"/>
                                        <p:tgtEl>
                                          <p:spTgt spid="185347">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9" dur="500" fill="hold"/>
                                        <p:tgtEl>
                                          <p:spTgt spid="185347">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50" dur="500" fill="hold"/>
                                        <p:tgtEl>
                                          <p:spTgt spid="18534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3C5895-021F-4A75-B0D8-8B3E30AA7FE5}"/>
              </a:ext>
            </a:extLst>
          </p:cNvPr>
          <p:cNvSpPr>
            <a:spLocks noGrp="1"/>
          </p:cNvSpPr>
          <p:nvPr>
            <p:ph type="title"/>
          </p:nvPr>
        </p:nvSpPr>
        <p:spPr>
          <a:xfrm>
            <a:off x="1383669" y="685821"/>
            <a:ext cx="7674879" cy="1752599"/>
          </a:xfrm>
          <a:noFill/>
        </p:spPr>
        <p:txBody>
          <a:bodyPr rtlCol="0">
            <a:normAutofit fontScale="90000"/>
          </a:bodyPr>
          <a:lstStyle/>
          <a:p>
            <a:pPr>
              <a:defRPr/>
            </a:pPr>
            <a:r>
              <a:rPr lang="pt-BR" sz="3600" dirty="0">
                <a:solidFill>
                  <a:schemeClr val="accent1">
                    <a:lumMod val="50000"/>
                  </a:schemeClr>
                </a:solidFill>
              </a:rPr>
              <a:t>OUTROS PROCEDIMENTOS SEQUENCIAIS</a:t>
            </a:r>
            <a:r>
              <a:rPr lang="pt-BR" dirty="0">
                <a:solidFill>
                  <a:schemeClr val="accent1">
                    <a:lumMod val="50000"/>
                  </a:schemeClr>
                </a:solidFill>
              </a:rPr>
              <a:t/>
            </a:r>
            <a:br>
              <a:rPr lang="pt-BR" dirty="0">
                <a:solidFill>
                  <a:schemeClr val="accent1">
                    <a:lumMod val="50000"/>
                  </a:schemeClr>
                </a:solidFill>
              </a:rPr>
            </a:br>
            <a:r>
              <a:rPr lang="pt-BR" sz="2200" dirty="0">
                <a:solidFill>
                  <a:schemeClr val="accent1">
                    <a:lumMod val="50000"/>
                  </a:schemeClr>
                </a:solidFill>
              </a:rPr>
              <a:t>PORTARIA Nº 662, DE 14 DE NOVEMBRO DE 2008</a:t>
            </a:r>
            <a:br>
              <a:rPr lang="pt-BR" sz="2200" dirty="0">
                <a:solidFill>
                  <a:schemeClr val="accent1">
                    <a:lumMod val="50000"/>
                  </a:schemeClr>
                </a:solidFill>
              </a:rPr>
            </a:br>
            <a:endParaRPr lang="pt-BR" sz="2200" dirty="0">
              <a:solidFill>
                <a:schemeClr val="accent1">
                  <a:lumMod val="50000"/>
                </a:schemeClr>
              </a:solidFill>
            </a:endParaRPr>
          </a:p>
        </p:txBody>
      </p:sp>
      <p:sp>
        <p:nvSpPr>
          <p:cNvPr id="398339" name="Espaço Reservado para Conteúdo 2">
            <a:extLst>
              <a:ext uri="{FF2B5EF4-FFF2-40B4-BE49-F238E27FC236}">
                <a16:creationId xmlns:a16="http://schemas.microsoft.com/office/drawing/2014/main" id="{3D2999CB-A31F-4C70-A992-B70E2102DC90}"/>
              </a:ext>
            </a:extLst>
          </p:cNvPr>
          <p:cNvSpPr>
            <a:spLocks noGrp="1"/>
          </p:cNvSpPr>
          <p:nvPr>
            <p:ph idx="1"/>
          </p:nvPr>
        </p:nvSpPr>
        <p:spPr>
          <a:xfrm>
            <a:off x="1338867" y="2667020"/>
            <a:ext cx="7774209" cy="3124201"/>
          </a:xfrm>
        </p:spPr>
        <p:txBody>
          <a:bodyPr/>
          <a:lstStyle/>
          <a:p>
            <a:pPr algn="just" eaLnBrk="1" hangingPunct="1"/>
            <a:r>
              <a:rPr lang="pt-BR" altLang="pt-BR" i="1" dirty="0" smtClean="0"/>
              <a:t>“</a:t>
            </a:r>
            <a:r>
              <a:rPr lang="pt-BR" altLang="pt-BR" i="1" dirty="0"/>
              <a:t>É PERMITINDO O REGISTRO DE PROCEDIMENTOS SEQÜENCIAIS AINDA NÃO FORMALIZADOS EM PORTARIAS TÉCNICAS ESPECÍFICAS E CUJAS CONCOMITÂNCIAS NÃO ESTEJAM CONTEMPLADOS NA PORTARIA SAS Nº. 723/2007”  ( SIGTAP)</a:t>
            </a:r>
            <a:endParaRPr lang="pt-BR" altLang="pt-BR" dirty="0"/>
          </a:p>
        </p:txBody>
      </p:sp>
    </p:spTree>
    <p:extLst>
      <p:ext uri="{BB962C8B-B14F-4D97-AF65-F5344CB8AC3E}">
        <p14:creationId xmlns:p14="http://schemas.microsoft.com/office/powerpoint/2010/main" val="192446077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66B02A32-8AA0-490F-9584-35AE1C0B4A4B}"/>
              </a:ext>
            </a:extLst>
          </p:cNvPr>
          <p:cNvSpPr>
            <a:spLocks noGrp="1" noChangeArrowheads="1"/>
          </p:cNvSpPr>
          <p:nvPr>
            <p:ph type="title" idx="4294967295"/>
          </p:nvPr>
        </p:nvSpPr>
        <p:spPr>
          <a:xfrm>
            <a:off x="1880603" y="388937"/>
            <a:ext cx="6462117" cy="1143000"/>
          </a:xfrm>
          <a:noFill/>
        </p:spPr>
        <p:txBody>
          <a:bodyPr rtlCol="0">
            <a:normAutofit fontScale="90000"/>
          </a:bodyPr>
          <a:lstStyle/>
          <a:p>
            <a:pPr>
              <a:defRPr/>
            </a:pPr>
            <a:r>
              <a:rPr lang="pt-BR" sz="3800" dirty="0">
                <a:solidFill>
                  <a:schemeClr val="accent1">
                    <a:lumMod val="50000"/>
                  </a:schemeClr>
                </a:solidFill>
              </a:rPr>
              <a:t>PROCEDIMENTOS SEQÜENCIAIS</a:t>
            </a:r>
          </a:p>
        </p:txBody>
      </p:sp>
      <p:sp>
        <p:nvSpPr>
          <p:cNvPr id="220163" name="Rectangle 3">
            <a:extLst>
              <a:ext uri="{FF2B5EF4-FFF2-40B4-BE49-F238E27FC236}">
                <a16:creationId xmlns:a16="http://schemas.microsoft.com/office/drawing/2014/main" id="{5D1A1932-9B57-4C1A-9BAA-5A391FBFABA8}"/>
              </a:ext>
            </a:extLst>
          </p:cNvPr>
          <p:cNvSpPr>
            <a:spLocks noGrp="1" noChangeArrowheads="1"/>
          </p:cNvSpPr>
          <p:nvPr>
            <p:ph type="body" idx="4294967295"/>
          </p:nvPr>
        </p:nvSpPr>
        <p:spPr>
          <a:xfrm>
            <a:off x="1880592" y="1827220"/>
            <a:ext cx="6521450" cy="4708525"/>
          </a:xfrm>
        </p:spPr>
        <p:txBody>
          <a:bodyPr rtlCol="0">
            <a:normAutofit/>
          </a:bodyPr>
          <a:lstStyle/>
          <a:p>
            <a:pPr marL="365760" indent="-256032" algn="just">
              <a:buFont typeface="Wingdings 3"/>
              <a:buChar char=""/>
              <a:defRPr/>
            </a:pPr>
            <a:r>
              <a:rPr lang="pt-BR" sz="2400" dirty="0"/>
              <a:t>são atos cirúrgicos com vínculo de continuidade, interdependência e complementaridade, </a:t>
            </a:r>
            <a:r>
              <a:rPr lang="pt-BR" sz="2400" dirty="0">
                <a:solidFill>
                  <a:schemeClr val="accent3">
                    <a:lumMod val="85000"/>
                  </a:schemeClr>
                </a:solidFill>
              </a:rPr>
              <a:t>realizados em conjunto pela mesma equipe ou equipes distintas, aplicados a órgão único ou região anatômica única ou regiões contíguas, bilaterais ou não</a:t>
            </a:r>
            <a:r>
              <a:rPr lang="pt-BR" sz="2400" dirty="0"/>
              <a:t>, devidos à mesma doença, </a:t>
            </a:r>
            <a:r>
              <a:rPr lang="pt-BR" sz="2400" dirty="0">
                <a:solidFill>
                  <a:schemeClr val="accent3">
                    <a:lumMod val="85000"/>
                  </a:schemeClr>
                </a:solidFill>
              </a:rPr>
              <a:t>executados através de única ou várias vias de acesso </a:t>
            </a:r>
            <a:r>
              <a:rPr lang="pt-BR" sz="2400" dirty="0"/>
              <a:t>e praticados sob o mesmo ato anestésico.</a:t>
            </a:r>
          </a:p>
          <a:p>
            <a:pPr marL="365760" indent="-256032" algn="just">
              <a:buNone/>
              <a:defRPr/>
            </a:pPr>
            <a:r>
              <a:rPr lang="pt-BR" sz="2400" dirty="0"/>
              <a:t> </a:t>
            </a:r>
          </a:p>
          <a:p>
            <a:pPr marL="365760" indent="-256032" algn="just">
              <a:buNone/>
              <a:defRPr/>
            </a:pPr>
            <a:endParaRPr lang="pt-BR" dirty="0"/>
          </a:p>
        </p:txBody>
      </p:sp>
    </p:spTree>
    <p:extLst>
      <p:ext uri="{BB962C8B-B14F-4D97-AF65-F5344CB8AC3E}">
        <p14:creationId xmlns:p14="http://schemas.microsoft.com/office/powerpoint/2010/main" val="23240469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49" y="3"/>
            <a:ext cx="10004873" cy="6868961"/>
          </a:xfrm>
          <a:prstGeom prst="rect">
            <a:avLst/>
          </a:prstGeom>
        </p:spPr>
      </p:pic>
      <p:sp>
        <p:nvSpPr>
          <p:cNvPr id="2" name="Retângulo 1"/>
          <p:cNvSpPr/>
          <p:nvPr/>
        </p:nvSpPr>
        <p:spPr>
          <a:xfrm>
            <a:off x="-54748" y="980728"/>
            <a:ext cx="9505056" cy="230832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pt-BR" sz="72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a:endParaRPr lang="pt-BR" sz="72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Rectangle 2">
            <a:extLst>
              <a:ext uri="{FF2B5EF4-FFF2-40B4-BE49-F238E27FC236}">
                <a16:creationId xmlns:a16="http://schemas.microsoft.com/office/drawing/2014/main" id="{63536C83-8AA0-4636-9745-4331A47E968B}"/>
              </a:ext>
            </a:extLst>
          </p:cNvPr>
          <p:cNvSpPr txBox="1">
            <a:spLocks noChangeArrowheads="1"/>
          </p:cNvSpPr>
          <p:nvPr/>
        </p:nvSpPr>
        <p:spPr>
          <a:xfrm>
            <a:off x="992560" y="1916832"/>
            <a:ext cx="7704856" cy="2192338"/>
          </a:xfrm>
          <a:prstGeom prst="rect">
            <a:avLst/>
          </a:prstGeom>
          <a:solidFill>
            <a:schemeClr val="tx2">
              <a:lumMod val="20000"/>
              <a:lumOff val="80000"/>
            </a:schemeClr>
          </a:solidFill>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pt-BR" sz="4600" smtClean="0">
                <a:solidFill>
                  <a:schemeClr val="accent1">
                    <a:lumMod val="50000"/>
                  </a:schemeClr>
                </a:solidFill>
              </a:rPr>
              <a:t>“EU NUNCA APRENDI NADA COM QUEM SEMPRE CONCORDOU COMIGO”</a:t>
            </a:r>
            <a:endParaRPr lang="pt-BR" sz="4600" dirty="0">
              <a:solidFill>
                <a:schemeClr val="accent1">
                  <a:lumMod val="50000"/>
                </a:schemeClr>
              </a:solidFill>
            </a:endParaRPr>
          </a:p>
        </p:txBody>
      </p:sp>
      <p:sp>
        <p:nvSpPr>
          <p:cNvPr id="6" name="Rectangle 3">
            <a:extLst>
              <a:ext uri="{FF2B5EF4-FFF2-40B4-BE49-F238E27FC236}">
                <a16:creationId xmlns:a16="http://schemas.microsoft.com/office/drawing/2014/main" id="{92DAEAFA-54B9-4334-8D88-A2A00E387C94}"/>
              </a:ext>
            </a:extLst>
          </p:cNvPr>
          <p:cNvSpPr txBox="1">
            <a:spLocks noChangeArrowheads="1"/>
          </p:cNvSpPr>
          <p:nvPr/>
        </p:nvSpPr>
        <p:spPr>
          <a:xfrm>
            <a:off x="3667642" y="4120854"/>
            <a:ext cx="5029774" cy="1752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defRPr/>
            </a:pPr>
            <a:r>
              <a:rPr lang="pt-BR" altLang="pt-BR" dirty="0" smtClean="0"/>
              <a:t>NILS BÖHR</a:t>
            </a:r>
            <a:endParaRPr lang="pt-BR" altLang="pt-BR" dirty="0"/>
          </a:p>
        </p:txBody>
      </p:sp>
    </p:spTree>
    <p:extLst>
      <p:ext uri="{BB962C8B-B14F-4D97-AF65-F5344CB8AC3E}">
        <p14:creationId xmlns:p14="http://schemas.microsoft.com/office/powerpoint/2010/main" val="198205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wipe(down)">
                                      <p:cBhvr>
                                        <p:cTn id="15" dur="580">
                                          <p:stCondLst>
                                            <p:cond delay="0"/>
                                          </p:stCondLst>
                                        </p:cTn>
                                        <p:tgtEl>
                                          <p:spTgt spid="6">
                                            <p:txEl>
                                              <p:pRg st="0" end="0"/>
                                            </p:txEl>
                                          </p:spTgt>
                                        </p:tgtEl>
                                      </p:cBhvr>
                                    </p:animEffect>
                                    <p:anim calcmode="lin" valueType="num">
                                      <p:cBhvr>
                                        <p:cTn id="1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6">
                                            <p:txEl>
                                              <p:pRg st="0" end="0"/>
                                            </p:txEl>
                                          </p:spTgt>
                                        </p:tgtEl>
                                      </p:cBhvr>
                                      <p:to x="100000" y="60000"/>
                                    </p:animScale>
                                    <p:animScale>
                                      <p:cBhvr>
                                        <p:cTn id="22" dur="166" decel="50000">
                                          <p:stCondLst>
                                            <p:cond delay="676"/>
                                          </p:stCondLst>
                                        </p:cTn>
                                        <p:tgtEl>
                                          <p:spTgt spid="6">
                                            <p:txEl>
                                              <p:pRg st="0" end="0"/>
                                            </p:txEl>
                                          </p:spTgt>
                                        </p:tgtEl>
                                      </p:cBhvr>
                                      <p:to x="100000" y="100000"/>
                                    </p:animScale>
                                    <p:animScale>
                                      <p:cBhvr>
                                        <p:cTn id="23" dur="26">
                                          <p:stCondLst>
                                            <p:cond delay="1312"/>
                                          </p:stCondLst>
                                        </p:cTn>
                                        <p:tgtEl>
                                          <p:spTgt spid="6">
                                            <p:txEl>
                                              <p:pRg st="0" end="0"/>
                                            </p:txEl>
                                          </p:spTgt>
                                        </p:tgtEl>
                                      </p:cBhvr>
                                      <p:to x="100000" y="80000"/>
                                    </p:animScale>
                                    <p:animScale>
                                      <p:cBhvr>
                                        <p:cTn id="24" dur="166" decel="50000">
                                          <p:stCondLst>
                                            <p:cond delay="1338"/>
                                          </p:stCondLst>
                                        </p:cTn>
                                        <p:tgtEl>
                                          <p:spTgt spid="6">
                                            <p:txEl>
                                              <p:pRg st="0" end="0"/>
                                            </p:txEl>
                                          </p:spTgt>
                                        </p:tgtEl>
                                      </p:cBhvr>
                                      <p:to x="100000" y="100000"/>
                                    </p:animScale>
                                    <p:animScale>
                                      <p:cBhvr>
                                        <p:cTn id="25" dur="26">
                                          <p:stCondLst>
                                            <p:cond delay="1642"/>
                                          </p:stCondLst>
                                        </p:cTn>
                                        <p:tgtEl>
                                          <p:spTgt spid="6">
                                            <p:txEl>
                                              <p:pRg st="0" end="0"/>
                                            </p:txEl>
                                          </p:spTgt>
                                        </p:tgtEl>
                                      </p:cBhvr>
                                      <p:to x="100000" y="90000"/>
                                    </p:animScale>
                                    <p:animScale>
                                      <p:cBhvr>
                                        <p:cTn id="26" dur="166" decel="50000">
                                          <p:stCondLst>
                                            <p:cond delay="1668"/>
                                          </p:stCondLst>
                                        </p:cTn>
                                        <p:tgtEl>
                                          <p:spTgt spid="6">
                                            <p:txEl>
                                              <p:pRg st="0" end="0"/>
                                            </p:txEl>
                                          </p:spTgt>
                                        </p:tgtEl>
                                      </p:cBhvr>
                                      <p:to x="100000" y="100000"/>
                                    </p:animScale>
                                    <p:animScale>
                                      <p:cBhvr>
                                        <p:cTn id="27" dur="26">
                                          <p:stCondLst>
                                            <p:cond delay="1808"/>
                                          </p:stCondLst>
                                        </p:cTn>
                                        <p:tgtEl>
                                          <p:spTgt spid="6">
                                            <p:txEl>
                                              <p:pRg st="0" end="0"/>
                                            </p:txEl>
                                          </p:spTgt>
                                        </p:tgtEl>
                                      </p:cBhvr>
                                      <p:to x="100000" y="95000"/>
                                    </p:animScale>
                                    <p:animScale>
                                      <p:cBhvr>
                                        <p:cTn id="28" dur="166" decel="50000">
                                          <p:stCondLst>
                                            <p:cond delay="1834"/>
                                          </p:stCondLst>
                                        </p:cTn>
                                        <p:tgtEl>
                                          <p:spTgt spid="6">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E411468C-2F3A-4569-A3DE-CA053075E692}"/>
              </a:ext>
            </a:extLst>
          </p:cNvPr>
          <p:cNvSpPr>
            <a:spLocks noGrp="1" noChangeArrowheads="1"/>
          </p:cNvSpPr>
          <p:nvPr>
            <p:ph type="title" idx="4294967295"/>
          </p:nvPr>
        </p:nvSpPr>
        <p:spPr>
          <a:xfrm>
            <a:off x="1717648" y="274638"/>
            <a:ext cx="7238649" cy="1143000"/>
          </a:xfrm>
          <a:noFill/>
        </p:spPr>
        <p:txBody>
          <a:bodyPr rtlCol="0">
            <a:normAutofit/>
          </a:bodyPr>
          <a:lstStyle/>
          <a:p>
            <a:pPr>
              <a:defRPr/>
            </a:pPr>
            <a:r>
              <a:rPr lang="pt-BR" sz="3800" dirty="0">
                <a:solidFill>
                  <a:schemeClr val="accent1">
                    <a:lumMod val="50000"/>
                  </a:schemeClr>
                </a:solidFill>
              </a:rPr>
              <a:t>PROCEDIMENTOS SEQÜENCIAIS</a:t>
            </a:r>
          </a:p>
        </p:txBody>
      </p:sp>
      <p:sp>
        <p:nvSpPr>
          <p:cNvPr id="400387" name="Rectangle 3">
            <a:extLst>
              <a:ext uri="{FF2B5EF4-FFF2-40B4-BE49-F238E27FC236}">
                <a16:creationId xmlns:a16="http://schemas.microsoft.com/office/drawing/2014/main" id="{C9D5293A-844C-4E5F-B7F0-4C2C1083FC79}"/>
              </a:ext>
            </a:extLst>
          </p:cNvPr>
          <p:cNvSpPr>
            <a:spLocks noGrp="1" noChangeArrowheads="1"/>
          </p:cNvSpPr>
          <p:nvPr>
            <p:ph type="body" idx="4294967295"/>
          </p:nvPr>
        </p:nvSpPr>
        <p:spPr>
          <a:xfrm>
            <a:off x="1727657" y="1487575"/>
            <a:ext cx="7295356" cy="4530725"/>
          </a:xfrm>
        </p:spPr>
        <p:txBody>
          <a:bodyPr>
            <a:normAutofit fontScale="85000" lnSpcReduction="20000"/>
          </a:bodyPr>
          <a:lstStyle/>
          <a:p>
            <a:pPr algn="just" eaLnBrk="1" hangingPunct="1">
              <a:defRPr/>
            </a:pPr>
            <a:r>
              <a:rPr lang="pt-BR" altLang="pt-BR" sz="2400" dirty="0"/>
              <a:t>São atos cirúrgicos com vínculo de continuidade, interdependência e complementaridade, devidos à mesma doença, e praticados sob o mesmo ato anestésico.</a:t>
            </a:r>
          </a:p>
          <a:p>
            <a:pPr algn="just" eaLnBrk="1" hangingPunct="1">
              <a:defRPr/>
            </a:pPr>
            <a:endParaRPr lang="pt-BR" altLang="pt-BR" sz="2400" dirty="0"/>
          </a:p>
          <a:p>
            <a:pPr algn="just" eaLnBrk="1" hangingPunct="1">
              <a:defRPr/>
            </a:pPr>
            <a:r>
              <a:rPr lang="pt-BR" altLang="pt-BR" sz="2400" dirty="0"/>
              <a:t>Máximo : </a:t>
            </a:r>
            <a:r>
              <a:rPr lang="pt-BR" altLang="pt-BR" sz="2400" dirty="0" smtClean="0"/>
              <a:t>3</a:t>
            </a:r>
          </a:p>
          <a:p>
            <a:pPr algn="just" eaLnBrk="1" hangingPunct="1">
              <a:defRPr/>
            </a:pPr>
            <a:endParaRPr lang="pt-BR" altLang="pt-BR" dirty="0"/>
          </a:p>
          <a:p>
            <a:pPr algn="just">
              <a:defRPr/>
            </a:pPr>
            <a:r>
              <a:rPr lang="pt-BR" altLang="pt-BR" sz="2400" dirty="0" smtClean="0"/>
              <a:t>Procedimento</a:t>
            </a:r>
            <a:r>
              <a:rPr lang="pt-BR" altLang="pt-BR" dirty="0"/>
              <a:t>: 04.15.02.003-4 - OUTROS PROCEDIMENTOS COM CIRURGIAS SEQUENCIAIS</a:t>
            </a:r>
          </a:p>
          <a:p>
            <a:pPr marL="0" indent="0" algn="just" eaLnBrk="1" hangingPunct="1">
              <a:buNone/>
              <a:defRPr/>
            </a:pPr>
            <a:endParaRPr lang="pt-BR" altLang="pt-BR" sz="2400" dirty="0"/>
          </a:p>
          <a:p>
            <a:pPr algn="just" eaLnBrk="1" hangingPunct="1">
              <a:defRPr/>
            </a:pPr>
            <a:r>
              <a:rPr lang="pt-BR" sz="2400" dirty="0" smtClean="0"/>
              <a:t>Neste </a:t>
            </a:r>
            <a:r>
              <a:rPr lang="pt-BR" sz="2400" dirty="0"/>
              <a:t>procedimento só serão aceitos nos sistemas as concomitâncias de procedimentos do Grupo 04 - Procedimentos Cirúrgicos</a:t>
            </a:r>
            <a:endParaRPr lang="pt-BR" altLang="pt-BR" sz="2400" dirty="0"/>
          </a:p>
          <a:p>
            <a:pPr algn="just" eaLnBrk="1" hangingPunct="1">
              <a:buFont typeface="Wingdings" pitchFamily="2" charset="2"/>
              <a:buNone/>
              <a:defRPr/>
            </a:pPr>
            <a:r>
              <a:rPr lang="pt-BR" altLang="pt-BR" sz="2400" dirty="0"/>
              <a:t> </a:t>
            </a:r>
          </a:p>
        </p:txBody>
      </p:sp>
    </p:spTree>
    <p:extLst>
      <p:ext uri="{BB962C8B-B14F-4D97-AF65-F5344CB8AC3E}">
        <p14:creationId xmlns:p14="http://schemas.microsoft.com/office/powerpoint/2010/main" val="350968345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Título 1">
            <a:extLst>
              <a:ext uri="{FF2B5EF4-FFF2-40B4-BE49-F238E27FC236}">
                <a16:creationId xmlns:a16="http://schemas.microsoft.com/office/drawing/2014/main" id="{204FE5AC-4F02-4592-A158-1BBF38F1DC91}"/>
              </a:ext>
            </a:extLst>
          </p:cNvPr>
          <p:cNvSpPr>
            <a:spLocks noGrp="1"/>
          </p:cNvSpPr>
          <p:nvPr>
            <p:ph type="title"/>
          </p:nvPr>
        </p:nvSpPr>
        <p:spPr>
          <a:xfrm>
            <a:off x="1342763" y="251672"/>
            <a:ext cx="7913440" cy="1510018"/>
          </a:xfrm>
          <a:noFill/>
        </p:spPr>
        <p:txBody>
          <a:bodyPr/>
          <a:lstStyle/>
          <a:p>
            <a:pPr eaLnBrk="1" hangingPunct="1">
              <a:defRPr/>
            </a:pPr>
            <a:r>
              <a:rPr lang="pt-BR" altLang="pt-BR" dirty="0">
                <a:solidFill>
                  <a:schemeClr val="accent1">
                    <a:lumMod val="50000"/>
                  </a:schemeClr>
                </a:solidFill>
              </a:rPr>
              <a:t>Portaria 662 de 2008</a:t>
            </a:r>
          </a:p>
        </p:txBody>
      </p:sp>
      <p:sp>
        <p:nvSpPr>
          <p:cNvPr id="3" name="Espaço Reservado para Conteúdo 2">
            <a:extLst>
              <a:ext uri="{FF2B5EF4-FFF2-40B4-BE49-F238E27FC236}">
                <a16:creationId xmlns:a16="http://schemas.microsoft.com/office/drawing/2014/main" id="{2C5F19F9-33B3-434B-B118-F52F7DFF3490}"/>
              </a:ext>
            </a:extLst>
          </p:cNvPr>
          <p:cNvSpPr>
            <a:spLocks noGrp="1"/>
          </p:cNvSpPr>
          <p:nvPr>
            <p:ph idx="1"/>
          </p:nvPr>
        </p:nvSpPr>
        <p:spPr/>
        <p:txBody>
          <a:bodyPr>
            <a:noAutofit/>
          </a:bodyPr>
          <a:lstStyle/>
          <a:p>
            <a:pPr algn="just">
              <a:lnSpc>
                <a:spcPct val="115000"/>
              </a:lnSpc>
              <a:spcAft>
                <a:spcPts val="1000"/>
              </a:spcAft>
              <a:defRPr/>
            </a:pPr>
            <a:r>
              <a:rPr lang="pt-BR" sz="2000" dirty="0">
                <a:ea typeface="Calibri"/>
                <a:cs typeface="Times New Roman"/>
              </a:rPr>
              <a:t>Art. 3º Determinar que, até a definição das concomitâncias pelas áreas técnicas, é responsabilidade e estrita competência do gestor local autorizar a realização e registro nos sistemas de informação hospitalar SISAIH01 e SIHD o procedimento ora incluído.</a:t>
            </a:r>
          </a:p>
          <a:p>
            <a:pPr marL="0" indent="0" algn="just">
              <a:lnSpc>
                <a:spcPct val="115000"/>
              </a:lnSpc>
              <a:spcAft>
                <a:spcPts val="1000"/>
              </a:spcAft>
              <a:buNone/>
              <a:defRPr/>
            </a:pPr>
            <a:r>
              <a:rPr lang="pt-BR" sz="2000" dirty="0">
                <a:ea typeface="Calibri"/>
                <a:cs typeface="Times New Roman"/>
              </a:rPr>
              <a:t> </a:t>
            </a:r>
          </a:p>
          <a:p>
            <a:pPr algn="just">
              <a:lnSpc>
                <a:spcPct val="115000"/>
              </a:lnSpc>
              <a:spcAft>
                <a:spcPts val="1000"/>
              </a:spcAft>
              <a:defRPr/>
            </a:pPr>
            <a:r>
              <a:rPr lang="pt-BR" sz="2000" dirty="0">
                <a:ea typeface="Calibri"/>
                <a:cs typeface="Times New Roman"/>
              </a:rPr>
              <a:t>Parágrafo Único - Para autorizar, o gestor deve observar o conceito de procedimentos </a:t>
            </a:r>
            <a:r>
              <a:rPr lang="pt-BR" sz="2000" dirty="0" err="1">
                <a:ea typeface="Calibri"/>
                <a:cs typeface="Times New Roman"/>
              </a:rPr>
              <a:t>seqüenciais</a:t>
            </a:r>
            <a:r>
              <a:rPr lang="pt-BR" sz="2000" dirty="0">
                <a:ea typeface="Calibri"/>
                <a:cs typeface="Times New Roman"/>
              </a:rPr>
              <a:t> e a concomitância tecnicamente justificável com os procedimentos a serem realizados e registrados na Autorização de Internação Hospitalar com procedimento principal 04.15.02.003-4.</a:t>
            </a:r>
          </a:p>
          <a:p>
            <a:pPr algn="just" eaLnBrk="1" hangingPunct="1">
              <a:defRPr/>
            </a:pPr>
            <a:endParaRPr lang="pt-BR" sz="2000" dirty="0"/>
          </a:p>
        </p:txBody>
      </p:sp>
    </p:spTree>
    <p:extLst>
      <p:ext uri="{BB962C8B-B14F-4D97-AF65-F5344CB8AC3E}">
        <p14:creationId xmlns:p14="http://schemas.microsoft.com/office/powerpoint/2010/main" val="146783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10DEFC-3CFC-4195-BDCB-23EB0B4EC218}"/>
              </a:ext>
            </a:extLst>
          </p:cNvPr>
          <p:cNvSpPr>
            <a:spLocks noGrp="1"/>
          </p:cNvSpPr>
          <p:nvPr>
            <p:ph type="title"/>
          </p:nvPr>
        </p:nvSpPr>
        <p:spPr>
          <a:xfrm>
            <a:off x="2085680" y="274638"/>
            <a:ext cx="6210597" cy="1143000"/>
          </a:xfrm>
          <a:noFill/>
        </p:spPr>
        <p:txBody>
          <a:bodyPr rtlCol="0">
            <a:normAutofit/>
          </a:bodyPr>
          <a:lstStyle/>
          <a:p>
            <a:pPr>
              <a:defRPr/>
            </a:pPr>
            <a:r>
              <a:rPr lang="pt-BR" dirty="0">
                <a:solidFill>
                  <a:schemeClr val="accent1">
                    <a:lumMod val="50000"/>
                  </a:schemeClr>
                </a:solidFill>
              </a:rPr>
              <a:t>VALOR</a:t>
            </a:r>
          </a:p>
        </p:txBody>
      </p:sp>
      <p:sp>
        <p:nvSpPr>
          <p:cNvPr id="402435" name="Espaço Reservado para Conteúdo 2">
            <a:extLst>
              <a:ext uri="{FF2B5EF4-FFF2-40B4-BE49-F238E27FC236}">
                <a16:creationId xmlns:a16="http://schemas.microsoft.com/office/drawing/2014/main" id="{F6CED247-6906-434F-BB02-3C2A01C432FE}"/>
              </a:ext>
            </a:extLst>
          </p:cNvPr>
          <p:cNvSpPr>
            <a:spLocks noGrp="1"/>
          </p:cNvSpPr>
          <p:nvPr>
            <p:ph idx="1"/>
          </p:nvPr>
        </p:nvSpPr>
        <p:spPr>
          <a:xfrm>
            <a:off x="2085678" y="1417638"/>
            <a:ext cx="6686550" cy="4525962"/>
          </a:xfrm>
        </p:spPr>
        <p:txBody>
          <a:bodyPr>
            <a:normAutofit/>
          </a:bodyPr>
          <a:lstStyle/>
          <a:p>
            <a:pPr eaLnBrk="1" hangingPunct="1"/>
            <a:r>
              <a:rPr lang="pt-BR" altLang="pt-BR" sz="2800" dirty="0"/>
              <a:t>100%</a:t>
            </a:r>
          </a:p>
          <a:p>
            <a:pPr eaLnBrk="1" hangingPunct="1"/>
            <a:r>
              <a:rPr lang="pt-BR" altLang="pt-BR" sz="2800" dirty="0"/>
              <a:t>75%</a:t>
            </a:r>
          </a:p>
          <a:p>
            <a:pPr eaLnBrk="1" hangingPunct="1"/>
            <a:r>
              <a:rPr lang="pt-BR" altLang="pt-BR" sz="2800" dirty="0"/>
              <a:t>50%</a:t>
            </a:r>
          </a:p>
        </p:txBody>
      </p:sp>
    </p:spTree>
    <p:extLst>
      <p:ext uri="{BB962C8B-B14F-4D97-AF65-F5344CB8AC3E}">
        <p14:creationId xmlns:p14="http://schemas.microsoft.com/office/powerpoint/2010/main" val="3498504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ítulo 1">
            <a:extLst>
              <a:ext uri="{FF2B5EF4-FFF2-40B4-BE49-F238E27FC236}">
                <a16:creationId xmlns:a16="http://schemas.microsoft.com/office/drawing/2014/main" id="{0016B609-05BE-4E60-90B7-90F2A7E339A8}"/>
              </a:ext>
            </a:extLst>
          </p:cNvPr>
          <p:cNvSpPr>
            <a:spLocks noGrp="1" noChangeArrowheads="1"/>
          </p:cNvSpPr>
          <p:nvPr>
            <p:ph type="title"/>
          </p:nvPr>
        </p:nvSpPr>
        <p:spPr>
          <a:xfrm>
            <a:off x="1182786" y="0"/>
            <a:ext cx="8140204" cy="1752599"/>
          </a:xfrm>
        </p:spPr>
        <p:txBody>
          <a:bodyPr>
            <a:normAutofit/>
          </a:bodyPr>
          <a:lstStyle/>
          <a:p>
            <a:pPr eaLnBrk="1" hangingPunct="1"/>
            <a:r>
              <a:rPr lang="pt-BR" altLang="pt-BR" sz="3600" dirty="0">
                <a:solidFill>
                  <a:schemeClr val="accent1">
                    <a:lumMod val="50000"/>
                  </a:schemeClr>
                </a:solidFill>
              </a:rPr>
              <a:t>CIRURGIA SEQUENCIAL</a:t>
            </a:r>
          </a:p>
        </p:txBody>
      </p:sp>
      <p:sp>
        <p:nvSpPr>
          <p:cNvPr id="284675" name="Espaço Reservado para Conteúdo 2">
            <a:extLst>
              <a:ext uri="{FF2B5EF4-FFF2-40B4-BE49-F238E27FC236}">
                <a16:creationId xmlns:a16="http://schemas.microsoft.com/office/drawing/2014/main" id="{99A19D1D-4842-4572-9407-42842CC2263E}"/>
              </a:ext>
            </a:extLst>
          </p:cNvPr>
          <p:cNvSpPr>
            <a:spLocks noGrp="1"/>
          </p:cNvSpPr>
          <p:nvPr>
            <p:ph idx="1"/>
          </p:nvPr>
        </p:nvSpPr>
        <p:spPr>
          <a:xfrm>
            <a:off x="1609727" y="1600208"/>
            <a:ext cx="6067425" cy="4873625"/>
          </a:xfrm>
        </p:spPr>
        <p:txBody>
          <a:bodyPr rtlCol="0">
            <a:normAutofit/>
          </a:bodyPr>
          <a:lstStyle/>
          <a:p>
            <a:pPr>
              <a:defRPr/>
            </a:pPr>
            <a:r>
              <a:rPr lang="pt-BR" altLang="pt-BR" dirty="0"/>
              <a:t>APENDICECTOMIA E </a:t>
            </a:r>
          </a:p>
          <a:p>
            <a:pPr marL="109537" indent="0">
              <a:buNone/>
              <a:defRPr/>
            </a:pPr>
            <a:r>
              <a:rPr lang="pt-BR" altLang="pt-BR" dirty="0"/>
              <a:t>   LAPARATOMIA EXPLORADORA </a:t>
            </a:r>
          </a:p>
          <a:p>
            <a:pPr>
              <a:defRPr/>
            </a:pPr>
            <a:endParaRPr lang="pt-BR" altLang="pt-BR" dirty="0"/>
          </a:p>
          <a:p>
            <a:pPr>
              <a:defRPr/>
            </a:pPr>
            <a:r>
              <a:rPr lang="pt-BR" altLang="pt-BR" dirty="0"/>
              <a:t>ENTERECTOMIA E     </a:t>
            </a:r>
          </a:p>
          <a:p>
            <a:pPr marL="0" indent="0">
              <a:buNone/>
              <a:defRPr/>
            </a:pPr>
            <a:r>
              <a:rPr lang="pt-BR" altLang="pt-BR" dirty="0"/>
              <a:t>     ENTEROENTEROANASTOMOSE</a:t>
            </a:r>
          </a:p>
          <a:p>
            <a:pPr>
              <a:defRPr/>
            </a:pPr>
            <a:endParaRPr lang="pt-BR" altLang="pt-BR" dirty="0"/>
          </a:p>
          <a:p>
            <a:pPr>
              <a:defRPr/>
            </a:pPr>
            <a:r>
              <a:rPr lang="pt-BR" altLang="pt-BR" dirty="0"/>
              <a:t>HEMICOLECTOMIA E</a:t>
            </a:r>
          </a:p>
          <a:p>
            <a:pPr>
              <a:buNone/>
              <a:defRPr/>
            </a:pPr>
            <a:r>
              <a:rPr lang="pt-BR" altLang="pt-BR" dirty="0"/>
              <a:t>    COLOSTOMIA</a:t>
            </a:r>
          </a:p>
          <a:p>
            <a:pPr>
              <a:defRPr/>
            </a:pPr>
            <a:endParaRPr lang="pt-BR" altLang="pt-BR" dirty="0"/>
          </a:p>
          <a:p>
            <a:pPr>
              <a:defRPr/>
            </a:pPr>
            <a:endParaRPr lang="pt-BR" altLang="pt-BR" dirty="0"/>
          </a:p>
        </p:txBody>
      </p:sp>
      <p:sp>
        <p:nvSpPr>
          <p:cNvPr id="4" name="Retângulo 3">
            <a:extLst>
              <a:ext uri="{FF2B5EF4-FFF2-40B4-BE49-F238E27FC236}">
                <a16:creationId xmlns:a16="http://schemas.microsoft.com/office/drawing/2014/main" id="{A9EF2837-7712-4F5A-88A4-1C03E21FA531}"/>
              </a:ext>
            </a:extLst>
          </p:cNvPr>
          <p:cNvSpPr/>
          <p:nvPr/>
        </p:nvSpPr>
        <p:spPr>
          <a:xfrm>
            <a:off x="3615685" y="1668232"/>
            <a:ext cx="625492" cy="923330"/>
          </a:xfrm>
          <a:prstGeom prst="rect">
            <a:avLst/>
          </a:prstGeom>
          <a:noFill/>
        </p:spPr>
        <p:txBody>
          <a:bodyPr wrap="none">
            <a:spAutoFit/>
          </a:bodyPr>
          <a:lstStyle/>
          <a:p>
            <a:pPr algn="ctr" defTabSz="457200">
              <a:defRPr/>
            </a:pPr>
            <a:r>
              <a:rPr lang="pt-BR" sz="5400" b="1" dirty="0">
                <a:ln w="22225">
                  <a:solidFill>
                    <a:srgbClr val="80C34F"/>
                  </a:solidFill>
                  <a:prstDash val="solid"/>
                </a:ln>
                <a:solidFill>
                  <a:srgbClr val="80C34F">
                    <a:lumMod val="40000"/>
                    <a:lumOff val="60000"/>
                  </a:srgbClr>
                </a:solidFill>
              </a:rPr>
              <a:t>X</a:t>
            </a:r>
          </a:p>
        </p:txBody>
      </p:sp>
      <p:sp>
        <p:nvSpPr>
          <p:cNvPr id="6" name="Retângulo 5">
            <a:extLst>
              <a:ext uri="{FF2B5EF4-FFF2-40B4-BE49-F238E27FC236}">
                <a16:creationId xmlns:a16="http://schemas.microsoft.com/office/drawing/2014/main" id="{575E5E06-1ED6-47EA-B7BA-988F19BC02BC}"/>
              </a:ext>
            </a:extLst>
          </p:cNvPr>
          <p:cNvSpPr/>
          <p:nvPr/>
        </p:nvSpPr>
        <p:spPr>
          <a:xfrm>
            <a:off x="3522815" y="3135426"/>
            <a:ext cx="625492" cy="923330"/>
          </a:xfrm>
          <a:prstGeom prst="rect">
            <a:avLst/>
          </a:prstGeom>
          <a:noFill/>
        </p:spPr>
        <p:txBody>
          <a:bodyPr wrap="none">
            <a:spAutoFit/>
          </a:bodyPr>
          <a:lstStyle/>
          <a:p>
            <a:pPr algn="ctr" defTabSz="457200">
              <a:defRPr/>
            </a:pPr>
            <a:r>
              <a:rPr lang="pt-BR" sz="5400" b="1" dirty="0">
                <a:ln w="22225">
                  <a:solidFill>
                    <a:srgbClr val="80C34F"/>
                  </a:solidFill>
                  <a:prstDash val="solid"/>
                </a:ln>
                <a:solidFill>
                  <a:srgbClr val="80C34F">
                    <a:lumMod val="40000"/>
                    <a:lumOff val="60000"/>
                  </a:srgbClr>
                </a:solidFill>
              </a:rPr>
              <a:t>X</a:t>
            </a:r>
          </a:p>
        </p:txBody>
      </p:sp>
      <p:sp>
        <p:nvSpPr>
          <p:cNvPr id="7" name="Retângulo 6">
            <a:extLst>
              <a:ext uri="{FF2B5EF4-FFF2-40B4-BE49-F238E27FC236}">
                <a16:creationId xmlns:a16="http://schemas.microsoft.com/office/drawing/2014/main" id="{D6FF8126-8A72-4299-9723-78518901F004}"/>
              </a:ext>
            </a:extLst>
          </p:cNvPr>
          <p:cNvSpPr/>
          <p:nvPr/>
        </p:nvSpPr>
        <p:spPr>
          <a:xfrm>
            <a:off x="3587736" y="4728103"/>
            <a:ext cx="495649" cy="923330"/>
          </a:xfrm>
          <a:prstGeom prst="rect">
            <a:avLst/>
          </a:prstGeom>
          <a:noFill/>
        </p:spPr>
        <p:txBody>
          <a:bodyPr wrap="none">
            <a:spAutoFit/>
          </a:bodyPr>
          <a:lstStyle/>
          <a:p>
            <a:pPr algn="ctr" defTabSz="457200">
              <a:defRPr/>
            </a:pPr>
            <a:r>
              <a:rPr lang="pt-BR" sz="5400" b="1" dirty="0">
                <a:ln w="22225">
                  <a:solidFill>
                    <a:srgbClr val="80C34F"/>
                  </a:solidFill>
                  <a:prstDash val="solid"/>
                </a:ln>
                <a:solidFill>
                  <a:srgbClr val="80C34F">
                    <a:lumMod val="40000"/>
                    <a:lumOff val="60000"/>
                  </a:srgbClr>
                </a:solidFill>
              </a:rPr>
              <a:t>?</a:t>
            </a:r>
          </a:p>
        </p:txBody>
      </p:sp>
    </p:spTree>
    <p:extLst>
      <p:ext uri="{BB962C8B-B14F-4D97-AF65-F5344CB8AC3E}">
        <p14:creationId xmlns:p14="http://schemas.microsoft.com/office/powerpoint/2010/main" val="124142872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ítulo 2">
            <a:extLst>
              <a:ext uri="{FF2B5EF4-FFF2-40B4-BE49-F238E27FC236}">
                <a16:creationId xmlns:a16="http://schemas.microsoft.com/office/drawing/2014/main" id="{9C590E6A-8F1C-4032-9F67-79211A6C404B}"/>
              </a:ext>
            </a:extLst>
          </p:cNvPr>
          <p:cNvSpPr>
            <a:spLocks noGrp="1" noChangeArrowheads="1"/>
          </p:cNvSpPr>
          <p:nvPr>
            <p:ph type="title"/>
          </p:nvPr>
        </p:nvSpPr>
        <p:spPr>
          <a:xfrm>
            <a:off x="2000674" y="260648"/>
            <a:ext cx="6502102" cy="1143000"/>
          </a:xfrm>
        </p:spPr>
        <p:txBody>
          <a:bodyPr/>
          <a:lstStyle/>
          <a:p>
            <a:pPr eaLnBrk="1" hangingPunct="1"/>
            <a:r>
              <a:rPr lang="pt-BR" altLang="pt-BR" sz="2800" dirty="0">
                <a:solidFill>
                  <a:schemeClr val="accent1">
                    <a:lumMod val="50000"/>
                  </a:schemeClr>
                </a:solidFill>
              </a:rPr>
              <a:t>04.16.05.002-6 - COLECTOMIA PARCIAL (HEMICOLECTOMIA) EM ONCOLOGIA</a:t>
            </a:r>
          </a:p>
        </p:txBody>
      </p:sp>
      <p:sp>
        <p:nvSpPr>
          <p:cNvPr id="91139" name="Espaço Reservado para Conteúdo 1">
            <a:extLst>
              <a:ext uri="{FF2B5EF4-FFF2-40B4-BE49-F238E27FC236}">
                <a16:creationId xmlns:a16="http://schemas.microsoft.com/office/drawing/2014/main" id="{81DC894F-5254-4F06-B5D7-9DB36C676886}"/>
              </a:ext>
            </a:extLst>
          </p:cNvPr>
          <p:cNvSpPr>
            <a:spLocks noGrp="1"/>
          </p:cNvSpPr>
          <p:nvPr>
            <p:ph idx="1"/>
          </p:nvPr>
        </p:nvSpPr>
        <p:spPr>
          <a:xfrm>
            <a:off x="1280592" y="1481138"/>
            <a:ext cx="7992888" cy="4972050"/>
          </a:xfrm>
        </p:spPr>
        <p:txBody>
          <a:bodyPr>
            <a:normAutofit fontScale="92500" lnSpcReduction="10000"/>
          </a:bodyPr>
          <a:lstStyle/>
          <a:p>
            <a:pPr algn="just" eaLnBrk="1" hangingPunct="1">
              <a:defRPr/>
            </a:pPr>
            <a:r>
              <a:rPr lang="pt-BR" altLang="pt-BR" sz="2000" dirty="0"/>
              <a:t>Ressecção parcial de intestino grosso por tumor maligno. Inclui linfadenectomia. Admite como procedimento (s) sequencial(ais), sendo a colostomia ou </a:t>
            </a:r>
            <a:r>
              <a:rPr lang="pt-BR" altLang="pt-BR" sz="2000" dirty="0" err="1"/>
              <a:t>ileostomia</a:t>
            </a:r>
            <a:r>
              <a:rPr lang="pt-BR" altLang="pt-BR" sz="2000" dirty="0"/>
              <a:t> indicada em caso de anastomose de risco (quando indicado). ...</a:t>
            </a:r>
          </a:p>
          <a:p>
            <a:pPr marL="0" indent="0" algn="just" eaLnBrk="1" hangingPunct="1">
              <a:buNone/>
              <a:defRPr/>
            </a:pPr>
            <a:endParaRPr lang="pt-BR" altLang="pt-BR" dirty="0"/>
          </a:p>
          <a:p>
            <a:pPr algn="just" eaLnBrk="1" hangingPunct="1">
              <a:defRPr/>
            </a:pPr>
            <a:r>
              <a:rPr lang="pt-BR" altLang="pt-BR" sz="3000" dirty="0">
                <a:solidFill>
                  <a:schemeClr val="accent1">
                    <a:lumMod val="50000"/>
                  </a:schemeClr>
                </a:solidFill>
              </a:rPr>
              <a:t>04.16.05.003-4 - COLECTOMIA TOTAL EM ONCOLOGIA</a:t>
            </a:r>
          </a:p>
          <a:p>
            <a:pPr algn="just" eaLnBrk="1" hangingPunct="1">
              <a:defRPr/>
            </a:pPr>
            <a:r>
              <a:rPr lang="pt-BR" altLang="pt-BR" sz="2000" dirty="0"/>
              <a:t>Resseção</a:t>
            </a:r>
            <a:r>
              <a:rPr lang="pt-BR" altLang="pt-BR" sz="2000" b="1" dirty="0"/>
              <a:t> </a:t>
            </a:r>
            <a:r>
              <a:rPr lang="pt-BR" altLang="pt-BR" sz="2000" dirty="0"/>
              <a:t>total do intestino grosso por tumor maligno. Inclui linfadenectomia e anastomose </a:t>
            </a:r>
            <a:r>
              <a:rPr lang="pt-BR" altLang="pt-BR" sz="2000" dirty="0" err="1"/>
              <a:t>ileorretal</a:t>
            </a:r>
            <a:r>
              <a:rPr lang="pt-BR" altLang="pt-BR" sz="2000" dirty="0"/>
              <a:t>. Admite procedimento sequencial (</a:t>
            </a:r>
            <a:r>
              <a:rPr lang="pt-BR" altLang="pt-BR" sz="2000" dirty="0" err="1"/>
              <a:t>ileostomia</a:t>
            </a:r>
            <a:r>
              <a:rPr lang="pt-BR" altLang="pt-BR" sz="2000" dirty="0"/>
              <a:t>)</a:t>
            </a:r>
          </a:p>
          <a:p>
            <a:pPr algn="just" eaLnBrk="1" hangingPunct="1">
              <a:defRPr/>
            </a:pPr>
            <a:endParaRPr lang="pt-BR" altLang="pt-BR" sz="2000" dirty="0"/>
          </a:p>
          <a:p>
            <a:pPr marL="0" indent="0" algn="just" eaLnBrk="1" hangingPunct="1">
              <a:buNone/>
              <a:defRPr/>
            </a:pPr>
            <a:endParaRPr lang="pt-BR" altLang="pt-BR" sz="2000" dirty="0"/>
          </a:p>
          <a:p>
            <a:pPr algn="just" eaLnBrk="1" hangingPunct="1">
              <a:defRPr/>
            </a:pPr>
            <a:r>
              <a:rPr lang="pt-BR" altLang="pt-BR" b="1" dirty="0"/>
              <a:t>CONCLUSÃO</a:t>
            </a:r>
            <a:r>
              <a:rPr lang="pt-BR" altLang="pt-BR" dirty="0"/>
              <a:t>: ANASTOMOSE ESTÁ INCLUÍDA e a OSTOMIA NÃO</a:t>
            </a:r>
          </a:p>
        </p:txBody>
      </p:sp>
    </p:spTree>
    <p:extLst>
      <p:ext uri="{BB962C8B-B14F-4D97-AF65-F5344CB8AC3E}">
        <p14:creationId xmlns:p14="http://schemas.microsoft.com/office/powerpoint/2010/main" val="28057112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39">
                                            <p:txEl>
                                              <p:pRg st="6" end="6"/>
                                            </p:txEl>
                                          </p:spTgt>
                                        </p:tgtEl>
                                        <p:attrNameLst>
                                          <p:attrName>style.visibility</p:attrName>
                                        </p:attrNameLst>
                                      </p:cBhvr>
                                      <p:to>
                                        <p:strVal val="visible"/>
                                      </p:to>
                                    </p:set>
                                    <p:anim calcmode="lin" valueType="num">
                                      <p:cBhvr additive="base">
                                        <p:cTn id="7" dur="500" fill="hold"/>
                                        <p:tgtEl>
                                          <p:spTgt spid="91139">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ítulo 2">
            <a:extLst>
              <a:ext uri="{FF2B5EF4-FFF2-40B4-BE49-F238E27FC236}">
                <a16:creationId xmlns:a16="http://schemas.microsoft.com/office/drawing/2014/main" id="{4070382B-B5F5-46E8-BD44-DDBFFEEE420A}"/>
              </a:ext>
            </a:extLst>
          </p:cNvPr>
          <p:cNvSpPr>
            <a:spLocks noGrp="1" noChangeArrowheads="1"/>
          </p:cNvSpPr>
          <p:nvPr>
            <p:ph type="title"/>
          </p:nvPr>
        </p:nvSpPr>
        <p:spPr>
          <a:xfrm>
            <a:off x="1712640" y="0"/>
            <a:ext cx="7128792" cy="1143000"/>
          </a:xfrm>
        </p:spPr>
        <p:txBody>
          <a:bodyPr/>
          <a:lstStyle/>
          <a:p>
            <a:pPr eaLnBrk="1" hangingPunct="1"/>
            <a:r>
              <a:rPr lang="pt-BR" altLang="pt-BR" sz="2800" dirty="0">
                <a:solidFill>
                  <a:schemeClr val="accent1">
                    <a:lumMod val="50000"/>
                  </a:schemeClr>
                </a:solidFill>
              </a:rPr>
              <a:t>04.16.05.001-8 - AMPUTACAO ABDOMINO-PERINEAL DE RETO EM ONCOLOGIA</a:t>
            </a:r>
          </a:p>
        </p:txBody>
      </p:sp>
      <p:sp>
        <p:nvSpPr>
          <p:cNvPr id="103427" name="Espaço Reservado para Conteúdo 1">
            <a:extLst>
              <a:ext uri="{FF2B5EF4-FFF2-40B4-BE49-F238E27FC236}">
                <a16:creationId xmlns:a16="http://schemas.microsoft.com/office/drawing/2014/main" id="{5B1B666A-C13B-4F00-8B84-A6C3BAB060BB}"/>
              </a:ext>
            </a:extLst>
          </p:cNvPr>
          <p:cNvSpPr>
            <a:spLocks noGrp="1" noChangeArrowheads="1"/>
          </p:cNvSpPr>
          <p:nvPr>
            <p:ph idx="1"/>
          </p:nvPr>
        </p:nvSpPr>
        <p:spPr>
          <a:xfrm>
            <a:off x="1424608" y="1052743"/>
            <a:ext cx="7429448" cy="5098829"/>
          </a:xfrm>
        </p:spPr>
        <p:txBody>
          <a:bodyPr>
            <a:normAutofit/>
          </a:bodyPr>
          <a:lstStyle/>
          <a:p>
            <a:pPr algn="just" eaLnBrk="1" hangingPunct="1"/>
            <a:r>
              <a:rPr lang="pt-BR" altLang="pt-BR" sz="2000" dirty="0"/>
              <a:t>DESCRIÇÃO: </a:t>
            </a:r>
            <a:r>
              <a:rPr lang="pt-BR" altLang="pt-BR" sz="2000" b="1" dirty="0"/>
              <a:t>Ressecção de todo o reto, anus e parte do </a:t>
            </a:r>
            <a:r>
              <a:rPr lang="pt-BR" altLang="pt-BR" sz="2000" b="1" dirty="0" err="1"/>
              <a:t>sigmóide</a:t>
            </a:r>
            <a:r>
              <a:rPr lang="pt-BR" altLang="pt-BR" sz="2000" b="1" dirty="0"/>
              <a:t> </a:t>
            </a:r>
            <a:r>
              <a:rPr lang="pt-BR" altLang="pt-BR" sz="2000" dirty="0"/>
              <a:t>com acesso combinado por laparotomia e via perineal por tumor maligno de reto, anus ou canal anal. Inclui colostomia. A peça cirúrgica pode ser livre de neoplasia maligna no reto. Admite procedimento(s) sequencial(ais).( mas não a </a:t>
            </a:r>
            <a:r>
              <a:rPr lang="pt-BR" altLang="pt-BR" sz="2000" dirty="0" err="1"/>
              <a:t>ileostomia</a:t>
            </a:r>
            <a:r>
              <a:rPr lang="pt-BR" altLang="pt-BR" sz="2000" dirty="0"/>
              <a:t>)</a:t>
            </a:r>
          </a:p>
          <a:p>
            <a:pPr algn="just" eaLnBrk="1" hangingPunct="1"/>
            <a:r>
              <a:rPr lang="pt-BR" altLang="pt-BR" sz="2400" dirty="0">
                <a:solidFill>
                  <a:schemeClr val="accent1">
                    <a:lumMod val="50000"/>
                  </a:schemeClr>
                </a:solidFill>
              </a:rPr>
              <a:t>04.16.05.011-5 - PROCTOCOLECTOMIA TOTAL EM ONCOLOGIA </a:t>
            </a:r>
          </a:p>
          <a:p>
            <a:pPr algn="just" eaLnBrk="1" hangingPunct="1"/>
            <a:r>
              <a:rPr lang="pt-BR" altLang="pt-BR" sz="2000" dirty="0"/>
              <a:t>DESCRIÇÃO: Ressecção total do intestino grosso e reto por tumor maligno ou incerto se benigno ou maligno </a:t>
            </a:r>
            <a:r>
              <a:rPr lang="pt-BR" altLang="pt-BR" sz="2000" b="1" dirty="0"/>
              <a:t>podendo ser preservado o canal anal.</a:t>
            </a:r>
            <a:r>
              <a:rPr lang="pt-BR" altLang="pt-BR" sz="2000" dirty="0"/>
              <a:t> Inclui o reservatório ileal. Admite procedimento(s) sequencial (ais). (admite </a:t>
            </a:r>
            <a:r>
              <a:rPr lang="pt-BR" altLang="pt-BR" sz="2000" dirty="0" err="1"/>
              <a:t>ileostomia</a:t>
            </a:r>
            <a:r>
              <a:rPr lang="pt-BR" altLang="pt-BR" sz="2000" dirty="0"/>
              <a:t>)</a:t>
            </a:r>
          </a:p>
          <a:p>
            <a:pPr eaLnBrk="1" hangingPunct="1"/>
            <a:r>
              <a:rPr lang="pt-BR" altLang="pt-BR" sz="2400" b="1" dirty="0"/>
              <a:t>CONCLUSÃO:  </a:t>
            </a:r>
            <a:r>
              <a:rPr lang="pt-BR" altLang="pt-BR" sz="2400" dirty="0"/>
              <a:t>se for obrigatório, ou seja, sem opção como primeira escolha, não é sequencial.</a:t>
            </a:r>
          </a:p>
        </p:txBody>
      </p:sp>
    </p:spTree>
    <p:extLst>
      <p:ext uri="{BB962C8B-B14F-4D97-AF65-F5344CB8AC3E}">
        <p14:creationId xmlns:p14="http://schemas.microsoft.com/office/powerpoint/2010/main" val="2007734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3427">
                                            <p:txEl>
                                              <p:pRg st="3" end="3"/>
                                            </p:txEl>
                                          </p:spTgt>
                                        </p:tgtEl>
                                        <p:attrNameLst>
                                          <p:attrName>style.visibility</p:attrName>
                                        </p:attrNameLst>
                                      </p:cBhvr>
                                      <p:to>
                                        <p:strVal val="visible"/>
                                      </p:to>
                                    </p:set>
                                    <p:anim calcmode="lin" valueType="num">
                                      <p:cBhvr additive="base">
                                        <p:cTn id="7" dur="500" fill="hold"/>
                                        <p:tgtEl>
                                          <p:spTgt spid="103427">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a:extLst>
              <a:ext uri="{FF2B5EF4-FFF2-40B4-BE49-F238E27FC236}">
                <a16:creationId xmlns:a16="http://schemas.microsoft.com/office/drawing/2014/main" id="{98585CD2-3B0A-40E9-834C-73FA620EB4F8}"/>
              </a:ext>
            </a:extLst>
          </p:cNvPr>
          <p:cNvSpPr>
            <a:spLocks noGrp="1" noChangeArrowheads="1"/>
          </p:cNvSpPr>
          <p:nvPr>
            <p:ph type="title" idx="4294967295"/>
          </p:nvPr>
        </p:nvSpPr>
        <p:spPr>
          <a:xfrm>
            <a:off x="1856665" y="548680"/>
            <a:ext cx="6365379" cy="1143000"/>
          </a:xfrm>
          <a:noFill/>
        </p:spPr>
        <p:txBody>
          <a:bodyPr rtlCol="0">
            <a:normAutofit fontScale="90000"/>
          </a:bodyPr>
          <a:lstStyle/>
          <a:p>
            <a:pPr>
              <a:defRPr/>
            </a:pPr>
            <a:r>
              <a:rPr lang="pt-BR" dirty="0" smtClean="0">
                <a:solidFill>
                  <a:schemeClr val="accent1">
                    <a:lumMod val="50000"/>
                  </a:schemeClr>
                </a:solidFill>
              </a:rPr>
              <a:t>LAPAROTOMIA EXPLORADORA</a:t>
            </a:r>
            <a:endParaRPr lang="pt-BR" dirty="0">
              <a:solidFill>
                <a:schemeClr val="accent1">
                  <a:lumMod val="50000"/>
                </a:schemeClr>
              </a:solidFill>
            </a:endParaRPr>
          </a:p>
        </p:txBody>
      </p:sp>
      <p:sp>
        <p:nvSpPr>
          <p:cNvPr id="359427" name="Rectangle 3">
            <a:extLst>
              <a:ext uri="{FF2B5EF4-FFF2-40B4-BE49-F238E27FC236}">
                <a16:creationId xmlns:a16="http://schemas.microsoft.com/office/drawing/2014/main" id="{B713E964-3FF7-4688-BD62-8EE6B3BDA4EE}"/>
              </a:ext>
            </a:extLst>
          </p:cNvPr>
          <p:cNvSpPr>
            <a:spLocks noGrp="1"/>
          </p:cNvSpPr>
          <p:nvPr>
            <p:ph type="body" idx="4294967295"/>
          </p:nvPr>
        </p:nvSpPr>
        <p:spPr>
          <a:xfrm>
            <a:off x="1424608" y="1268764"/>
            <a:ext cx="7865728" cy="4708525"/>
          </a:xfrm>
        </p:spPr>
        <p:txBody>
          <a:bodyPr/>
          <a:lstStyle/>
          <a:p>
            <a:pPr eaLnBrk="1" hangingPunct="1">
              <a:buFont typeface="Wingdings" panose="05000000000000000000" pitchFamily="2" charset="2"/>
              <a:buNone/>
            </a:pPr>
            <a:endParaRPr lang="pt-BR" altLang="pt-BR" dirty="0"/>
          </a:p>
          <a:p>
            <a:pPr eaLnBrk="1" hangingPunct="1"/>
            <a:r>
              <a:rPr lang="pt-BR" altLang="pt-BR" dirty="0" err="1"/>
              <a:t>Prt</a:t>
            </a:r>
            <a:r>
              <a:rPr lang="pt-BR" altLang="pt-BR" dirty="0"/>
              <a:t> MPAS/SSM 116 de 13/12/79:</a:t>
            </a:r>
          </a:p>
          <a:p>
            <a:pPr eaLnBrk="1" hangingPunct="1">
              <a:buFont typeface="Wingdings" panose="05000000000000000000" pitchFamily="2" charset="2"/>
              <a:buNone/>
            </a:pPr>
            <a:r>
              <a:rPr lang="pt-BR" altLang="pt-BR" dirty="0"/>
              <a:t>   “ Cirurgia em que, após incisão ampla e exploração abdominal completa, não foi possível estabelecer um diagnóstico preciso.”</a:t>
            </a:r>
          </a:p>
        </p:txBody>
      </p:sp>
    </p:spTree>
    <p:extLst>
      <p:ext uri="{BB962C8B-B14F-4D97-AF65-F5344CB8AC3E}">
        <p14:creationId xmlns:p14="http://schemas.microsoft.com/office/powerpoint/2010/main" val="14831006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ítulo 2">
            <a:extLst>
              <a:ext uri="{FF2B5EF4-FFF2-40B4-BE49-F238E27FC236}">
                <a16:creationId xmlns:a16="http://schemas.microsoft.com/office/drawing/2014/main" id="{80CD670F-7221-44BB-A329-2376D68EF52D}"/>
              </a:ext>
            </a:extLst>
          </p:cNvPr>
          <p:cNvSpPr>
            <a:spLocks noGrp="1" noChangeArrowheads="1"/>
          </p:cNvSpPr>
          <p:nvPr>
            <p:ph type="title"/>
          </p:nvPr>
        </p:nvSpPr>
        <p:spPr>
          <a:xfrm>
            <a:off x="1734840" y="274638"/>
            <a:ext cx="6561435" cy="1143000"/>
          </a:xfrm>
        </p:spPr>
        <p:txBody>
          <a:bodyPr/>
          <a:lstStyle/>
          <a:p>
            <a:pPr eaLnBrk="1" hangingPunct="1"/>
            <a:r>
              <a:rPr lang="pt-BR" altLang="pt-BR" sz="2800" dirty="0" smtClean="0">
                <a:solidFill>
                  <a:schemeClr val="accent1">
                    <a:lumMod val="50000"/>
                  </a:schemeClr>
                </a:solidFill>
              </a:rPr>
              <a:t>MÚLTIPLA OU SEQUENCIAL OU ...?</a:t>
            </a:r>
            <a:endParaRPr lang="pt-BR" altLang="pt-BR" sz="2800" dirty="0">
              <a:solidFill>
                <a:schemeClr val="accent1">
                  <a:lumMod val="50000"/>
                </a:schemeClr>
              </a:solidFill>
            </a:endParaRPr>
          </a:p>
        </p:txBody>
      </p:sp>
      <p:sp>
        <p:nvSpPr>
          <p:cNvPr id="109571" name="Espaço Reservado para Conteúdo 1">
            <a:extLst>
              <a:ext uri="{FF2B5EF4-FFF2-40B4-BE49-F238E27FC236}">
                <a16:creationId xmlns:a16="http://schemas.microsoft.com/office/drawing/2014/main" id="{61EE1EBD-2E09-4B79-8F33-5CA987FD74C0}"/>
              </a:ext>
            </a:extLst>
          </p:cNvPr>
          <p:cNvSpPr>
            <a:spLocks noGrp="1" noChangeArrowheads="1"/>
          </p:cNvSpPr>
          <p:nvPr>
            <p:ph idx="1"/>
          </p:nvPr>
        </p:nvSpPr>
        <p:spPr>
          <a:xfrm>
            <a:off x="1609725" y="1844676"/>
            <a:ext cx="6686550" cy="4525963"/>
          </a:xfrm>
        </p:spPr>
        <p:txBody>
          <a:bodyPr/>
          <a:lstStyle/>
          <a:p>
            <a:pPr algn="just" eaLnBrk="1" hangingPunct="1"/>
            <a:r>
              <a:rPr lang="pt-BR" altLang="pt-BR" sz="2400" dirty="0"/>
              <a:t>São atos cirúrgicos </a:t>
            </a:r>
            <a:r>
              <a:rPr lang="pt-BR" altLang="pt-BR" sz="2400" u="sng" dirty="0"/>
              <a:t>sem vínculo</a:t>
            </a:r>
            <a:r>
              <a:rPr lang="pt-BR" altLang="pt-BR" sz="2400" dirty="0"/>
              <a:t> de continuidade, interdependência ou complementaridade, </a:t>
            </a:r>
            <a:r>
              <a:rPr lang="pt-BR" altLang="pt-BR" sz="2400" u="sng" dirty="0"/>
              <a:t>devidos a diferentes doenças</a:t>
            </a:r>
            <a:r>
              <a:rPr lang="pt-BR" altLang="pt-BR" sz="2400" dirty="0"/>
              <a:t>, e praticados sob o mesmo ato anestésico .</a:t>
            </a:r>
          </a:p>
          <a:p>
            <a:pPr algn="just" eaLnBrk="1" hangingPunct="1"/>
            <a:endParaRPr lang="pt-BR" altLang="pt-BR" sz="2400" dirty="0"/>
          </a:p>
          <a:p>
            <a:pPr algn="just" eaLnBrk="1" hangingPunct="1"/>
            <a:r>
              <a:rPr lang="pt-BR" altLang="pt-BR" sz="2400" dirty="0"/>
              <a:t>São atos cirúrgicos </a:t>
            </a:r>
            <a:r>
              <a:rPr lang="pt-BR" altLang="pt-BR" sz="2400" u="sng" dirty="0"/>
              <a:t>com vínculo</a:t>
            </a:r>
            <a:r>
              <a:rPr lang="pt-BR" altLang="pt-BR" sz="2400" dirty="0"/>
              <a:t> de continuidade, interdependência e complementaridade, </a:t>
            </a:r>
            <a:r>
              <a:rPr lang="pt-BR" altLang="pt-BR" sz="2400" u="sng" dirty="0"/>
              <a:t>devidos à mesma doença,</a:t>
            </a:r>
            <a:r>
              <a:rPr lang="pt-BR" altLang="pt-BR" sz="2400" dirty="0"/>
              <a:t> e praticados sob o mesmo ato anestésico.</a:t>
            </a:r>
          </a:p>
          <a:p>
            <a:pPr algn="just" eaLnBrk="1" hangingPunct="1"/>
            <a:endParaRPr lang="pt-BR" altLang="pt-BR" dirty="0"/>
          </a:p>
          <a:p>
            <a:pPr algn="just" eaLnBrk="1" hangingPunct="1"/>
            <a:endParaRPr lang="pt-BR" altLang="pt-BR" dirty="0"/>
          </a:p>
        </p:txBody>
      </p:sp>
    </p:spTree>
    <p:extLst>
      <p:ext uri="{BB962C8B-B14F-4D97-AF65-F5344CB8AC3E}">
        <p14:creationId xmlns:p14="http://schemas.microsoft.com/office/powerpoint/2010/main" val="3925787602"/>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ítulo 1">
            <a:extLst>
              <a:ext uri="{FF2B5EF4-FFF2-40B4-BE49-F238E27FC236}">
                <a16:creationId xmlns:a16="http://schemas.microsoft.com/office/drawing/2014/main" id="{3654C9DB-66B9-40E4-837A-91F72152C4CC}"/>
              </a:ext>
            </a:extLst>
          </p:cNvPr>
          <p:cNvSpPr>
            <a:spLocks noGrp="1"/>
          </p:cNvSpPr>
          <p:nvPr>
            <p:ph type="title"/>
          </p:nvPr>
        </p:nvSpPr>
        <p:spPr>
          <a:xfrm>
            <a:off x="2027645" y="276226"/>
            <a:ext cx="6536927" cy="1562100"/>
          </a:xfrm>
          <a:noFill/>
        </p:spPr>
        <p:txBody>
          <a:bodyPr rtlCol="0">
            <a:normAutofit/>
          </a:bodyPr>
          <a:lstStyle/>
          <a:p>
            <a:pPr>
              <a:defRPr/>
            </a:pPr>
            <a:r>
              <a:rPr lang="pt-BR" dirty="0" err="1">
                <a:solidFill>
                  <a:schemeClr val="accent1">
                    <a:lumMod val="50000"/>
                  </a:schemeClr>
                </a:solidFill>
              </a:rPr>
              <a:t>Sequenciais</a:t>
            </a:r>
            <a:r>
              <a:rPr lang="pt-BR" dirty="0">
                <a:solidFill>
                  <a:schemeClr val="accent1">
                    <a:lumMod val="50000"/>
                  </a:schemeClr>
                </a:solidFill>
              </a:rPr>
              <a:t> em oncologia</a:t>
            </a:r>
            <a:br>
              <a:rPr lang="pt-BR" dirty="0">
                <a:solidFill>
                  <a:schemeClr val="accent1">
                    <a:lumMod val="50000"/>
                  </a:schemeClr>
                </a:solidFill>
              </a:rPr>
            </a:br>
            <a:r>
              <a:rPr lang="pt-BR" sz="3200" dirty="0">
                <a:solidFill>
                  <a:schemeClr val="accent1">
                    <a:lumMod val="50000"/>
                  </a:schemeClr>
                </a:solidFill>
              </a:rPr>
              <a:t>Portaria GM 2947 12/2012</a:t>
            </a:r>
          </a:p>
        </p:txBody>
      </p:sp>
      <p:sp>
        <p:nvSpPr>
          <p:cNvPr id="95235" name="Espaço Reservado para Conteúdo 2">
            <a:extLst>
              <a:ext uri="{FF2B5EF4-FFF2-40B4-BE49-F238E27FC236}">
                <a16:creationId xmlns:a16="http://schemas.microsoft.com/office/drawing/2014/main" id="{8A49EB4E-1DC5-4DA6-B229-3059F35D7A77}"/>
              </a:ext>
            </a:extLst>
          </p:cNvPr>
          <p:cNvSpPr>
            <a:spLocks noGrp="1"/>
          </p:cNvSpPr>
          <p:nvPr>
            <p:ph idx="1"/>
          </p:nvPr>
        </p:nvSpPr>
        <p:spPr>
          <a:xfrm>
            <a:off x="1756767" y="2230436"/>
            <a:ext cx="6988374" cy="4351338"/>
          </a:xfrm>
        </p:spPr>
        <p:txBody>
          <a:bodyPr rtlCol="0">
            <a:normAutofit fontScale="92500"/>
          </a:bodyPr>
          <a:lstStyle/>
          <a:p>
            <a:pPr marL="365760" indent="-256032" algn="just">
              <a:buFont typeface="Wingdings 3"/>
              <a:buChar char=""/>
              <a:defRPr/>
            </a:pPr>
            <a:r>
              <a:rPr lang="pt-BR" sz="2600" dirty="0"/>
              <a:t>São atos cirúrgicos com vínculo de continuidade, interdependência e complementaridade, realizados em conjunto pela mesma equipe ou equipes distintas, aplicados a órgão único ou região anatômica única ou regiões contíguas, bilaterais ou não, devidos à mesma neoplasia, executados através de única ou várias vias de acesso e praticados sob o mesmo ato anestésico. </a:t>
            </a:r>
          </a:p>
          <a:p>
            <a:pPr marL="0" indent="0">
              <a:buNone/>
            </a:pPr>
            <a:endParaRPr lang="pt-BR" sz="2600" dirty="0"/>
          </a:p>
          <a:p>
            <a:r>
              <a:rPr lang="pt-BR" sz="2600" dirty="0"/>
              <a:t>04.15.02.005-0</a:t>
            </a:r>
          </a:p>
          <a:p>
            <a:pPr marL="365760" indent="-256032" algn="just">
              <a:buFont typeface="Wingdings 3"/>
              <a:buChar char=""/>
              <a:defRPr/>
            </a:pPr>
            <a:endParaRPr lang="pt-BR" sz="2400" dirty="0"/>
          </a:p>
        </p:txBody>
      </p:sp>
    </p:spTree>
    <p:extLst>
      <p:ext uri="{BB962C8B-B14F-4D97-AF65-F5344CB8AC3E}">
        <p14:creationId xmlns:p14="http://schemas.microsoft.com/office/powerpoint/2010/main" val="10394418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ítulo 1">
            <a:extLst>
              <a:ext uri="{FF2B5EF4-FFF2-40B4-BE49-F238E27FC236}">
                <a16:creationId xmlns:a16="http://schemas.microsoft.com/office/drawing/2014/main" id="{3654C9DB-66B9-40E4-837A-91F72152C4CC}"/>
              </a:ext>
            </a:extLst>
          </p:cNvPr>
          <p:cNvSpPr>
            <a:spLocks noGrp="1"/>
          </p:cNvSpPr>
          <p:nvPr>
            <p:ph type="title"/>
          </p:nvPr>
        </p:nvSpPr>
        <p:spPr>
          <a:xfrm>
            <a:off x="1749028" y="247651"/>
            <a:ext cx="6949678" cy="1666874"/>
          </a:xfrm>
          <a:noFill/>
        </p:spPr>
        <p:txBody>
          <a:bodyPr rtlCol="0">
            <a:normAutofit/>
          </a:bodyPr>
          <a:lstStyle/>
          <a:p>
            <a:pPr>
              <a:defRPr/>
            </a:pPr>
            <a:r>
              <a:rPr lang="pt-BR" dirty="0" err="1">
                <a:solidFill>
                  <a:schemeClr val="accent1">
                    <a:lumMod val="50000"/>
                  </a:schemeClr>
                </a:solidFill>
              </a:rPr>
              <a:t>Sequenciais</a:t>
            </a:r>
            <a:r>
              <a:rPr lang="pt-BR" dirty="0">
                <a:solidFill>
                  <a:schemeClr val="accent1">
                    <a:lumMod val="50000"/>
                  </a:schemeClr>
                </a:solidFill>
              </a:rPr>
              <a:t> em oncologia</a:t>
            </a:r>
            <a:r>
              <a:rPr lang="pt-BR" dirty="0"/>
              <a:t/>
            </a:r>
            <a:br>
              <a:rPr lang="pt-BR" dirty="0"/>
            </a:br>
            <a:r>
              <a:rPr lang="pt-BR" sz="3200" dirty="0">
                <a:solidFill>
                  <a:schemeClr val="accent1">
                    <a:lumMod val="50000"/>
                  </a:schemeClr>
                </a:solidFill>
              </a:rPr>
              <a:t>Portaria GM 2947 12/2012</a:t>
            </a:r>
          </a:p>
        </p:txBody>
      </p:sp>
      <p:sp>
        <p:nvSpPr>
          <p:cNvPr id="95235" name="Espaço Reservado para Conteúdo 2">
            <a:extLst>
              <a:ext uri="{FF2B5EF4-FFF2-40B4-BE49-F238E27FC236}">
                <a16:creationId xmlns:a16="http://schemas.microsoft.com/office/drawing/2014/main" id="{8A49EB4E-1DC5-4DA6-B229-3059F35D7A77}"/>
              </a:ext>
            </a:extLst>
          </p:cNvPr>
          <p:cNvSpPr>
            <a:spLocks noGrp="1"/>
          </p:cNvSpPr>
          <p:nvPr>
            <p:ph idx="1"/>
          </p:nvPr>
        </p:nvSpPr>
        <p:spPr>
          <a:xfrm>
            <a:off x="1501378" y="2846212"/>
            <a:ext cx="7266980" cy="4351338"/>
          </a:xfrm>
        </p:spPr>
        <p:txBody>
          <a:bodyPr rtlCol="0">
            <a:normAutofit lnSpcReduction="10000"/>
          </a:bodyPr>
          <a:lstStyle/>
          <a:p>
            <a:pPr marL="365760" indent="-256032" algn="just">
              <a:buFont typeface="Wingdings 3"/>
              <a:buChar char=""/>
              <a:defRPr/>
            </a:pPr>
            <a:r>
              <a:rPr lang="pt-BR" sz="2400" dirty="0"/>
              <a:t>São atos cirúrgicos com vínculo de continuidade, interdependência e complementaridade, realizados em conjunto </a:t>
            </a:r>
            <a:r>
              <a:rPr lang="pt-BR" sz="2400" dirty="0">
                <a:solidFill>
                  <a:schemeClr val="bg2"/>
                </a:solidFill>
              </a:rPr>
              <a:t>pela mesma equipe ou equipes</a:t>
            </a:r>
            <a:r>
              <a:rPr lang="pt-BR" dirty="0">
                <a:solidFill>
                  <a:schemeClr val="bg2"/>
                </a:solidFill>
              </a:rPr>
              <a:t> </a:t>
            </a:r>
            <a:r>
              <a:rPr lang="pt-BR" sz="2400" dirty="0">
                <a:solidFill>
                  <a:schemeClr val="bg2"/>
                </a:solidFill>
              </a:rPr>
              <a:t>distintas, aplicados a órgão único ou região anatômica única ou regiões contíguas, bilaterais ou não,</a:t>
            </a:r>
            <a:r>
              <a:rPr lang="pt-BR" sz="2400" dirty="0"/>
              <a:t> devidos à mesma neoplasia, </a:t>
            </a:r>
            <a:r>
              <a:rPr lang="pt-BR" sz="2400" dirty="0">
                <a:solidFill>
                  <a:schemeClr val="bg2"/>
                </a:solidFill>
              </a:rPr>
              <a:t>executados através de única ou várias vias de acesso e </a:t>
            </a:r>
            <a:r>
              <a:rPr lang="pt-BR" sz="2400" dirty="0"/>
              <a:t>praticados sob o mesmo ato anestésico. </a:t>
            </a:r>
            <a:endParaRPr lang="pt-BR" sz="2400" dirty="0" smtClean="0"/>
          </a:p>
          <a:p>
            <a:pPr marL="365760" indent="-256032" algn="just">
              <a:buFont typeface="Wingdings 3"/>
              <a:buChar char=""/>
              <a:defRPr/>
            </a:pPr>
            <a:endParaRPr lang="pt-BR" dirty="0"/>
          </a:p>
          <a:p>
            <a:pPr marL="365760" indent="-256032" algn="just">
              <a:buFont typeface="Wingdings 3"/>
              <a:buChar char=""/>
              <a:defRPr/>
            </a:pPr>
            <a:r>
              <a:rPr lang="pt-BR" altLang="pt-BR" dirty="0"/>
              <a:t>A portaria exclui, inclui e altera vários procedimentos da tabela relacionados à oncologia</a:t>
            </a:r>
          </a:p>
          <a:p>
            <a:pPr marL="365760" indent="-256032" algn="just">
              <a:buFont typeface="Wingdings 3"/>
              <a:buChar char=""/>
              <a:defRPr/>
            </a:pPr>
            <a:endParaRPr lang="pt-BR" sz="2400" dirty="0"/>
          </a:p>
          <a:p>
            <a:pPr marL="365760" indent="-256032" algn="just">
              <a:buFont typeface="Wingdings 3"/>
              <a:buChar char=""/>
              <a:defRPr/>
            </a:pPr>
            <a:endParaRPr lang="pt-BR" sz="2400" dirty="0"/>
          </a:p>
          <a:p>
            <a:pPr marL="365760" indent="-256032" algn="just">
              <a:buFont typeface="Wingdings 3"/>
              <a:buChar char=""/>
              <a:defRPr/>
            </a:pPr>
            <a:endParaRPr lang="pt-BR" sz="2400" dirty="0"/>
          </a:p>
          <a:p>
            <a:pPr marL="109728" indent="0" algn="just">
              <a:buNone/>
              <a:defRPr/>
            </a:pPr>
            <a:endParaRPr lang="pt-BR" sz="2400" dirty="0"/>
          </a:p>
        </p:txBody>
      </p:sp>
    </p:spTree>
    <p:extLst>
      <p:ext uri="{BB962C8B-B14F-4D97-AF65-F5344CB8AC3E}">
        <p14:creationId xmlns:p14="http://schemas.microsoft.com/office/powerpoint/2010/main" val="294371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513828-AD49-49D9-BD4D-768A6D84A986}"/>
              </a:ext>
            </a:extLst>
          </p:cNvPr>
          <p:cNvSpPr>
            <a:spLocks noGrp="1"/>
          </p:cNvSpPr>
          <p:nvPr>
            <p:ph type="title" idx="4294967295"/>
          </p:nvPr>
        </p:nvSpPr>
        <p:spPr>
          <a:xfrm>
            <a:off x="1260971" y="367273"/>
            <a:ext cx="7565820" cy="893377"/>
          </a:xfrm>
          <a:noFill/>
        </p:spPr>
        <p:txBody>
          <a:bodyPr>
            <a:normAutofit/>
          </a:bodyPr>
          <a:lstStyle/>
          <a:p>
            <a:pPr>
              <a:defRPr/>
            </a:pPr>
            <a:r>
              <a:rPr lang="pt-BR" dirty="0">
                <a:solidFill>
                  <a:schemeClr val="accent1">
                    <a:lumMod val="50000"/>
                  </a:schemeClr>
                </a:solidFill>
              </a:rPr>
              <a:t>CONTROLE EM SAÚDE</a:t>
            </a:r>
          </a:p>
        </p:txBody>
      </p:sp>
      <p:sp>
        <p:nvSpPr>
          <p:cNvPr id="3" name="Espaço Reservado para Conteúdo 2">
            <a:extLst>
              <a:ext uri="{FF2B5EF4-FFF2-40B4-BE49-F238E27FC236}">
                <a16:creationId xmlns:a16="http://schemas.microsoft.com/office/drawing/2014/main" id="{5E7E16D3-5C91-4435-A88D-8CD6B7BD25CB}"/>
              </a:ext>
            </a:extLst>
          </p:cNvPr>
          <p:cNvSpPr>
            <a:spLocks noGrp="1"/>
          </p:cNvSpPr>
          <p:nvPr>
            <p:ph idx="4294967295"/>
          </p:nvPr>
        </p:nvSpPr>
        <p:spPr>
          <a:xfrm>
            <a:off x="1168523" y="1411551"/>
            <a:ext cx="7775730" cy="4652700"/>
          </a:xfrm>
        </p:spPr>
        <p:txBody>
          <a:bodyPr>
            <a:normAutofit fontScale="92500" lnSpcReduction="20000"/>
          </a:bodyPr>
          <a:lstStyle/>
          <a:p>
            <a:pPr algn="just">
              <a:defRPr/>
            </a:pPr>
            <a:r>
              <a:rPr lang="pt-BR" sz="2400" dirty="0">
                <a:latin typeface="Calibri" panose="020F0502020204030204" pitchFamily="34" charset="0"/>
              </a:rPr>
              <a:t>Assegurar que as </a:t>
            </a:r>
            <a:r>
              <a:rPr lang="pt-BR" sz="2400" b="1" dirty="0">
                <a:latin typeface="Calibri" panose="020F0502020204030204" pitchFamily="34" charset="0"/>
              </a:rPr>
              <a:t>pessoas que precisem </a:t>
            </a:r>
            <a:r>
              <a:rPr lang="pt-BR" sz="2400" dirty="0">
                <a:latin typeface="Calibri" panose="020F0502020204030204" pitchFamily="34" charset="0"/>
              </a:rPr>
              <a:t>de um determinado procedimento, seja ele preventivo, diagnóstico, terapêutico ou de reabilitação, o </a:t>
            </a:r>
            <a:r>
              <a:rPr lang="pt-BR" sz="2400" b="1" dirty="0">
                <a:latin typeface="Calibri" panose="020F0502020204030204" pitchFamily="34" charset="0"/>
              </a:rPr>
              <a:t>recebam</a:t>
            </a:r>
            <a:r>
              <a:rPr lang="pt-BR" sz="2400" dirty="0">
                <a:latin typeface="Calibri" panose="020F0502020204030204" pitchFamily="34" charset="0"/>
              </a:rPr>
              <a:t> e aquelas que </a:t>
            </a:r>
            <a:r>
              <a:rPr lang="pt-BR" sz="2400" b="1" dirty="0">
                <a:latin typeface="Calibri" panose="020F0502020204030204" pitchFamily="34" charset="0"/>
              </a:rPr>
              <a:t>não o necessitem não o recebam.</a:t>
            </a:r>
          </a:p>
          <a:p>
            <a:pPr algn="just">
              <a:defRPr/>
            </a:pPr>
            <a:endParaRPr lang="pt-BR" sz="2400" dirty="0">
              <a:latin typeface="Calibri" panose="020F0502020204030204" pitchFamily="34" charset="0"/>
            </a:endParaRPr>
          </a:p>
          <a:p>
            <a:pPr algn="just">
              <a:defRPr/>
            </a:pPr>
            <a:r>
              <a:rPr lang="pt-BR" sz="2400" dirty="0">
                <a:latin typeface="Calibri" panose="020F0502020204030204" pitchFamily="34" charset="0"/>
              </a:rPr>
              <a:t>Necessário ter adequado conhecimento sobre segurança e efetividade dos procedimentos que serão avaliados, a partir de conhecimentos científicos bem construídos e de protocolos publicados.</a:t>
            </a:r>
          </a:p>
          <a:p>
            <a:pPr algn="just">
              <a:defRPr/>
            </a:pPr>
            <a:endParaRPr lang="pt-BR" sz="2400" dirty="0">
              <a:latin typeface="Calibri" panose="020F0502020204030204" pitchFamily="34" charset="0"/>
            </a:endParaRPr>
          </a:p>
          <a:p>
            <a:pPr algn="just">
              <a:defRPr/>
            </a:pPr>
            <a:r>
              <a:rPr lang="pt-BR" sz="2400" dirty="0">
                <a:latin typeface="Calibri" panose="020F0502020204030204" pitchFamily="34" charset="0"/>
              </a:rPr>
              <a:t>Com a escalada dos custos na área saúde, um outro componente deve ser também buscado: a </a:t>
            </a:r>
            <a:r>
              <a:rPr lang="pt-BR" sz="2400" b="1" dirty="0">
                <a:latin typeface="Calibri" panose="020F0502020204030204" pitchFamily="34" charset="0"/>
              </a:rPr>
              <a:t>eficiência</a:t>
            </a:r>
            <a:r>
              <a:rPr lang="pt-BR" sz="2400" dirty="0">
                <a:latin typeface="Calibri" panose="020F0502020204030204" pitchFamily="34" charset="0"/>
              </a:rPr>
              <a:t>, efetividade com redução dos custos, critério CONITEC para incorporação de </a:t>
            </a:r>
            <a:r>
              <a:rPr lang="pt-BR" sz="2400" dirty="0" smtClean="0">
                <a:latin typeface="Calibri" panose="020F0502020204030204" pitchFamily="34" charset="0"/>
              </a:rPr>
              <a:t>tecnologia</a:t>
            </a:r>
            <a:r>
              <a:rPr lang="pt-BR" dirty="0" smtClean="0">
                <a:latin typeface="Calibri" panose="020F0502020204030204" pitchFamily="34" charset="0"/>
              </a:rPr>
              <a:t> </a:t>
            </a:r>
            <a:r>
              <a:rPr lang="pt-BR" sz="2400" dirty="0">
                <a:latin typeface="Calibri" panose="020F0502020204030204" pitchFamily="34" charset="0"/>
              </a:rPr>
              <a:t>( diferente da ANVISA).</a:t>
            </a:r>
          </a:p>
        </p:txBody>
      </p:sp>
    </p:spTree>
    <p:extLst>
      <p:ext uri="{BB962C8B-B14F-4D97-AF65-F5344CB8AC3E}">
        <p14:creationId xmlns:p14="http://schemas.microsoft.com/office/powerpoint/2010/main" val="71567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ítulo 1">
            <a:extLst>
              <a:ext uri="{FF2B5EF4-FFF2-40B4-BE49-F238E27FC236}">
                <a16:creationId xmlns:a16="http://schemas.microsoft.com/office/drawing/2014/main" id="{124BE820-0A65-425F-99AB-B32AE46123EA}"/>
              </a:ext>
            </a:extLst>
          </p:cNvPr>
          <p:cNvSpPr>
            <a:spLocks noGrp="1"/>
          </p:cNvSpPr>
          <p:nvPr>
            <p:ph type="title"/>
          </p:nvPr>
        </p:nvSpPr>
        <p:spPr>
          <a:xfrm>
            <a:off x="2058592" y="200027"/>
            <a:ext cx="6438448" cy="1362075"/>
          </a:xfrm>
          <a:noFill/>
        </p:spPr>
        <p:txBody>
          <a:bodyPr rtlCol="0">
            <a:normAutofit/>
          </a:bodyPr>
          <a:lstStyle/>
          <a:p>
            <a:pPr>
              <a:defRPr/>
            </a:pPr>
            <a:r>
              <a:rPr lang="pt-BR" dirty="0" err="1">
                <a:solidFill>
                  <a:schemeClr val="accent1">
                    <a:lumMod val="50000"/>
                  </a:schemeClr>
                </a:solidFill>
              </a:rPr>
              <a:t>Sequenciais</a:t>
            </a:r>
            <a:r>
              <a:rPr lang="pt-BR" dirty="0">
                <a:solidFill>
                  <a:schemeClr val="accent1">
                    <a:lumMod val="50000"/>
                  </a:schemeClr>
                </a:solidFill>
              </a:rPr>
              <a:t> em oncologia</a:t>
            </a:r>
            <a:r>
              <a:rPr lang="pt-BR" dirty="0"/>
              <a:t/>
            </a:r>
            <a:br>
              <a:rPr lang="pt-BR" dirty="0"/>
            </a:br>
            <a:r>
              <a:rPr lang="pt-BR" sz="3200" dirty="0">
                <a:solidFill>
                  <a:schemeClr val="accent1">
                    <a:lumMod val="50000"/>
                  </a:schemeClr>
                </a:solidFill>
              </a:rPr>
              <a:t>Portaria GM 2947 12/2012</a:t>
            </a:r>
          </a:p>
        </p:txBody>
      </p:sp>
      <p:sp>
        <p:nvSpPr>
          <p:cNvPr id="412675" name="Espaço Reservado para Conteúdo 2">
            <a:extLst>
              <a:ext uri="{FF2B5EF4-FFF2-40B4-BE49-F238E27FC236}">
                <a16:creationId xmlns:a16="http://schemas.microsoft.com/office/drawing/2014/main" id="{E39FFBA3-89B0-47DC-93D5-0416BB2D2BD2}"/>
              </a:ext>
            </a:extLst>
          </p:cNvPr>
          <p:cNvSpPr>
            <a:spLocks noGrp="1"/>
          </p:cNvSpPr>
          <p:nvPr>
            <p:ph idx="1"/>
          </p:nvPr>
        </p:nvSpPr>
        <p:spPr>
          <a:xfrm>
            <a:off x="1300172" y="1673233"/>
            <a:ext cx="7986713" cy="4708525"/>
          </a:xfrm>
        </p:spPr>
        <p:txBody>
          <a:bodyPr>
            <a:normAutofit/>
          </a:bodyPr>
          <a:lstStyle/>
          <a:p>
            <a:pPr algn="just" eaLnBrk="1" hangingPunct="1"/>
            <a:r>
              <a:rPr lang="pt-BR" altLang="pt-BR" dirty="0"/>
              <a:t>São atos cirúrgicos com vínculo de continuidade, interdependência e complementaridade, devidos à mesma neoplasia, praticados sob o mesmo ato anestésico</a:t>
            </a:r>
            <a:r>
              <a:rPr lang="pt-BR" altLang="pt-BR" sz="2400" dirty="0"/>
              <a:t>. </a:t>
            </a:r>
          </a:p>
          <a:p>
            <a:pPr algn="just" eaLnBrk="1" hangingPunct="1"/>
            <a:r>
              <a:rPr lang="pt-BR" altLang="pt-BR" sz="2400" dirty="0"/>
              <a:t>Máximo : 5</a:t>
            </a:r>
          </a:p>
          <a:p>
            <a:pPr algn="just"/>
            <a:r>
              <a:rPr lang="pt-BR" altLang="pt-BR" sz="2400" dirty="0" smtClean="0"/>
              <a:t>Existem </a:t>
            </a:r>
            <a:r>
              <a:rPr lang="pt-BR" altLang="pt-BR" sz="2400" dirty="0"/>
              <a:t>procedimentos principais que podem ser informados mesmo não sendo do subgrupo 16 (</a:t>
            </a:r>
            <a:r>
              <a:rPr lang="pt-BR" altLang="pt-BR" sz="2400" dirty="0" err="1"/>
              <a:t>ex</a:t>
            </a:r>
            <a:r>
              <a:rPr lang="pt-BR" altLang="pt-BR" sz="2400" dirty="0"/>
              <a:t>: </a:t>
            </a:r>
            <a:r>
              <a:rPr lang="pt-BR" altLang="pt-BR" sz="2400" dirty="0" err="1"/>
              <a:t>colostomias,ileostomias</a:t>
            </a:r>
            <a:r>
              <a:rPr lang="pt-BR" altLang="pt-BR" sz="2400" dirty="0"/>
              <a:t>)</a:t>
            </a:r>
          </a:p>
          <a:p>
            <a:pPr algn="just"/>
            <a:r>
              <a:rPr lang="pt-BR" altLang="pt-BR" sz="2400" dirty="0"/>
              <a:t>Procedimentos do grupo 04 subgrupo 16 não podem ser apresentados como cirurgias múltiplas ou procedimentos com outras cirurgias sequenciais.</a:t>
            </a:r>
          </a:p>
        </p:txBody>
      </p:sp>
    </p:spTree>
    <p:extLst>
      <p:ext uri="{BB962C8B-B14F-4D97-AF65-F5344CB8AC3E}">
        <p14:creationId xmlns:p14="http://schemas.microsoft.com/office/powerpoint/2010/main" val="14067131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Título 3">
            <a:extLst>
              <a:ext uri="{FF2B5EF4-FFF2-40B4-BE49-F238E27FC236}">
                <a16:creationId xmlns:a16="http://schemas.microsoft.com/office/drawing/2014/main" id="{D27F800B-0655-4E54-8C8C-A6246B3B3F4D}"/>
              </a:ext>
            </a:extLst>
          </p:cNvPr>
          <p:cNvSpPr>
            <a:spLocks noGrp="1"/>
          </p:cNvSpPr>
          <p:nvPr>
            <p:ph type="title"/>
          </p:nvPr>
        </p:nvSpPr>
        <p:spPr>
          <a:xfrm>
            <a:off x="2000672" y="116632"/>
            <a:ext cx="6268641" cy="1143000"/>
          </a:xfrm>
        </p:spPr>
        <p:txBody>
          <a:bodyPr/>
          <a:lstStyle/>
          <a:p>
            <a:pPr eaLnBrk="1" hangingPunct="1"/>
            <a:r>
              <a:rPr lang="pt-BR" altLang="pt-BR" dirty="0">
                <a:solidFill>
                  <a:schemeClr val="accent1">
                    <a:lumMod val="50000"/>
                  </a:schemeClr>
                </a:solidFill>
              </a:rPr>
              <a:t>EXEMPLO</a:t>
            </a:r>
          </a:p>
        </p:txBody>
      </p:sp>
      <p:sp>
        <p:nvSpPr>
          <p:cNvPr id="413699" name="Espaço Reservado para Conteúdo 4">
            <a:extLst>
              <a:ext uri="{FF2B5EF4-FFF2-40B4-BE49-F238E27FC236}">
                <a16:creationId xmlns:a16="http://schemas.microsoft.com/office/drawing/2014/main" id="{AF3F988D-D757-4DA7-BA34-BB66427B934B}"/>
              </a:ext>
            </a:extLst>
          </p:cNvPr>
          <p:cNvSpPr>
            <a:spLocks noGrp="1"/>
          </p:cNvSpPr>
          <p:nvPr>
            <p:ph idx="1"/>
          </p:nvPr>
        </p:nvSpPr>
        <p:spPr>
          <a:xfrm>
            <a:off x="1603714" y="1230760"/>
            <a:ext cx="8302286" cy="5069149"/>
          </a:xfrm>
        </p:spPr>
        <p:txBody>
          <a:bodyPr>
            <a:normAutofit fontScale="92500" lnSpcReduction="10000"/>
          </a:bodyPr>
          <a:lstStyle/>
          <a:p>
            <a:pPr eaLnBrk="1" hangingPunct="1"/>
            <a:r>
              <a:rPr lang="pt-BR" altLang="pt-BR" sz="2000" dirty="0"/>
              <a:t>0416030076 - GLOSSECTOMIA TOTAL EM ONCOLOGIA </a:t>
            </a:r>
          </a:p>
          <a:p>
            <a:pPr eaLnBrk="1" hangingPunct="1"/>
            <a:r>
              <a:rPr lang="pt-BR" altLang="pt-BR" sz="2000" dirty="0"/>
              <a:t>0416020151- Linfadenectomia radical cervical unilateral em oncologia </a:t>
            </a:r>
          </a:p>
          <a:p>
            <a:pPr eaLnBrk="1" hangingPunct="1"/>
            <a:r>
              <a:rPr lang="pt-BR" altLang="pt-BR" sz="2000" dirty="0"/>
              <a:t>0416020160 - Linfadenectomia radical modificada cervical unilateral em oncologia </a:t>
            </a:r>
          </a:p>
          <a:p>
            <a:pPr eaLnBrk="1" hangingPunct="1"/>
            <a:r>
              <a:rPr lang="pt-BR" altLang="pt-BR" sz="2000" dirty="0"/>
              <a:t>0416020178 - Linfadenectomia cervical </a:t>
            </a:r>
            <a:r>
              <a:rPr lang="pt-BR" altLang="pt-BR" sz="2000" dirty="0" err="1"/>
              <a:t>supraomo</a:t>
            </a:r>
            <a:r>
              <a:rPr lang="pt-BR" altLang="pt-BR" sz="2000" dirty="0"/>
              <a:t>-hioidea unilateral em oncologia </a:t>
            </a:r>
          </a:p>
          <a:p>
            <a:pPr eaLnBrk="1" hangingPunct="1"/>
            <a:r>
              <a:rPr lang="pt-BR" altLang="pt-BR" sz="2000" dirty="0"/>
              <a:t>0416080081 - </a:t>
            </a:r>
            <a:r>
              <a:rPr lang="pt-BR" altLang="pt-BR" sz="2000" dirty="0" err="1"/>
              <a:t>Reconstrucao</a:t>
            </a:r>
            <a:r>
              <a:rPr lang="pt-BR" altLang="pt-BR" sz="2000" dirty="0"/>
              <a:t> c/ retalho </a:t>
            </a:r>
            <a:r>
              <a:rPr lang="pt-BR" altLang="pt-BR" sz="2000" dirty="0" err="1"/>
              <a:t>miocutaneo</a:t>
            </a:r>
            <a:r>
              <a:rPr lang="pt-BR" altLang="pt-BR" sz="2000" dirty="0"/>
              <a:t> (qualquer parte) em oncologia </a:t>
            </a:r>
          </a:p>
          <a:p>
            <a:pPr eaLnBrk="1" hangingPunct="1"/>
            <a:r>
              <a:rPr lang="pt-BR" altLang="pt-BR" sz="2000" dirty="0"/>
              <a:t>0416080090 - </a:t>
            </a:r>
            <a:r>
              <a:rPr lang="pt-BR" altLang="pt-BR" sz="2000" dirty="0" err="1"/>
              <a:t>Reconstrucao</a:t>
            </a:r>
            <a:r>
              <a:rPr lang="pt-BR" altLang="pt-BR" sz="2000" dirty="0"/>
              <a:t> por microcirurgia (qualquer parte) em oncologia </a:t>
            </a:r>
          </a:p>
          <a:p>
            <a:pPr eaLnBrk="1" hangingPunct="1"/>
            <a:r>
              <a:rPr lang="pt-BR" altLang="pt-BR" sz="2000" dirty="0"/>
              <a:t>0416030254 - </a:t>
            </a:r>
            <a:r>
              <a:rPr lang="pt-BR" altLang="pt-BR" sz="2000" dirty="0" err="1"/>
              <a:t>Laringectomia</a:t>
            </a:r>
            <a:r>
              <a:rPr lang="pt-BR" altLang="pt-BR" sz="2000" dirty="0"/>
              <a:t> parcial em oncologia</a:t>
            </a:r>
          </a:p>
          <a:p>
            <a:pPr eaLnBrk="1" hangingPunct="1"/>
            <a:endParaRPr lang="pt-BR" altLang="pt-BR" sz="2000" dirty="0"/>
          </a:p>
          <a:p>
            <a:r>
              <a:rPr lang="pt-BR" altLang="pt-BR" sz="2000" dirty="0"/>
              <a:t>ATENTAR PARA O ANEXO 3 DA PORTARIA: COMPATIBILIDADES/CORRELAÇÕES POSSÍVEIS PARA OS PROCEDIMENTOS CIRÚRGICOS ONCOLÓGICOS</a:t>
            </a:r>
          </a:p>
          <a:p>
            <a:pPr eaLnBrk="1" hangingPunct="1"/>
            <a:endParaRPr lang="pt-BR" altLang="pt-BR" sz="2000" dirty="0"/>
          </a:p>
        </p:txBody>
      </p:sp>
    </p:spTree>
    <p:extLst>
      <p:ext uri="{BB962C8B-B14F-4D97-AF65-F5344CB8AC3E}">
        <p14:creationId xmlns:p14="http://schemas.microsoft.com/office/powerpoint/2010/main" val="12851891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Título 1">
            <a:extLst>
              <a:ext uri="{FF2B5EF4-FFF2-40B4-BE49-F238E27FC236}">
                <a16:creationId xmlns:a16="http://schemas.microsoft.com/office/drawing/2014/main" id="{25F1F733-A464-4955-A08C-CCC63EBD44B4}"/>
              </a:ext>
            </a:extLst>
          </p:cNvPr>
          <p:cNvSpPr>
            <a:spLocks noGrp="1"/>
          </p:cNvSpPr>
          <p:nvPr>
            <p:ph type="title"/>
          </p:nvPr>
        </p:nvSpPr>
        <p:spPr>
          <a:xfrm>
            <a:off x="1910259" y="274638"/>
            <a:ext cx="6386016" cy="1143000"/>
          </a:xfrm>
          <a:noFill/>
          <a:ln>
            <a:noFill/>
          </a:ln>
        </p:spPr>
        <p:txBody>
          <a:bodyPr/>
          <a:lstStyle/>
          <a:p>
            <a:pPr eaLnBrk="1" hangingPunct="1"/>
            <a:r>
              <a:rPr lang="pt-BR" altLang="pt-BR" dirty="0" smtClean="0">
                <a:solidFill>
                  <a:schemeClr val="accent1">
                    <a:lumMod val="50000"/>
                  </a:schemeClr>
                </a:solidFill>
              </a:rPr>
              <a:t>VALOR</a:t>
            </a:r>
            <a:endParaRPr lang="pt-BR" altLang="pt-BR" dirty="0">
              <a:solidFill>
                <a:schemeClr val="accent1">
                  <a:lumMod val="50000"/>
                </a:schemeClr>
              </a:solidFill>
            </a:endParaRPr>
          </a:p>
        </p:txBody>
      </p:sp>
      <p:sp>
        <p:nvSpPr>
          <p:cNvPr id="3" name="Espaço Reservado para Conteúdo 2">
            <a:extLst>
              <a:ext uri="{FF2B5EF4-FFF2-40B4-BE49-F238E27FC236}">
                <a16:creationId xmlns:a16="http://schemas.microsoft.com/office/drawing/2014/main" id="{107575E1-5E96-4B77-AD4D-B5CD1E638257}"/>
              </a:ext>
            </a:extLst>
          </p:cNvPr>
          <p:cNvSpPr>
            <a:spLocks noGrp="1"/>
          </p:cNvSpPr>
          <p:nvPr>
            <p:ph idx="1"/>
          </p:nvPr>
        </p:nvSpPr>
        <p:spPr>
          <a:xfrm>
            <a:off x="1765796" y="2628907"/>
            <a:ext cx="8140204" cy="3124201"/>
          </a:xfrm>
        </p:spPr>
        <p:txBody>
          <a:bodyPr>
            <a:noAutofit/>
          </a:bodyPr>
          <a:lstStyle/>
          <a:p>
            <a:pPr eaLnBrk="1" hangingPunct="1"/>
            <a:r>
              <a:rPr lang="pt-BR" altLang="pt-BR" dirty="0"/>
              <a:t>1° procedimento           100% </a:t>
            </a:r>
          </a:p>
          <a:p>
            <a:pPr eaLnBrk="1" hangingPunct="1"/>
            <a:r>
              <a:rPr lang="pt-BR" altLang="pt-BR" dirty="0"/>
              <a:t>2° procedimento             75% </a:t>
            </a:r>
          </a:p>
          <a:p>
            <a:pPr eaLnBrk="1" hangingPunct="1"/>
            <a:r>
              <a:rPr lang="pt-BR" altLang="pt-BR" dirty="0"/>
              <a:t>3° procedimento             50%</a:t>
            </a:r>
          </a:p>
          <a:p>
            <a:pPr eaLnBrk="1" hangingPunct="1"/>
            <a:r>
              <a:rPr lang="pt-BR" altLang="pt-BR" dirty="0"/>
              <a:t>4° procedimento             50% </a:t>
            </a:r>
          </a:p>
          <a:p>
            <a:pPr eaLnBrk="1" hangingPunct="1"/>
            <a:r>
              <a:rPr lang="pt-BR" altLang="pt-BR" dirty="0"/>
              <a:t>5° procedimento             50% </a:t>
            </a:r>
          </a:p>
          <a:p>
            <a:pPr eaLnBrk="1" hangingPunct="1"/>
            <a:endParaRPr lang="pt-BR" altLang="pt-BR" dirty="0"/>
          </a:p>
          <a:p>
            <a:pPr eaLnBrk="1" hangingPunct="1"/>
            <a:r>
              <a:rPr lang="pt-BR" altLang="pt-BR" dirty="0"/>
              <a:t>Relacionado ao SH</a:t>
            </a:r>
          </a:p>
          <a:p>
            <a:pPr eaLnBrk="1" hangingPunct="1"/>
            <a:endParaRPr lang="pt-BR" altLang="pt-BR" dirty="0"/>
          </a:p>
          <a:p>
            <a:pPr eaLnBrk="1" hangingPunct="1"/>
            <a:r>
              <a:rPr lang="pt-BR" altLang="pt-BR" dirty="0"/>
              <a:t>SP = 100%</a:t>
            </a:r>
          </a:p>
        </p:txBody>
      </p:sp>
    </p:spTree>
    <p:extLst>
      <p:ext uri="{BB962C8B-B14F-4D97-AF65-F5344CB8AC3E}">
        <p14:creationId xmlns:p14="http://schemas.microsoft.com/office/powerpoint/2010/main" val="547819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3C297F0F-1AAC-4A8A-83C2-8D6F0F3FFA1A}"/>
              </a:ext>
            </a:extLst>
          </p:cNvPr>
          <p:cNvSpPr/>
          <p:nvPr/>
        </p:nvSpPr>
        <p:spPr>
          <a:xfrm>
            <a:off x="1253738" y="1536192"/>
            <a:ext cx="7968395" cy="3477875"/>
          </a:xfrm>
          <a:prstGeom prst="rect">
            <a:avLst/>
          </a:prstGeom>
        </p:spPr>
        <p:txBody>
          <a:bodyPr wrap="square">
            <a:spAutoFit/>
          </a:bodyPr>
          <a:lstStyle/>
          <a:p>
            <a:pPr algn="just" defTabSz="457200"/>
            <a:r>
              <a:rPr lang="pt-BR" sz="2000" dirty="0">
                <a:solidFill>
                  <a:prstClr val="black"/>
                </a:solidFill>
              </a:rPr>
              <a:t>A peça cirúrgica pode ser livre de neoplasia maligna nos casos de doentes com diagnóstico de câncer previamente firmado cito ou </a:t>
            </a:r>
            <a:r>
              <a:rPr lang="pt-BR" sz="2000" dirty="0" err="1">
                <a:solidFill>
                  <a:prstClr val="black"/>
                </a:solidFill>
              </a:rPr>
              <a:t>histopatologicamente</a:t>
            </a:r>
            <a:r>
              <a:rPr lang="pt-BR" sz="2000" dirty="0">
                <a:solidFill>
                  <a:prstClr val="black"/>
                </a:solidFill>
              </a:rPr>
              <a:t>, cujo tumor maligno foi excluído devido a procedimento anterior (biopsia </a:t>
            </a:r>
            <a:r>
              <a:rPr lang="pt-BR" sz="2000" dirty="0" err="1">
                <a:solidFill>
                  <a:prstClr val="black"/>
                </a:solidFill>
              </a:rPr>
              <a:t>excisional</a:t>
            </a:r>
            <a:r>
              <a:rPr lang="pt-BR" sz="2000" dirty="0">
                <a:solidFill>
                  <a:prstClr val="black"/>
                </a:solidFill>
              </a:rPr>
              <a:t>, ressecção cirúrgica ou radioterapia ou quimioterapia pré-operatórias que induziram resposta tumoral completa).</a:t>
            </a:r>
          </a:p>
          <a:p>
            <a:pPr algn="just" defTabSz="457200"/>
            <a:endParaRPr lang="pt-BR" sz="2000" dirty="0">
              <a:solidFill>
                <a:prstClr val="black"/>
              </a:solidFill>
            </a:endParaRPr>
          </a:p>
          <a:p>
            <a:pPr algn="just" defTabSz="457200"/>
            <a:r>
              <a:rPr lang="pt-BR" sz="2000" dirty="0">
                <a:solidFill>
                  <a:prstClr val="black"/>
                </a:solidFill>
              </a:rPr>
              <a:t>Assim, nos casos de peça cirúrgica livre de neoplasia maligna, o diagnóstico patológico prévio de câncer deve obrigatoriamente existir, ser comprovado e estar em conformidade como código da CID que se encontra como atributo dos respectivos procedimentos.</a:t>
            </a:r>
          </a:p>
        </p:txBody>
      </p:sp>
      <p:sp>
        <p:nvSpPr>
          <p:cNvPr id="2" name="Título 1"/>
          <p:cNvSpPr>
            <a:spLocks noGrp="1"/>
          </p:cNvSpPr>
          <p:nvPr>
            <p:ph type="title"/>
          </p:nvPr>
        </p:nvSpPr>
        <p:spPr>
          <a:xfrm>
            <a:off x="1253729" y="142634"/>
            <a:ext cx="8159800" cy="1112939"/>
          </a:xfrm>
        </p:spPr>
        <p:txBody>
          <a:bodyPr/>
          <a:lstStyle/>
          <a:p>
            <a:r>
              <a:rPr lang="pt-BR" dirty="0" smtClean="0">
                <a:solidFill>
                  <a:schemeClr val="accent1">
                    <a:lumMod val="50000"/>
                  </a:schemeClr>
                </a:solidFill>
              </a:rPr>
              <a:t>SUBGRUPO 04.16</a:t>
            </a:r>
            <a:endParaRPr lang="pt-BR" dirty="0">
              <a:solidFill>
                <a:schemeClr val="accent1">
                  <a:lumMod val="50000"/>
                </a:schemeClr>
              </a:solidFill>
            </a:endParaRPr>
          </a:p>
        </p:txBody>
      </p:sp>
    </p:spTree>
    <p:extLst>
      <p:ext uri="{BB962C8B-B14F-4D97-AF65-F5344CB8AC3E}">
        <p14:creationId xmlns:p14="http://schemas.microsoft.com/office/powerpoint/2010/main" val="357079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DCEF9E1-4609-4536-90FC-8FF4D2DB7740}"/>
              </a:ext>
            </a:extLst>
          </p:cNvPr>
          <p:cNvSpPr>
            <a:spLocks noGrp="1"/>
          </p:cNvSpPr>
          <p:nvPr>
            <p:ph type="title"/>
          </p:nvPr>
        </p:nvSpPr>
        <p:spPr>
          <a:xfrm>
            <a:off x="1464999" y="21"/>
            <a:ext cx="7825483" cy="1304925"/>
          </a:xfrm>
          <a:noFill/>
        </p:spPr>
        <p:txBody>
          <a:bodyPr rtlCol="0">
            <a:normAutofit/>
          </a:bodyPr>
          <a:lstStyle/>
          <a:p>
            <a:pPr>
              <a:defRPr/>
            </a:pPr>
            <a:r>
              <a:rPr lang="pt-BR" dirty="0">
                <a:solidFill>
                  <a:schemeClr val="accent1">
                    <a:lumMod val="50000"/>
                  </a:schemeClr>
                </a:solidFill>
              </a:rPr>
              <a:t>PORTARIA SAS Nº 36, </a:t>
            </a:r>
            <a:r>
              <a:rPr lang="pt-BR" sz="3100" dirty="0">
                <a:solidFill>
                  <a:schemeClr val="accent1">
                    <a:lumMod val="50000"/>
                  </a:schemeClr>
                </a:solidFill>
              </a:rPr>
              <a:t/>
            </a:r>
            <a:br>
              <a:rPr lang="pt-BR" sz="3100" dirty="0">
                <a:solidFill>
                  <a:schemeClr val="accent1">
                    <a:lumMod val="50000"/>
                  </a:schemeClr>
                </a:solidFill>
              </a:rPr>
            </a:br>
            <a:r>
              <a:rPr lang="pt-BR" sz="3100" dirty="0">
                <a:solidFill>
                  <a:schemeClr val="accent1">
                    <a:lumMod val="50000"/>
                  </a:schemeClr>
                </a:solidFill>
              </a:rPr>
              <a:t>15 DE JANEIRO DE 2015.</a:t>
            </a:r>
          </a:p>
        </p:txBody>
      </p:sp>
      <p:sp>
        <p:nvSpPr>
          <p:cNvPr id="416771" name="Espaço Reservado para Conteúdo 1">
            <a:extLst>
              <a:ext uri="{FF2B5EF4-FFF2-40B4-BE49-F238E27FC236}">
                <a16:creationId xmlns:a16="http://schemas.microsoft.com/office/drawing/2014/main" id="{7D3E44F5-32F2-4E80-92A5-E52C5299803D}"/>
              </a:ext>
            </a:extLst>
          </p:cNvPr>
          <p:cNvSpPr>
            <a:spLocks noGrp="1"/>
          </p:cNvSpPr>
          <p:nvPr>
            <p:ph idx="1"/>
          </p:nvPr>
        </p:nvSpPr>
        <p:spPr>
          <a:xfrm>
            <a:off x="1091208" y="2190750"/>
            <a:ext cx="8667750" cy="4667250"/>
          </a:xfrm>
        </p:spPr>
        <p:txBody>
          <a:bodyPr>
            <a:normAutofit fontScale="70000" lnSpcReduction="20000"/>
          </a:bodyPr>
          <a:lstStyle/>
          <a:p>
            <a:pPr algn="just" eaLnBrk="1" hangingPunct="1"/>
            <a:r>
              <a:rPr lang="pt-BR" altLang="pt-BR" sz="2900" dirty="0"/>
              <a:t>Fica excluído, na Tabela de Procedimentos, Medicamentos, Órteses/Próteses e Materiais do SUS, o Atributo Complementar de código "039 Permitido em AIH com mais de um Procedimento Principal".</a:t>
            </a:r>
          </a:p>
          <a:p>
            <a:pPr algn="just" eaLnBrk="1" hangingPunct="1"/>
            <a:endParaRPr lang="pt-BR" altLang="pt-BR" sz="2900" dirty="0"/>
          </a:p>
          <a:p>
            <a:pPr algn="just" eaLnBrk="1" hangingPunct="1"/>
            <a:r>
              <a:rPr lang="pt-BR" altLang="pt-BR" sz="2900" dirty="0"/>
              <a:t>Fica incluída, na Tabela de Procedimentos, Medicamentos, Órteses/Próteses e Materiais do SUS, a Compatibilidade Sequencial: Procedimento Principal x Procedimento Principal (Compatível Seq.)</a:t>
            </a:r>
          </a:p>
          <a:p>
            <a:pPr algn="just" eaLnBrk="1" hangingPunct="1"/>
            <a:endParaRPr lang="pt-BR" altLang="pt-BR" sz="2900" dirty="0"/>
          </a:p>
          <a:p>
            <a:pPr algn="just" eaLnBrk="1" hangingPunct="1"/>
            <a:r>
              <a:rPr lang="pt-BR" altLang="pt-BR" sz="2900" dirty="0"/>
              <a:t>Esta compatibilidade permite a explicitação de compatibilidades de Procedimentos Principais com o procedimento principal constante na primeira linha do sequencial, desde que sejam de subgrupos distintos da Tabela de Procedimentos do SUS.</a:t>
            </a:r>
          </a:p>
          <a:p>
            <a:pPr marL="0" indent="0" algn="just" eaLnBrk="1" hangingPunct="1">
              <a:buNone/>
            </a:pPr>
            <a:endParaRPr lang="pt-BR" altLang="pt-BR" sz="2900" dirty="0"/>
          </a:p>
          <a:p>
            <a:pPr algn="just"/>
            <a:r>
              <a:rPr lang="pt-BR" altLang="pt-BR" sz="2900" dirty="0"/>
              <a:t>Além dos procedimentos oncológicos ( 04.16), permite os procedimentos identificados com “compatível com sequencial”</a:t>
            </a:r>
          </a:p>
          <a:p>
            <a:pPr algn="just" eaLnBrk="1" hangingPunct="1"/>
            <a:endParaRPr lang="pt-BR" altLang="pt-BR" sz="2400" dirty="0"/>
          </a:p>
          <a:p>
            <a:pPr algn="just" eaLnBrk="1" hangingPunct="1"/>
            <a:endParaRPr lang="pt-BR" altLang="pt-BR" sz="2200" dirty="0"/>
          </a:p>
          <a:p>
            <a:pPr algn="just" eaLnBrk="1" hangingPunct="1"/>
            <a:endParaRPr lang="pt-BR" altLang="pt-BR" dirty="0"/>
          </a:p>
        </p:txBody>
      </p:sp>
    </p:spTree>
    <p:extLst>
      <p:ext uri="{BB962C8B-B14F-4D97-AF65-F5344CB8AC3E}">
        <p14:creationId xmlns:p14="http://schemas.microsoft.com/office/powerpoint/2010/main" val="5796193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Título 2">
            <a:extLst>
              <a:ext uri="{FF2B5EF4-FFF2-40B4-BE49-F238E27FC236}">
                <a16:creationId xmlns:a16="http://schemas.microsoft.com/office/drawing/2014/main" id="{D048CF22-75E9-4841-97B1-E30EA78D4E38}"/>
              </a:ext>
            </a:extLst>
          </p:cNvPr>
          <p:cNvSpPr>
            <a:spLocks noGrp="1"/>
          </p:cNvSpPr>
          <p:nvPr>
            <p:ph type="title"/>
          </p:nvPr>
        </p:nvSpPr>
        <p:spPr>
          <a:xfrm>
            <a:off x="1496616" y="188640"/>
            <a:ext cx="7341958" cy="1143000"/>
          </a:xfrm>
          <a:noFill/>
        </p:spPr>
        <p:txBody>
          <a:bodyPr/>
          <a:lstStyle/>
          <a:p>
            <a:pPr eaLnBrk="1" hangingPunct="1"/>
            <a:r>
              <a:rPr lang="pt-BR" altLang="pt-BR" dirty="0" smtClean="0">
                <a:solidFill>
                  <a:schemeClr val="accent1">
                    <a:lumMod val="50000"/>
                  </a:schemeClr>
                </a:solidFill>
              </a:rPr>
              <a:t>AUDITORIA</a:t>
            </a:r>
            <a:endParaRPr lang="pt-BR" altLang="pt-BR" dirty="0">
              <a:solidFill>
                <a:schemeClr val="accent1">
                  <a:lumMod val="50000"/>
                </a:schemeClr>
              </a:solidFill>
            </a:endParaRPr>
          </a:p>
        </p:txBody>
      </p:sp>
      <p:sp>
        <p:nvSpPr>
          <p:cNvPr id="420867" name="Espaço Reservado para Conteúdo 1">
            <a:extLst>
              <a:ext uri="{FF2B5EF4-FFF2-40B4-BE49-F238E27FC236}">
                <a16:creationId xmlns:a16="http://schemas.microsoft.com/office/drawing/2014/main" id="{5034591D-C9B6-4992-B981-B03D79712B1D}"/>
              </a:ext>
            </a:extLst>
          </p:cNvPr>
          <p:cNvSpPr>
            <a:spLocks noGrp="1"/>
          </p:cNvSpPr>
          <p:nvPr>
            <p:ph idx="1"/>
          </p:nvPr>
        </p:nvSpPr>
        <p:spPr>
          <a:xfrm>
            <a:off x="1280593" y="1930400"/>
            <a:ext cx="8275518" cy="4351338"/>
          </a:xfrm>
        </p:spPr>
        <p:txBody>
          <a:bodyPr>
            <a:normAutofit fontScale="92500"/>
          </a:bodyPr>
          <a:lstStyle/>
          <a:p>
            <a:pPr eaLnBrk="1" hangingPunct="1"/>
            <a:r>
              <a:rPr lang="pt-BR" altLang="pt-BR" sz="2400" dirty="0"/>
              <a:t>Existe uma regra condicionada incluída no SIGTAP no procedimento 04.15.02.005-0 que é a 0003 – “</a:t>
            </a:r>
            <a:r>
              <a:rPr lang="pt-BR" altLang="pt-BR" sz="2400" b="1" i="1" dirty="0"/>
              <a:t>Condiciona a rejeição da AIH</a:t>
            </a:r>
            <a:r>
              <a:rPr lang="pt-BR" altLang="pt-BR" sz="2400" dirty="0"/>
              <a:t>”.</a:t>
            </a:r>
          </a:p>
          <a:p>
            <a:pPr eaLnBrk="1" hangingPunct="1"/>
            <a:endParaRPr lang="pt-BR" altLang="pt-BR" sz="2400" dirty="0"/>
          </a:p>
          <a:p>
            <a:pPr eaLnBrk="1" hangingPunct="1"/>
            <a:r>
              <a:rPr lang="pt-BR" altLang="pt-BR" sz="2400" dirty="0"/>
              <a:t>Esta regra significa que se na mesma competência houver duplicidade de AIH cirúrgica  e uma delas for com o  procedimento 04.15.02.005-0, a AIH com a primeira data de alta será a única aprovada no SIHD.</a:t>
            </a:r>
          </a:p>
          <a:p>
            <a:pPr eaLnBrk="1" hangingPunct="1"/>
            <a:endParaRPr lang="pt-BR" altLang="pt-BR" sz="2400" dirty="0"/>
          </a:p>
          <a:p>
            <a:pPr eaLnBrk="1" hangingPunct="1"/>
            <a:r>
              <a:rPr lang="pt-BR" altLang="pt-BR" sz="2400" dirty="0"/>
              <a:t>Porém, na prática, há um BLOQUEIO para análise pelo auditor no SIHD</a:t>
            </a:r>
          </a:p>
          <a:p>
            <a:pPr marL="457200" lvl="1" indent="0" eaLnBrk="1" hangingPunct="1">
              <a:buNone/>
            </a:pPr>
            <a:endParaRPr lang="pt-BR" altLang="pt-BR" dirty="0"/>
          </a:p>
          <a:p>
            <a:pPr eaLnBrk="1" hangingPunct="1"/>
            <a:endParaRPr lang="pt-BR" altLang="pt-BR" dirty="0"/>
          </a:p>
        </p:txBody>
      </p:sp>
    </p:spTree>
    <p:extLst>
      <p:ext uri="{BB962C8B-B14F-4D97-AF65-F5344CB8AC3E}">
        <p14:creationId xmlns:p14="http://schemas.microsoft.com/office/powerpoint/2010/main" val="294337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0867">
                                            <p:txEl>
                                              <p:pRg st="4" end="4"/>
                                            </p:txEl>
                                          </p:spTgt>
                                        </p:tgtEl>
                                        <p:attrNameLst>
                                          <p:attrName>style.visibility</p:attrName>
                                        </p:attrNameLst>
                                      </p:cBhvr>
                                      <p:to>
                                        <p:strVal val="visible"/>
                                      </p:to>
                                    </p:set>
                                    <p:anim calcmode="lin" valueType="num">
                                      <p:cBhvr additive="base">
                                        <p:cTn id="7" dur="500" fill="hold"/>
                                        <p:tgtEl>
                                          <p:spTgt spid="420867">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08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1055" y="-2691681"/>
            <a:ext cx="19014613" cy="12097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ângulo 1"/>
          <p:cNvSpPr/>
          <p:nvPr/>
        </p:nvSpPr>
        <p:spPr>
          <a:xfrm>
            <a:off x="4142511" y="3033836"/>
            <a:ext cx="3276364" cy="923330"/>
          </a:xfrm>
          <a:prstGeom prst="rect">
            <a:avLst/>
          </a:prstGeom>
          <a:solidFill>
            <a:schemeClr val="accent1">
              <a:lumMod val="40000"/>
              <a:lumOff val="60000"/>
            </a:schemeClr>
          </a:solidFill>
        </p:spPr>
        <p:txBody>
          <a:bodyPr wrap="square">
            <a:spAutoFit/>
          </a:bodyPr>
          <a:lstStyle/>
          <a:p>
            <a:pPr defTabSz="457200" fontAlgn="b"/>
            <a:r>
              <a:rPr lang="pt-BR" dirty="0">
                <a:solidFill>
                  <a:prstClr val="black"/>
                </a:solidFill>
              </a:rPr>
              <a:t>AIH BLOQUEADA POR DUPLICIDADE DE ACORDO COM PT </a:t>
            </a:r>
          </a:p>
        </p:txBody>
      </p:sp>
      <p:sp>
        <p:nvSpPr>
          <p:cNvPr id="4" name="Chave direita 3"/>
          <p:cNvSpPr/>
          <p:nvPr/>
        </p:nvSpPr>
        <p:spPr>
          <a:xfrm flipH="1">
            <a:off x="3804806" y="2697039"/>
            <a:ext cx="67542" cy="118225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57200"/>
            <a:endParaRPr lang="pt-BR" dirty="0">
              <a:solidFill>
                <a:prstClr val="black"/>
              </a:solidFill>
            </a:endParaRPr>
          </a:p>
        </p:txBody>
      </p:sp>
      <p:sp>
        <p:nvSpPr>
          <p:cNvPr id="7" name="Retângulo 6">
            <a:extLst>
              <a:ext uri="{FF2B5EF4-FFF2-40B4-BE49-F238E27FC236}">
                <a16:creationId xmlns:a16="http://schemas.microsoft.com/office/drawing/2014/main" id="{494E9AC2-036A-4691-B139-2AF7FEA5C788}"/>
              </a:ext>
            </a:extLst>
          </p:cNvPr>
          <p:cNvSpPr/>
          <p:nvPr/>
        </p:nvSpPr>
        <p:spPr>
          <a:xfrm>
            <a:off x="1178214" y="2899791"/>
            <a:ext cx="2356427" cy="9794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pt-BR">
              <a:solidFill>
                <a:prstClr val="white"/>
              </a:solidFill>
            </a:endParaRPr>
          </a:p>
        </p:txBody>
      </p:sp>
    </p:spTree>
    <p:extLst>
      <p:ext uri="{BB962C8B-B14F-4D97-AF65-F5344CB8AC3E}">
        <p14:creationId xmlns:p14="http://schemas.microsoft.com/office/powerpoint/2010/main" val="3162858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ítulo 1"/>
          <p:cNvSpPr>
            <a:spLocks noGrp="1" noChangeArrowheads="1"/>
          </p:cNvSpPr>
          <p:nvPr>
            <p:ph type="title"/>
          </p:nvPr>
        </p:nvSpPr>
        <p:spPr>
          <a:xfrm>
            <a:off x="1630559" y="21"/>
            <a:ext cx="6971302" cy="1198485"/>
          </a:xfrm>
          <a:noFill/>
        </p:spPr>
        <p:txBody>
          <a:bodyPr/>
          <a:lstStyle/>
          <a:p>
            <a:pPr eaLnBrk="1" hangingPunct="1"/>
            <a:r>
              <a:rPr lang="pt-BR" altLang="pt-BR" sz="2800" dirty="0">
                <a:solidFill>
                  <a:schemeClr val="accent1">
                    <a:lumMod val="50000"/>
                  </a:schemeClr>
                </a:solidFill>
              </a:rPr>
              <a:t>04.16.02.022-4 - LINFADENECTOMIA RETROPERITONIAL EM  ONCOLOGIA</a:t>
            </a:r>
          </a:p>
        </p:txBody>
      </p:sp>
      <p:sp>
        <p:nvSpPr>
          <p:cNvPr id="3" name="Espaço Reservado para Conteúdo 2">
            <a:extLst>
              <a:ext uri="{FF2B5EF4-FFF2-40B4-BE49-F238E27FC236}">
                <a16:creationId xmlns:a16="http://schemas.microsoft.com/office/drawing/2014/main" id="{4FB4D4D1-6D83-4E57-A237-982A84AC0445}"/>
              </a:ext>
            </a:extLst>
          </p:cNvPr>
          <p:cNvSpPr>
            <a:spLocks noGrp="1"/>
          </p:cNvSpPr>
          <p:nvPr>
            <p:ph idx="1"/>
          </p:nvPr>
        </p:nvSpPr>
        <p:spPr>
          <a:xfrm>
            <a:off x="1185993" y="1298198"/>
            <a:ext cx="8281507" cy="5085824"/>
          </a:xfrm>
        </p:spPr>
        <p:txBody>
          <a:bodyPr>
            <a:normAutofit fontScale="92500" lnSpcReduction="10000"/>
          </a:bodyPr>
          <a:lstStyle/>
          <a:p>
            <a:pPr algn="just" eaLnBrk="1" hangingPunct="1">
              <a:buFont typeface="Arial" charset="0"/>
              <a:buChar char="•"/>
              <a:defRPr/>
            </a:pPr>
            <a:r>
              <a:rPr lang="pt-BR" sz="2000" dirty="0"/>
              <a:t>Esvaziamento de cadeia(s) linfática(s) </a:t>
            </a:r>
            <a:r>
              <a:rPr lang="pt-BR" sz="2000" dirty="0" err="1"/>
              <a:t>retroperitoneal</a:t>
            </a:r>
            <a:r>
              <a:rPr lang="pt-BR" sz="2000" dirty="0"/>
              <a:t>(ais) em caso de tumor maligno ou incerto se benigno ou maligno do aparelho genital ou urinário ou digestivo ou de partes moles, para fins de </a:t>
            </a:r>
            <a:r>
              <a:rPr lang="pt-BR" sz="2000" dirty="0" err="1"/>
              <a:t>estadiamento</a:t>
            </a:r>
            <a:r>
              <a:rPr lang="pt-BR" sz="2000" dirty="0"/>
              <a:t> ou terapêutico. </a:t>
            </a:r>
          </a:p>
          <a:p>
            <a:pPr algn="just" eaLnBrk="1" hangingPunct="1">
              <a:buFont typeface="Arial" charset="0"/>
              <a:buChar char="•"/>
              <a:defRPr/>
            </a:pPr>
            <a:r>
              <a:rPr lang="pt-BR" sz="2000" dirty="0"/>
              <a:t>Na peça cirúrgica os linfonodos podem ser livres de neoplasia maligna. No caso de câncer gástrico, a linfadenectomia </a:t>
            </a:r>
            <a:r>
              <a:rPr lang="pt-BR" sz="2000" dirty="0" err="1"/>
              <a:t>retroperitoneal</a:t>
            </a:r>
            <a:r>
              <a:rPr lang="pt-BR" sz="2000" dirty="0"/>
              <a:t> (nível 16, que inclui os linfonodos </a:t>
            </a:r>
            <a:r>
              <a:rPr lang="pt-BR" sz="2000" dirty="0" err="1"/>
              <a:t>paraaórticos</a:t>
            </a:r>
            <a:r>
              <a:rPr lang="pt-BR" sz="2000" dirty="0"/>
              <a:t> e </a:t>
            </a:r>
            <a:r>
              <a:rPr lang="pt-BR" sz="2000" dirty="0" err="1"/>
              <a:t>intercavoaórticos</a:t>
            </a:r>
            <a:r>
              <a:rPr lang="pt-BR" sz="2000" dirty="0"/>
              <a:t>) </a:t>
            </a:r>
            <a:r>
              <a:rPr lang="pt-BR" sz="2000" dirty="0" smtClean="0"/>
              <a:t>é que </a:t>
            </a:r>
            <a:r>
              <a:rPr lang="pt-BR" sz="2000" dirty="0"/>
              <a:t>pode ser autorizada como procedimento sequencial do </a:t>
            </a:r>
            <a:r>
              <a:rPr lang="pt-BR" sz="2000" dirty="0" smtClean="0"/>
              <a:t>procedimento cirúrgico principal:</a:t>
            </a:r>
            <a:endParaRPr lang="pt-BR" sz="2000" dirty="0"/>
          </a:p>
          <a:p>
            <a:pPr algn="just" eaLnBrk="1" hangingPunct="1">
              <a:buFont typeface="Arial" charset="0"/>
              <a:buChar char="•"/>
              <a:defRPr/>
            </a:pPr>
            <a:r>
              <a:rPr lang="pt-BR" sz="2000" dirty="0"/>
              <a:t>gastrectomia total  ( 04.16.04.007-1) ou </a:t>
            </a:r>
            <a:r>
              <a:rPr lang="pt-BR" sz="2000" dirty="0" smtClean="0"/>
              <a:t> gastrectomia </a:t>
            </a:r>
            <a:r>
              <a:rPr lang="pt-BR" sz="2000" dirty="0"/>
              <a:t>parcial (04.16.04.021-7</a:t>
            </a:r>
            <a:r>
              <a:rPr lang="pt-BR" sz="2000" dirty="0" smtClean="0"/>
              <a:t>) </a:t>
            </a:r>
            <a:r>
              <a:rPr lang="pt-BR" sz="2000" dirty="0"/>
              <a:t>em oncologia nos casos de tumores gástricos proximais (originários no terço superior do estômago – junção gastroesofágica, cárdia e </a:t>
            </a:r>
            <a:r>
              <a:rPr lang="pt-BR" sz="2000" dirty="0" err="1"/>
              <a:t>subcárdia</a:t>
            </a:r>
            <a:r>
              <a:rPr lang="pt-BR" sz="2000" dirty="0"/>
              <a:t>) em estágios mais avançados</a:t>
            </a:r>
            <a:r>
              <a:rPr lang="pt-BR" sz="2000" dirty="0" smtClean="0"/>
              <a:t>.</a:t>
            </a:r>
          </a:p>
          <a:p>
            <a:pPr algn="just">
              <a:buFont typeface="Arial" charset="0"/>
              <a:buChar char="•"/>
              <a:defRPr/>
            </a:pPr>
            <a:r>
              <a:rPr lang="pt-BR" altLang="pt-BR" sz="2000" dirty="0"/>
              <a:t>Assim, muita atenção deve ser dada na autorização, controle e avaliação, pois a linfadenectomia a D2 é o procedimento padrão ouro na ressecção curativa do câncer gástrico, e tanto a gastrectomia subtotal a D2 como a gastrectomia total a D2 incluem alguns linfonodos localizados no retroperitônio, porém não correspondendo a “linfadenectomia </a:t>
            </a:r>
            <a:r>
              <a:rPr lang="pt-BR" altLang="pt-BR" sz="2000" dirty="0" err="1"/>
              <a:t>retroperitoneal</a:t>
            </a:r>
            <a:r>
              <a:rPr lang="pt-BR" altLang="pt-BR" sz="2000" dirty="0"/>
              <a:t>”.</a:t>
            </a:r>
            <a:endParaRPr lang="pt-BR" sz="2000" dirty="0" smtClean="0"/>
          </a:p>
          <a:p>
            <a:pPr algn="just" eaLnBrk="1" hangingPunct="1">
              <a:buFont typeface="Arial" charset="0"/>
              <a:buChar char="•"/>
              <a:defRPr/>
            </a:pPr>
            <a:endParaRPr lang="pt-BR" sz="2000" dirty="0"/>
          </a:p>
        </p:txBody>
      </p:sp>
    </p:spTree>
    <p:extLst>
      <p:ext uri="{BB962C8B-B14F-4D97-AF65-F5344CB8AC3E}">
        <p14:creationId xmlns:p14="http://schemas.microsoft.com/office/powerpoint/2010/main" val="1183521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Espaço Reservado para Conteúdo 2"/>
          <p:cNvSpPr>
            <a:spLocks noGrp="1" noChangeArrowheads="1"/>
          </p:cNvSpPr>
          <p:nvPr>
            <p:ph idx="1"/>
          </p:nvPr>
        </p:nvSpPr>
        <p:spPr>
          <a:xfrm>
            <a:off x="1208584" y="764704"/>
            <a:ext cx="8208912" cy="5184576"/>
          </a:xfrm>
        </p:spPr>
        <p:txBody>
          <a:bodyPr>
            <a:normAutofit/>
          </a:bodyPr>
          <a:lstStyle/>
          <a:p>
            <a:pPr algn="just" eaLnBrk="1" hangingPunct="1"/>
            <a:r>
              <a:rPr lang="pt-BR" altLang="pt-BR" sz="2000" b="1" dirty="0" smtClean="0">
                <a:solidFill>
                  <a:schemeClr val="accent1">
                    <a:lumMod val="50000"/>
                  </a:schemeClr>
                </a:solidFill>
              </a:rPr>
              <a:t>04.16.04.007-1 </a:t>
            </a:r>
            <a:r>
              <a:rPr lang="pt-BR" altLang="pt-BR" sz="2000" b="1" dirty="0">
                <a:solidFill>
                  <a:schemeClr val="accent1">
                    <a:lumMod val="50000"/>
                  </a:schemeClr>
                </a:solidFill>
              </a:rPr>
              <a:t>- GASTRECTOMIA TOTAL EM ONCOLOGIA </a:t>
            </a:r>
            <a:endParaRPr lang="pt-BR" altLang="pt-BR" sz="2000" b="1" dirty="0" smtClean="0">
              <a:solidFill>
                <a:schemeClr val="accent1">
                  <a:lumMod val="50000"/>
                </a:schemeClr>
              </a:solidFill>
            </a:endParaRPr>
          </a:p>
          <a:p>
            <a:pPr algn="just" eaLnBrk="1" hangingPunct="1"/>
            <a:r>
              <a:rPr lang="pt-BR" altLang="pt-BR" sz="2000" b="1" dirty="0" smtClean="0"/>
              <a:t>– </a:t>
            </a:r>
            <a:r>
              <a:rPr lang="pt-BR" altLang="pt-BR" sz="2000" dirty="0"/>
              <a:t>Ressecção total de estômago por tumor maligno. Inclui linfadenectomia(s). Em caso de linfadenectomia do nível 12 inclui a </a:t>
            </a:r>
            <a:r>
              <a:rPr lang="pt-BR" altLang="pt-BR" sz="2000" dirty="0" err="1"/>
              <a:t>colecistectomia</a:t>
            </a:r>
            <a:r>
              <a:rPr lang="pt-BR" altLang="pt-BR" sz="2000" dirty="0"/>
              <a:t>. Admite procedimento(s) sequencial(ais), sendo a linfadenectomia retroperitoneal (nível 16) somente para os casos de tumores gástricos proximais em estágios mais avançados. Os materiais compatíveis com este procedimento observam o tipo de víscera ressecada, não se multiplicando os grampeadores nos procedimentos sequenciais. O número máximo de cargas corresponde a gastrectomia associada a ressecção de outra víscera oca.</a:t>
            </a:r>
          </a:p>
        </p:txBody>
      </p:sp>
      <p:sp>
        <p:nvSpPr>
          <p:cNvPr id="2" name="Título 1"/>
          <p:cNvSpPr>
            <a:spLocks noGrp="1"/>
          </p:cNvSpPr>
          <p:nvPr>
            <p:ph type="title"/>
          </p:nvPr>
        </p:nvSpPr>
        <p:spPr/>
        <p:txBody>
          <a:bodyPr/>
          <a:lstStyle/>
          <a:p>
            <a:r>
              <a:rPr lang="pt-BR" dirty="0" smtClean="0"/>
              <a:t/>
            </a:r>
            <a:br>
              <a:rPr lang="pt-BR" dirty="0" smtClean="0"/>
            </a:br>
            <a:endParaRPr lang="pt-BR" dirty="0"/>
          </a:p>
        </p:txBody>
      </p:sp>
    </p:spTree>
    <p:extLst>
      <p:ext uri="{BB962C8B-B14F-4D97-AF65-F5344CB8AC3E}">
        <p14:creationId xmlns:p14="http://schemas.microsoft.com/office/powerpoint/2010/main" val="10414771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8706" name="Picture 3">
            <a:extLst>
              <a:ext uri="{FF2B5EF4-FFF2-40B4-BE49-F238E27FC236}">
                <a16:creationId xmlns:a16="http://schemas.microsoft.com/office/drawing/2014/main" id="{B21DC545-5D69-413C-BB58-333E9E6E0E0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37658" y="1447800"/>
            <a:ext cx="423068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707" name="TextBox 4">
            <a:extLst>
              <a:ext uri="{FF2B5EF4-FFF2-40B4-BE49-F238E27FC236}">
                <a16:creationId xmlns:a16="http://schemas.microsoft.com/office/drawing/2014/main" id="{62110590-1C95-4F8B-A1BC-44A286BBBFE0}"/>
              </a:ext>
            </a:extLst>
          </p:cNvPr>
          <p:cNvSpPr txBox="1">
            <a:spLocks noChangeArrowheads="1"/>
          </p:cNvSpPr>
          <p:nvPr/>
        </p:nvSpPr>
        <p:spPr bwMode="auto">
          <a:xfrm>
            <a:off x="2119214" y="242910"/>
            <a:ext cx="40236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US" altLang="pt-BR" sz="3600">
                <a:solidFill>
                  <a:prstClr val="black"/>
                </a:solidFill>
                <a:latin typeface="Arial" panose="020B0604020202020204" pitchFamily="34" charset="0"/>
              </a:rPr>
              <a:t>Gastrectomia Total</a:t>
            </a:r>
          </a:p>
        </p:txBody>
      </p:sp>
      <p:sp>
        <p:nvSpPr>
          <p:cNvPr id="328708" name="TextBox 5">
            <a:extLst>
              <a:ext uri="{FF2B5EF4-FFF2-40B4-BE49-F238E27FC236}">
                <a16:creationId xmlns:a16="http://schemas.microsoft.com/office/drawing/2014/main" id="{1758B09F-8102-4958-A971-609F38B3C33A}"/>
              </a:ext>
            </a:extLst>
          </p:cNvPr>
          <p:cNvSpPr txBox="1">
            <a:spLocks noChangeArrowheads="1"/>
          </p:cNvSpPr>
          <p:nvPr/>
        </p:nvSpPr>
        <p:spPr bwMode="auto">
          <a:xfrm>
            <a:off x="1167262" y="2273322"/>
            <a:ext cx="24288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a:spcBef>
                <a:spcPct val="0"/>
              </a:spcBef>
              <a:buFontTx/>
              <a:buNone/>
            </a:pPr>
            <a:r>
              <a:rPr lang="en-US" altLang="pt-BR" sz="1800" b="1">
                <a:solidFill>
                  <a:prstClr val="black"/>
                </a:solidFill>
                <a:latin typeface="Arial" panose="020B0604020202020204" pitchFamily="34" charset="0"/>
              </a:rPr>
              <a:t>1 Grampeador linear</a:t>
            </a:r>
          </a:p>
          <a:p>
            <a:pPr algn="ctr" defTabSz="457200">
              <a:spcBef>
                <a:spcPct val="0"/>
              </a:spcBef>
              <a:buFontTx/>
              <a:buNone/>
            </a:pPr>
            <a:r>
              <a:rPr lang="en-US" altLang="pt-BR" sz="1800" b="1">
                <a:solidFill>
                  <a:prstClr val="black"/>
                </a:solidFill>
                <a:latin typeface="Arial" panose="020B0604020202020204" pitchFamily="34" charset="0"/>
              </a:rPr>
              <a:t>Cortante</a:t>
            </a:r>
          </a:p>
        </p:txBody>
      </p:sp>
      <p:sp>
        <p:nvSpPr>
          <p:cNvPr id="328709" name="TextBox 6">
            <a:extLst>
              <a:ext uri="{FF2B5EF4-FFF2-40B4-BE49-F238E27FC236}">
                <a16:creationId xmlns:a16="http://schemas.microsoft.com/office/drawing/2014/main" id="{7B2EF5A2-D081-4E24-8C67-07E1B33057DF}"/>
              </a:ext>
            </a:extLst>
          </p:cNvPr>
          <p:cNvSpPr txBox="1">
            <a:spLocks noChangeArrowheads="1"/>
          </p:cNvSpPr>
          <p:nvPr/>
        </p:nvSpPr>
        <p:spPr bwMode="auto">
          <a:xfrm>
            <a:off x="6094107" y="519672"/>
            <a:ext cx="312136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a:spcBef>
                <a:spcPct val="0"/>
              </a:spcBef>
              <a:buFontTx/>
              <a:buNone/>
            </a:pPr>
            <a:r>
              <a:rPr lang="en-US" altLang="pt-BR" sz="1800" b="1" dirty="0">
                <a:solidFill>
                  <a:prstClr val="black"/>
                </a:solidFill>
                <a:latin typeface="Arial" panose="020B0604020202020204" pitchFamily="34" charset="0"/>
              </a:rPr>
              <a:t>1 </a:t>
            </a:r>
            <a:r>
              <a:rPr lang="en-US" altLang="pt-BR" sz="1800" b="1" dirty="0" err="1">
                <a:solidFill>
                  <a:prstClr val="black"/>
                </a:solidFill>
                <a:latin typeface="Arial" panose="020B0604020202020204" pitchFamily="34" charset="0"/>
              </a:rPr>
              <a:t>Grampeador</a:t>
            </a:r>
            <a:r>
              <a:rPr lang="en-US" altLang="pt-BR" sz="1800" b="1" dirty="0">
                <a:solidFill>
                  <a:prstClr val="black"/>
                </a:solidFill>
                <a:latin typeface="Arial" panose="020B0604020202020204" pitchFamily="34" charset="0"/>
              </a:rPr>
              <a:t> intraluminal</a:t>
            </a:r>
          </a:p>
        </p:txBody>
      </p:sp>
      <p:sp>
        <p:nvSpPr>
          <p:cNvPr id="328710" name="TextBox 7">
            <a:extLst>
              <a:ext uri="{FF2B5EF4-FFF2-40B4-BE49-F238E27FC236}">
                <a16:creationId xmlns:a16="http://schemas.microsoft.com/office/drawing/2014/main" id="{CE08EC28-5048-4D56-850F-AD898945DFC2}"/>
              </a:ext>
            </a:extLst>
          </p:cNvPr>
          <p:cNvSpPr txBox="1">
            <a:spLocks noChangeArrowheads="1"/>
          </p:cNvSpPr>
          <p:nvPr/>
        </p:nvSpPr>
        <p:spPr bwMode="auto">
          <a:xfrm>
            <a:off x="7068356" y="3571193"/>
            <a:ext cx="28264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defTabSz="457200">
              <a:spcBef>
                <a:spcPct val="0"/>
              </a:spcBef>
              <a:buFontTx/>
              <a:buNone/>
            </a:pPr>
            <a:r>
              <a:rPr lang="en-US" altLang="pt-BR" sz="1800" b="1" dirty="0">
                <a:solidFill>
                  <a:prstClr val="black"/>
                </a:solidFill>
                <a:latin typeface="Arial" panose="020B0604020202020204" pitchFamily="34" charset="0"/>
              </a:rPr>
              <a:t>1 </a:t>
            </a:r>
            <a:r>
              <a:rPr lang="en-US" altLang="pt-BR" sz="1800" b="1" dirty="0" err="1">
                <a:solidFill>
                  <a:prstClr val="black"/>
                </a:solidFill>
                <a:latin typeface="Arial" panose="020B0604020202020204" pitchFamily="34" charset="0"/>
              </a:rPr>
              <a:t>carga</a:t>
            </a:r>
            <a:r>
              <a:rPr lang="en-US" altLang="pt-BR" sz="1800" b="1" dirty="0">
                <a:solidFill>
                  <a:prstClr val="black"/>
                </a:solidFill>
                <a:latin typeface="Arial" panose="020B0604020202020204" pitchFamily="34" charset="0"/>
              </a:rPr>
              <a:t> de </a:t>
            </a:r>
            <a:r>
              <a:rPr lang="en-US" altLang="pt-BR" sz="1800" b="1" dirty="0" err="1">
                <a:solidFill>
                  <a:prstClr val="black"/>
                </a:solidFill>
                <a:latin typeface="Arial" panose="020B0604020202020204" pitchFamily="34" charset="0"/>
              </a:rPr>
              <a:t>Grampeador</a:t>
            </a:r>
            <a:r>
              <a:rPr lang="en-US" altLang="pt-BR" sz="1800" b="1" dirty="0">
                <a:solidFill>
                  <a:prstClr val="black"/>
                </a:solidFill>
                <a:latin typeface="Arial" panose="020B0604020202020204" pitchFamily="34" charset="0"/>
              </a:rPr>
              <a:t> </a:t>
            </a:r>
          </a:p>
          <a:p>
            <a:pPr algn="ctr" defTabSz="457200">
              <a:spcBef>
                <a:spcPct val="0"/>
              </a:spcBef>
              <a:buFontTx/>
              <a:buNone/>
            </a:pPr>
            <a:r>
              <a:rPr lang="en-US" altLang="pt-BR" sz="1800" b="1" dirty="0">
                <a:solidFill>
                  <a:prstClr val="black"/>
                </a:solidFill>
                <a:latin typeface="Arial" panose="020B0604020202020204" pitchFamily="34" charset="0"/>
              </a:rPr>
              <a:t>Linear </a:t>
            </a:r>
            <a:r>
              <a:rPr lang="en-US" altLang="pt-BR" sz="1800" b="1" dirty="0" err="1">
                <a:solidFill>
                  <a:prstClr val="black"/>
                </a:solidFill>
                <a:latin typeface="Arial" panose="020B0604020202020204" pitchFamily="34" charset="0"/>
              </a:rPr>
              <a:t>Cortante</a:t>
            </a:r>
            <a:endParaRPr lang="en-US" altLang="pt-BR" sz="1800" b="1" dirty="0">
              <a:solidFill>
                <a:prstClr val="black"/>
              </a:solidFill>
              <a:latin typeface="Arial" panose="020B0604020202020204" pitchFamily="34" charset="0"/>
            </a:endParaRPr>
          </a:p>
        </p:txBody>
      </p:sp>
      <p:cxnSp>
        <p:nvCxnSpPr>
          <p:cNvPr id="10" name="Straight Arrow Connector 9">
            <a:extLst>
              <a:ext uri="{FF2B5EF4-FFF2-40B4-BE49-F238E27FC236}">
                <a16:creationId xmlns:a16="http://schemas.microsoft.com/office/drawing/2014/main" id="{B63B9D82-7083-472E-80BC-C0A5885DC828}"/>
              </a:ext>
            </a:extLst>
          </p:cNvPr>
          <p:cNvCxnSpPr/>
          <p:nvPr/>
        </p:nvCxnSpPr>
        <p:spPr>
          <a:xfrm>
            <a:off x="2918928" y="2768600"/>
            <a:ext cx="487561" cy="355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88D074B2-A9BE-41D8-8A30-37DAC594621B}"/>
              </a:ext>
            </a:extLst>
          </p:cNvPr>
          <p:cNvCxnSpPr/>
          <p:nvPr/>
        </p:nvCxnSpPr>
        <p:spPr>
          <a:xfrm>
            <a:off x="2918928" y="2741613"/>
            <a:ext cx="2446833" cy="177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6589760-503F-49C5-B625-C9B12A1AAE28}"/>
              </a:ext>
            </a:extLst>
          </p:cNvPr>
          <p:cNvCxnSpPr/>
          <p:nvPr/>
        </p:nvCxnSpPr>
        <p:spPr>
          <a:xfrm flipH="1">
            <a:off x="4078486" y="889022"/>
            <a:ext cx="2512616" cy="8810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822C867-E8E3-47E2-AFFA-71FBBAFFB7B5}"/>
              </a:ext>
            </a:extLst>
          </p:cNvPr>
          <p:cNvCxnSpPr/>
          <p:nvPr/>
        </p:nvCxnSpPr>
        <p:spPr>
          <a:xfrm flipH="1">
            <a:off x="5934572" y="889022"/>
            <a:ext cx="762297" cy="9636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E965D6C7-9592-4BAB-9699-1A8A1627ACFB}"/>
              </a:ext>
            </a:extLst>
          </p:cNvPr>
          <p:cNvCxnSpPr/>
          <p:nvPr/>
        </p:nvCxnSpPr>
        <p:spPr>
          <a:xfrm flipH="1">
            <a:off x="6591113" y="931863"/>
            <a:ext cx="141883" cy="13065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0158242-452B-40B9-9A1C-1B7A26499C79}"/>
              </a:ext>
            </a:extLst>
          </p:cNvPr>
          <p:cNvCxnSpPr/>
          <p:nvPr/>
        </p:nvCxnSpPr>
        <p:spPr>
          <a:xfrm flipH="1" flipV="1">
            <a:off x="6594983" y="3025797"/>
            <a:ext cx="539155" cy="5508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8717" name="TextBox 21">
            <a:extLst>
              <a:ext uri="{FF2B5EF4-FFF2-40B4-BE49-F238E27FC236}">
                <a16:creationId xmlns:a16="http://schemas.microsoft.com/office/drawing/2014/main" id="{452F10BB-FA82-4D4E-B0BC-2D0FC65EA3C8}"/>
              </a:ext>
            </a:extLst>
          </p:cNvPr>
          <p:cNvSpPr txBox="1">
            <a:spLocks noChangeArrowheads="1"/>
          </p:cNvSpPr>
          <p:nvPr/>
        </p:nvSpPr>
        <p:spPr bwMode="auto">
          <a:xfrm>
            <a:off x="45156" y="5484884"/>
            <a:ext cx="5889425" cy="400110"/>
          </a:xfrm>
          <a:prstGeom prst="rect">
            <a:avLst/>
          </a:prstGeom>
          <a:solidFill>
            <a:schemeClr val="accent1">
              <a:lumMod val="50000"/>
            </a:schemeClr>
          </a:solidFill>
          <a:ln>
            <a:noFill/>
          </a:ln>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en-US" altLang="pt-BR" sz="2000" dirty="0">
                <a:solidFill>
                  <a:prstClr val="white"/>
                </a:solidFill>
                <a:latin typeface="Arial" panose="020B0604020202020204" pitchFamily="34" charset="0"/>
              </a:rPr>
              <a:t>Total: 1 linear + 1 </a:t>
            </a:r>
            <a:r>
              <a:rPr lang="en-US" altLang="pt-BR" sz="2000" dirty="0" err="1">
                <a:solidFill>
                  <a:prstClr val="white"/>
                </a:solidFill>
                <a:latin typeface="Arial" panose="020B0604020202020204" pitchFamily="34" charset="0"/>
              </a:rPr>
              <a:t>carga</a:t>
            </a:r>
            <a:r>
              <a:rPr lang="en-US" altLang="pt-BR" sz="2000" dirty="0">
                <a:solidFill>
                  <a:prstClr val="white"/>
                </a:solidFill>
                <a:latin typeface="Arial" panose="020B0604020202020204" pitchFamily="34" charset="0"/>
              </a:rPr>
              <a:t> de linear + 1 intraluminal</a:t>
            </a:r>
          </a:p>
        </p:txBody>
      </p:sp>
      <p:sp>
        <p:nvSpPr>
          <p:cNvPr id="328718" name="TextBox 22">
            <a:extLst>
              <a:ext uri="{FF2B5EF4-FFF2-40B4-BE49-F238E27FC236}">
                <a16:creationId xmlns:a16="http://schemas.microsoft.com/office/drawing/2014/main" id="{55638EFF-7F60-4CF8-A0AC-D19DF6EEA126}"/>
              </a:ext>
            </a:extLst>
          </p:cNvPr>
          <p:cNvSpPr txBox="1">
            <a:spLocks noChangeArrowheads="1"/>
          </p:cNvSpPr>
          <p:nvPr/>
        </p:nvSpPr>
        <p:spPr bwMode="auto">
          <a:xfrm>
            <a:off x="6142880" y="5409510"/>
            <a:ext cx="356264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457200">
              <a:spcBef>
                <a:spcPct val="0"/>
              </a:spcBef>
              <a:buFontTx/>
              <a:buNone/>
            </a:pPr>
            <a:r>
              <a:rPr lang="en-US" altLang="pt-BR" sz="1800" b="1" dirty="0" err="1">
                <a:solidFill>
                  <a:srgbClr val="30ACEC">
                    <a:lumMod val="75000"/>
                  </a:srgbClr>
                </a:solidFill>
                <a:latin typeface="Arial" panose="020B0604020202020204" pitchFamily="34" charset="0"/>
              </a:rPr>
              <a:t>Esta</a:t>
            </a:r>
            <a:r>
              <a:rPr lang="en-US" altLang="pt-BR" sz="1800" b="1" dirty="0">
                <a:solidFill>
                  <a:srgbClr val="30ACEC">
                    <a:lumMod val="75000"/>
                  </a:srgbClr>
                </a:solidFill>
                <a:latin typeface="Arial" panose="020B0604020202020204" pitchFamily="34" charset="0"/>
              </a:rPr>
              <a:t> anastomose </a:t>
            </a:r>
            <a:r>
              <a:rPr lang="en-US" altLang="pt-BR" sz="1800" b="1" dirty="0" err="1">
                <a:solidFill>
                  <a:srgbClr val="30ACEC">
                    <a:lumMod val="75000"/>
                  </a:srgbClr>
                </a:solidFill>
                <a:latin typeface="Arial" panose="020B0604020202020204" pitchFamily="34" charset="0"/>
              </a:rPr>
              <a:t>não</a:t>
            </a:r>
            <a:r>
              <a:rPr lang="en-US" altLang="pt-BR" sz="1800" b="1" dirty="0">
                <a:solidFill>
                  <a:srgbClr val="30ACEC">
                    <a:lumMod val="75000"/>
                  </a:srgbClr>
                </a:solidFill>
                <a:latin typeface="Arial" panose="020B0604020202020204" pitchFamily="34" charset="0"/>
              </a:rPr>
              <a:t> é de </a:t>
            </a:r>
            <a:r>
              <a:rPr lang="en-US" altLang="pt-BR" sz="1800" b="1" dirty="0" smtClean="0">
                <a:solidFill>
                  <a:srgbClr val="30ACEC">
                    <a:lumMod val="75000"/>
                  </a:srgbClr>
                </a:solidFill>
                <a:latin typeface="Arial" panose="020B0604020202020204" pitchFamily="34" charset="0"/>
              </a:rPr>
              <a:t>alto </a:t>
            </a:r>
            <a:r>
              <a:rPr lang="en-US" altLang="pt-BR" sz="1800" b="1" dirty="0" err="1" smtClean="0">
                <a:solidFill>
                  <a:srgbClr val="30ACEC">
                    <a:lumMod val="75000"/>
                  </a:srgbClr>
                </a:solidFill>
                <a:latin typeface="Arial" panose="020B0604020202020204" pitchFamily="34" charset="0"/>
              </a:rPr>
              <a:t>risco</a:t>
            </a:r>
            <a:r>
              <a:rPr lang="en-US" altLang="pt-BR" sz="1800" b="1" dirty="0" smtClean="0">
                <a:solidFill>
                  <a:srgbClr val="30ACEC">
                    <a:lumMod val="75000"/>
                  </a:srgbClr>
                </a:solidFill>
                <a:latin typeface="Arial" panose="020B0604020202020204" pitchFamily="34" charset="0"/>
              </a:rPr>
              <a:t> </a:t>
            </a:r>
            <a:r>
              <a:rPr lang="en-US" altLang="pt-BR" sz="1800" b="1" dirty="0">
                <a:solidFill>
                  <a:srgbClr val="30ACEC">
                    <a:lumMod val="75000"/>
                  </a:srgbClr>
                </a:solidFill>
                <a:latin typeface="Arial" panose="020B0604020202020204" pitchFamily="34" charset="0"/>
              </a:rPr>
              <a:t>e </a:t>
            </a:r>
            <a:r>
              <a:rPr lang="en-US" altLang="pt-BR" sz="1800" b="1" dirty="0" err="1">
                <a:solidFill>
                  <a:srgbClr val="30ACEC">
                    <a:lumMod val="75000"/>
                  </a:srgbClr>
                </a:solidFill>
                <a:latin typeface="Arial" panose="020B0604020202020204" pitchFamily="34" charset="0"/>
              </a:rPr>
              <a:t>pode</a:t>
            </a:r>
            <a:r>
              <a:rPr lang="en-US" altLang="pt-BR" sz="1800" b="1" dirty="0">
                <a:solidFill>
                  <a:srgbClr val="30ACEC">
                    <a:lumMod val="75000"/>
                  </a:srgbClr>
                </a:solidFill>
                <a:latin typeface="Arial" panose="020B0604020202020204" pitchFamily="34" charset="0"/>
              </a:rPr>
              <a:t> ser </a:t>
            </a:r>
            <a:r>
              <a:rPr lang="en-US" altLang="pt-BR" sz="1800" b="1" dirty="0" err="1">
                <a:solidFill>
                  <a:srgbClr val="30ACEC">
                    <a:lumMod val="75000"/>
                  </a:srgbClr>
                </a:solidFill>
                <a:latin typeface="Arial" panose="020B0604020202020204" pitchFamily="34" charset="0"/>
              </a:rPr>
              <a:t>feita</a:t>
            </a:r>
            <a:r>
              <a:rPr lang="en-US" altLang="pt-BR" sz="1800" b="1" dirty="0">
                <a:solidFill>
                  <a:srgbClr val="30ACEC">
                    <a:lumMod val="75000"/>
                  </a:srgbClr>
                </a:solidFill>
                <a:latin typeface="Arial" panose="020B0604020202020204" pitchFamily="34" charset="0"/>
              </a:rPr>
              <a:t> MANUAL, </a:t>
            </a:r>
            <a:r>
              <a:rPr lang="en-US" altLang="pt-BR" sz="1800" b="1" dirty="0" err="1">
                <a:solidFill>
                  <a:srgbClr val="30ACEC">
                    <a:lumMod val="75000"/>
                  </a:srgbClr>
                </a:solidFill>
                <a:latin typeface="Arial" panose="020B0604020202020204" pitchFamily="34" charset="0"/>
              </a:rPr>
              <a:t>porém</a:t>
            </a:r>
            <a:r>
              <a:rPr lang="en-US" altLang="pt-BR" sz="1800" b="1" dirty="0">
                <a:solidFill>
                  <a:srgbClr val="30ACEC">
                    <a:lumMod val="75000"/>
                  </a:srgbClr>
                </a:solidFill>
                <a:latin typeface="Arial" panose="020B0604020202020204" pitchFamily="34" charset="0"/>
              </a:rPr>
              <a:t> </a:t>
            </a:r>
            <a:r>
              <a:rPr lang="en-US" altLang="pt-BR" sz="1800" b="1" dirty="0" err="1">
                <a:solidFill>
                  <a:srgbClr val="30ACEC">
                    <a:lumMod val="75000"/>
                  </a:srgbClr>
                </a:solidFill>
                <a:latin typeface="Arial" panose="020B0604020202020204" pitchFamily="34" charset="0"/>
              </a:rPr>
              <a:t>alguns</a:t>
            </a:r>
            <a:r>
              <a:rPr lang="en-US" altLang="pt-BR" sz="1800" b="1" dirty="0">
                <a:solidFill>
                  <a:srgbClr val="30ACEC">
                    <a:lumMod val="75000"/>
                  </a:srgbClr>
                </a:solidFill>
                <a:latin typeface="Arial" panose="020B0604020202020204" pitchFamily="34" charset="0"/>
              </a:rPr>
              <a:t> </a:t>
            </a:r>
            <a:r>
              <a:rPr lang="en-US" altLang="pt-BR" sz="1800" b="1" dirty="0" err="1">
                <a:solidFill>
                  <a:srgbClr val="30ACEC">
                    <a:lumMod val="75000"/>
                  </a:srgbClr>
                </a:solidFill>
                <a:latin typeface="Arial" panose="020B0604020202020204" pitchFamily="34" charset="0"/>
              </a:rPr>
              <a:t>cirurgiões</a:t>
            </a:r>
            <a:r>
              <a:rPr lang="en-US" altLang="pt-BR" sz="1800" b="1" dirty="0">
                <a:solidFill>
                  <a:srgbClr val="30ACEC">
                    <a:lumMod val="75000"/>
                  </a:srgbClr>
                </a:solidFill>
                <a:latin typeface="Arial" panose="020B0604020202020204" pitchFamily="34" charset="0"/>
              </a:rPr>
              <a:t> </a:t>
            </a:r>
            <a:r>
              <a:rPr lang="en-US" altLang="pt-BR" sz="1800" b="1" dirty="0" err="1">
                <a:solidFill>
                  <a:srgbClr val="30ACEC">
                    <a:lumMod val="75000"/>
                  </a:srgbClr>
                </a:solidFill>
                <a:latin typeface="Arial" panose="020B0604020202020204" pitchFamily="34" charset="0"/>
              </a:rPr>
              <a:t>optam</a:t>
            </a:r>
            <a:r>
              <a:rPr lang="en-US" altLang="pt-BR" sz="1800" b="1" dirty="0">
                <a:solidFill>
                  <a:srgbClr val="30ACEC">
                    <a:lumMod val="75000"/>
                  </a:srgbClr>
                </a:solidFill>
                <a:latin typeface="Arial" panose="020B0604020202020204" pitchFamily="34" charset="0"/>
              </a:rPr>
              <a:t> por </a:t>
            </a:r>
            <a:r>
              <a:rPr lang="en-US" altLang="pt-BR" sz="1800" b="1" dirty="0" err="1">
                <a:solidFill>
                  <a:srgbClr val="30ACEC">
                    <a:lumMod val="75000"/>
                  </a:srgbClr>
                </a:solidFill>
                <a:latin typeface="Arial" panose="020B0604020202020204" pitchFamily="34" charset="0"/>
              </a:rPr>
              <a:t>usar</a:t>
            </a:r>
            <a:r>
              <a:rPr lang="en-US" altLang="pt-BR" sz="1800" b="1" dirty="0">
                <a:solidFill>
                  <a:srgbClr val="30ACEC">
                    <a:lumMod val="75000"/>
                  </a:srgbClr>
                </a:solidFill>
                <a:latin typeface="Arial" panose="020B0604020202020204" pitchFamily="34" charset="0"/>
              </a:rPr>
              <a:t> linear para </a:t>
            </a:r>
            <a:r>
              <a:rPr lang="en-US" altLang="pt-BR" sz="1800" b="1" dirty="0" err="1">
                <a:solidFill>
                  <a:srgbClr val="30ACEC">
                    <a:lumMod val="75000"/>
                  </a:srgbClr>
                </a:solidFill>
                <a:latin typeface="Arial" panose="020B0604020202020204" pitchFamily="34" charset="0"/>
              </a:rPr>
              <a:t>ela</a:t>
            </a:r>
            <a:endParaRPr lang="en-US" altLang="pt-BR" sz="1800" b="1" dirty="0">
              <a:solidFill>
                <a:srgbClr val="30ACEC">
                  <a:lumMod val="75000"/>
                </a:srgbClr>
              </a:solidFill>
              <a:latin typeface="Arial" panose="020B0604020202020204" pitchFamily="34" charset="0"/>
            </a:endParaRPr>
          </a:p>
        </p:txBody>
      </p:sp>
      <p:cxnSp>
        <p:nvCxnSpPr>
          <p:cNvPr id="24" name="Straight Arrow Connector 23">
            <a:extLst>
              <a:ext uri="{FF2B5EF4-FFF2-40B4-BE49-F238E27FC236}">
                <a16:creationId xmlns:a16="http://schemas.microsoft.com/office/drawing/2014/main" id="{3025AA14-F2B6-4FC8-ABEC-C9EF1E76770F}"/>
              </a:ext>
            </a:extLst>
          </p:cNvPr>
          <p:cNvCxnSpPr>
            <a:cxnSpLocks/>
          </p:cNvCxnSpPr>
          <p:nvPr/>
        </p:nvCxnSpPr>
        <p:spPr>
          <a:xfrm flipH="1" flipV="1">
            <a:off x="6449219" y="4949956"/>
            <a:ext cx="212825" cy="5222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8720" name="Retângulo 1">
            <a:extLst>
              <a:ext uri="{FF2B5EF4-FFF2-40B4-BE49-F238E27FC236}">
                <a16:creationId xmlns:a16="http://schemas.microsoft.com/office/drawing/2014/main" id="{5C33AFE2-69A5-426E-8F0B-25EF3E82E76E}"/>
              </a:ext>
            </a:extLst>
          </p:cNvPr>
          <p:cNvSpPr>
            <a:spLocks noChangeArrowheads="1"/>
          </p:cNvSpPr>
          <p:nvPr/>
        </p:nvSpPr>
        <p:spPr bwMode="auto">
          <a:xfrm>
            <a:off x="1283534" y="973116"/>
            <a:ext cx="4553747" cy="369332"/>
          </a:xfrm>
          <a:prstGeom prst="rect">
            <a:avLst/>
          </a:prstGeom>
          <a:solidFill>
            <a:schemeClr val="bg1"/>
          </a:solidFill>
          <a:ln>
            <a:noFill/>
          </a:ln>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defTabSz="457200">
              <a:spcBef>
                <a:spcPct val="0"/>
              </a:spcBef>
              <a:buFontTx/>
              <a:buNone/>
            </a:pPr>
            <a:r>
              <a:rPr lang="pt-BR" altLang="pt-BR" sz="1800" dirty="0">
                <a:solidFill>
                  <a:prstClr val="black"/>
                </a:solidFill>
                <a:latin typeface="Arial" panose="020B0604020202020204" pitchFamily="34" charset="0"/>
              </a:rPr>
              <a:t>04.07.01.014-9 - GASTRECTOMIA TOTAL</a:t>
            </a:r>
          </a:p>
        </p:txBody>
      </p:sp>
    </p:spTree>
    <p:extLst>
      <p:ext uri="{BB962C8B-B14F-4D97-AF65-F5344CB8AC3E}">
        <p14:creationId xmlns:p14="http://schemas.microsoft.com/office/powerpoint/2010/main" val="52710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ítulo 1">
            <a:extLst>
              <a:ext uri="{FF2B5EF4-FFF2-40B4-BE49-F238E27FC236}">
                <a16:creationId xmlns:a16="http://schemas.microsoft.com/office/drawing/2014/main" id="{F703C787-0133-4691-A453-451B063442B6}"/>
              </a:ext>
            </a:extLst>
          </p:cNvPr>
          <p:cNvSpPr>
            <a:spLocks noGrp="1"/>
          </p:cNvSpPr>
          <p:nvPr>
            <p:ph type="title"/>
          </p:nvPr>
        </p:nvSpPr>
        <p:spPr>
          <a:xfrm>
            <a:off x="1609725" y="274638"/>
            <a:ext cx="6686550" cy="1066800"/>
          </a:xfrm>
        </p:spPr>
        <p:txBody>
          <a:bodyPr>
            <a:normAutofit fontScale="90000"/>
          </a:bodyPr>
          <a:lstStyle/>
          <a:p>
            <a:pPr eaLnBrk="1" hangingPunct="1"/>
            <a:r>
              <a:rPr lang="pt-BR" altLang="pt-BR" dirty="0">
                <a:solidFill>
                  <a:schemeClr val="accent1">
                    <a:lumMod val="50000"/>
                  </a:schemeClr>
                </a:solidFill>
              </a:rPr>
              <a:t>Relatório CONITEC – </a:t>
            </a:r>
            <a:r>
              <a:rPr lang="pt-BR" altLang="pt-BR" sz="2700" dirty="0">
                <a:solidFill>
                  <a:schemeClr val="accent1">
                    <a:lumMod val="50000"/>
                  </a:schemeClr>
                </a:solidFill>
              </a:rPr>
              <a:t>OUTUBRO 2015</a:t>
            </a:r>
          </a:p>
        </p:txBody>
      </p:sp>
      <p:sp>
        <p:nvSpPr>
          <p:cNvPr id="130051" name="Espaço Reservado para Conteúdo 2">
            <a:extLst>
              <a:ext uri="{FF2B5EF4-FFF2-40B4-BE49-F238E27FC236}">
                <a16:creationId xmlns:a16="http://schemas.microsoft.com/office/drawing/2014/main" id="{EADBED6D-B1A8-4D53-A90B-BDAC52404ED8}"/>
              </a:ext>
            </a:extLst>
          </p:cNvPr>
          <p:cNvSpPr>
            <a:spLocks noGrp="1"/>
          </p:cNvSpPr>
          <p:nvPr>
            <p:ph idx="1"/>
          </p:nvPr>
        </p:nvSpPr>
        <p:spPr>
          <a:xfrm>
            <a:off x="1618754" y="1341438"/>
            <a:ext cx="6686550" cy="4525962"/>
          </a:xfrm>
        </p:spPr>
        <p:txBody>
          <a:bodyPr rtlCol="0">
            <a:normAutofit fontScale="92500" lnSpcReduction="10000"/>
          </a:bodyPr>
          <a:lstStyle/>
          <a:p>
            <a:pPr>
              <a:spcAft>
                <a:spcPts val="0"/>
              </a:spcAft>
              <a:defRPr/>
            </a:pPr>
            <a:r>
              <a:rPr lang="pt-BR" altLang="pt-BR" sz="2000" dirty="0"/>
              <a:t>Tecnologias: </a:t>
            </a:r>
            <a:r>
              <a:rPr lang="pt-BR" altLang="pt-BR" sz="2000" dirty="0" err="1"/>
              <a:t>Bevacizumabe</a:t>
            </a:r>
            <a:r>
              <a:rPr lang="pt-BR" altLang="pt-BR" sz="2000" dirty="0"/>
              <a:t> / </a:t>
            </a:r>
            <a:r>
              <a:rPr lang="pt-BR" altLang="pt-BR" sz="2000" dirty="0" err="1"/>
              <a:t>Ranibizumabe</a:t>
            </a:r>
            <a:r>
              <a:rPr lang="pt-BR" altLang="pt-BR" sz="2000" dirty="0"/>
              <a:t> </a:t>
            </a:r>
            <a:r>
              <a:rPr lang="pt-BR" altLang="pt-BR" sz="1800" dirty="0"/>
              <a:t>(</a:t>
            </a:r>
            <a:r>
              <a:rPr lang="pt-BR" altLang="pt-BR" sz="1800" dirty="0" err="1"/>
              <a:t>Antiangiogênicos</a:t>
            </a:r>
            <a:r>
              <a:rPr lang="pt-BR" altLang="pt-BR" sz="1800" dirty="0"/>
              <a:t>)</a:t>
            </a:r>
          </a:p>
          <a:p>
            <a:pPr>
              <a:spcAft>
                <a:spcPts val="0"/>
              </a:spcAft>
              <a:defRPr/>
            </a:pPr>
            <a:r>
              <a:rPr lang="pt-BR" altLang="pt-BR" sz="2000" dirty="0"/>
              <a:t>Nome comercial: </a:t>
            </a:r>
            <a:r>
              <a:rPr lang="pt-BR" altLang="pt-BR" sz="2000" dirty="0" err="1"/>
              <a:t>Avastin</a:t>
            </a:r>
            <a:r>
              <a:rPr lang="pt-BR" altLang="pt-BR" sz="2000" dirty="0"/>
              <a:t>® /  </a:t>
            </a:r>
            <a:r>
              <a:rPr lang="pt-BR" altLang="pt-BR" sz="2000" dirty="0" err="1"/>
              <a:t>Lucentis</a:t>
            </a:r>
            <a:r>
              <a:rPr lang="pt-BR" altLang="pt-BR" sz="2000" dirty="0"/>
              <a:t>®</a:t>
            </a:r>
          </a:p>
          <a:p>
            <a:pPr>
              <a:spcAft>
                <a:spcPts val="0"/>
              </a:spcAft>
              <a:defRPr/>
            </a:pPr>
            <a:r>
              <a:rPr lang="pt-BR" altLang="pt-BR" sz="2000" dirty="0"/>
              <a:t>Fabricante: Roche S.A./ Novartis Biociências </a:t>
            </a:r>
          </a:p>
          <a:p>
            <a:pPr>
              <a:spcAft>
                <a:spcPts val="0"/>
              </a:spcAft>
              <a:defRPr/>
            </a:pPr>
            <a:r>
              <a:rPr lang="pt-BR" altLang="pt-BR" sz="2000" dirty="0"/>
              <a:t>Indicação: edema macular diabético (retinopatia diabética)</a:t>
            </a:r>
          </a:p>
          <a:p>
            <a:pPr>
              <a:spcAft>
                <a:spcPts val="0"/>
              </a:spcAft>
              <a:defRPr/>
            </a:pPr>
            <a:r>
              <a:rPr lang="pt-BR" altLang="pt-BR" sz="2000" dirty="0"/>
              <a:t>RECOMENDAÇÃO DA CONITEC</a:t>
            </a:r>
          </a:p>
          <a:p>
            <a:pPr algn="just">
              <a:spcAft>
                <a:spcPts val="0"/>
              </a:spcAft>
              <a:defRPr/>
            </a:pPr>
            <a:r>
              <a:rPr lang="pt-BR" altLang="pt-BR" sz="2000" dirty="0"/>
              <a:t>“</a:t>
            </a:r>
            <a:r>
              <a:rPr lang="pt-BR" altLang="pt-BR" sz="2000" i="1" dirty="0"/>
              <a:t>Pelo exposto, a CONITEC, em sua 40ª reunião ordinária, posicionou-se desfavoravelmente à incorporação no SUS do </a:t>
            </a:r>
            <a:r>
              <a:rPr lang="pt-BR" altLang="pt-BR" sz="2000" i="1" dirty="0" err="1"/>
              <a:t>ranibizumabe</a:t>
            </a:r>
            <a:r>
              <a:rPr lang="pt-BR" altLang="pt-BR" sz="2000" i="1" dirty="0"/>
              <a:t> para edema macular diabético, recomendando favoravelmente a incorporação do </a:t>
            </a:r>
            <a:r>
              <a:rPr lang="pt-BR" altLang="pt-BR" sz="2000" i="1" dirty="0" err="1"/>
              <a:t>bevacizumabe</a:t>
            </a:r>
            <a:r>
              <a:rPr lang="pt-BR" altLang="pt-BR" sz="2000" i="1" dirty="0"/>
              <a:t> para essa indicação. Considerou-se que o </a:t>
            </a:r>
            <a:r>
              <a:rPr lang="pt-BR" altLang="pt-BR" sz="2000" i="1" dirty="0" err="1"/>
              <a:t>ranibizumabe</a:t>
            </a:r>
            <a:r>
              <a:rPr lang="pt-BR" altLang="pt-BR" sz="2000" i="1" dirty="0"/>
              <a:t> é eficaz e seguro, porém se equipara em eficácia e segurança ao </a:t>
            </a:r>
            <a:r>
              <a:rPr lang="pt-BR" altLang="pt-BR" sz="2000" i="1" dirty="0" err="1"/>
              <a:t>bevacizumabe</a:t>
            </a:r>
            <a:r>
              <a:rPr lang="pt-BR" altLang="pt-BR" sz="2000" i="1" dirty="0"/>
              <a:t>, o qual representa a alternativa de tratamento mais custo-efetiva.”</a:t>
            </a:r>
          </a:p>
          <a:p>
            <a:pPr>
              <a:spcAft>
                <a:spcPts val="0"/>
              </a:spcAft>
              <a:defRPr/>
            </a:pPr>
            <a:r>
              <a:rPr lang="pt-BR" altLang="pt-BR" sz="2000" i="1" dirty="0"/>
              <a:t>....impacto orçamentário em 3 anos que variará de </a:t>
            </a:r>
          </a:p>
          <a:p>
            <a:pPr>
              <a:spcAft>
                <a:spcPts val="0"/>
              </a:spcAft>
              <a:defRPr/>
            </a:pPr>
            <a:r>
              <a:rPr lang="pt-BR" altLang="pt-BR" sz="2000" i="1" dirty="0"/>
              <a:t>R$ 143.002.198,00 a R$ 12.359.563.100,00</a:t>
            </a:r>
          </a:p>
        </p:txBody>
      </p:sp>
    </p:spTree>
    <p:extLst>
      <p:ext uri="{BB962C8B-B14F-4D97-AF65-F5344CB8AC3E}">
        <p14:creationId xmlns:p14="http://schemas.microsoft.com/office/powerpoint/2010/main" val="3073000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ítulo 2">
            <a:extLst>
              <a:ext uri="{FF2B5EF4-FFF2-40B4-BE49-F238E27FC236}">
                <a16:creationId xmlns:a16="http://schemas.microsoft.com/office/drawing/2014/main" id="{500B610E-593E-4282-8A35-44CD2BDBCB1E}"/>
              </a:ext>
            </a:extLst>
          </p:cNvPr>
          <p:cNvSpPr>
            <a:spLocks noGrp="1"/>
          </p:cNvSpPr>
          <p:nvPr>
            <p:ph type="title"/>
          </p:nvPr>
        </p:nvSpPr>
        <p:spPr>
          <a:xfrm>
            <a:off x="1852217" y="274638"/>
            <a:ext cx="6444059" cy="1143000"/>
          </a:xfrm>
          <a:noFill/>
        </p:spPr>
        <p:txBody>
          <a:bodyPr/>
          <a:lstStyle/>
          <a:p>
            <a:pPr eaLnBrk="1" hangingPunct="1"/>
            <a:r>
              <a:rPr lang="pt-BR" altLang="pt-BR" dirty="0">
                <a:solidFill>
                  <a:schemeClr val="accent1">
                    <a:lumMod val="50000"/>
                  </a:schemeClr>
                </a:solidFill>
              </a:rPr>
              <a:t>ATENÇÃO</a:t>
            </a:r>
          </a:p>
        </p:txBody>
      </p:sp>
      <p:sp>
        <p:nvSpPr>
          <p:cNvPr id="441347" name="Espaço Reservado para Conteúdo 1">
            <a:extLst>
              <a:ext uri="{FF2B5EF4-FFF2-40B4-BE49-F238E27FC236}">
                <a16:creationId xmlns:a16="http://schemas.microsoft.com/office/drawing/2014/main" id="{491D326D-63DD-40B3-B2CF-7E7094E2C7CB}"/>
              </a:ext>
            </a:extLst>
          </p:cNvPr>
          <p:cNvSpPr>
            <a:spLocks noGrp="1"/>
          </p:cNvSpPr>
          <p:nvPr>
            <p:ph idx="1"/>
          </p:nvPr>
        </p:nvSpPr>
        <p:spPr>
          <a:xfrm>
            <a:off x="1145107" y="1866903"/>
            <a:ext cx="8381437" cy="3124201"/>
          </a:xfrm>
        </p:spPr>
        <p:txBody>
          <a:bodyPr>
            <a:normAutofit fontScale="92500" lnSpcReduction="10000"/>
          </a:bodyPr>
          <a:lstStyle/>
          <a:p>
            <a:pPr eaLnBrk="1" hangingPunct="1"/>
            <a:r>
              <a:rPr lang="pt-BR" altLang="pt-BR" sz="2400" dirty="0"/>
              <a:t>Tem-se observado que a maior produção unitária de procedimentos cirúrgicos oncológicos principais tem sido </a:t>
            </a:r>
            <a:r>
              <a:rPr lang="pt-BR" altLang="pt-BR" sz="2400" dirty="0" smtClean="0"/>
              <a:t>:</a:t>
            </a:r>
          </a:p>
          <a:p>
            <a:pPr marL="0" indent="0" eaLnBrk="1" hangingPunct="1">
              <a:buNone/>
            </a:pPr>
            <a:endParaRPr lang="pt-BR" altLang="pt-BR" sz="2400" dirty="0"/>
          </a:p>
          <a:p>
            <a:pPr algn="just" eaLnBrk="1" hangingPunct="1"/>
            <a:r>
              <a:rPr lang="pt-BR" altLang="pt-BR" sz="2400" dirty="0"/>
              <a:t>04.16.09.013-3 - RESSECCAO DE TUMOR DE PARTES MOLES EM ONCOLOGIA, o que é </a:t>
            </a:r>
            <a:r>
              <a:rPr lang="pt-BR" altLang="pt-BR" sz="2400" dirty="0" err="1"/>
              <a:t>epidemiologicamente</a:t>
            </a:r>
            <a:r>
              <a:rPr lang="pt-BR" altLang="pt-BR" sz="2400" dirty="0"/>
              <a:t> imprevisto. </a:t>
            </a:r>
          </a:p>
          <a:p>
            <a:pPr eaLnBrk="1" hangingPunct="1"/>
            <a:endParaRPr lang="pt-BR" altLang="pt-BR" sz="2400" dirty="0"/>
          </a:p>
          <a:p>
            <a:pPr eaLnBrk="1" hangingPunct="1"/>
            <a:r>
              <a:rPr lang="pt-BR" altLang="pt-BR" sz="2400" dirty="0"/>
              <a:t>A aprovação de AIH com este procedimento deve ser precedida de verificação do prontuário do respectivo caso para confirmação.</a:t>
            </a:r>
          </a:p>
        </p:txBody>
      </p:sp>
    </p:spTree>
    <p:extLst>
      <p:ext uri="{BB962C8B-B14F-4D97-AF65-F5344CB8AC3E}">
        <p14:creationId xmlns:p14="http://schemas.microsoft.com/office/powerpoint/2010/main" val="3704602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7C2834FF-7DF5-4EA5-A7D2-4B385F2927B3}"/>
              </a:ext>
            </a:extLst>
          </p:cNvPr>
          <p:cNvSpPr>
            <a:spLocks noGrp="1"/>
          </p:cNvSpPr>
          <p:nvPr>
            <p:ph type="title"/>
          </p:nvPr>
        </p:nvSpPr>
        <p:spPr>
          <a:xfrm>
            <a:off x="1644598" y="274638"/>
            <a:ext cx="7373053" cy="1143000"/>
          </a:xfrm>
          <a:noFill/>
        </p:spPr>
        <p:txBody>
          <a:bodyPr rtlCol="0">
            <a:normAutofit fontScale="90000"/>
          </a:bodyPr>
          <a:lstStyle/>
          <a:p>
            <a:pPr>
              <a:defRPr/>
            </a:pPr>
            <a:r>
              <a:rPr lang="pt-BR" altLang="pt-BR" dirty="0">
                <a:solidFill>
                  <a:schemeClr val="accent1">
                    <a:lumMod val="50000"/>
                  </a:schemeClr>
                </a:solidFill>
              </a:rPr>
              <a:t>04.16.04.020-9 Biópsias intra-abdominais em oncologia</a:t>
            </a:r>
            <a:endParaRPr lang="pt-BR" dirty="0">
              <a:solidFill>
                <a:schemeClr val="accent1">
                  <a:lumMod val="50000"/>
                </a:schemeClr>
              </a:solidFill>
            </a:endParaRPr>
          </a:p>
        </p:txBody>
      </p:sp>
      <p:sp>
        <p:nvSpPr>
          <p:cNvPr id="442371" name="Espaço Reservado para Conteúdo 1">
            <a:extLst>
              <a:ext uri="{FF2B5EF4-FFF2-40B4-BE49-F238E27FC236}">
                <a16:creationId xmlns:a16="http://schemas.microsoft.com/office/drawing/2014/main" id="{862D4CFF-3C62-4F99-95F2-F1290FF21D93}"/>
              </a:ext>
            </a:extLst>
          </p:cNvPr>
          <p:cNvSpPr>
            <a:spLocks noGrp="1"/>
          </p:cNvSpPr>
          <p:nvPr>
            <p:ph idx="1"/>
          </p:nvPr>
        </p:nvSpPr>
        <p:spPr>
          <a:xfrm>
            <a:off x="1341638" y="1788582"/>
            <a:ext cx="7732450" cy="4525963"/>
          </a:xfrm>
        </p:spPr>
        <p:txBody>
          <a:bodyPr>
            <a:normAutofit fontScale="85000" lnSpcReduction="10000"/>
          </a:bodyPr>
          <a:lstStyle/>
          <a:p>
            <a:pPr algn="just" eaLnBrk="1" hangingPunct="1"/>
            <a:r>
              <a:rPr lang="pt-BR" altLang="pt-BR" sz="2400" dirty="0"/>
              <a:t>Uma interpretação equivocada se tem feito com relação ao procedimento, pelo qual se codificam, por exemplo, múltiplas biópsias em caso de doente com tumor </a:t>
            </a:r>
            <a:r>
              <a:rPr lang="pt-BR" altLang="pt-BR" sz="2400" dirty="0" err="1"/>
              <a:t>irressecável</a:t>
            </a:r>
            <a:r>
              <a:rPr lang="pt-BR" altLang="pt-BR" sz="2400" dirty="0"/>
              <a:t> abdominal ou </a:t>
            </a:r>
            <a:r>
              <a:rPr lang="pt-BR" altLang="pt-BR" sz="2400" dirty="0" err="1"/>
              <a:t>carcinomatose</a:t>
            </a:r>
            <a:r>
              <a:rPr lang="pt-BR" altLang="pt-BR" sz="2400" dirty="0"/>
              <a:t> peritoneal, sem que se proceda a cirurgia paliativa ou curativa.</a:t>
            </a:r>
          </a:p>
          <a:p>
            <a:pPr marL="0" indent="0" algn="just" eaLnBrk="1" hangingPunct="1">
              <a:buNone/>
            </a:pPr>
            <a:r>
              <a:rPr lang="pt-BR" altLang="pt-BR" sz="2400" dirty="0"/>
              <a:t> </a:t>
            </a:r>
          </a:p>
          <a:p>
            <a:pPr algn="just" eaLnBrk="1" hangingPunct="1"/>
            <a:r>
              <a:rPr lang="pt-BR" altLang="pt-BR" sz="2400" dirty="0"/>
              <a:t>A finalidade deste procedimento não é simplesmente diagnóstica, mas terapêutica de caso com diagnóstico de câncer para o qual se precisa estabelecer as extensões tumoral e da ressecção cirúrgica, estando nele prevista a(s) intervenção(</a:t>
            </a:r>
            <a:r>
              <a:rPr lang="pt-BR" altLang="pt-BR" sz="2400" dirty="0" err="1"/>
              <a:t>ões</a:t>
            </a:r>
            <a:r>
              <a:rPr lang="pt-BR" altLang="pt-BR" sz="2400" dirty="0"/>
              <a:t>) cirúrgica(s) terapêutica(s) e não admitindo, assim, procedimento sequencial.</a:t>
            </a:r>
          </a:p>
          <a:p>
            <a:pPr algn="just" eaLnBrk="1" hangingPunct="1"/>
            <a:endParaRPr lang="pt-BR" altLang="pt-BR" sz="2400" dirty="0"/>
          </a:p>
          <a:p>
            <a:pPr algn="just"/>
            <a:r>
              <a:rPr lang="pt-BR" sz="2400" dirty="0"/>
              <a:t>LEMBRAR : “não deve ser solicitado para tumores </a:t>
            </a:r>
            <a:r>
              <a:rPr lang="pt-BR" sz="2400" dirty="0" err="1" smtClean="0"/>
              <a:t>irressecáveis</a:t>
            </a:r>
            <a:r>
              <a:rPr lang="pt-BR" sz="2400" dirty="0" smtClean="0"/>
              <a:t> </a:t>
            </a:r>
            <a:r>
              <a:rPr lang="pt-BR" sz="2400" dirty="0"/>
              <a:t>ou </a:t>
            </a:r>
            <a:r>
              <a:rPr lang="pt-BR" sz="2400" dirty="0" err="1" smtClean="0"/>
              <a:t>carcinomatose</a:t>
            </a:r>
            <a:r>
              <a:rPr lang="pt-BR" sz="2400" dirty="0" smtClean="0"/>
              <a:t> </a:t>
            </a:r>
            <a:r>
              <a:rPr lang="pt-BR" sz="2400" dirty="0"/>
              <a:t>peritoneal”.</a:t>
            </a:r>
            <a:r>
              <a:rPr lang="pt-BR" altLang="pt-BR" sz="2400" dirty="0"/>
              <a:t> </a:t>
            </a:r>
          </a:p>
        </p:txBody>
      </p:sp>
    </p:spTree>
    <p:extLst>
      <p:ext uri="{BB962C8B-B14F-4D97-AF65-F5344CB8AC3E}">
        <p14:creationId xmlns:p14="http://schemas.microsoft.com/office/powerpoint/2010/main" val="9909142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FF492C29-235E-4F2A-8860-15769E72BFE9}"/>
              </a:ext>
            </a:extLst>
          </p:cNvPr>
          <p:cNvPicPr>
            <a:picLocks noChangeAspect="1"/>
          </p:cNvPicPr>
          <p:nvPr/>
        </p:nvPicPr>
        <p:blipFill>
          <a:blip r:embed="rId2"/>
          <a:stretch>
            <a:fillRect/>
          </a:stretch>
        </p:blipFill>
        <p:spPr>
          <a:xfrm>
            <a:off x="10" y="-710213"/>
            <a:ext cx="10199333" cy="7741328"/>
          </a:xfrm>
          <a:prstGeom prst="rect">
            <a:avLst/>
          </a:prstGeom>
        </p:spPr>
      </p:pic>
    </p:spTree>
    <p:extLst>
      <p:ext uri="{BB962C8B-B14F-4D97-AF65-F5344CB8AC3E}">
        <p14:creationId xmlns:p14="http://schemas.microsoft.com/office/powerpoint/2010/main" val="3800049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Título 1">
            <a:extLst>
              <a:ext uri="{FF2B5EF4-FFF2-40B4-BE49-F238E27FC236}">
                <a16:creationId xmlns:a16="http://schemas.microsoft.com/office/drawing/2014/main" id="{300D7FD3-F585-499F-862F-ABEE3FF37639}"/>
              </a:ext>
            </a:extLst>
          </p:cNvPr>
          <p:cNvSpPr>
            <a:spLocks noGrp="1"/>
          </p:cNvSpPr>
          <p:nvPr>
            <p:ph type="title"/>
          </p:nvPr>
        </p:nvSpPr>
        <p:spPr>
          <a:xfrm>
            <a:off x="1640633" y="116632"/>
            <a:ext cx="6731031" cy="1143000"/>
          </a:xfrm>
          <a:noFill/>
        </p:spPr>
        <p:txBody>
          <a:bodyPr/>
          <a:lstStyle/>
          <a:p>
            <a:pPr eaLnBrk="1" hangingPunct="1"/>
            <a:r>
              <a:rPr lang="pt-BR" altLang="pt-BR" dirty="0">
                <a:solidFill>
                  <a:schemeClr val="accent1">
                    <a:lumMod val="50000"/>
                  </a:schemeClr>
                </a:solidFill>
              </a:rPr>
              <a:t>RECONSTRUÇÃO DE MAMA</a:t>
            </a:r>
          </a:p>
        </p:txBody>
      </p:sp>
      <p:sp>
        <p:nvSpPr>
          <p:cNvPr id="428035" name="Espaço Reservado para Conteúdo 2">
            <a:extLst>
              <a:ext uri="{FF2B5EF4-FFF2-40B4-BE49-F238E27FC236}">
                <a16:creationId xmlns:a16="http://schemas.microsoft.com/office/drawing/2014/main" id="{AADF168D-FD99-4208-9B57-EAAA0B5854D2}"/>
              </a:ext>
            </a:extLst>
          </p:cNvPr>
          <p:cNvSpPr>
            <a:spLocks noGrp="1"/>
          </p:cNvSpPr>
          <p:nvPr>
            <p:ph idx="1"/>
          </p:nvPr>
        </p:nvSpPr>
        <p:spPr>
          <a:xfrm>
            <a:off x="1247867" y="1606859"/>
            <a:ext cx="7220320" cy="4547881"/>
          </a:xfrm>
        </p:spPr>
        <p:txBody>
          <a:bodyPr>
            <a:normAutofit fontScale="92500" lnSpcReduction="20000"/>
          </a:bodyPr>
          <a:lstStyle/>
          <a:p>
            <a:pPr algn="just" eaLnBrk="1" hangingPunct="1"/>
            <a:r>
              <a:rPr lang="pt-BR" altLang="pt-BR" sz="2400" dirty="0"/>
              <a:t>A reconstrução de mama geralmente está indicada em pacientes que foram submetidas à mastectomia total ou radical. </a:t>
            </a:r>
          </a:p>
          <a:p>
            <a:pPr algn="just" eaLnBrk="1" hangingPunct="1"/>
            <a:endParaRPr lang="pt-BR" altLang="pt-BR" sz="2400" dirty="0"/>
          </a:p>
          <a:p>
            <a:pPr algn="just" eaLnBrk="1" hangingPunct="1"/>
            <a:r>
              <a:rPr lang="pt-BR" altLang="pt-BR" sz="2400" dirty="0"/>
              <a:t>A reconstrução pode ser imediata, desde que seja em caso de doença inicial e que não tenha indicação de radioterapia adjuvante, pós operatória, estando relacionada com maior satisfação da paciente, ou pode ser tardia, geralmente reservada para pacientes com doença inicialmente avançada, que tenham indicação de radioterapia ou pacientes com risco cirúrgico maior.</a:t>
            </a:r>
          </a:p>
          <a:p>
            <a:pPr algn="just" eaLnBrk="1" hangingPunct="1"/>
            <a:endParaRPr lang="pt-BR" altLang="pt-BR" sz="2400" dirty="0"/>
          </a:p>
          <a:p>
            <a:pPr algn="just"/>
            <a:r>
              <a:rPr lang="pt-BR" sz="2400" dirty="0"/>
              <a:t>A cirurgia da mama contralateral pode ser necessária para "</a:t>
            </a:r>
            <a:r>
              <a:rPr lang="pt-BR" sz="2400" dirty="0" err="1"/>
              <a:t>simetrização</a:t>
            </a:r>
            <a:r>
              <a:rPr lang="pt-BR" sz="2400" dirty="0"/>
              <a:t>".</a:t>
            </a:r>
          </a:p>
          <a:p>
            <a:pPr algn="just" eaLnBrk="1" hangingPunct="1"/>
            <a:endParaRPr lang="pt-BR" altLang="pt-BR" sz="2400" dirty="0"/>
          </a:p>
        </p:txBody>
      </p:sp>
    </p:spTree>
    <p:extLst>
      <p:ext uri="{BB962C8B-B14F-4D97-AF65-F5344CB8AC3E}">
        <p14:creationId xmlns:p14="http://schemas.microsoft.com/office/powerpoint/2010/main" val="251300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8035">
                                            <p:txEl>
                                              <p:pRg st="4" end="4"/>
                                            </p:txEl>
                                          </p:spTgt>
                                        </p:tgtEl>
                                        <p:attrNameLst>
                                          <p:attrName>style.visibility</p:attrName>
                                        </p:attrNameLst>
                                      </p:cBhvr>
                                      <p:to>
                                        <p:strVal val="visible"/>
                                      </p:to>
                                    </p:set>
                                    <p:anim calcmode="lin" valueType="num">
                                      <p:cBhvr additive="base">
                                        <p:cTn id="7" dur="500" fill="hold"/>
                                        <p:tgtEl>
                                          <p:spTgt spid="42803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280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ítulo 2">
            <a:extLst>
              <a:ext uri="{FF2B5EF4-FFF2-40B4-BE49-F238E27FC236}">
                <a16:creationId xmlns:a16="http://schemas.microsoft.com/office/drawing/2014/main" id="{27B9E742-8F13-4547-BF46-98A35FFDF30F}"/>
              </a:ext>
            </a:extLst>
          </p:cNvPr>
          <p:cNvSpPr>
            <a:spLocks noGrp="1"/>
          </p:cNvSpPr>
          <p:nvPr>
            <p:ph type="title"/>
          </p:nvPr>
        </p:nvSpPr>
        <p:spPr>
          <a:xfrm>
            <a:off x="1521965" y="274638"/>
            <a:ext cx="6774310" cy="1143000"/>
          </a:xfrm>
          <a:noFill/>
        </p:spPr>
        <p:txBody>
          <a:bodyPr/>
          <a:lstStyle/>
          <a:p>
            <a:pPr eaLnBrk="1" hangingPunct="1"/>
            <a:r>
              <a:rPr lang="pt-BR" altLang="pt-BR" dirty="0">
                <a:solidFill>
                  <a:schemeClr val="accent1">
                    <a:lumMod val="50000"/>
                  </a:schemeClr>
                </a:solidFill>
              </a:rPr>
              <a:t>RETALHO</a:t>
            </a:r>
          </a:p>
        </p:txBody>
      </p:sp>
      <p:sp>
        <p:nvSpPr>
          <p:cNvPr id="421891" name="Espaço Reservado para Conteúdo 1">
            <a:extLst>
              <a:ext uri="{FF2B5EF4-FFF2-40B4-BE49-F238E27FC236}">
                <a16:creationId xmlns:a16="http://schemas.microsoft.com/office/drawing/2014/main" id="{91F6AB27-E1C3-4DB2-94BA-641C4A810C42}"/>
              </a:ext>
            </a:extLst>
          </p:cNvPr>
          <p:cNvSpPr>
            <a:spLocks noGrp="1"/>
          </p:cNvSpPr>
          <p:nvPr>
            <p:ph idx="1"/>
          </p:nvPr>
        </p:nvSpPr>
        <p:spPr>
          <a:xfrm>
            <a:off x="1359077" y="1790115"/>
            <a:ext cx="7554369" cy="4351338"/>
          </a:xfrm>
        </p:spPr>
        <p:txBody>
          <a:bodyPr>
            <a:normAutofit fontScale="92500" lnSpcReduction="10000"/>
          </a:bodyPr>
          <a:lstStyle/>
          <a:p>
            <a:pPr eaLnBrk="1" hangingPunct="1"/>
            <a:r>
              <a:rPr lang="pt-BR" altLang="pt-BR" sz="2400" dirty="0"/>
              <a:t>Retalho é um fragmento de tecido que tem irrigação própria ou seja uma artéria e 2 veias pelo menos.</a:t>
            </a:r>
          </a:p>
          <a:p>
            <a:pPr eaLnBrk="1" hangingPunct="1"/>
            <a:endParaRPr lang="pt-BR" altLang="pt-BR" sz="2400" dirty="0"/>
          </a:p>
          <a:p>
            <a:pPr eaLnBrk="1" hangingPunct="1"/>
            <a:r>
              <a:rPr lang="pt-BR" altLang="pt-BR" sz="2400" dirty="0"/>
              <a:t> O retalho </a:t>
            </a:r>
            <a:r>
              <a:rPr lang="pt-BR" altLang="pt-BR" sz="2400" dirty="0" err="1"/>
              <a:t>miocutâneo</a:t>
            </a:r>
            <a:r>
              <a:rPr lang="pt-BR" altLang="pt-BR" sz="2400" dirty="0"/>
              <a:t> é um fragmento de pele, gordura e músculo com irrigação própria todos unidos . </a:t>
            </a:r>
          </a:p>
          <a:p>
            <a:pPr eaLnBrk="1" hangingPunct="1"/>
            <a:endParaRPr lang="pt-BR" altLang="pt-BR" sz="2400" dirty="0"/>
          </a:p>
          <a:p>
            <a:pPr eaLnBrk="1" hangingPunct="1"/>
            <a:r>
              <a:rPr lang="pt-BR" altLang="pt-BR" sz="2400" dirty="0"/>
              <a:t>O retalho </a:t>
            </a:r>
            <a:r>
              <a:rPr lang="pt-BR" altLang="pt-BR" sz="2400" dirty="0" err="1"/>
              <a:t>miocutâneo</a:t>
            </a:r>
            <a:r>
              <a:rPr lang="pt-BR" altLang="pt-BR" sz="2400" dirty="0"/>
              <a:t> pode ser usado para fechar feridas em qualquer parte do corpo . Inclusive em ferimentos causados pela retirada de um tumor (cirurgia oncologia) por exemplo.</a:t>
            </a:r>
            <a:br>
              <a:rPr lang="pt-BR" altLang="pt-BR" sz="2400" dirty="0"/>
            </a:br>
            <a:r>
              <a:rPr lang="pt-BR" altLang="pt-BR" dirty="0"/>
              <a:t/>
            </a:r>
            <a:br>
              <a:rPr lang="pt-BR" altLang="pt-BR" dirty="0"/>
            </a:br>
            <a:endParaRPr lang="pt-BR" altLang="pt-BR" dirty="0"/>
          </a:p>
        </p:txBody>
      </p:sp>
    </p:spTree>
    <p:extLst>
      <p:ext uri="{BB962C8B-B14F-4D97-AF65-F5344CB8AC3E}">
        <p14:creationId xmlns:p14="http://schemas.microsoft.com/office/powerpoint/2010/main" val="882441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Título 2">
            <a:extLst>
              <a:ext uri="{FF2B5EF4-FFF2-40B4-BE49-F238E27FC236}">
                <a16:creationId xmlns:a16="http://schemas.microsoft.com/office/drawing/2014/main" id="{385BB28A-4AE4-492A-B76D-C4578A8FBE7B}"/>
              </a:ext>
            </a:extLst>
          </p:cNvPr>
          <p:cNvSpPr>
            <a:spLocks noGrp="1"/>
          </p:cNvSpPr>
          <p:nvPr>
            <p:ph type="title"/>
          </p:nvPr>
        </p:nvSpPr>
        <p:spPr>
          <a:xfrm>
            <a:off x="1651801" y="119371"/>
            <a:ext cx="7276046" cy="1216241"/>
          </a:xfrm>
          <a:noFill/>
        </p:spPr>
        <p:txBody>
          <a:bodyPr/>
          <a:lstStyle/>
          <a:p>
            <a:pPr eaLnBrk="1" hangingPunct="1"/>
            <a:r>
              <a:rPr lang="pt-BR" altLang="pt-BR" sz="2400" dirty="0">
                <a:solidFill>
                  <a:schemeClr val="accent1">
                    <a:lumMod val="50000"/>
                  </a:schemeClr>
                </a:solidFill>
              </a:rPr>
              <a:t>04.16.08.008-1 - RECONSTRUCAO C/ RETALHO MIOCUTANEO (QUALQUER PARTE) EM ONCOLOGIA</a:t>
            </a:r>
          </a:p>
        </p:txBody>
      </p:sp>
      <p:sp>
        <p:nvSpPr>
          <p:cNvPr id="422915" name="Espaço Reservado para Conteúdo 1">
            <a:extLst>
              <a:ext uri="{FF2B5EF4-FFF2-40B4-BE49-F238E27FC236}">
                <a16:creationId xmlns:a16="http://schemas.microsoft.com/office/drawing/2014/main" id="{E9F76CBF-1089-47D0-AB6E-0830E88505AB}"/>
              </a:ext>
            </a:extLst>
          </p:cNvPr>
          <p:cNvSpPr>
            <a:spLocks noGrp="1"/>
          </p:cNvSpPr>
          <p:nvPr>
            <p:ph idx="1"/>
          </p:nvPr>
        </p:nvSpPr>
        <p:spPr>
          <a:xfrm>
            <a:off x="1164316" y="1604563"/>
            <a:ext cx="8469204" cy="4525962"/>
          </a:xfrm>
        </p:spPr>
        <p:txBody>
          <a:bodyPr/>
          <a:lstStyle/>
          <a:p>
            <a:pPr algn="just" eaLnBrk="1" hangingPunct="1"/>
            <a:r>
              <a:rPr lang="pt-BR" altLang="pt-BR" sz="2400" i="1" dirty="0"/>
              <a:t>Reconstrução após ressecção extensa em oncologia realizada por meio de um retalho composto de tecido muscular e pele, contendo a vascularização e inervação.</a:t>
            </a:r>
          </a:p>
          <a:p>
            <a:pPr marL="0" indent="0" algn="just" eaLnBrk="1" hangingPunct="1">
              <a:buNone/>
            </a:pPr>
            <a:endParaRPr lang="pt-BR" altLang="pt-BR" sz="2400" i="1" dirty="0"/>
          </a:p>
          <a:p>
            <a:pPr algn="just" eaLnBrk="1" hangingPunct="1"/>
            <a:r>
              <a:rPr lang="pt-BR" altLang="pt-BR" sz="2400" i="1" dirty="0"/>
              <a:t>Excludente com qualquer outro procedimento de reconstrução. </a:t>
            </a:r>
          </a:p>
          <a:p>
            <a:pPr algn="just" eaLnBrk="1" hangingPunct="1"/>
            <a:endParaRPr lang="pt-BR" altLang="pt-BR" sz="2400" i="1" dirty="0"/>
          </a:p>
          <a:p>
            <a:pPr algn="just" eaLnBrk="1" hangingPunct="1"/>
            <a:r>
              <a:rPr lang="pt-BR" altLang="pt-BR" sz="2400" i="1" dirty="0"/>
              <a:t>Quando em caso de reconstrução de mama pode admitir como material, </a:t>
            </a:r>
            <a:r>
              <a:rPr lang="pt-BR" altLang="pt-BR" sz="2400" i="1" dirty="0" err="1"/>
              <a:t>excludentemente</a:t>
            </a:r>
            <a:r>
              <a:rPr lang="pt-BR" altLang="pt-BR" sz="2400" i="1" dirty="0"/>
              <a:t>: ou 0702080039 - Prótese mamária de silicone ou 0702080012 - Expansor tecidual</a:t>
            </a:r>
          </a:p>
          <a:p>
            <a:pPr algn="just" eaLnBrk="1" hangingPunct="1"/>
            <a:endParaRPr lang="pt-BR" altLang="pt-BR" dirty="0"/>
          </a:p>
        </p:txBody>
      </p:sp>
    </p:spTree>
    <p:extLst>
      <p:ext uri="{BB962C8B-B14F-4D97-AF65-F5344CB8AC3E}">
        <p14:creationId xmlns:p14="http://schemas.microsoft.com/office/powerpoint/2010/main" val="15275066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Título 2">
            <a:extLst>
              <a:ext uri="{FF2B5EF4-FFF2-40B4-BE49-F238E27FC236}">
                <a16:creationId xmlns:a16="http://schemas.microsoft.com/office/drawing/2014/main" id="{F1156EF8-222E-42BD-9EB1-7E0F9CBBCA00}"/>
              </a:ext>
            </a:extLst>
          </p:cNvPr>
          <p:cNvSpPr>
            <a:spLocks noGrp="1"/>
          </p:cNvSpPr>
          <p:nvPr>
            <p:ph type="title"/>
          </p:nvPr>
        </p:nvSpPr>
        <p:spPr>
          <a:xfrm>
            <a:off x="1640635" y="182563"/>
            <a:ext cx="7200800" cy="1143000"/>
          </a:xfrm>
          <a:noFill/>
        </p:spPr>
        <p:txBody>
          <a:bodyPr>
            <a:normAutofit fontScale="90000"/>
          </a:bodyPr>
          <a:lstStyle/>
          <a:p>
            <a:pPr eaLnBrk="1" hangingPunct="1"/>
            <a:r>
              <a:rPr lang="pt-BR" altLang="pt-BR" sz="3200" dirty="0">
                <a:solidFill>
                  <a:schemeClr val="accent1">
                    <a:lumMod val="50000"/>
                  </a:schemeClr>
                </a:solidFill>
              </a:rPr>
              <a:t>QUADRANTECTOMIA/SETORECTOMIA DE MAMA EM ONCOLOGIA 04.16.12.005-9</a:t>
            </a:r>
          </a:p>
        </p:txBody>
      </p:sp>
      <p:sp>
        <p:nvSpPr>
          <p:cNvPr id="494594" name="Espaço Reservado para Conteúdo 1">
            <a:extLst>
              <a:ext uri="{FF2B5EF4-FFF2-40B4-BE49-F238E27FC236}">
                <a16:creationId xmlns:a16="http://schemas.microsoft.com/office/drawing/2014/main" id="{D77DD162-CA4E-4581-916A-01F424D504EB}"/>
              </a:ext>
            </a:extLst>
          </p:cNvPr>
          <p:cNvSpPr>
            <a:spLocks noGrp="1"/>
          </p:cNvSpPr>
          <p:nvPr>
            <p:ph idx="1"/>
          </p:nvPr>
        </p:nvSpPr>
        <p:spPr>
          <a:xfrm>
            <a:off x="1618754" y="1484313"/>
            <a:ext cx="7150670" cy="4525962"/>
          </a:xfrm>
        </p:spPr>
        <p:txBody>
          <a:bodyPr rtlCol="0">
            <a:normAutofit lnSpcReduction="10000"/>
          </a:bodyPr>
          <a:lstStyle/>
          <a:p>
            <a:pPr>
              <a:defRPr/>
            </a:pPr>
            <a:r>
              <a:rPr lang="pt-BR" altLang="pt-BR" sz="2000" dirty="0">
                <a:latin typeface="Calibri" panose="020F0502020204030204" pitchFamily="34" charset="0"/>
              </a:rPr>
              <a:t>Esse procedimento não deve ser utilizado para nódulos em mamografia caracterizada como BIRADS 1, 2 ou 3, em casos, de </a:t>
            </a:r>
            <a:r>
              <a:rPr lang="pt-BR" altLang="pt-BR" sz="2000" dirty="0" err="1">
                <a:latin typeface="Calibri" panose="020F0502020204030204" pitchFamily="34" charset="0"/>
              </a:rPr>
              <a:t>fibroadenoma</a:t>
            </a:r>
            <a:r>
              <a:rPr lang="pt-BR" altLang="pt-BR" sz="2000" dirty="0">
                <a:latin typeface="Calibri" panose="020F0502020204030204" pitchFamily="34" charset="0"/>
              </a:rPr>
              <a:t>. </a:t>
            </a:r>
          </a:p>
          <a:p>
            <a:pPr>
              <a:defRPr/>
            </a:pPr>
            <a:endParaRPr lang="pt-BR" altLang="pt-BR" sz="2000" dirty="0">
              <a:latin typeface="Calibri" panose="020F0502020204030204" pitchFamily="34" charset="0"/>
            </a:endParaRPr>
          </a:p>
          <a:p>
            <a:pPr>
              <a:defRPr/>
            </a:pPr>
            <a:r>
              <a:rPr lang="pt-BR" altLang="pt-BR" sz="2000" dirty="0">
                <a:latin typeface="Calibri" panose="020F0502020204030204" pitchFamily="34" charset="0"/>
              </a:rPr>
              <a:t>“nódulo suspeito”, deve-se especificar que corresponde a BIRADS 4, 5 ou 6</a:t>
            </a:r>
          </a:p>
          <a:p>
            <a:pPr>
              <a:defRPr/>
            </a:pPr>
            <a:endParaRPr lang="pt-BR" altLang="pt-BR" sz="2000" dirty="0">
              <a:latin typeface="Calibri" panose="020F0502020204030204" pitchFamily="34" charset="0"/>
            </a:endParaRPr>
          </a:p>
          <a:p>
            <a:pPr>
              <a:defRPr/>
            </a:pPr>
            <a:r>
              <a:rPr lang="pt-BR" altLang="pt-BR" sz="2000" dirty="0">
                <a:latin typeface="Calibri" panose="020F0502020204030204" pitchFamily="34" charset="0"/>
              </a:rPr>
              <a:t>Garantir dados epidemiológicos</a:t>
            </a:r>
          </a:p>
          <a:p>
            <a:pPr marL="109537" indent="0">
              <a:buNone/>
              <a:defRPr/>
            </a:pPr>
            <a:r>
              <a:rPr lang="pt-BR" altLang="pt-BR" sz="2000" dirty="0">
                <a:latin typeface="Calibri" panose="020F0502020204030204" pitchFamily="34" charset="0"/>
              </a:rPr>
              <a:t> </a:t>
            </a:r>
          </a:p>
          <a:p>
            <a:pPr>
              <a:defRPr/>
            </a:pPr>
            <a:r>
              <a:rPr lang="pt-BR" altLang="pt-BR" sz="2000" dirty="0">
                <a:latin typeface="Calibri" panose="020F0502020204030204" pitchFamily="34" charset="0"/>
              </a:rPr>
              <a:t>Excepcionalmente realizado em mulheres jovens.</a:t>
            </a:r>
          </a:p>
          <a:p>
            <a:pPr>
              <a:defRPr/>
            </a:pPr>
            <a:endParaRPr lang="pt-BR" altLang="pt-BR" sz="2000" dirty="0">
              <a:latin typeface="Calibri" panose="020F0502020204030204" pitchFamily="34" charset="0"/>
            </a:endParaRPr>
          </a:p>
          <a:p>
            <a:pPr>
              <a:defRPr/>
            </a:pPr>
            <a:r>
              <a:rPr lang="pt-BR" altLang="pt-BR" sz="2000" dirty="0">
                <a:latin typeface="Calibri" panose="020F0502020204030204" pitchFamily="34" charset="0"/>
              </a:rPr>
              <a:t>BIRADS 1, 2 ou 3 = NODULECTOMIA</a:t>
            </a:r>
          </a:p>
        </p:txBody>
      </p:sp>
    </p:spTree>
    <p:extLst>
      <p:ext uri="{BB962C8B-B14F-4D97-AF65-F5344CB8AC3E}">
        <p14:creationId xmlns:p14="http://schemas.microsoft.com/office/powerpoint/2010/main" val="214913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459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Título 1">
            <a:extLst>
              <a:ext uri="{FF2B5EF4-FFF2-40B4-BE49-F238E27FC236}">
                <a16:creationId xmlns:a16="http://schemas.microsoft.com/office/drawing/2014/main" id="{1A4F57FA-03D6-4CF2-B8BF-ED48A94B8807}"/>
              </a:ext>
            </a:extLst>
          </p:cNvPr>
          <p:cNvSpPr>
            <a:spLocks noGrp="1"/>
          </p:cNvSpPr>
          <p:nvPr>
            <p:ph type="title"/>
          </p:nvPr>
        </p:nvSpPr>
        <p:spPr>
          <a:xfrm>
            <a:off x="1852224" y="188913"/>
            <a:ext cx="7133231" cy="1143000"/>
          </a:xfrm>
          <a:noFill/>
        </p:spPr>
        <p:txBody>
          <a:bodyPr/>
          <a:lstStyle/>
          <a:p>
            <a:pPr eaLnBrk="1" hangingPunct="1"/>
            <a:r>
              <a:rPr lang="pt-BR" altLang="pt-BR">
                <a:solidFill>
                  <a:schemeClr val="accent1">
                    <a:lumMod val="50000"/>
                  </a:schemeClr>
                </a:solidFill>
              </a:rPr>
              <a:t>NÓDULO DE MAMA</a:t>
            </a:r>
          </a:p>
        </p:txBody>
      </p:sp>
      <p:sp>
        <p:nvSpPr>
          <p:cNvPr id="3" name="Espaço Reservado para Conteúdo 2">
            <a:extLst>
              <a:ext uri="{FF2B5EF4-FFF2-40B4-BE49-F238E27FC236}">
                <a16:creationId xmlns:a16="http://schemas.microsoft.com/office/drawing/2014/main" id="{4673F623-68C9-4D71-B6CE-E167662FC27A}"/>
              </a:ext>
            </a:extLst>
          </p:cNvPr>
          <p:cNvSpPr>
            <a:spLocks noGrp="1"/>
          </p:cNvSpPr>
          <p:nvPr>
            <p:ph idx="1"/>
          </p:nvPr>
        </p:nvSpPr>
        <p:spPr>
          <a:xfrm>
            <a:off x="1609734" y="1600208"/>
            <a:ext cx="7519737" cy="4873625"/>
          </a:xfrm>
        </p:spPr>
        <p:txBody>
          <a:bodyPr rtlCol="0">
            <a:normAutofit fontScale="92500" lnSpcReduction="20000"/>
          </a:bodyPr>
          <a:lstStyle/>
          <a:p>
            <a:pPr algn="just">
              <a:defRPr/>
            </a:pPr>
            <a:r>
              <a:rPr lang="pt-BR" sz="2400" dirty="0"/>
              <a:t>04.10.01.011-1 - SETORECTOMIA / QUADRANTECTOMIA</a:t>
            </a:r>
          </a:p>
          <a:p>
            <a:pPr algn="just">
              <a:defRPr/>
            </a:pPr>
            <a:endParaRPr lang="pt-BR" sz="2400" dirty="0"/>
          </a:p>
          <a:p>
            <a:pPr algn="just">
              <a:defRPr/>
            </a:pPr>
            <a:r>
              <a:rPr lang="pt-BR" sz="2400" dirty="0"/>
              <a:t>02.01.01.056-9 - biopsia/</a:t>
            </a:r>
            <a:r>
              <a:rPr lang="pt-BR" sz="2400" dirty="0" err="1"/>
              <a:t>exerese</a:t>
            </a:r>
            <a:r>
              <a:rPr lang="pt-BR" sz="2400" dirty="0"/>
              <a:t> de nódulo de mama = qualquer procedimento cirúrgico da mama com finalidade diagnostica ou terapêutica, quando se tratar de lesões não palpáveis ou palpáveis de ate 3 (três) cm no seu maior diâmetro com diagnostico clinico, radiológico, ultrassonográfico, citológico ou histopatológico de lesão benigna ou maligna. INCLUI A NODULECTOMIA.</a:t>
            </a:r>
          </a:p>
          <a:p>
            <a:pPr algn="just">
              <a:defRPr/>
            </a:pPr>
            <a:endParaRPr lang="pt-BR" sz="2400" dirty="0"/>
          </a:p>
          <a:p>
            <a:pPr algn="just">
              <a:defRPr/>
            </a:pPr>
            <a:r>
              <a:rPr lang="pt-BR" sz="2400" dirty="0"/>
              <a:t>Possível : abrir AIH com o principal  03.01.06.007-0 - DIAGNOSTICO E/OU ATENDIMENTO DE URGENCIA EM CLINICA CIRURGICA e lançar a </a:t>
            </a:r>
            <a:r>
              <a:rPr lang="pt-BR" sz="2400" dirty="0" err="1"/>
              <a:t>nodulectomia</a:t>
            </a:r>
            <a:r>
              <a:rPr lang="pt-BR" sz="2400" dirty="0"/>
              <a:t> e a anestesia como procedimentos especiais.</a:t>
            </a:r>
            <a:r>
              <a:rPr lang="pt-BR" dirty="0"/>
              <a:t/>
            </a:r>
            <a:br>
              <a:rPr lang="pt-BR" dirty="0"/>
            </a:br>
            <a:endParaRPr lang="pt-BR" dirty="0"/>
          </a:p>
        </p:txBody>
      </p:sp>
    </p:spTree>
    <p:extLst>
      <p:ext uri="{BB962C8B-B14F-4D97-AF65-F5344CB8AC3E}">
        <p14:creationId xmlns:p14="http://schemas.microsoft.com/office/powerpoint/2010/main" val="30678557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Título 2">
            <a:extLst>
              <a:ext uri="{FF2B5EF4-FFF2-40B4-BE49-F238E27FC236}">
                <a16:creationId xmlns:a16="http://schemas.microsoft.com/office/drawing/2014/main" id="{5B754A75-58AF-42C5-B879-E97FD5B98F3A}"/>
              </a:ext>
            </a:extLst>
          </p:cNvPr>
          <p:cNvSpPr>
            <a:spLocks noGrp="1"/>
          </p:cNvSpPr>
          <p:nvPr>
            <p:ph type="title"/>
          </p:nvPr>
        </p:nvSpPr>
        <p:spPr/>
        <p:txBody>
          <a:bodyPr/>
          <a:lstStyle/>
          <a:p>
            <a:pPr eaLnBrk="1" hangingPunct="1"/>
            <a:endParaRPr lang="pt-BR" altLang="pt-BR" dirty="0"/>
          </a:p>
        </p:txBody>
      </p:sp>
      <p:sp>
        <p:nvSpPr>
          <p:cNvPr id="437251" name="Espaço Reservado para Conteúdo 1">
            <a:extLst>
              <a:ext uri="{FF2B5EF4-FFF2-40B4-BE49-F238E27FC236}">
                <a16:creationId xmlns:a16="http://schemas.microsoft.com/office/drawing/2014/main" id="{16E3DE87-AD09-458B-816D-1DC6F889E1B8}"/>
              </a:ext>
            </a:extLst>
          </p:cNvPr>
          <p:cNvSpPr>
            <a:spLocks noGrp="1"/>
          </p:cNvSpPr>
          <p:nvPr>
            <p:ph idx="1"/>
          </p:nvPr>
        </p:nvSpPr>
        <p:spPr>
          <a:xfrm>
            <a:off x="1609726" y="1481138"/>
            <a:ext cx="7735762" cy="4525962"/>
          </a:xfrm>
        </p:spPr>
        <p:txBody>
          <a:bodyPr/>
          <a:lstStyle/>
          <a:p>
            <a:pPr eaLnBrk="1" hangingPunct="1"/>
            <a:r>
              <a:rPr lang="pt-BR" altLang="pt-BR" dirty="0"/>
              <a:t>04.10.01.009-0 - PLÁSTICA MAMÁRIA RECONSTRUTIVA - PÓS MASTECTOMIA C/ IMPLANTE DE PRÓTESE</a:t>
            </a:r>
          </a:p>
          <a:p>
            <a:pPr eaLnBrk="1" hangingPunct="1">
              <a:buFont typeface="Wingdings 3" panose="05040102010807070707" pitchFamily="18" charset="2"/>
              <a:buNone/>
            </a:pPr>
            <a:r>
              <a:rPr lang="pt-BR" altLang="pt-BR" dirty="0"/>
              <a:t>  </a:t>
            </a:r>
            <a:r>
              <a:rPr lang="pt-BR" altLang="pt-BR" i="1" dirty="0"/>
              <a:t>ou 0702080039 - Prótese mamária de silicone </a:t>
            </a:r>
          </a:p>
          <a:p>
            <a:pPr eaLnBrk="1" hangingPunct="1">
              <a:buFont typeface="Wingdings 3" panose="05040102010807070707" pitchFamily="18" charset="2"/>
              <a:buNone/>
            </a:pPr>
            <a:r>
              <a:rPr lang="pt-BR" altLang="pt-BR" i="1" dirty="0"/>
              <a:t>  ou 0702080012 - </a:t>
            </a:r>
            <a:r>
              <a:rPr lang="pt-BR" altLang="pt-BR" i="1" dirty="0" err="1"/>
              <a:t>Expansor</a:t>
            </a:r>
            <a:r>
              <a:rPr lang="pt-BR" altLang="pt-BR" i="1" dirty="0"/>
              <a:t> tecidual</a:t>
            </a:r>
            <a:endParaRPr lang="pt-BR" altLang="pt-BR" dirty="0"/>
          </a:p>
          <a:p>
            <a:pPr eaLnBrk="1" hangingPunct="1"/>
            <a:endParaRPr lang="pt-BR" altLang="pt-BR" dirty="0"/>
          </a:p>
          <a:p>
            <a:pPr eaLnBrk="1" hangingPunct="1"/>
            <a:r>
              <a:rPr lang="pt-BR" altLang="pt-BR" dirty="0"/>
              <a:t>04.10.01.007-3 - PLÁSTICA MAMÁRIA FEMININA NAO ESTÉTICA</a:t>
            </a:r>
          </a:p>
        </p:txBody>
      </p:sp>
    </p:spTree>
    <p:extLst>
      <p:ext uri="{BB962C8B-B14F-4D97-AF65-F5344CB8AC3E}">
        <p14:creationId xmlns:p14="http://schemas.microsoft.com/office/powerpoint/2010/main" val="717891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Título 1">
            <a:extLst>
              <a:ext uri="{FF2B5EF4-FFF2-40B4-BE49-F238E27FC236}">
                <a16:creationId xmlns:a16="http://schemas.microsoft.com/office/drawing/2014/main" id="{42BAF34D-08B1-479F-93E1-672AD7732C14}"/>
              </a:ext>
            </a:extLst>
          </p:cNvPr>
          <p:cNvSpPr>
            <a:spLocks noGrp="1"/>
          </p:cNvSpPr>
          <p:nvPr>
            <p:ph type="title"/>
          </p:nvPr>
        </p:nvSpPr>
        <p:spPr>
          <a:xfrm>
            <a:off x="1496623" y="177554"/>
            <a:ext cx="7849591" cy="1367161"/>
          </a:xfrm>
          <a:noFill/>
        </p:spPr>
        <p:txBody>
          <a:bodyPr>
            <a:normAutofit fontScale="90000"/>
          </a:bodyPr>
          <a:lstStyle/>
          <a:p>
            <a:pPr algn="l"/>
            <a:r>
              <a:rPr lang="pt-BR" altLang="pt-BR" sz="2800">
                <a:solidFill>
                  <a:schemeClr val="accent1">
                    <a:lumMod val="50000"/>
                  </a:schemeClr>
                </a:solidFill>
              </a:rPr>
              <a:t>COMPATIBILIDADE ENTRE PROCEDIMENTO CIRÚRGICO REALIZADO E CÓDIGO DE PROCEDIMENTO</a:t>
            </a:r>
          </a:p>
        </p:txBody>
      </p:sp>
      <p:sp>
        <p:nvSpPr>
          <p:cNvPr id="434179" name="Espaço Reservado para Conteúdo 2">
            <a:extLst>
              <a:ext uri="{FF2B5EF4-FFF2-40B4-BE49-F238E27FC236}">
                <a16:creationId xmlns:a16="http://schemas.microsoft.com/office/drawing/2014/main" id="{F8ABE9AB-68F6-469F-B98C-AE9E3213E285}"/>
              </a:ext>
            </a:extLst>
          </p:cNvPr>
          <p:cNvSpPr>
            <a:spLocks noGrp="1"/>
          </p:cNvSpPr>
          <p:nvPr>
            <p:ph idx="1"/>
          </p:nvPr>
        </p:nvSpPr>
        <p:spPr>
          <a:xfrm>
            <a:off x="1424610" y="1700815"/>
            <a:ext cx="8140204" cy="4417511"/>
          </a:xfrm>
        </p:spPr>
        <p:txBody>
          <a:bodyPr>
            <a:normAutofit fontScale="92500" lnSpcReduction="20000"/>
          </a:bodyPr>
          <a:lstStyle/>
          <a:p>
            <a:pPr algn="just"/>
            <a:r>
              <a:rPr lang="pt-BR" altLang="pt-BR" sz="2400" dirty="0"/>
              <a:t>Para a análise da AIH para processamento e ressarcimento, é necessário que :</a:t>
            </a:r>
          </a:p>
          <a:p>
            <a:pPr algn="just"/>
            <a:r>
              <a:rPr lang="pt-BR" altLang="pt-BR" sz="2400" dirty="0"/>
              <a:t>Seja feita a análise conjunta do Relatório Cirúrgico (descrição do ato cirúrgico, englobando realização ou não de biópsia para diagnóstico, utilização ou não de materiais especiais e etc.) do procedimento efetivamente realizado .</a:t>
            </a:r>
          </a:p>
          <a:p>
            <a:pPr marL="0" indent="0" algn="just">
              <a:buNone/>
            </a:pPr>
            <a:endParaRPr lang="pt-BR" altLang="pt-BR" sz="2400" dirty="0"/>
          </a:p>
          <a:p>
            <a:pPr algn="just"/>
            <a:r>
              <a:rPr lang="pt-BR" altLang="pt-BR" sz="2400" dirty="0"/>
              <a:t>Laudo do Exame Histopatológico pré-existente, para avaliar então a compatibilidade entre procedimento proposto, procedimento efetivamente realizado, CID10 informado.</a:t>
            </a:r>
          </a:p>
          <a:p>
            <a:pPr marL="0" indent="0" algn="just">
              <a:buNone/>
            </a:pPr>
            <a:endParaRPr lang="pt-BR" altLang="pt-BR" sz="2400" dirty="0"/>
          </a:p>
          <a:p>
            <a:pPr algn="just"/>
            <a:r>
              <a:rPr lang="pt-BR" altLang="pt-BR" sz="2400" dirty="0"/>
              <a:t>Somente após essa análise é que pode-se definir o código do procedimento realizado, se em oncologia ou não.</a:t>
            </a:r>
          </a:p>
        </p:txBody>
      </p:sp>
    </p:spTree>
    <p:extLst>
      <p:ext uri="{BB962C8B-B14F-4D97-AF65-F5344CB8AC3E}">
        <p14:creationId xmlns:p14="http://schemas.microsoft.com/office/powerpoint/2010/main" val="3860502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E3B0D25A-229B-4744-9A44-22763B709D9F}"/>
              </a:ext>
            </a:extLst>
          </p:cNvPr>
          <p:cNvSpPr>
            <a:spLocks noGrp="1" noChangeArrowheads="1"/>
          </p:cNvSpPr>
          <p:nvPr>
            <p:ph type="title" idx="4294967295"/>
          </p:nvPr>
        </p:nvSpPr>
        <p:spPr>
          <a:xfrm>
            <a:off x="2119969" y="0"/>
            <a:ext cx="6510285" cy="1056290"/>
          </a:xfrm>
          <a:noFill/>
        </p:spPr>
        <p:txBody>
          <a:bodyPr rtlCol="0">
            <a:normAutofit/>
          </a:bodyPr>
          <a:lstStyle/>
          <a:p>
            <a:pPr>
              <a:defRPr/>
            </a:pPr>
            <a:r>
              <a:rPr lang="pt-BR" dirty="0" smtClean="0">
                <a:solidFill>
                  <a:schemeClr val="accent1">
                    <a:lumMod val="50000"/>
                  </a:schemeClr>
                </a:solidFill>
              </a:rPr>
              <a:t>VALOR DO PROCEDIMENTO</a:t>
            </a:r>
            <a:endParaRPr lang="pt-BR" dirty="0">
              <a:solidFill>
                <a:schemeClr val="accent1">
                  <a:lumMod val="50000"/>
                </a:schemeClr>
              </a:solidFill>
            </a:endParaRPr>
          </a:p>
        </p:txBody>
      </p:sp>
      <p:sp>
        <p:nvSpPr>
          <p:cNvPr id="240643" name="Rectangle 3">
            <a:extLst>
              <a:ext uri="{FF2B5EF4-FFF2-40B4-BE49-F238E27FC236}">
                <a16:creationId xmlns:a16="http://schemas.microsoft.com/office/drawing/2014/main" id="{116378D3-BD78-431C-A059-0AC168944E9C}"/>
              </a:ext>
            </a:extLst>
          </p:cNvPr>
          <p:cNvSpPr>
            <a:spLocks noGrp="1"/>
          </p:cNvSpPr>
          <p:nvPr>
            <p:ph type="body" idx="4294967295"/>
          </p:nvPr>
        </p:nvSpPr>
        <p:spPr>
          <a:xfrm>
            <a:off x="1136585" y="1196752"/>
            <a:ext cx="7848871" cy="5112567"/>
          </a:xfrm>
        </p:spPr>
        <p:txBody>
          <a:bodyPr>
            <a:normAutofit fontScale="92500" lnSpcReduction="20000"/>
          </a:bodyPr>
          <a:lstStyle/>
          <a:p>
            <a:pPr eaLnBrk="1" hangingPunct="1">
              <a:lnSpc>
                <a:spcPct val="90000"/>
              </a:lnSpc>
              <a:buFont typeface="Wingdings" panose="05000000000000000000" pitchFamily="2" charset="2"/>
              <a:buNone/>
            </a:pPr>
            <a:r>
              <a:rPr lang="pt-BR" altLang="pt-BR" dirty="0"/>
              <a:t>  -valor FIXO =  por </a:t>
            </a:r>
            <a:r>
              <a:rPr lang="pt-BR" altLang="pt-BR" dirty="0" smtClean="0"/>
              <a:t>procedimento dividido </a:t>
            </a:r>
            <a:r>
              <a:rPr lang="pt-BR" altLang="pt-BR" dirty="0"/>
              <a:t>em    </a:t>
            </a:r>
            <a:r>
              <a:rPr lang="pt-BR" altLang="pt-BR" dirty="0" smtClean="0"/>
              <a:t>SH</a:t>
            </a:r>
            <a:r>
              <a:rPr lang="pt-BR" altLang="pt-BR" dirty="0"/>
              <a:t> </a:t>
            </a:r>
            <a:r>
              <a:rPr lang="pt-BR" altLang="pt-BR" dirty="0" smtClean="0"/>
              <a:t> e    SP</a:t>
            </a:r>
            <a:endParaRPr lang="pt-BR" altLang="pt-BR" dirty="0"/>
          </a:p>
          <a:p>
            <a:pPr eaLnBrk="1" hangingPunct="1">
              <a:lnSpc>
                <a:spcPct val="90000"/>
              </a:lnSpc>
              <a:buFont typeface="Wingdings" panose="05000000000000000000" pitchFamily="2" charset="2"/>
              <a:buNone/>
            </a:pPr>
            <a:r>
              <a:rPr lang="pt-BR" altLang="pt-BR" dirty="0"/>
              <a:t>  -valor VARIÁVEL  ( </a:t>
            </a:r>
            <a:r>
              <a:rPr lang="pt-BR" altLang="pt-BR" dirty="0" smtClean="0"/>
              <a:t>agrega valor </a:t>
            </a:r>
            <a:r>
              <a:rPr lang="pt-BR" altLang="pt-BR" dirty="0"/>
              <a:t>) :</a:t>
            </a:r>
          </a:p>
          <a:p>
            <a:pPr eaLnBrk="1" hangingPunct="1">
              <a:lnSpc>
                <a:spcPct val="90000"/>
              </a:lnSpc>
            </a:pPr>
            <a:r>
              <a:rPr lang="pt-BR" altLang="pt-BR" dirty="0"/>
              <a:t>Diárias e Procedimentos especiais</a:t>
            </a:r>
          </a:p>
          <a:p>
            <a:pPr eaLnBrk="1" hangingPunct="1">
              <a:lnSpc>
                <a:spcPct val="90000"/>
              </a:lnSpc>
            </a:pPr>
            <a:r>
              <a:rPr lang="pt-BR" altLang="pt-BR" dirty="0" smtClean="0"/>
              <a:t>Hemoterapia</a:t>
            </a:r>
          </a:p>
          <a:p>
            <a:pPr>
              <a:lnSpc>
                <a:spcPct val="90000"/>
              </a:lnSpc>
            </a:pPr>
            <a:r>
              <a:rPr lang="pt-BR" altLang="pt-BR" dirty="0" smtClean="0"/>
              <a:t>Incentivos </a:t>
            </a:r>
            <a:r>
              <a:rPr lang="pt-BR" altLang="pt-BR" dirty="0"/>
              <a:t>e </a:t>
            </a:r>
            <a:r>
              <a:rPr lang="pt-BR" altLang="pt-BR" dirty="0" smtClean="0"/>
              <a:t>incrementos</a:t>
            </a:r>
          </a:p>
          <a:p>
            <a:pPr marL="0" indent="0" eaLnBrk="1" hangingPunct="1">
              <a:lnSpc>
                <a:spcPct val="90000"/>
              </a:lnSpc>
              <a:buNone/>
            </a:pPr>
            <a:endParaRPr lang="pt-BR" altLang="pt-BR" dirty="0"/>
          </a:p>
          <a:p>
            <a:pPr eaLnBrk="1" hangingPunct="1">
              <a:lnSpc>
                <a:spcPct val="90000"/>
              </a:lnSpc>
            </a:pPr>
            <a:r>
              <a:rPr lang="pt-BR" altLang="pt-BR" dirty="0"/>
              <a:t>Parto : analgesia\anestesia, </a:t>
            </a:r>
            <a:r>
              <a:rPr lang="pt-BR" altLang="pt-BR" dirty="0" smtClean="0"/>
              <a:t>recepção do neonato</a:t>
            </a:r>
            <a:r>
              <a:rPr lang="pt-BR" altLang="pt-BR" dirty="0"/>
              <a:t>, 1ª consulta do pediatra, registro de nascimento, teste rápido  HIV, </a:t>
            </a:r>
            <a:r>
              <a:rPr lang="pt-BR" altLang="pt-BR" dirty="0" err="1" smtClean="0"/>
              <a:t>anti-Rh</a:t>
            </a:r>
            <a:r>
              <a:rPr lang="pt-BR" altLang="pt-BR" dirty="0" smtClean="0"/>
              <a:t>, </a:t>
            </a:r>
            <a:r>
              <a:rPr lang="pt-BR" altLang="pt-BR" dirty="0" err="1" smtClean="0"/>
              <a:t>cabergolina</a:t>
            </a:r>
            <a:endParaRPr lang="pt-BR" altLang="pt-BR" dirty="0" smtClean="0"/>
          </a:p>
          <a:p>
            <a:pPr eaLnBrk="1" hangingPunct="1">
              <a:lnSpc>
                <a:spcPct val="90000"/>
              </a:lnSpc>
            </a:pPr>
            <a:endParaRPr lang="pt-BR" altLang="pt-BR" dirty="0"/>
          </a:p>
          <a:p>
            <a:pPr eaLnBrk="1" hangingPunct="1">
              <a:lnSpc>
                <a:spcPct val="90000"/>
              </a:lnSpc>
            </a:pPr>
            <a:endParaRPr lang="pt-BR" altLang="pt-BR" dirty="0"/>
          </a:p>
          <a:p>
            <a:pPr eaLnBrk="1" hangingPunct="1">
              <a:lnSpc>
                <a:spcPct val="90000"/>
              </a:lnSpc>
            </a:pPr>
            <a:r>
              <a:rPr lang="pt-BR" altLang="pt-BR" dirty="0" smtClean="0"/>
              <a:t>Pagamento depende: GERAÇÃO OU NÃO DE CRÉDITO</a:t>
            </a:r>
          </a:p>
          <a:p>
            <a:pPr marL="0" indent="0" eaLnBrk="1" hangingPunct="1">
              <a:lnSpc>
                <a:spcPct val="90000"/>
              </a:lnSpc>
              <a:buNone/>
            </a:pPr>
            <a:r>
              <a:rPr lang="pt-BR" altLang="pt-BR" dirty="0" smtClean="0"/>
              <a:t>                                                    NA ALTA E/OU NA MÉDIA</a:t>
            </a:r>
          </a:p>
          <a:p>
            <a:pPr marL="0" indent="0" eaLnBrk="1" hangingPunct="1">
              <a:lnSpc>
                <a:spcPct val="90000"/>
              </a:lnSpc>
              <a:buNone/>
            </a:pPr>
            <a:r>
              <a:rPr lang="pt-BR" altLang="pt-BR" dirty="0"/>
              <a:t> </a:t>
            </a:r>
            <a:r>
              <a:rPr lang="pt-BR" altLang="pt-BR" dirty="0" smtClean="0"/>
              <a:t>                                                   ambulatorial e/ou hospitalar</a:t>
            </a:r>
            <a:endParaRPr lang="pt-BR" altLang="pt-BR" dirty="0"/>
          </a:p>
        </p:txBody>
      </p:sp>
    </p:spTree>
    <p:extLst>
      <p:ext uri="{BB962C8B-B14F-4D97-AF65-F5344CB8AC3E}">
        <p14:creationId xmlns:p14="http://schemas.microsoft.com/office/powerpoint/2010/main" val="389293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0643">
                                            <p:txEl>
                                              <p:pRg st="9" end="9"/>
                                            </p:txEl>
                                          </p:spTgt>
                                        </p:tgtEl>
                                        <p:attrNameLst>
                                          <p:attrName>style.visibility</p:attrName>
                                        </p:attrNameLst>
                                      </p:cBhvr>
                                      <p:to>
                                        <p:strVal val="visible"/>
                                      </p:to>
                                    </p:set>
                                    <p:anim calcmode="lin" valueType="num">
                                      <p:cBhvr additive="base">
                                        <p:cTn id="7" dur="500" fill="hold"/>
                                        <p:tgtEl>
                                          <p:spTgt spid="240643">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0643">
                                            <p:txEl>
                                              <p:pRg st="9" end="9"/>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0643">
                                            <p:txEl>
                                              <p:pRg st="10" end="10"/>
                                            </p:txEl>
                                          </p:spTgt>
                                        </p:tgtEl>
                                        <p:attrNameLst>
                                          <p:attrName>style.visibility</p:attrName>
                                        </p:attrNameLst>
                                      </p:cBhvr>
                                      <p:to>
                                        <p:strVal val="visible"/>
                                      </p:to>
                                    </p:set>
                                    <p:anim calcmode="lin" valueType="num">
                                      <p:cBhvr additive="base">
                                        <p:cTn id="11" dur="500" fill="hold"/>
                                        <p:tgtEl>
                                          <p:spTgt spid="240643">
                                            <p:txEl>
                                              <p:pRg st="10" end="1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0643">
                                            <p:txEl>
                                              <p:pRg st="10" end="1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40643">
                                            <p:txEl>
                                              <p:pRg st="11" end="11"/>
                                            </p:txEl>
                                          </p:spTgt>
                                        </p:tgtEl>
                                        <p:attrNameLst>
                                          <p:attrName>style.visibility</p:attrName>
                                        </p:attrNameLst>
                                      </p:cBhvr>
                                      <p:to>
                                        <p:strVal val="visible"/>
                                      </p:to>
                                    </p:set>
                                    <p:anim calcmode="lin" valueType="num">
                                      <p:cBhvr additive="base">
                                        <p:cTn id="15" dur="500" fill="hold"/>
                                        <p:tgtEl>
                                          <p:spTgt spid="240643">
                                            <p:txEl>
                                              <p:pRg st="11" end="1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064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76B8F16A-96B2-42C8-80B5-86E8027FBA2D}"/>
              </a:ext>
            </a:extLst>
          </p:cNvPr>
          <p:cNvSpPr>
            <a:spLocks noGrp="1"/>
          </p:cNvSpPr>
          <p:nvPr>
            <p:ph type="title"/>
          </p:nvPr>
        </p:nvSpPr>
        <p:spPr>
          <a:xfrm>
            <a:off x="1712640" y="1"/>
            <a:ext cx="7128792" cy="1429304"/>
          </a:xfrm>
          <a:noFill/>
        </p:spPr>
        <p:txBody>
          <a:bodyPr rtlCol="0">
            <a:normAutofit fontScale="90000"/>
          </a:bodyPr>
          <a:lstStyle/>
          <a:p>
            <a:pPr>
              <a:defRPr/>
            </a:pPr>
            <a:r>
              <a:rPr lang="pt-BR" dirty="0">
                <a:solidFill>
                  <a:schemeClr val="accent1">
                    <a:lumMod val="50000"/>
                  </a:schemeClr>
                </a:solidFill>
              </a:rPr>
              <a:t/>
            </a:r>
            <a:br>
              <a:rPr lang="pt-BR" dirty="0">
                <a:solidFill>
                  <a:schemeClr val="accent1">
                    <a:lumMod val="50000"/>
                  </a:schemeClr>
                </a:solidFill>
              </a:rPr>
            </a:br>
            <a:r>
              <a:rPr lang="pt-BR" dirty="0">
                <a:solidFill>
                  <a:schemeClr val="accent1">
                    <a:lumMod val="50000"/>
                  </a:schemeClr>
                </a:solidFill>
              </a:rPr>
              <a:t/>
            </a:r>
            <a:br>
              <a:rPr lang="pt-BR" dirty="0">
                <a:solidFill>
                  <a:schemeClr val="accent1">
                    <a:lumMod val="50000"/>
                  </a:schemeClr>
                </a:solidFill>
              </a:rPr>
            </a:br>
            <a:r>
              <a:rPr lang="pt-BR" sz="3100" dirty="0">
                <a:solidFill>
                  <a:schemeClr val="accent1">
                    <a:lumMod val="50000"/>
                  </a:schemeClr>
                </a:solidFill>
              </a:rPr>
              <a:t>Procedimento </a:t>
            </a:r>
            <a:r>
              <a:rPr lang="pt-BR" sz="3100" dirty="0" err="1">
                <a:solidFill>
                  <a:schemeClr val="accent1">
                    <a:lumMod val="50000"/>
                  </a:schemeClr>
                </a:solidFill>
              </a:rPr>
              <a:t>Sequencial</a:t>
            </a:r>
            <a:r>
              <a:rPr lang="pt-BR" sz="3100" dirty="0">
                <a:solidFill>
                  <a:schemeClr val="accent1">
                    <a:lumMod val="50000"/>
                  </a:schemeClr>
                </a:solidFill>
              </a:rPr>
              <a:t> em Ortopedia</a:t>
            </a:r>
            <a:r>
              <a:rPr lang="pt-BR" sz="2200" dirty="0">
                <a:solidFill>
                  <a:schemeClr val="accent1">
                    <a:lumMod val="50000"/>
                  </a:schemeClr>
                </a:solidFill>
              </a:rPr>
              <a:t/>
            </a:r>
            <a:br>
              <a:rPr lang="pt-BR" sz="2200" dirty="0">
                <a:solidFill>
                  <a:schemeClr val="accent1">
                    <a:lumMod val="50000"/>
                  </a:schemeClr>
                </a:solidFill>
              </a:rPr>
            </a:br>
            <a:r>
              <a:rPr lang="pt-BR" sz="2700" dirty="0">
                <a:solidFill>
                  <a:schemeClr val="accent1">
                    <a:lumMod val="50000"/>
                  </a:schemeClr>
                </a:solidFill>
              </a:rPr>
              <a:t>04.15.02.006-9 </a:t>
            </a:r>
            <a:br>
              <a:rPr lang="pt-BR" sz="2700" dirty="0">
                <a:solidFill>
                  <a:schemeClr val="accent1">
                    <a:lumMod val="50000"/>
                  </a:schemeClr>
                </a:solidFill>
              </a:rPr>
            </a:br>
            <a:r>
              <a:rPr lang="pt-BR" sz="2200" dirty="0">
                <a:solidFill>
                  <a:schemeClr val="accent1">
                    <a:lumMod val="50000"/>
                  </a:schemeClr>
                </a:solidFill>
              </a:rPr>
              <a:t>PORTARIA Nº 10, DE 6 DE JANEIRO DE 2014</a:t>
            </a:r>
            <a:br>
              <a:rPr lang="pt-BR" sz="2200" dirty="0">
                <a:solidFill>
                  <a:schemeClr val="accent1">
                    <a:lumMod val="50000"/>
                  </a:schemeClr>
                </a:solidFill>
              </a:rPr>
            </a:br>
            <a:r>
              <a:rPr lang="pt-BR" sz="2200" dirty="0">
                <a:solidFill>
                  <a:schemeClr val="accent1">
                    <a:lumMod val="50000"/>
                  </a:schemeClr>
                </a:solidFill>
              </a:rPr>
              <a:t>modificada pela Portaria 288 de abril de 2015</a:t>
            </a:r>
            <a:br>
              <a:rPr lang="pt-BR" sz="2200" dirty="0">
                <a:solidFill>
                  <a:schemeClr val="accent1">
                    <a:lumMod val="50000"/>
                  </a:schemeClr>
                </a:solidFill>
              </a:rPr>
            </a:br>
            <a:r>
              <a:rPr lang="pt-BR" dirty="0">
                <a:solidFill>
                  <a:schemeClr val="accent1">
                    <a:lumMod val="50000"/>
                  </a:schemeClr>
                </a:solidFill>
              </a:rPr>
              <a:t/>
            </a:r>
            <a:br>
              <a:rPr lang="pt-BR" dirty="0">
                <a:solidFill>
                  <a:schemeClr val="accent1">
                    <a:lumMod val="50000"/>
                  </a:schemeClr>
                </a:solidFill>
              </a:rPr>
            </a:br>
            <a:endParaRPr lang="pt-BR" dirty="0">
              <a:solidFill>
                <a:schemeClr val="accent1">
                  <a:lumMod val="50000"/>
                </a:schemeClr>
              </a:solidFill>
            </a:endParaRPr>
          </a:p>
        </p:txBody>
      </p:sp>
      <p:sp>
        <p:nvSpPr>
          <p:cNvPr id="445443" name="Espaço Reservado para Conteúdo 4">
            <a:extLst>
              <a:ext uri="{FF2B5EF4-FFF2-40B4-BE49-F238E27FC236}">
                <a16:creationId xmlns:a16="http://schemas.microsoft.com/office/drawing/2014/main" id="{34AB00D4-C496-46B5-B191-0E6A831295AB}"/>
              </a:ext>
            </a:extLst>
          </p:cNvPr>
          <p:cNvSpPr>
            <a:spLocks noGrp="1"/>
          </p:cNvSpPr>
          <p:nvPr>
            <p:ph idx="1"/>
          </p:nvPr>
        </p:nvSpPr>
        <p:spPr>
          <a:xfrm>
            <a:off x="1618754" y="1844679"/>
            <a:ext cx="7510710" cy="4392613"/>
          </a:xfrm>
        </p:spPr>
        <p:txBody>
          <a:bodyPr>
            <a:normAutofit/>
          </a:bodyPr>
          <a:lstStyle/>
          <a:p>
            <a:pPr algn="just" eaLnBrk="1" hangingPunct="1"/>
            <a:r>
              <a:rPr lang="pt-BR" altLang="pt-BR" sz="2000" dirty="0"/>
              <a:t>São atos cirúrgicos com vínculo de continuidade, interdependência e complementaridade, realizado em conjunto pela mesma equipe ou equipes distintas, </a:t>
            </a:r>
            <a:r>
              <a:rPr lang="pt-BR" altLang="pt-BR" sz="2000" b="1" dirty="0"/>
              <a:t>aplicados ao sistema </a:t>
            </a:r>
            <a:r>
              <a:rPr lang="pt-BR" altLang="pt-BR" sz="2000" b="1" dirty="0" err="1"/>
              <a:t>músculo-esquelético</a:t>
            </a:r>
            <a:r>
              <a:rPr lang="pt-BR" altLang="pt-BR" sz="2000" dirty="0"/>
              <a:t>, devido à mesma doença, executados através de única ou vária vias de acesso e praticados sob o mesmo ato anestésico.</a:t>
            </a:r>
          </a:p>
          <a:p>
            <a:pPr marL="0" indent="0" eaLnBrk="1" hangingPunct="1">
              <a:buNone/>
            </a:pPr>
            <a:r>
              <a:rPr lang="pt-BR" altLang="pt-BR" sz="2000" dirty="0"/>
              <a:t> </a:t>
            </a:r>
          </a:p>
          <a:p>
            <a:pPr eaLnBrk="1" hangingPunct="1"/>
            <a:r>
              <a:rPr lang="pt-BR" altLang="pt-BR" sz="2000" dirty="0"/>
              <a:t>A complexidade deste procedimento depende dos procedimentos realizados.</a:t>
            </a:r>
          </a:p>
          <a:p>
            <a:pPr eaLnBrk="1" hangingPunct="1"/>
            <a:r>
              <a:rPr lang="pt-BR" altLang="pt-BR" sz="2000" dirty="0"/>
              <a:t>Origem: 04.15.02.002.6</a:t>
            </a:r>
          </a:p>
          <a:p>
            <a:pPr eaLnBrk="1" hangingPunct="1"/>
            <a:r>
              <a:rPr lang="pt-BR" altLang="pt-BR" sz="2000" dirty="0"/>
              <a:t>Complexidade: não se aplica</a:t>
            </a:r>
          </a:p>
          <a:p>
            <a:pPr eaLnBrk="1" hangingPunct="1"/>
            <a:r>
              <a:rPr lang="pt-BR" altLang="pt-BR" sz="2000" dirty="0"/>
              <a:t>Valor : ZERADO</a:t>
            </a:r>
          </a:p>
          <a:p>
            <a:pPr eaLnBrk="1" hangingPunct="1"/>
            <a:endParaRPr lang="pt-BR" altLang="pt-BR" dirty="0"/>
          </a:p>
        </p:txBody>
      </p:sp>
    </p:spTree>
    <p:extLst>
      <p:ext uri="{BB962C8B-B14F-4D97-AF65-F5344CB8AC3E}">
        <p14:creationId xmlns:p14="http://schemas.microsoft.com/office/powerpoint/2010/main" val="25874435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29295C63-60B6-4E0C-8673-F54DD55FB26E}"/>
              </a:ext>
            </a:extLst>
          </p:cNvPr>
          <p:cNvSpPr>
            <a:spLocks noGrp="1"/>
          </p:cNvSpPr>
          <p:nvPr>
            <p:ph type="title"/>
          </p:nvPr>
        </p:nvSpPr>
        <p:spPr>
          <a:xfrm>
            <a:off x="1852217" y="274650"/>
            <a:ext cx="6444059" cy="993775"/>
          </a:xfrm>
          <a:noFill/>
        </p:spPr>
        <p:txBody>
          <a:bodyPr rtlCol="0">
            <a:normAutofit fontScale="90000"/>
          </a:bodyPr>
          <a:lstStyle/>
          <a:p>
            <a:pPr>
              <a:defRPr/>
            </a:pPr>
            <a:r>
              <a:rPr lang="pt-BR" sz="3200" dirty="0">
                <a:solidFill>
                  <a:schemeClr val="accent1">
                    <a:lumMod val="50000"/>
                  </a:schemeClr>
                </a:solidFill>
              </a:rPr>
              <a:t/>
            </a:r>
            <a:br>
              <a:rPr lang="pt-BR" sz="3200" dirty="0">
                <a:solidFill>
                  <a:schemeClr val="accent1">
                    <a:lumMod val="50000"/>
                  </a:schemeClr>
                </a:solidFill>
              </a:rPr>
            </a:br>
            <a:r>
              <a:rPr lang="pt-BR" sz="3200" dirty="0">
                <a:solidFill>
                  <a:schemeClr val="accent1">
                    <a:lumMod val="50000"/>
                  </a:schemeClr>
                </a:solidFill>
              </a:rPr>
              <a:t>Procedimentos Sequenciais em Ortopedia</a:t>
            </a:r>
          </a:p>
        </p:txBody>
      </p:sp>
      <p:sp>
        <p:nvSpPr>
          <p:cNvPr id="323586" name="Espaço Reservado para Conteúdo 1">
            <a:extLst>
              <a:ext uri="{FF2B5EF4-FFF2-40B4-BE49-F238E27FC236}">
                <a16:creationId xmlns:a16="http://schemas.microsoft.com/office/drawing/2014/main" id="{C10F7848-4839-41D2-A7A1-8F20EA9A5F11}"/>
              </a:ext>
            </a:extLst>
          </p:cNvPr>
          <p:cNvSpPr>
            <a:spLocks noGrp="1"/>
          </p:cNvSpPr>
          <p:nvPr>
            <p:ph idx="1"/>
          </p:nvPr>
        </p:nvSpPr>
        <p:spPr>
          <a:xfrm>
            <a:off x="1400757" y="2036691"/>
            <a:ext cx="8185463" cy="3502981"/>
          </a:xfrm>
        </p:spPr>
        <p:txBody>
          <a:bodyPr rtlCol="0">
            <a:normAutofit fontScale="92500" lnSpcReduction="20000"/>
          </a:bodyPr>
          <a:lstStyle/>
          <a:p>
            <a:pPr algn="just">
              <a:defRPr/>
            </a:pPr>
            <a:r>
              <a:rPr lang="pt-BR" altLang="pt-BR" sz="2200" dirty="0"/>
              <a:t>Será permitido o máximo de 05 procedimentos principais na AIH</a:t>
            </a:r>
          </a:p>
          <a:p>
            <a:pPr algn="just">
              <a:defRPr/>
            </a:pPr>
            <a:endParaRPr lang="pt-BR" altLang="pt-BR" sz="2200" dirty="0"/>
          </a:p>
          <a:p>
            <a:pPr algn="just">
              <a:defRPr/>
            </a:pPr>
            <a:r>
              <a:rPr lang="pt-BR" altLang="pt-BR" sz="2200" dirty="0"/>
              <a:t>O primeiro procedimento principal a ser registrado deverá ser o correspondente ao motivo básico do tratamento cirúrgico e a CID correspondente será registrado no campo Diagnóstico Principal da AIH.</a:t>
            </a:r>
          </a:p>
          <a:p>
            <a:pPr algn="just">
              <a:defRPr/>
            </a:pPr>
            <a:endParaRPr lang="pt-BR" altLang="pt-BR" sz="2200" dirty="0"/>
          </a:p>
          <a:p>
            <a:pPr algn="just">
              <a:defRPr/>
            </a:pPr>
            <a:r>
              <a:rPr lang="pt-BR" altLang="pt-BR" sz="2200" dirty="0"/>
              <a:t>Na cobrança de Procedimentos Sequenciais, os procedimentos realizados serão remunerados em percentual decrescente de valores, na ordem que forem lançados:</a:t>
            </a:r>
          </a:p>
          <a:p>
            <a:pPr marL="109537" indent="0" algn="just">
              <a:buNone/>
              <a:defRPr/>
            </a:pPr>
            <a:r>
              <a:rPr lang="pt-BR" altLang="pt-BR" sz="2200" dirty="0"/>
              <a:t>  100%, 75%, 50%, 50%, 50%. no SH</a:t>
            </a:r>
          </a:p>
          <a:p>
            <a:pPr algn="just">
              <a:defRPr/>
            </a:pPr>
            <a:endParaRPr lang="pt-BR" altLang="pt-BR" dirty="0"/>
          </a:p>
        </p:txBody>
      </p:sp>
    </p:spTree>
    <p:extLst>
      <p:ext uri="{BB962C8B-B14F-4D97-AF65-F5344CB8AC3E}">
        <p14:creationId xmlns:p14="http://schemas.microsoft.com/office/powerpoint/2010/main" val="37600890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41A42930-6B33-46DF-A124-8AAF905B38D0}"/>
              </a:ext>
            </a:extLst>
          </p:cNvPr>
          <p:cNvSpPr>
            <a:spLocks noGrp="1"/>
          </p:cNvSpPr>
          <p:nvPr>
            <p:ph type="title"/>
          </p:nvPr>
        </p:nvSpPr>
        <p:spPr>
          <a:xfrm>
            <a:off x="1618755" y="260350"/>
            <a:ext cx="7078662" cy="1143000"/>
          </a:xfrm>
          <a:noFill/>
        </p:spPr>
        <p:txBody>
          <a:bodyPr rtlCol="0">
            <a:normAutofit fontScale="90000"/>
          </a:bodyPr>
          <a:lstStyle/>
          <a:p>
            <a:pPr>
              <a:defRPr/>
            </a:pPr>
            <a:r>
              <a:rPr lang="pt-BR" sz="3600" dirty="0">
                <a:solidFill>
                  <a:schemeClr val="accent1">
                    <a:lumMod val="50000"/>
                  </a:schemeClr>
                </a:solidFill>
              </a:rPr>
              <a:t>são </a:t>
            </a:r>
            <a:r>
              <a:rPr lang="pt-BR" sz="3100" dirty="0">
                <a:solidFill>
                  <a:schemeClr val="accent1">
                    <a:lumMod val="50000"/>
                  </a:schemeClr>
                </a:solidFill>
              </a:rPr>
              <a:t>compatíveis</a:t>
            </a:r>
            <a:r>
              <a:rPr lang="pt-BR" sz="3600" dirty="0">
                <a:solidFill>
                  <a:schemeClr val="accent1">
                    <a:lumMod val="50000"/>
                  </a:schemeClr>
                </a:solidFill>
              </a:rPr>
              <a:t> com o código </a:t>
            </a:r>
            <a:r>
              <a:rPr lang="pt-BR" dirty="0">
                <a:solidFill>
                  <a:schemeClr val="accent1">
                    <a:lumMod val="50000"/>
                  </a:schemeClr>
                </a:solidFill>
              </a:rPr>
              <a:t>04.15.02.006-9 </a:t>
            </a:r>
          </a:p>
        </p:txBody>
      </p:sp>
      <p:sp>
        <p:nvSpPr>
          <p:cNvPr id="447491" name="Espaço Reservado para Conteúdo 1">
            <a:extLst>
              <a:ext uri="{FF2B5EF4-FFF2-40B4-BE49-F238E27FC236}">
                <a16:creationId xmlns:a16="http://schemas.microsoft.com/office/drawing/2014/main" id="{ED7A4A38-EAC0-4B8B-A15A-7105DB5940A2}"/>
              </a:ext>
            </a:extLst>
          </p:cNvPr>
          <p:cNvSpPr>
            <a:spLocks noGrp="1"/>
          </p:cNvSpPr>
          <p:nvPr>
            <p:ph idx="1"/>
          </p:nvPr>
        </p:nvSpPr>
        <p:spPr>
          <a:xfrm>
            <a:off x="1559423" y="1773238"/>
            <a:ext cx="7137994" cy="4525962"/>
          </a:xfrm>
        </p:spPr>
        <p:txBody>
          <a:bodyPr/>
          <a:lstStyle/>
          <a:p>
            <a:pPr eaLnBrk="1" hangingPunct="1"/>
            <a:r>
              <a:rPr lang="pt-BR" altLang="pt-BR" sz="2000" dirty="0"/>
              <a:t>O procedimento 04.08.04.021-1 - Retirada de enxerto autógeno de ilíaco</a:t>
            </a:r>
          </a:p>
          <a:p>
            <a:pPr eaLnBrk="1" hangingPunct="1"/>
            <a:endParaRPr lang="pt-BR" altLang="pt-BR" sz="2000" dirty="0"/>
          </a:p>
          <a:p>
            <a:pPr eaLnBrk="1" hangingPunct="1"/>
            <a:r>
              <a:rPr lang="pt-BR" altLang="pt-BR" sz="2000" dirty="0"/>
              <a:t>Também são compatíveis as retiradas de material de síntese\fixação externa</a:t>
            </a:r>
          </a:p>
          <a:p>
            <a:pPr eaLnBrk="1" hangingPunct="1"/>
            <a:endParaRPr lang="pt-BR" altLang="pt-BR" sz="2000" dirty="0"/>
          </a:p>
          <a:p>
            <a:pPr eaLnBrk="1" hangingPunct="1"/>
            <a:r>
              <a:rPr lang="pt-BR" altLang="pt-BR" sz="2000" dirty="0"/>
              <a:t>Outros listados na portaria. (anexo I)</a:t>
            </a:r>
          </a:p>
          <a:p>
            <a:pPr eaLnBrk="1" hangingPunct="1"/>
            <a:endParaRPr lang="pt-BR" altLang="pt-BR" sz="2000" dirty="0"/>
          </a:p>
          <a:p>
            <a:pPr eaLnBrk="1" hangingPunct="1"/>
            <a:r>
              <a:rPr lang="pt-BR" altLang="pt-BR" sz="2000" dirty="0"/>
              <a:t>O ANEXO II apresenta a correlação entre os procedimentos principal, sequencial e compatíveis seq.</a:t>
            </a:r>
          </a:p>
          <a:p>
            <a:pPr eaLnBrk="1" hangingPunct="1"/>
            <a:endParaRPr lang="pt-BR" altLang="pt-BR" dirty="0"/>
          </a:p>
        </p:txBody>
      </p:sp>
    </p:spTree>
    <p:extLst>
      <p:ext uri="{BB962C8B-B14F-4D97-AF65-F5344CB8AC3E}">
        <p14:creationId xmlns:p14="http://schemas.microsoft.com/office/powerpoint/2010/main" val="42286484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ítulo 1">
            <a:extLst>
              <a:ext uri="{FF2B5EF4-FFF2-40B4-BE49-F238E27FC236}">
                <a16:creationId xmlns:a16="http://schemas.microsoft.com/office/drawing/2014/main" id="{4CF4FF51-7B28-4A98-91F5-346256BFB19F}"/>
              </a:ext>
            </a:extLst>
          </p:cNvPr>
          <p:cNvSpPr>
            <a:spLocks noGrp="1"/>
          </p:cNvSpPr>
          <p:nvPr>
            <p:ph type="title"/>
          </p:nvPr>
        </p:nvSpPr>
        <p:spPr>
          <a:xfrm>
            <a:off x="1784649" y="11"/>
            <a:ext cx="7109114" cy="836709"/>
          </a:xfrm>
          <a:noFill/>
        </p:spPr>
        <p:txBody>
          <a:bodyPr>
            <a:normAutofit/>
          </a:bodyPr>
          <a:lstStyle/>
          <a:p>
            <a:pPr eaLnBrk="1" hangingPunct="1"/>
            <a:r>
              <a:rPr lang="pt-BR" altLang="pt-BR" sz="3200" dirty="0">
                <a:solidFill>
                  <a:schemeClr val="accent1">
                    <a:lumMod val="50000"/>
                  </a:schemeClr>
                </a:solidFill>
              </a:rPr>
              <a:t>REOPERAÇÃO DE FRATURA EXPOSTA</a:t>
            </a:r>
          </a:p>
        </p:txBody>
      </p:sp>
      <p:sp>
        <p:nvSpPr>
          <p:cNvPr id="449539" name="Espaço Reservado para Conteúdo 3">
            <a:extLst>
              <a:ext uri="{FF2B5EF4-FFF2-40B4-BE49-F238E27FC236}">
                <a16:creationId xmlns:a16="http://schemas.microsoft.com/office/drawing/2014/main" id="{B5FA4B78-D000-478F-8B3A-DEAEC9F1EE8F}"/>
              </a:ext>
            </a:extLst>
          </p:cNvPr>
          <p:cNvSpPr>
            <a:spLocks noGrp="1"/>
          </p:cNvSpPr>
          <p:nvPr>
            <p:ph idx="1"/>
          </p:nvPr>
        </p:nvSpPr>
        <p:spPr>
          <a:xfrm>
            <a:off x="1305577" y="728061"/>
            <a:ext cx="8533105" cy="6093976"/>
          </a:xfrm>
        </p:spPr>
        <p:txBody>
          <a:bodyPr wrap="square">
            <a:spAutoFit/>
          </a:bodyPr>
          <a:lstStyle/>
          <a:p>
            <a:pPr eaLnBrk="1" hangingPunct="1"/>
            <a:r>
              <a:rPr lang="pt-BR" altLang="pt-BR" sz="2000" dirty="0"/>
              <a:t>Procedimento:  0408050500 - TRATAMENTO CIRURGICO DE FRATURA DA DIAFISE DA </a:t>
            </a:r>
            <a:r>
              <a:rPr lang="pt-BR" altLang="pt-BR" sz="2000" dirty="0" smtClean="0"/>
              <a:t>TIBIA</a:t>
            </a:r>
          </a:p>
          <a:p>
            <a:pPr marL="0" indent="0" eaLnBrk="1" hangingPunct="1">
              <a:buNone/>
            </a:pPr>
            <a:r>
              <a:rPr lang="pt-BR" altLang="pt-BR" sz="2000" dirty="0"/>
              <a:t> </a:t>
            </a:r>
            <a:r>
              <a:rPr lang="pt-BR" altLang="pt-BR" sz="2000" dirty="0" smtClean="0"/>
              <a:t>     Sequencial</a:t>
            </a:r>
            <a:r>
              <a:rPr lang="pt-BR" altLang="pt-BR" sz="2000" dirty="0"/>
              <a:t>:       0408060360 - RETIRADA DE FIXADOR EXTERNO</a:t>
            </a:r>
          </a:p>
          <a:p>
            <a:pPr eaLnBrk="1" hangingPunct="1"/>
            <a:endParaRPr lang="pt-BR" altLang="pt-BR" sz="2000" dirty="0"/>
          </a:p>
          <a:p>
            <a:pPr eaLnBrk="1" hangingPunct="1"/>
            <a:r>
              <a:rPr lang="pt-BR" altLang="pt-BR" sz="2000" dirty="0"/>
              <a:t>Procedimento: 0408050519 - TRATAMENTO CIRURGICO DE FRATURA DA DIAFISE DO FEMUR</a:t>
            </a:r>
          </a:p>
          <a:p>
            <a:pPr marL="0" indent="0" eaLnBrk="1" hangingPunct="1">
              <a:buNone/>
            </a:pPr>
            <a:r>
              <a:rPr lang="pt-BR" altLang="pt-BR" sz="2000" dirty="0"/>
              <a:t>      Sequencial:        0408060360 - RETIRADA DE FIXADOR EXTERNO</a:t>
            </a:r>
          </a:p>
          <a:p>
            <a:pPr eaLnBrk="1" hangingPunct="1"/>
            <a:endParaRPr lang="pt-BR" altLang="pt-BR" sz="2000" dirty="0"/>
          </a:p>
          <a:p>
            <a:pPr eaLnBrk="1" hangingPunct="1"/>
            <a:r>
              <a:rPr lang="pt-BR" altLang="pt-BR" sz="2000" dirty="0"/>
              <a:t>Procedimento: 0408050543 - TRATAMENTO CIRURGICO DE FRATURA DO PILAO TIBIAL</a:t>
            </a:r>
          </a:p>
          <a:p>
            <a:pPr marL="0" indent="0" eaLnBrk="1" hangingPunct="1">
              <a:buNone/>
            </a:pPr>
            <a:r>
              <a:rPr lang="pt-BR" altLang="pt-BR" sz="2000" dirty="0"/>
              <a:t>      Sequencial:        0408060360 - RETIRADA DE FIXADOR EXTERNO</a:t>
            </a:r>
          </a:p>
          <a:p>
            <a:pPr eaLnBrk="1" hangingPunct="1"/>
            <a:endParaRPr lang="pt-BR" altLang="pt-BR" sz="2000" dirty="0"/>
          </a:p>
          <a:p>
            <a:pPr eaLnBrk="1" hangingPunct="1"/>
            <a:r>
              <a:rPr lang="pt-BR" altLang="pt-BR" sz="2000" dirty="0"/>
              <a:t>Procedimento: 0408050551 - TRATAMENTO CIRURGICO DE FRATURA DO PLANALTO TIBIAL</a:t>
            </a:r>
          </a:p>
          <a:p>
            <a:pPr marL="0" indent="0" eaLnBrk="1" hangingPunct="1">
              <a:buNone/>
            </a:pPr>
            <a:r>
              <a:rPr lang="pt-BR" altLang="pt-BR" sz="2000" dirty="0"/>
              <a:t>     Sequencial:         0408060360 - RETIRADA DE FIXADOR EXTERNO</a:t>
            </a:r>
          </a:p>
        </p:txBody>
      </p:sp>
    </p:spTree>
    <p:extLst>
      <p:ext uri="{BB962C8B-B14F-4D97-AF65-F5344CB8AC3E}">
        <p14:creationId xmlns:p14="http://schemas.microsoft.com/office/powerpoint/2010/main" val="11257020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8" name="Imagem 1">
            <a:extLst>
              <a:ext uri="{FF2B5EF4-FFF2-40B4-BE49-F238E27FC236}">
                <a16:creationId xmlns:a16="http://schemas.microsoft.com/office/drawing/2014/main" id="{7B84AB4F-F0C5-4012-9008-CCDA86052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3613"/>
            <a:ext cx="10641631" cy="8353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p:cNvSpPr/>
          <p:nvPr/>
        </p:nvSpPr>
        <p:spPr>
          <a:xfrm>
            <a:off x="2072680" y="5637402"/>
            <a:ext cx="2808312" cy="7439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3695936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Title 1">
            <a:extLst>
              <a:ext uri="{FF2B5EF4-FFF2-40B4-BE49-F238E27FC236}">
                <a16:creationId xmlns:a16="http://schemas.microsoft.com/office/drawing/2014/main" id="{FA8DB60E-F898-4258-BFD8-8C1AD1BBB59E}"/>
              </a:ext>
            </a:extLst>
          </p:cNvPr>
          <p:cNvSpPr>
            <a:spLocks noGrp="1"/>
          </p:cNvSpPr>
          <p:nvPr>
            <p:ph type="title"/>
          </p:nvPr>
        </p:nvSpPr>
        <p:spPr>
          <a:xfrm>
            <a:off x="1794173" y="476250"/>
            <a:ext cx="6686550" cy="1143000"/>
          </a:xfrm>
        </p:spPr>
        <p:txBody>
          <a:bodyPr/>
          <a:lstStyle/>
          <a:p>
            <a:pPr eaLnBrk="1" hangingPunct="1"/>
            <a:r>
              <a:rPr lang="en-US" altLang="pt-BR" sz="2800"/>
              <a:t>Caso clínico</a:t>
            </a:r>
          </a:p>
        </p:txBody>
      </p:sp>
      <p:pic>
        <p:nvPicPr>
          <p:cNvPr id="348163" name="Content Placeholder 5">
            <a:extLst>
              <a:ext uri="{FF2B5EF4-FFF2-40B4-BE49-F238E27FC236}">
                <a16:creationId xmlns:a16="http://schemas.microsoft.com/office/drawing/2014/main" id="{AF374349-2BF8-4ABB-92B2-B022857434E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079998" y="1748905"/>
            <a:ext cx="4414421" cy="4500979"/>
          </a:xfrm>
        </p:spPr>
      </p:pic>
    </p:spTree>
    <p:extLst>
      <p:ext uri="{BB962C8B-B14F-4D97-AF65-F5344CB8AC3E}">
        <p14:creationId xmlns:p14="http://schemas.microsoft.com/office/powerpoint/2010/main" val="28474649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ítulo 6">
            <a:extLst>
              <a:ext uri="{FF2B5EF4-FFF2-40B4-BE49-F238E27FC236}">
                <a16:creationId xmlns:a16="http://schemas.microsoft.com/office/drawing/2014/main" id="{8AB6D39B-6279-4375-BB13-227AF9F86F16}"/>
              </a:ext>
            </a:extLst>
          </p:cNvPr>
          <p:cNvSpPr>
            <a:spLocks noGrp="1"/>
          </p:cNvSpPr>
          <p:nvPr>
            <p:ph type="title"/>
          </p:nvPr>
        </p:nvSpPr>
        <p:spPr/>
        <p:txBody>
          <a:bodyPr>
            <a:normAutofit fontScale="90000"/>
          </a:bodyPr>
          <a:lstStyle/>
          <a:p>
            <a:pPr eaLnBrk="1" hangingPunct="1"/>
            <a:r>
              <a:rPr lang="pt-BR" altLang="pt-BR" sz="2800" dirty="0"/>
              <a:t/>
            </a:r>
            <a:br>
              <a:rPr lang="pt-BR" altLang="pt-BR" sz="2800" dirty="0"/>
            </a:br>
            <a:r>
              <a:rPr lang="pt-BR" altLang="pt-BR" sz="3100" dirty="0"/>
              <a:t>0702030830</a:t>
            </a:r>
            <a:br>
              <a:rPr lang="pt-BR" altLang="pt-BR" sz="3100" dirty="0"/>
            </a:br>
            <a:r>
              <a:rPr lang="pt-BR" altLang="pt-BR" sz="3100" dirty="0"/>
              <a:t>Placa 1/3 tubular 3,5mm (inclui parafusos)</a:t>
            </a:r>
            <a:br>
              <a:rPr lang="pt-BR" altLang="pt-BR" sz="3100" dirty="0"/>
            </a:br>
            <a:endParaRPr lang="pt-BR" altLang="pt-BR" sz="3100" dirty="0"/>
          </a:p>
        </p:txBody>
      </p:sp>
      <p:sp>
        <p:nvSpPr>
          <p:cNvPr id="332803" name="Espaço Reservado para Conteúdo 7">
            <a:extLst>
              <a:ext uri="{FF2B5EF4-FFF2-40B4-BE49-F238E27FC236}">
                <a16:creationId xmlns:a16="http://schemas.microsoft.com/office/drawing/2014/main" id="{1A475D78-0AD8-4B9D-8F06-2D0AE97E4CF6}"/>
              </a:ext>
            </a:extLst>
          </p:cNvPr>
          <p:cNvSpPr>
            <a:spLocks noGrp="1"/>
          </p:cNvSpPr>
          <p:nvPr>
            <p:ph sz="half" idx="1"/>
          </p:nvPr>
        </p:nvSpPr>
        <p:spPr/>
        <p:txBody>
          <a:bodyPr>
            <a:normAutofit fontScale="92500" lnSpcReduction="20000"/>
          </a:bodyPr>
          <a:lstStyle/>
          <a:p>
            <a:pPr algn="just" eaLnBrk="1" hangingPunct="1"/>
            <a:r>
              <a:rPr lang="pt-BR" altLang="pt-BR" sz="2000" i="1"/>
              <a:t>Implante ortopédico, tipo placa reta, 1/3 tubular (1/3 de tubo), 3,5mm de espessura, para pequenos fragmentos, perfil anatômico, de materiais e dimensões variáveis, larga ou estreita, com furos centralizados (estática) ou excêntricos (dinâmica), bloqueados ou não, indicadas para redução, alinhamento, estabilização e fixação temporária ou permanente dos diversos tipos de fratura.Inclui os parafusos utilizados na placa.</a:t>
            </a:r>
            <a:endParaRPr lang="pt-BR" altLang="pt-BR" sz="2000"/>
          </a:p>
        </p:txBody>
      </p:sp>
      <p:pic>
        <p:nvPicPr>
          <p:cNvPr id="332804" name="Espaço Reservado para Conteúdo 9" descr="Placa 1/3 Tubular">
            <a:extLst>
              <a:ext uri="{FF2B5EF4-FFF2-40B4-BE49-F238E27FC236}">
                <a16:creationId xmlns:a16="http://schemas.microsoft.com/office/drawing/2014/main" id="{42662E30-B16B-431F-B920-FC59F49C5506}"/>
              </a:ext>
            </a:extLst>
          </p:cNvPr>
          <p:cNvPicPr>
            <a:picLocks noGrp="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38591" y="2565400"/>
            <a:ext cx="2339777" cy="1773238"/>
          </a:xfrm>
        </p:spPr>
      </p:pic>
    </p:spTree>
    <p:extLst>
      <p:ext uri="{BB962C8B-B14F-4D97-AF65-F5344CB8AC3E}">
        <p14:creationId xmlns:p14="http://schemas.microsoft.com/office/powerpoint/2010/main" val="21236700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Título 1">
            <a:extLst>
              <a:ext uri="{FF2B5EF4-FFF2-40B4-BE49-F238E27FC236}">
                <a16:creationId xmlns:a16="http://schemas.microsoft.com/office/drawing/2014/main" id="{47DEF74F-5AB1-43B5-A9BB-7A87BFFB9BDB}"/>
              </a:ext>
            </a:extLst>
          </p:cNvPr>
          <p:cNvSpPr>
            <a:spLocks noGrp="1"/>
          </p:cNvSpPr>
          <p:nvPr>
            <p:ph type="title"/>
          </p:nvPr>
        </p:nvSpPr>
        <p:spPr>
          <a:xfrm>
            <a:off x="1609726" y="115898"/>
            <a:ext cx="6685348" cy="967187"/>
          </a:xfrm>
        </p:spPr>
        <p:txBody>
          <a:bodyPr>
            <a:normAutofit fontScale="90000"/>
          </a:bodyPr>
          <a:lstStyle/>
          <a:p>
            <a:r>
              <a:rPr lang="pt-BR" altLang="pt-BR" dirty="0">
                <a:solidFill>
                  <a:schemeClr val="accent1">
                    <a:lumMod val="50000"/>
                  </a:schemeClr>
                </a:solidFill>
              </a:rPr>
              <a:t>EXEMPLO :</a:t>
            </a:r>
            <a:br>
              <a:rPr lang="pt-BR" altLang="pt-BR" dirty="0">
                <a:solidFill>
                  <a:schemeClr val="accent1">
                    <a:lumMod val="50000"/>
                  </a:schemeClr>
                </a:solidFill>
              </a:rPr>
            </a:br>
            <a:endParaRPr lang="pt-BR" altLang="pt-BR" dirty="0">
              <a:solidFill>
                <a:schemeClr val="accent1">
                  <a:lumMod val="50000"/>
                </a:schemeClr>
              </a:solidFill>
            </a:endParaRPr>
          </a:p>
        </p:txBody>
      </p:sp>
      <p:sp>
        <p:nvSpPr>
          <p:cNvPr id="3" name="Espaço Reservado para Conteúdo 2">
            <a:extLst>
              <a:ext uri="{FF2B5EF4-FFF2-40B4-BE49-F238E27FC236}">
                <a16:creationId xmlns:a16="http://schemas.microsoft.com/office/drawing/2014/main" id="{06A811DB-6890-4694-A09D-E66AB9DA93F2}"/>
              </a:ext>
            </a:extLst>
          </p:cNvPr>
          <p:cNvSpPr>
            <a:spLocks noGrp="1"/>
          </p:cNvSpPr>
          <p:nvPr>
            <p:ph idx="1"/>
          </p:nvPr>
        </p:nvSpPr>
        <p:spPr>
          <a:xfrm>
            <a:off x="1263709" y="1866903"/>
            <a:ext cx="8140204" cy="3124201"/>
          </a:xfrm>
        </p:spPr>
        <p:txBody>
          <a:bodyPr>
            <a:noAutofit/>
          </a:bodyPr>
          <a:lstStyle/>
          <a:p>
            <a:pPr>
              <a:defRPr/>
            </a:pPr>
            <a:r>
              <a:rPr lang="pt-BR" sz="2000" dirty="0"/>
              <a:t>Material Utilizado e Solicitado:</a:t>
            </a:r>
          </a:p>
          <a:p>
            <a:pPr marL="0" indent="0">
              <a:buNone/>
              <a:defRPr/>
            </a:pPr>
            <a:r>
              <a:rPr lang="pt-BR" sz="2000" dirty="0"/>
              <a:t> - 1 Placa em T 4,5 mm (inclui parafusos) (09 furos)</a:t>
            </a:r>
          </a:p>
          <a:p>
            <a:pPr marL="0" indent="0">
              <a:buNone/>
              <a:defRPr/>
            </a:pPr>
            <a:r>
              <a:rPr lang="pt-BR" sz="2000" dirty="0"/>
              <a:t> - 5 Parafusos Corticais</a:t>
            </a:r>
          </a:p>
          <a:p>
            <a:pPr marL="0" indent="0">
              <a:buNone/>
              <a:defRPr/>
            </a:pPr>
            <a:r>
              <a:rPr lang="pt-BR" sz="2000" dirty="0"/>
              <a:t> - 3 Parafusos Esponjosos</a:t>
            </a:r>
          </a:p>
          <a:p>
            <a:pPr>
              <a:defRPr/>
            </a:pPr>
            <a:r>
              <a:rPr lang="pt-BR" sz="2000" dirty="0"/>
              <a:t>Pelo Raios X observa-se que 08 parafusos (3 esponjosos e 5 corticais) fixam a placa e somente um parafuso (cortical) avulso (fora da placa).</a:t>
            </a:r>
          </a:p>
          <a:p>
            <a:pPr>
              <a:defRPr/>
            </a:pPr>
            <a:r>
              <a:rPr lang="pt-BR" sz="2000" dirty="0"/>
              <a:t>Na </a:t>
            </a:r>
            <a:r>
              <a:rPr lang="pt-BR" sz="2000" dirty="0" smtClean="0"/>
              <a:t>AIH os </a:t>
            </a:r>
            <a:r>
              <a:rPr lang="pt-BR" sz="2000" dirty="0"/>
              <a:t>5 parafusos corticais </a:t>
            </a:r>
            <a:r>
              <a:rPr lang="pt-BR" sz="2000" dirty="0" smtClean="0"/>
              <a:t>e os </a:t>
            </a:r>
            <a:r>
              <a:rPr lang="pt-BR" sz="2000" dirty="0"/>
              <a:t>3 parafusos esponjosos foram cobrados. </a:t>
            </a:r>
            <a:endParaRPr lang="pt-BR" sz="2000" dirty="0" smtClean="0"/>
          </a:p>
          <a:p>
            <a:pPr>
              <a:defRPr/>
            </a:pPr>
            <a:r>
              <a:rPr lang="pt-BR" sz="2000" dirty="0" smtClean="0"/>
              <a:t>Pergunta-se</a:t>
            </a:r>
            <a:r>
              <a:rPr lang="pt-BR" sz="2000" dirty="0"/>
              <a:t>:</a:t>
            </a:r>
          </a:p>
          <a:p>
            <a:pPr>
              <a:defRPr/>
            </a:pPr>
            <a:r>
              <a:rPr lang="pt-BR" sz="2000" dirty="0"/>
              <a:t>Se a placa inclui parafusos estes </a:t>
            </a:r>
            <a:r>
              <a:rPr lang="pt-BR" sz="2000" dirty="0" smtClean="0"/>
              <a:t>parafusos deveriam </a:t>
            </a:r>
            <a:r>
              <a:rPr lang="pt-BR" sz="2000" dirty="0"/>
              <a:t>ser cobrados ? </a:t>
            </a:r>
          </a:p>
        </p:txBody>
      </p:sp>
    </p:spTree>
    <p:extLst>
      <p:ext uri="{BB962C8B-B14F-4D97-AF65-F5344CB8AC3E}">
        <p14:creationId xmlns:p14="http://schemas.microsoft.com/office/powerpoint/2010/main" val="3687037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4658" name="Picture 2">
            <a:extLst>
              <a:ext uri="{FF2B5EF4-FFF2-40B4-BE49-F238E27FC236}">
                <a16:creationId xmlns:a16="http://schemas.microsoft.com/office/drawing/2014/main" id="{67134BEA-E6F7-4911-9EFD-95A0A4ADAF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12" y="-1323975"/>
            <a:ext cx="11395407"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9164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8584" y="116634"/>
            <a:ext cx="8208912" cy="1752599"/>
          </a:xfrm>
        </p:spPr>
        <p:txBody>
          <a:bodyPr>
            <a:normAutofit fontScale="90000"/>
          </a:bodyPr>
          <a:lstStyle/>
          <a:p>
            <a:r>
              <a:rPr lang="pt-BR" dirty="0">
                <a:solidFill>
                  <a:schemeClr val="accent1">
                    <a:lumMod val="50000"/>
                  </a:schemeClr>
                </a:solidFill>
              </a:rPr>
              <a:t>I</a:t>
            </a:r>
            <a:r>
              <a:rPr lang="pt-BR" dirty="0" smtClean="0">
                <a:solidFill>
                  <a:schemeClr val="accent1">
                    <a:lumMod val="50000"/>
                  </a:schemeClr>
                </a:solidFill>
              </a:rPr>
              <a:t>nterface </a:t>
            </a:r>
            <a:r>
              <a:rPr lang="pt-BR" dirty="0">
                <a:solidFill>
                  <a:schemeClr val="accent1">
                    <a:lumMod val="50000"/>
                  </a:schemeClr>
                </a:solidFill>
              </a:rPr>
              <a:t>com a Regulação do </a:t>
            </a:r>
            <a:r>
              <a:rPr lang="pt-BR" dirty="0" smtClean="0">
                <a:solidFill>
                  <a:schemeClr val="accent1">
                    <a:lumMod val="50000"/>
                  </a:schemeClr>
                </a:solidFill>
              </a:rPr>
              <a:t>Acesso </a:t>
            </a:r>
            <a:r>
              <a:rPr lang="pt-BR" dirty="0">
                <a:solidFill>
                  <a:schemeClr val="accent1">
                    <a:lumMod val="50000"/>
                  </a:schemeClr>
                </a:solidFill>
              </a:rPr>
              <a:t>desde o momento da liberação da vaga</a:t>
            </a:r>
          </a:p>
        </p:txBody>
      </p:sp>
      <p:sp>
        <p:nvSpPr>
          <p:cNvPr id="3" name="Espaço Reservado para Conteúdo 2"/>
          <p:cNvSpPr>
            <a:spLocks noGrp="1"/>
          </p:cNvSpPr>
          <p:nvPr>
            <p:ph idx="1"/>
          </p:nvPr>
        </p:nvSpPr>
        <p:spPr>
          <a:xfrm>
            <a:off x="1208585" y="1700808"/>
            <a:ext cx="8140204" cy="5040560"/>
          </a:xfrm>
        </p:spPr>
        <p:txBody>
          <a:bodyPr/>
          <a:lstStyle/>
          <a:p>
            <a:r>
              <a:rPr lang="pt-BR" dirty="0" smtClean="0"/>
              <a:t>A regulação do acesso</a:t>
            </a:r>
          </a:p>
          <a:p>
            <a:r>
              <a:rPr lang="pt-BR" dirty="0" smtClean="0"/>
              <a:t>A autorização</a:t>
            </a:r>
          </a:p>
          <a:p>
            <a:r>
              <a:rPr lang="pt-BR" dirty="0"/>
              <a:t>Eletiva</a:t>
            </a:r>
          </a:p>
          <a:p>
            <a:r>
              <a:rPr lang="pt-BR" dirty="0" smtClean="0"/>
              <a:t>A urgência relativa</a:t>
            </a:r>
          </a:p>
          <a:p>
            <a:r>
              <a:rPr lang="pt-BR" dirty="0" smtClean="0"/>
              <a:t>Procedimentos especiais</a:t>
            </a:r>
          </a:p>
          <a:p>
            <a:r>
              <a:rPr lang="pt-BR" dirty="0" smtClean="0"/>
              <a:t>Emissão de nova AIH para paciente internado</a:t>
            </a:r>
          </a:p>
          <a:p>
            <a:r>
              <a:rPr lang="pt-BR" dirty="0" smtClean="0"/>
              <a:t>“Vaga Zero”</a:t>
            </a:r>
          </a:p>
          <a:p>
            <a:endParaRPr lang="pt-BR" dirty="0" smtClean="0"/>
          </a:p>
          <a:p>
            <a:endParaRPr lang="pt-BR" dirty="0"/>
          </a:p>
        </p:txBody>
      </p:sp>
    </p:spTree>
    <p:extLst>
      <p:ext uri="{BB962C8B-B14F-4D97-AF65-F5344CB8AC3E}">
        <p14:creationId xmlns:p14="http://schemas.microsoft.com/office/powerpoint/2010/main" val="129434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612D208A-01CB-4360-8BC4-4744DFE9F5CC}"/>
              </a:ext>
            </a:extLst>
          </p:cNvPr>
          <p:cNvSpPr>
            <a:spLocks noGrp="1" noChangeArrowheads="1"/>
          </p:cNvSpPr>
          <p:nvPr>
            <p:ph type="title" idx="4294967295"/>
          </p:nvPr>
        </p:nvSpPr>
        <p:spPr>
          <a:xfrm>
            <a:off x="2194671" y="2897"/>
            <a:ext cx="5955209" cy="1143000"/>
          </a:xfrm>
          <a:noFill/>
        </p:spPr>
        <p:txBody>
          <a:bodyPr rtlCol="0">
            <a:normAutofit/>
          </a:bodyPr>
          <a:lstStyle/>
          <a:p>
            <a:pPr>
              <a:defRPr/>
            </a:pPr>
            <a:r>
              <a:rPr lang="pt-BR" dirty="0" smtClean="0">
                <a:solidFill>
                  <a:schemeClr val="accent1">
                    <a:lumMod val="50000"/>
                  </a:schemeClr>
                </a:solidFill>
              </a:rPr>
              <a:t>DIÁRIA DE UTI</a:t>
            </a:r>
            <a:endParaRPr lang="pt-BR" dirty="0">
              <a:solidFill>
                <a:schemeClr val="accent1">
                  <a:lumMod val="50000"/>
                </a:schemeClr>
              </a:solidFill>
            </a:endParaRPr>
          </a:p>
        </p:txBody>
      </p:sp>
      <p:sp>
        <p:nvSpPr>
          <p:cNvPr id="253955" name="Rectangle 3">
            <a:extLst>
              <a:ext uri="{FF2B5EF4-FFF2-40B4-BE49-F238E27FC236}">
                <a16:creationId xmlns:a16="http://schemas.microsoft.com/office/drawing/2014/main" id="{9EC37B5D-2613-4D02-8AEF-3A30498131F8}"/>
              </a:ext>
            </a:extLst>
          </p:cNvPr>
          <p:cNvSpPr>
            <a:spLocks noGrp="1"/>
          </p:cNvSpPr>
          <p:nvPr>
            <p:ph type="body" idx="4294967295"/>
          </p:nvPr>
        </p:nvSpPr>
        <p:spPr>
          <a:xfrm>
            <a:off x="1280592" y="1772816"/>
            <a:ext cx="8208912" cy="5229200"/>
          </a:xfrm>
        </p:spPr>
        <p:txBody>
          <a:bodyPr>
            <a:normAutofit fontScale="92500" lnSpcReduction="10000"/>
          </a:bodyPr>
          <a:lstStyle/>
          <a:p>
            <a:pPr algn="just" eaLnBrk="1" hangingPunct="1"/>
            <a:r>
              <a:rPr lang="pt-BR" altLang="pt-BR" dirty="0"/>
              <a:t>Inclui a utilização de toda a aparelhagem própria da UTI, equipes técnicas e exames sob monitoração</a:t>
            </a:r>
          </a:p>
          <a:p>
            <a:pPr algn="just" eaLnBrk="1" hangingPunct="1"/>
            <a:endParaRPr lang="pt-BR" altLang="pt-BR" dirty="0"/>
          </a:p>
          <a:p>
            <a:pPr algn="just" eaLnBrk="1" hangingPunct="1"/>
            <a:r>
              <a:rPr lang="pt-BR" altLang="pt-BR" dirty="0"/>
              <a:t>Não são computadas para permanência a maior.</a:t>
            </a:r>
          </a:p>
          <a:p>
            <a:pPr algn="just" eaLnBrk="1" hangingPunct="1"/>
            <a:endParaRPr lang="pt-BR" altLang="pt-BR" dirty="0"/>
          </a:p>
          <a:p>
            <a:pPr algn="just" eaLnBrk="1" hangingPunct="1"/>
            <a:r>
              <a:rPr lang="pt-BR" altLang="pt-BR" dirty="0"/>
              <a:t>Não permite em queimados quando em hospital geral</a:t>
            </a:r>
          </a:p>
          <a:p>
            <a:pPr algn="just" eaLnBrk="1" hangingPunct="1"/>
            <a:endParaRPr lang="pt-BR" altLang="pt-BR" dirty="0"/>
          </a:p>
          <a:p>
            <a:pPr algn="just" eaLnBrk="1" hangingPunct="1"/>
            <a:r>
              <a:rPr lang="pt-BR" altLang="pt-BR" dirty="0"/>
              <a:t>Não há limite máximo de diárias  de UTI numa mesma AIH.</a:t>
            </a:r>
          </a:p>
          <a:p>
            <a:pPr algn="just" eaLnBrk="1" hangingPunct="1"/>
            <a:endParaRPr lang="pt-BR" altLang="pt-BR" dirty="0"/>
          </a:p>
          <a:p>
            <a:pPr algn="just" eaLnBrk="1" hangingPunct="1"/>
            <a:r>
              <a:rPr lang="pt-BR" altLang="pt-BR" dirty="0" smtClean="0"/>
              <a:t>Registro </a:t>
            </a:r>
            <a:r>
              <a:rPr lang="pt-BR" altLang="pt-BR" dirty="0"/>
              <a:t>por </a:t>
            </a:r>
            <a:r>
              <a:rPr lang="pt-BR" altLang="pt-BR" dirty="0" smtClean="0"/>
              <a:t>competência</a:t>
            </a:r>
          </a:p>
          <a:p>
            <a:pPr algn="just" eaLnBrk="1" hangingPunct="1"/>
            <a:endParaRPr lang="pt-BR" altLang="pt-BR" dirty="0"/>
          </a:p>
          <a:p>
            <a:pPr algn="just" eaLnBrk="1" hangingPunct="1"/>
            <a:r>
              <a:rPr lang="pt-BR" altLang="pt-BR" dirty="0" smtClean="0"/>
              <a:t>Leitos habilitados</a:t>
            </a:r>
          </a:p>
          <a:p>
            <a:pPr algn="just" eaLnBrk="1" hangingPunct="1"/>
            <a:endParaRPr lang="pt-BR" altLang="pt-BR" dirty="0"/>
          </a:p>
          <a:p>
            <a:pPr algn="just" eaLnBrk="1" hangingPunct="1"/>
            <a:endParaRPr lang="pt-BR" altLang="pt-BR" dirty="0"/>
          </a:p>
          <a:p>
            <a:pPr algn="just" eaLnBrk="1" hangingPunct="1"/>
            <a:endParaRPr lang="pt-BR" altLang="pt-BR" dirty="0"/>
          </a:p>
          <a:p>
            <a:pPr algn="just" eaLnBrk="1" hangingPunct="1"/>
            <a:endParaRPr lang="pt-BR" altLang="pt-BR" dirty="0"/>
          </a:p>
        </p:txBody>
      </p:sp>
    </p:spTree>
    <p:extLst>
      <p:ext uri="{BB962C8B-B14F-4D97-AF65-F5344CB8AC3E}">
        <p14:creationId xmlns:p14="http://schemas.microsoft.com/office/powerpoint/2010/main" val="423837331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74" y="3"/>
            <a:ext cx="10004873" cy="6868961"/>
          </a:xfrm>
          <a:prstGeom prst="rect">
            <a:avLst/>
          </a:prstGeom>
        </p:spPr>
      </p:pic>
      <p:sp>
        <p:nvSpPr>
          <p:cNvPr id="5" name="Retângulo 1">
            <a:extLst>
              <a:ext uri="{FF2B5EF4-FFF2-40B4-BE49-F238E27FC236}">
                <a16:creationId xmlns:a16="http://schemas.microsoft.com/office/drawing/2014/main" id="{1102ACC8-E650-4718-A9D3-7C4BD7271969}"/>
              </a:ext>
            </a:extLst>
          </p:cNvPr>
          <p:cNvSpPr>
            <a:spLocks noChangeArrowheads="1"/>
          </p:cNvSpPr>
          <p:nvPr/>
        </p:nvSpPr>
        <p:spPr bwMode="auto">
          <a:xfrm>
            <a:off x="488506" y="2348884"/>
            <a:ext cx="8712968" cy="33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457200">
              <a:spcBef>
                <a:spcPct val="0"/>
              </a:spcBef>
              <a:buFontTx/>
              <a:buNone/>
            </a:pPr>
            <a:r>
              <a:rPr lang="pt-BR" altLang="pt-BR" dirty="0">
                <a:solidFill>
                  <a:prstClr val="black"/>
                </a:solidFill>
                <a:latin typeface="Arial" panose="020B0604020202020204" pitchFamily="34" charset="0"/>
              </a:rPr>
              <a:t>“Um dos principais objetivos da auditoria é deixar todo o lugar que se audita, melhor do que o encontrou”</a:t>
            </a:r>
          </a:p>
          <a:p>
            <a:pPr defTabSz="457200">
              <a:spcBef>
                <a:spcPct val="0"/>
              </a:spcBef>
              <a:buFontTx/>
              <a:buNone/>
            </a:pPr>
            <a:endParaRPr lang="pt-BR" altLang="pt-BR" sz="1800" dirty="0">
              <a:solidFill>
                <a:prstClr val="black"/>
              </a:solidFill>
              <a:latin typeface="Arial" panose="020B0604020202020204" pitchFamily="34" charset="0"/>
            </a:endParaRPr>
          </a:p>
          <a:p>
            <a:pPr defTabSz="457200">
              <a:spcBef>
                <a:spcPct val="0"/>
              </a:spcBef>
              <a:buFontTx/>
              <a:buNone/>
            </a:pPr>
            <a:endParaRPr lang="pt-BR" altLang="pt-BR" sz="1800" dirty="0">
              <a:solidFill>
                <a:prstClr val="black"/>
              </a:solidFill>
              <a:latin typeface="Arial" panose="020B0604020202020204" pitchFamily="34" charset="0"/>
            </a:endParaRPr>
          </a:p>
          <a:p>
            <a:pPr defTabSz="457200">
              <a:spcBef>
                <a:spcPct val="0"/>
              </a:spcBef>
              <a:buFontTx/>
              <a:buNone/>
            </a:pPr>
            <a:endParaRPr lang="pt-BR" altLang="pt-BR" sz="1800" dirty="0">
              <a:solidFill>
                <a:prstClr val="black"/>
              </a:solidFill>
              <a:latin typeface="Arial" panose="020B0604020202020204" pitchFamily="34" charset="0"/>
            </a:endParaRPr>
          </a:p>
          <a:p>
            <a:pPr defTabSz="457200">
              <a:spcBef>
                <a:spcPct val="0"/>
              </a:spcBef>
              <a:buFontTx/>
              <a:buNone/>
            </a:pPr>
            <a:r>
              <a:rPr lang="pt-BR" altLang="pt-BR" sz="1800" dirty="0">
                <a:solidFill>
                  <a:prstClr val="black"/>
                </a:solidFill>
                <a:latin typeface="Arial" panose="020B0604020202020204" pitchFamily="34" charset="0"/>
              </a:rPr>
              <a:t>    </a:t>
            </a:r>
          </a:p>
          <a:p>
            <a:pPr algn="r" defTabSz="457200">
              <a:spcBef>
                <a:spcPct val="0"/>
              </a:spcBef>
              <a:buFontTx/>
              <a:buNone/>
            </a:pPr>
            <a:r>
              <a:rPr lang="pt-BR" altLang="pt-BR" sz="1200" dirty="0">
                <a:solidFill>
                  <a:prstClr val="black"/>
                </a:solidFill>
                <a:latin typeface="Arial" panose="020B0604020202020204" pitchFamily="34" charset="0"/>
              </a:rPr>
              <a:t>                                    FONTE: </a:t>
            </a:r>
            <a:r>
              <a:rPr lang="pt-BR" altLang="pt-BR" sz="1200" dirty="0" err="1">
                <a:solidFill>
                  <a:prstClr val="black"/>
                </a:solidFill>
                <a:latin typeface="Arial" panose="020B0604020202020204" pitchFamily="34" charset="0"/>
              </a:rPr>
              <a:t>Modern</a:t>
            </a:r>
            <a:r>
              <a:rPr lang="pt-BR" altLang="pt-BR" sz="1200" dirty="0">
                <a:solidFill>
                  <a:prstClr val="black"/>
                </a:solidFill>
                <a:latin typeface="Arial" panose="020B0604020202020204" pitchFamily="34" charset="0"/>
              </a:rPr>
              <a:t> </a:t>
            </a:r>
            <a:r>
              <a:rPr lang="pt-BR" altLang="pt-BR" sz="1200" dirty="0" err="1">
                <a:solidFill>
                  <a:prstClr val="black"/>
                </a:solidFill>
                <a:latin typeface="Arial" panose="020B0604020202020204" pitchFamily="34" charset="0"/>
              </a:rPr>
              <a:t>Internal</a:t>
            </a:r>
            <a:r>
              <a:rPr lang="pt-BR" altLang="pt-BR" sz="1200" dirty="0">
                <a:solidFill>
                  <a:prstClr val="black"/>
                </a:solidFill>
                <a:latin typeface="Arial" panose="020B0604020202020204" pitchFamily="34" charset="0"/>
              </a:rPr>
              <a:t> </a:t>
            </a:r>
            <a:r>
              <a:rPr lang="pt-BR" altLang="pt-BR" sz="1200" dirty="0" err="1">
                <a:solidFill>
                  <a:prstClr val="black"/>
                </a:solidFill>
                <a:latin typeface="Arial" panose="020B0604020202020204" pitchFamily="34" charset="0"/>
              </a:rPr>
              <a:t>Auditing</a:t>
            </a:r>
            <a:r>
              <a:rPr lang="pt-BR" altLang="pt-BR" sz="1200" dirty="0">
                <a:solidFill>
                  <a:prstClr val="black"/>
                </a:solidFill>
                <a:latin typeface="Arial" panose="020B0604020202020204" pitchFamily="34" charset="0"/>
              </a:rPr>
              <a:t>: </a:t>
            </a:r>
            <a:r>
              <a:rPr lang="pt-BR" altLang="pt-BR" sz="1200" dirty="0" err="1">
                <a:solidFill>
                  <a:prstClr val="black"/>
                </a:solidFill>
                <a:latin typeface="Arial" panose="020B0604020202020204" pitchFamily="34" charset="0"/>
              </a:rPr>
              <a:t>What's</a:t>
            </a:r>
            <a:r>
              <a:rPr lang="pt-BR" altLang="pt-BR" sz="1200" dirty="0">
                <a:solidFill>
                  <a:prstClr val="black"/>
                </a:solidFill>
                <a:latin typeface="Arial" panose="020B0604020202020204" pitchFamily="34" charset="0"/>
              </a:rPr>
              <a:t> it </a:t>
            </a:r>
            <a:r>
              <a:rPr lang="pt-BR" altLang="pt-BR" sz="1200" dirty="0" err="1">
                <a:solidFill>
                  <a:prstClr val="black"/>
                </a:solidFill>
                <a:latin typeface="Arial" panose="020B0604020202020204" pitchFamily="34" charset="0"/>
              </a:rPr>
              <a:t>all</a:t>
            </a:r>
            <a:r>
              <a:rPr lang="pt-BR" altLang="pt-BR" sz="1200" dirty="0">
                <a:solidFill>
                  <a:prstClr val="black"/>
                </a:solidFill>
                <a:latin typeface="Arial" panose="020B0604020202020204" pitchFamily="34" charset="0"/>
              </a:rPr>
              <a:t> </a:t>
            </a:r>
            <a:r>
              <a:rPr lang="pt-BR" altLang="pt-BR" sz="1200" dirty="0" err="1">
                <a:solidFill>
                  <a:prstClr val="black"/>
                </a:solidFill>
                <a:latin typeface="Arial" panose="020B0604020202020204" pitchFamily="34" charset="0"/>
              </a:rPr>
              <a:t>about</a:t>
            </a:r>
            <a:r>
              <a:rPr lang="pt-BR" altLang="pt-BR" sz="1200" dirty="0">
                <a:solidFill>
                  <a:prstClr val="black"/>
                </a:solidFill>
                <a:latin typeface="Arial" panose="020B0604020202020204" pitchFamily="34" charset="0"/>
              </a:rPr>
              <a:t>? The </a:t>
            </a:r>
            <a:r>
              <a:rPr lang="pt-BR" altLang="pt-BR" sz="1200" dirty="0" err="1">
                <a:solidFill>
                  <a:prstClr val="black"/>
                </a:solidFill>
                <a:latin typeface="Arial" panose="020B0604020202020204" pitchFamily="34" charset="0"/>
              </a:rPr>
              <a:t>Grandfather's</a:t>
            </a:r>
            <a:r>
              <a:rPr lang="pt-BR" altLang="pt-BR" sz="1200" dirty="0">
                <a:solidFill>
                  <a:prstClr val="black"/>
                </a:solidFill>
                <a:latin typeface="Arial" panose="020B0604020202020204" pitchFamily="34" charset="0"/>
              </a:rPr>
              <a:t> Dialogue, de Lawrence B. Sawyer . Adaptação feita por: Antonio Carlos Correia e revisão: </a:t>
            </a:r>
            <a:r>
              <a:rPr lang="pt-BR" altLang="pt-BR" sz="1200" dirty="0" err="1">
                <a:solidFill>
                  <a:prstClr val="black"/>
                </a:solidFill>
                <a:latin typeface="Arial" panose="020B0604020202020204" pitchFamily="34" charset="0"/>
              </a:rPr>
              <a:t>Rudinei</a:t>
            </a:r>
            <a:r>
              <a:rPr lang="pt-BR" altLang="pt-BR" sz="1200" dirty="0">
                <a:solidFill>
                  <a:prstClr val="black"/>
                </a:solidFill>
                <a:latin typeface="Arial" panose="020B0604020202020204" pitchFamily="34" charset="0"/>
              </a:rPr>
              <a:t> dos Santos</a:t>
            </a:r>
          </a:p>
          <a:p>
            <a:pPr defTabSz="457200">
              <a:spcBef>
                <a:spcPct val="0"/>
              </a:spcBef>
              <a:buFontTx/>
              <a:buNone/>
            </a:pPr>
            <a:endParaRPr lang="pt-BR" altLang="pt-BR" sz="1800" dirty="0">
              <a:solidFill>
                <a:prstClr val="black"/>
              </a:solidFill>
              <a:latin typeface="Arial" panose="020B0604020202020204" pitchFamily="34" charset="0"/>
            </a:endParaRPr>
          </a:p>
        </p:txBody>
      </p:sp>
    </p:spTree>
    <p:extLst>
      <p:ext uri="{BB962C8B-B14F-4D97-AF65-F5344CB8AC3E}">
        <p14:creationId xmlns:p14="http://schemas.microsoft.com/office/powerpoint/2010/main" val="392474167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74" y="3"/>
            <a:ext cx="10004873" cy="6868961"/>
          </a:xfrm>
          <a:prstGeom prst="rect">
            <a:avLst/>
          </a:prstGeom>
        </p:spPr>
      </p:pic>
      <p:sp>
        <p:nvSpPr>
          <p:cNvPr id="5" name="WordArt 3">
            <a:extLst>
              <a:ext uri="{FF2B5EF4-FFF2-40B4-BE49-F238E27FC236}">
                <a16:creationId xmlns:a16="http://schemas.microsoft.com/office/drawing/2014/main" id="{22419476-04D9-444A-B15A-71F92FA36C7E}"/>
              </a:ext>
            </a:extLst>
          </p:cNvPr>
          <p:cNvSpPr>
            <a:spLocks noChangeArrowheads="1" noChangeShapeType="1" noTextEdit="1"/>
          </p:cNvSpPr>
          <p:nvPr/>
        </p:nvSpPr>
        <p:spPr bwMode="auto">
          <a:xfrm>
            <a:off x="1856656" y="1628801"/>
            <a:ext cx="5832648" cy="252028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contourClr>
                <a:schemeClr val="accent1"/>
              </a:contourClr>
            </a:sp3d>
          </a:bodyPr>
          <a:lstStyle/>
          <a:p>
            <a:pPr algn="ctr" defTabSz="457200"/>
            <a:r>
              <a:rPr lang="pt-BR" sz="3600" kern="10" dirty="0">
                <a:ln w="9525">
                  <a:round/>
                  <a:headEnd/>
                  <a:tailEnd/>
                </a:ln>
                <a:solidFill>
                  <a:srgbClr val="30ACEC"/>
                </a:solidFill>
                <a:latin typeface="Impact" panose="020B0806030902050204" pitchFamily="34" charset="0"/>
              </a:rPr>
              <a:t>OBRIGADO</a:t>
            </a:r>
          </a:p>
        </p:txBody>
      </p:sp>
      <p:sp>
        <p:nvSpPr>
          <p:cNvPr id="6" name="Rectangle 4">
            <a:extLst>
              <a:ext uri="{FF2B5EF4-FFF2-40B4-BE49-F238E27FC236}">
                <a16:creationId xmlns:a16="http://schemas.microsoft.com/office/drawing/2014/main" id="{4DFDFAD5-E931-468D-BF3E-318FD37F7B0C}"/>
              </a:ext>
            </a:extLst>
          </p:cNvPr>
          <p:cNvSpPr>
            <a:spLocks noChangeArrowheads="1"/>
          </p:cNvSpPr>
          <p:nvPr/>
        </p:nvSpPr>
        <p:spPr bwMode="auto">
          <a:xfrm>
            <a:off x="2311274" y="4868866"/>
            <a:ext cx="5450038" cy="523220"/>
          </a:xfrm>
          <a:prstGeom prst="rect">
            <a:avLst/>
          </a:prstGeom>
          <a:solidFill>
            <a:schemeClr val="bg2">
              <a:lumMod val="60000"/>
              <a:lumOff val="40000"/>
            </a:schemeClr>
          </a:solidFill>
          <a:ln w="9525">
            <a:solidFill>
              <a:schemeClr val="tx1"/>
            </a:solidFill>
            <a:miter lim="800000"/>
            <a:headEnd/>
            <a:tailEnd/>
          </a:ln>
        </p:spPr>
        <p:txBody>
          <a:bodyPr wrap="square">
            <a:spAutoFit/>
          </a:bodyPr>
          <a:lstStyle/>
          <a:p>
            <a:pPr algn="ctr" defTabSz="457200">
              <a:defRPr/>
            </a:pPr>
            <a:r>
              <a:rPr lang="pt-BR" sz="2800" dirty="0">
                <a:solidFill>
                  <a:srgbClr val="30ACEC">
                    <a:lumMod val="50000"/>
                  </a:srgbClr>
                </a:solidFill>
                <a:latin typeface="Calibri" pitchFamily="34" charset="0"/>
                <a:cs typeface="Arial" charset="0"/>
              </a:rPr>
              <a:t>vsmoya@saude.sp.gov.br</a:t>
            </a:r>
          </a:p>
        </p:txBody>
      </p:sp>
    </p:spTree>
    <p:extLst>
      <p:ext uri="{BB962C8B-B14F-4D97-AF65-F5344CB8AC3E}">
        <p14:creationId xmlns:p14="http://schemas.microsoft.com/office/powerpoint/2010/main" val="392474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ítulo 1">
            <a:extLst>
              <a:ext uri="{FF2B5EF4-FFF2-40B4-BE49-F238E27FC236}">
                <a16:creationId xmlns:a16="http://schemas.microsoft.com/office/drawing/2014/main" id="{4E1047B2-C3BD-4A24-BEFE-45E1461339E9}"/>
              </a:ext>
            </a:extLst>
          </p:cNvPr>
          <p:cNvSpPr>
            <a:spLocks noGrp="1"/>
          </p:cNvSpPr>
          <p:nvPr>
            <p:ph type="title"/>
          </p:nvPr>
        </p:nvSpPr>
        <p:spPr>
          <a:xfrm>
            <a:off x="2936776" y="260648"/>
            <a:ext cx="4890486" cy="976544"/>
          </a:xfrm>
          <a:noFill/>
        </p:spPr>
        <p:txBody>
          <a:bodyPr>
            <a:normAutofit fontScale="90000"/>
          </a:bodyPr>
          <a:lstStyle/>
          <a:p>
            <a:r>
              <a:rPr lang="pt-BR" altLang="pt-BR" dirty="0">
                <a:solidFill>
                  <a:schemeClr val="accent1">
                    <a:lumMod val="50000"/>
                  </a:schemeClr>
                </a:solidFill>
              </a:rPr>
              <a:t>RESOLUÇÃO CFM 1614</a:t>
            </a:r>
          </a:p>
        </p:txBody>
      </p:sp>
      <p:sp>
        <p:nvSpPr>
          <p:cNvPr id="3" name="Espaço Reservado para Conteúdo 2">
            <a:extLst>
              <a:ext uri="{FF2B5EF4-FFF2-40B4-BE49-F238E27FC236}">
                <a16:creationId xmlns:a16="http://schemas.microsoft.com/office/drawing/2014/main" id="{5E60D0D7-988A-4AC1-BCAF-C4AF47031F43}"/>
              </a:ext>
            </a:extLst>
          </p:cNvPr>
          <p:cNvSpPr>
            <a:spLocks noGrp="1"/>
          </p:cNvSpPr>
          <p:nvPr>
            <p:ph idx="1"/>
          </p:nvPr>
        </p:nvSpPr>
        <p:spPr>
          <a:xfrm>
            <a:off x="1206002" y="1935353"/>
            <a:ext cx="8272020" cy="4922667"/>
          </a:xfrm>
        </p:spPr>
        <p:txBody>
          <a:bodyPr>
            <a:normAutofit/>
          </a:bodyPr>
          <a:lstStyle/>
          <a:p>
            <a:pPr algn="just">
              <a:defRPr/>
            </a:pPr>
            <a:r>
              <a:rPr lang="pt-BR" sz="2000" dirty="0"/>
              <a:t>Art.  6º, Parágrafo  3º Poderá  o  médico  na  função  de  auditor  solicitar  por  escrito,  ao  médico assistente, os esclarecimentos necessários ao exercício de suas atividades.</a:t>
            </a:r>
          </a:p>
          <a:p>
            <a:pPr algn="just">
              <a:defRPr/>
            </a:pPr>
            <a:r>
              <a:rPr lang="pt-BR" sz="2000" dirty="0"/>
              <a:t>Art.  7º - O  médico,  na  função  de  auditor,  tem  o  direito  de  acessar,  in  loco,  toda  a documentação necessária, sendo-lhe vedada a retirada dos prontuários ou cópias da instituição,  podendo,  se  necessário,  examinar  o  paciente,  desde  que  devidamente autorizado pelo mesmo, quando possível, ou por seu representante legal.</a:t>
            </a:r>
          </a:p>
          <a:p>
            <a:pPr algn="just">
              <a:defRPr/>
            </a:pPr>
            <a:r>
              <a:rPr lang="pt-BR" sz="2000" dirty="0"/>
              <a:t>Art.  8º - É  vedado  ao  médico,  na  função  de  auditor,  autorizar,  vetar,  bem  como modificar,   procedimentos   propedêuticos   e/ou   terapêuticos   solicitados,   salvo   em situação   de   indiscutível   conveniência   para   o   paciente,   devendo,   neste   caso, fundamentar e comunicar por escrito o fato ao médico assistente.</a:t>
            </a:r>
          </a:p>
          <a:p>
            <a:pPr>
              <a:defRPr/>
            </a:pPr>
            <a:endParaRPr lang="pt-BR" dirty="0"/>
          </a:p>
          <a:p>
            <a:pPr marL="0" indent="0">
              <a:buNone/>
              <a:defRPr/>
            </a:pPr>
            <a:endParaRPr lang="pt-BR" dirty="0"/>
          </a:p>
          <a:p>
            <a:pPr>
              <a:defRPr/>
            </a:pPr>
            <a:endParaRPr lang="pt-BR" dirty="0"/>
          </a:p>
        </p:txBody>
      </p:sp>
    </p:spTree>
    <p:extLst>
      <p:ext uri="{BB962C8B-B14F-4D97-AF65-F5344CB8AC3E}">
        <p14:creationId xmlns:p14="http://schemas.microsoft.com/office/powerpoint/2010/main" val="34056114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68624" y="18"/>
            <a:ext cx="7632848" cy="1267239"/>
          </a:xfrm>
          <a:noFill/>
        </p:spPr>
        <p:txBody>
          <a:bodyPr>
            <a:normAutofit fontScale="90000"/>
          </a:bodyPr>
          <a:lstStyle/>
          <a:p>
            <a:r>
              <a:rPr lang="pt-BR" dirty="0" smtClean="0">
                <a:solidFill>
                  <a:schemeClr val="accent1">
                    <a:lumMod val="50000"/>
                  </a:schemeClr>
                </a:solidFill>
              </a:rPr>
              <a:t>AUTORIZAÇÃO DE PROCEDIMENTO</a:t>
            </a:r>
            <a:endParaRPr lang="pt-BR" dirty="0">
              <a:solidFill>
                <a:schemeClr val="accent1">
                  <a:lumMod val="50000"/>
                </a:schemeClr>
              </a:solidFill>
            </a:endParaRPr>
          </a:p>
        </p:txBody>
      </p:sp>
      <p:sp>
        <p:nvSpPr>
          <p:cNvPr id="3" name="Espaço Reservado para Conteúdo 2"/>
          <p:cNvSpPr>
            <a:spLocks noGrp="1"/>
          </p:cNvSpPr>
          <p:nvPr>
            <p:ph idx="1"/>
          </p:nvPr>
        </p:nvSpPr>
        <p:spPr>
          <a:xfrm>
            <a:off x="1206002" y="2035365"/>
            <a:ext cx="8140204" cy="3193774"/>
          </a:xfrm>
        </p:spPr>
        <p:txBody>
          <a:bodyPr>
            <a:noAutofit/>
          </a:bodyPr>
          <a:lstStyle/>
          <a:p>
            <a:pPr algn="just"/>
            <a:r>
              <a:rPr lang="pt-BR" sz="2000" dirty="0"/>
              <a:t>Inexiste norma ou regulação do SUS que impeça o médico assistente a prescrever ao seu doente o tratamento que acreditar indicado. </a:t>
            </a:r>
          </a:p>
          <a:p>
            <a:pPr algn="just"/>
            <a:r>
              <a:rPr lang="pt-BR" sz="2000" dirty="0"/>
              <a:t>É necessário esclarecer que o autorizador/auditor não autoriza o tratamento, mas apenas o seu registro no sistema de informação  para futuro ressarcimento ao prestador. </a:t>
            </a:r>
          </a:p>
          <a:p>
            <a:pPr algn="just"/>
            <a:r>
              <a:rPr lang="pt-BR" sz="2000" dirty="0"/>
              <a:t>A competência para indicar uma modalidade de tratamento a um paciente é tão somente de seu médico assistente, assim como a responsabilidade ética e legal sobre este tratamento</a:t>
            </a:r>
            <a:r>
              <a:rPr lang="pt-BR" sz="2000" dirty="0" smtClean="0"/>
              <a:t>.</a:t>
            </a:r>
            <a:endParaRPr lang="pt-BR" sz="2000" dirty="0"/>
          </a:p>
          <a:p>
            <a:pPr algn="just"/>
            <a:r>
              <a:rPr lang="pt-BR" sz="2000" dirty="0"/>
              <a:t>O Autorizador não deve acreditar que está autorizando tratamentos, se age como tal, pode dar ao Médico Assistente/Estabelecimento de Saúde a falsa </a:t>
            </a:r>
            <a:r>
              <a:rPr lang="pt-BR" sz="2000" dirty="0" err="1"/>
              <a:t>idéia</a:t>
            </a:r>
            <a:r>
              <a:rPr lang="pt-BR" sz="2000" dirty="0"/>
              <a:t> de que a responsabilidade pelo tratamento dos doentes admitidos em sua instituição é compartilhada com o Gestor.</a:t>
            </a:r>
          </a:p>
        </p:txBody>
      </p:sp>
    </p:spTree>
    <p:extLst>
      <p:ext uri="{BB962C8B-B14F-4D97-AF65-F5344CB8AC3E}">
        <p14:creationId xmlns:p14="http://schemas.microsoft.com/office/powerpoint/2010/main" val="1850061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C78881AD-55A2-4A63-A04B-BE633EFC22EF}"/>
              </a:ext>
            </a:extLst>
          </p:cNvPr>
          <p:cNvSpPr>
            <a:spLocks noGrp="1" noChangeArrowheads="1"/>
          </p:cNvSpPr>
          <p:nvPr>
            <p:ph type="title" idx="4294967295"/>
          </p:nvPr>
        </p:nvSpPr>
        <p:spPr>
          <a:xfrm>
            <a:off x="2200474" y="276225"/>
            <a:ext cx="6248003" cy="1143000"/>
          </a:xfrm>
          <a:noFill/>
        </p:spPr>
        <p:txBody>
          <a:bodyPr rtlCol="0">
            <a:normAutofit fontScale="90000"/>
          </a:bodyPr>
          <a:lstStyle/>
          <a:p>
            <a:pPr>
              <a:defRPr/>
            </a:pPr>
            <a:r>
              <a:rPr lang="pt-BR" dirty="0">
                <a:solidFill>
                  <a:schemeClr val="accent1">
                    <a:lumMod val="50000"/>
                  </a:schemeClr>
                </a:solidFill>
              </a:rPr>
              <a:t>CIRCULAR NORMATIVA 01/91</a:t>
            </a:r>
          </a:p>
        </p:txBody>
      </p:sp>
      <p:sp>
        <p:nvSpPr>
          <p:cNvPr id="147459" name="Rectangle 3">
            <a:extLst>
              <a:ext uri="{FF2B5EF4-FFF2-40B4-BE49-F238E27FC236}">
                <a16:creationId xmlns:a16="http://schemas.microsoft.com/office/drawing/2014/main" id="{AC65921C-6C3D-4924-863F-5ABC217252C8}"/>
              </a:ext>
            </a:extLst>
          </p:cNvPr>
          <p:cNvSpPr>
            <a:spLocks noGrp="1"/>
          </p:cNvSpPr>
          <p:nvPr>
            <p:ph type="body" idx="4294967295"/>
          </p:nvPr>
        </p:nvSpPr>
        <p:spPr>
          <a:xfrm>
            <a:off x="1568624" y="1484313"/>
            <a:ext cx="7704856" cy="4525962"/>
          </a:xfrm>
        </p:spPr>
        <p:txBody>
          <a:bodyPr>
            <a:normAutofit lnSpcReduction="10000"/>
          </a:bodyPr>
          <a:lstStyle/>
          <a:p>
            <a:pPr marL="609600" indent="-609600" algn="just">
              <a:lnSpc>
                <a:spcPct val="90000"/>
              </a:lnSpc>
              <a:buFont typeface="Wingdings 3" panose="05040102010807070707" pitchFamily="18" charset="2"/>
              <a:buChar char=""/>
            </a:pPr>
            <a:r>
              <a:rPr lang="pt-BR" altLang="pt-BR" sz="2100" b="1" dirty="0"/>
              <a:t>CRITÉRIOS PARA INTERNAÇÃO EM UTI</a:t>
            </a:r>
            <a:r>
              <a:rPr lang="pt-BR" altLang="pt-BR" sz="2100" dirty="0"/>
              <a:t> :</a:t>
            </a:r>
          </a:p>
          <a:p>
            <a:pPr marL="609600" indent="-609600" algn="just">
              <a:lnSpc>
                <a:spcPct val="90000"/>
              </a:lnSpc>
              <a:buFont typeface="Wingdings 3" panose="05040102010807070707" pitchFamily="18" charset="2"/>
              <a:buChar char=""/>
            </a:pPr>
            <a:endParaRPr lang="pt-BR" altLang="pt-BR" sz="2100" dirty="0"/>
          </a:p>
          <a:p>
            <a:pPr algn="just">
              <a:lnSpc>
                <a:spcPct val="90000"/>
              </a:lnSpc>
            </a:pPr>
            <a:r>
              <a:rPr lang="pt-BR" altLang="pt-BR" sz="2600" dirty="0"/>
              <a:t>Gravemente enfermo com margem de </a:t>
            </a:r>
            <a:r>
              <a:rPr lang="pt-BR" altLang="pt-BR" sz="2600" dirty="0" err="1"/>
              <a:t>salvabilidade</a:t>
            </a:r>
            <a:endParaRPr lang="pt-BR" altLang="pt-BR" sz="2600" dirty="0"/>
          </a:p>
          <a:p>
            <a:pPr algn="just">
              <a:lnSpc>
                <a:spcPct val="90000"/>
              </a:lnSpc>
            </a:pPr>
            <a:r>
              <a:rPr lang="pt-BR" altLang="pt-BR" sz="2600" dirty="0"/>
              <a:t>Alto risco com necessidade de monitorização e vigilância intensiva</a:t>
            </a:r>
          </a:p>
          <a:p>
            <a:pPr algn="just">
              <a:lnSpc>
                <a:spcPct val="90000"/>
              </a:lnSpc>
            </a:pPr>
            <a:r>
              <a:rPr lang="pt-BR" altLang="pt-BR" sz="2600" dirty="0"/>
              <a:t>Em morte cerebral por tratar-se de possível doador</a:t>
            </a:r>
          </a:p>
          <a:p>
            <a:pPr algn="just">
              <a:lnSpc>
                <a:spcPct val="90000"/>
              </a:lnSpc>
            </a:pPr>
            <a:r>
              <a:rPr lang="pt-BR" altLang="pt-BR" sz="2600" dirty="0"/>
              <a:t>Distúrbios fisiopatológicos no período neonatal</a:t>
            </a:r>
          </a:p>
          <a:p>
            <a:pPr marL="609600" indent="-609600" algn="just">
              <a:lnSpc>
                <a:spcPct val="90000"/>
              </a:lnSpc>
              <a:buNone/>
            </a:pPr>
            <a:endParaRPr lang="pt-BR" altLang="pt-BR" sz="2600" dirty="0"/>
          </a:p>
          <a:p>
            <a:pPr marL="609600" indent="-609600" algn="just">
              <a:lnSpc>
                <a:spcPct val="90000"/>
              </a:lnSpc>
              <a:buNone/>
            </a:pPr>
            <a:r>
              <a:rPr lang="pt-BR" altLang="pt-BR" sz="2100" dirty="0" smtClean="0"/>
              <a:t>           SERÁ </a:t>
            </a:r>
            <a:r>
              <a:rPr lang="pt-BR" altLang="pt-BR" sz="2100" dirty="0"/>
              <a:t>PERMITIDA A PERMANÊNCIA EM </a:t>
            </a:r>
            <a:r>
              <a:rPr lang="pt-BR" altLang="pt-BR" sz="2100" dirty="0" smtClean="0"/>
              <a:t>UTI ENQUANTO DURAREM </a:t>
            </a:r>
            <a:r>
              <a:rPr lang="pt-BR" altLang="pt-BR" sz="2100" dirty="0"/>
              <a:t>AS CAUSAS  QUE JUSTIFICARAM SUA INTERNAÇÃO</a:t>
            </a:r>
          </a:p>
        </p:txBody>
      </p:sp>
    </p:spTree>
    <p:extLst>
      <p:ext uri="{BB962C8B-B14F-4D97-AF65-F5344CB8AC3E}">
        <p14:creationId xmlns:p14="http://schemas.microsoft.com/office/powerpoint/2010/main" val="1412314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147459">
                                            <p:txEl>
                                              <p:pRg st="2" end="2"/>
                                            </p:txEl>
                                          </p:spTgt>
                                        </p:tgtEl>
                                        <p:attrNameLst>
                                          <p:attrName>style.visibility</p:attrName>
                                        </p:attrNameLst>
                                      </p:cBhvr>
                                      <p:to>
                                        <p:strVal val="visible"/>
                                      </p:to>
                                    </p:set>
                                    <p:anim calcmode="lin" valueType="num">
                                      <p:cBhvr>
                                        <p:cTn id="7" dur="500" fill="hold"/>
                                        <p:tgtEl>
                                          <p:spTgt spid="147459">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147459">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147459">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147459">
                                            <p:txEl>
                                              <p:pRg st="2" end="2"/>
                                            </p:txEl>
                                          </p:spTgt>
                                        </p:tgtEl>
                                        <p:attrNameLst>
                                          <p:attrName>ppt_y</p:attrName>
                                        </p:attrNameLst>
                                      </p:cBhvr>
                                      <p:tavLst>
                                        <p:tav tm="0">
                                          <p:val>
                                            <p:strVal val="#ppt_y"/>
                                          </p:val>
                                        </p:tav>
                                        <p:tav tm="100000">
                                          <p:val>
                                            <p:strVal val="#ppt_y"/>
                                          </p:val>
                                        </p:tav>
                                      </p:tavLst>
                                    </p:anim>
                                  </p:childTnLst>
                                </p:cTn>
                              </p:par>
                              <p:par>
                                <p:cTn id="11" presetID="39" presetClass="entr" presetSubtype="0" accel="100000" fill="hold" nodeType="withEffect">
                                  <p:stCondLst>
                                    <p:cond delay="0"/>
                                  </p:stCondLst>
                                  <p:childTnLst>
                                    <p:set>
                                      <p:cBhvr>
                                        <p:cTn id="12" dur="1" fill="hold">
                                          <p:stCondLst>
                                            <p:cond delay="0"/>
                                          </p:stCondLst>
                                        </p:cTn>
                                        <p:tgtEl>
                                          <p:spTgt spid="147459">
                                            <p:txEl>
                                              <p:pRg st="3" end="3"/>
                                            </p:txEl>
                                          </p:spTgt>
                                        </p:tgtEl>
                                        <p:attrNameLst>
                                          <p:attrName>style.visibility</p:attrName>
                                        </p:attrNameLst>
                                      </p:cBhvr>
                                      <p:to>
                                        <p:strVal val="visible"/>
                                      </p:to>
                                    </p:set>
                                    <p:anim calcmode="lin" valueType="num">
                                      <p:cBhvr>
                                        <p:cTn id="13" dur="500" fill="hold"/>
                                        <p:tgtEl>
                                          <p:spTgt spid="147459">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147459">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147459">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147459">
                                            <p:txEl>
                                              <p:pRg st="3" end="3"/>
                                            </p:txEl>
                                          </p:spTgt>
                                        </p:tgtEl>
                                        <p:attrNameLst>
                                          <p:attrName>ppt_y</p:attrName>
                                        </p:attrNameLst>
                                      </p:cBhvr>
                                      <p:tavLst>
                                        <p:tav tm="0">
                                          <p:val>
                                            <p:strVal val="#ppt_y"/>
                                          </p:val>
                                        </p:tav>
                                        <p:tav tm="100000">
                                          <p:val>
                                            <p:strVal val="#ppt_y"/>
                                          </p:val>
                                        </p:tav>
                                      </p:tavLst>
                                    </p:anim>
                                  </p:childTnLst>
                                </p:cTn>
                              </p:par>
                              <p:par>
                                <p:cTn id="17" presetID="39" presetClass="entr" presetSubtype="0" accel="100000" fill="hold" nodeType="withEffect">
                                  <p:stCondLst>
                                    <p:cond delay="0"/>
                                  </p:stCondLst>
                                  <p:childTnLst>
                                    <p:set>
                                      <p:cBhvr>
                                        <p:cTn id="18" dur="1" fill="hold">
                                          <p:stCondLst>
                                            <p:cond delay="0"/>
                                          </p:stCondLst>
                                        </p:cTn>
                                        <p:tgtEl>
                                          <p:spTgt spid="147459">
                                            <p:txEl>
                                              <p:pRg st="4" end="4"/>
                                            </p:txEl>
                                          </p:spTgt>
                                        </p:tgtEl>
                                        <p:attrNameLst>
                                          <p:attrName>style.visibility</p:attrName>
                                        </p:attrNameLst>
                                      </p:cBhvr>
                                      <p:to>
                                        <p:strVal val="visible"/>
                                      </p:to>
                                    </p:set>
                                    <p:anim calcmode="lin" valueType="num">
                                      <p:cBhvr>
                                        <p:cTn id="19" dur="500" fill="hold"/>
                                        <p:tgtEl>
                                          <p:spTgt spid="147459">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47459">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47459">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47459">
                                            <p:txEl>
                                              <p:pRg st="4" end="4"/>
                                            </p:txEl>
                                          </p:spTgt>
                                        </p:tgtEl>
                                        <p:attrNameLst>
                                          <p:attrName>ppt_y</p:attrName>
                                        </p:attrNameLst>
                                      </p:cBhvr>
                                      <p:tavLst>
                                        <p:tav tm="0">
                                          <p:val>
                                            <p:strVal val="#ppt_y"/>
                                          </p:val>
                                        </p:tav>
                                        <p:tav tm="100000">
                                          <p:val>
                                            <p:strVal val="#ppt_y"/>
                                          </p:val>
                                        </p:tav>
                                      </p:tavLst>
                                    </p:anim>
                                  </p:childTnLst>
                                </p:cTn>
                              </p:par>
                              <p:par>
                                <p:cTn id="23" presetID="39" presetClass="entr" presetSubtype="0" accel="100000" fill="hold" nodeType="withEffect">
                                  <p:stCondLst>
                                    <p:cond delay="0"/>
                                  </p:stCondLst>
                                  <p:childTnLst>
                                    <p:set>
                                      <p:cBhvr>
                                        <p:cTn id="24" dur="1" fill="hold">
                                          <p:stCondLst>
                                            <p:cond delay="0"/>
                                          </p:stCondLst>
                                        </p:cTn>
                                        <p:tgtEl>
                                          <p:spTgt spid="147459">
                                            <p:txEl>
                                              <p:pRg st="5" end="5"/>
                                            </p:txEl>
                                          </p:spTgt>
                                        </p:tgtEl>
                                        <p:attrNameLst>
                                          <p:attrName>style.visibility</p:attrName>
                                        </p:attrNameLst>
                                      </p:cBhvr>
                                      <p:to>
                                        <p:strVal val="visible"/>
                                      </p:to>
                                    </p:set>
                                    <p:anim calcmode="lin" valueType="num">
                                      <p:cBhvr>
                                        <p:cTn id="25" dur="500" fill="hold"/>
                                        <p:tgtEl>
                                          <p:spTgt spid="147459">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6" dur="500" fill="hold"/>
                                        <p:tgtEl>
                                          <p:spTgt spid="147459">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7" dur="500" fill="hold"/>
                                        <p:tgtEl>
                                          <p:spTgt spid="147459">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28" dur="500" fill="hold"/>
                                        <p:tgtEl>
                                          <p:spTgt spid="14745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47459">
                                            <p:txEl>
                                              <p:pRg st="7" end="7"/>
                                            </p:txEl>
                                          </p:spTgt>
                                        </p:tgtEl>
                                        <p:attrNameLst>
                                          <p:attrName>style.visibility</p:attrName>
                                        </p:attrNameLst>
                                      </p:cBhvr>
                                      <p:to>
                                        <p:strVal val="visible"/>
                                      </p:to>
                                    </p:set>
                                    <p:anim calcmode="lin" valueType="num">
                                      <p:cBhvr additive="base">
                                        <p:cTn id="33" dur="500" fill="hold"/>
                                        <p:tgtEl>
                                          <p:spTgt spid="147459">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745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axe">
  <a:themeElements>
    <a:clrScheme name="Para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1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Paralaxe">
  <a:themeElements>
    <a:clrScheme name="Para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6.xml><?xml version="1.0" encoding="utf-8"?>
<a:theme xmlns:a="http://schemas.openxmlformats.org/drawingml/2006/main" name="2_Paralaxe">
  <a:themeElements>
    <a:clrScheme name="Para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7.xml><?xml version="1.0" encoding="utf-8"?>
<a:theme xmlns:a="http://schemas.openxmlformats.org/drawingml/2006/main" name="3_Paralaxe">
  <a:themeElements>
    <a:clrScheme name="Paralaxe">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xe">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xe">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8.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TotalTime>
  <Words>3804</Words>
  <Application>Microsoft Office PowerPoint</Application>
  <PresentationFormat>Papel A4 (210 x 297 mm)</PresentationFormat>
  <Paragraphs>356</Paragraphs>
  <Slides>61</Slides>
  <Notes>4</Notes>
  <HiddenSlides>0</HiddenSlides>
  <MMClips>0</MMClips>
  <ScaleCrop>false</ScaleCrop>
  <HeadingPairs>
    <vt:vector size="6" baseType="variant">
      <vt:variant>
        <vt:lpstr>Fontes usadas</vt:lpstr>
      </vt:variant>
      <vt:variant>
        <vt:i4>8</vt:i4>
      </vt:variant>
      <vt:variant>
        <vt:lpstr>Tema</vt:lpstr>
      </vt:variant>
      <vt:variant>
        <vt:i4>7</vt:i4>
      </vt:variant>
      <vt:variant>
        <vt:lpstr>Títulos de slides</vt:lpstr>
      </vt:variant>
      <vt:variant>
        <vt:i4>61</vt:i4>
      </vt:variant>
    </vt:vector>
  </HeadingPairs>
  <TitlesOfParts>
    <vt:vector size="76" baseType="lpstr">
      <vt:lpstr>Arial</vt:lpstr>
      <vt:lpstr>Calibri</vt:lpstr>
      <vt:lpstr>Corbel</vt:lpstr>
      <vt:lpstr>Impact</vt:lpstr>
      <vt:lpstr>Tahoma</vt:lpstr>
      <vt:lpstr>Times New Roman</vt:lpstr>
      <vt:lpstr>Wingdings</vt:lpstr>
      <vt:lpstr>Wingdings 3</vt:lpstr>
      <vt:lpstr>Tema do Office</vt:lpstr>
      <vt:lpstr>Paralaxe</vt:lpstr>
      <vt:lpstr>1_Tema do Office</vt:lpstr>
      <vt:lpstr>2_Tema do Office</vt:lpstr>
      <vt:lpstr>1_Paralaxe</vt:lpstr>
      <vt:lpstr>2_Paralaxe</vt:lpstr>
      <vt:lpstr>3_Paralaxe</vt:lpstr>
      <vt:lpstr>Apresentação do PowerPoint</vt:lpstr>
      <vt:lpstr>Apresentação do PowerPoint</vt:lpstr>
      <vt:lpstr>CONTROLE EM SAÚDE</vt:lpstr>
      <vt:lpstr>Relatório CONITEC – OUTUBRO 2015</vt:lpstr>
      <vt:lpstr>VALOR DO PROCEDIMENTO</vt:lpstr>
      <vt:lpstr>DIÁRIA DE UTI</vt:lpstr>
      <vt:lpstr>RESOLUÇÃO CFM 1614</vt:lpstr>
      <vt:lpstr>AUTORIZAÇÃO DE PROCEDIMENTO</vt:lpstr>
      <vt:lpstr>CIRCULAR NORMATIVA 01/91</vt:lpstr>
      <vt:lpstr>UTI – Critérios CFM Resolução CFM nº 2.156/2016</vt:lpstr>
      <vt:lpstr>Apresentação do PowerPoint</vt:lpstr>
      <vt:lpstr>HOSPITAL-DIA</vt:lpstr>
      <vt:lpstr>PROCEDIMENTOS MÚLTIPLOS</vt:lpstr>
      <vt:lpstr>CIRURGIA MÚLTIPLA  portaria 421, 23/07/2007 </vt:lpstr>
      <vt:lpstr>CIRURGIA MÚLTIPLA  portaria 421, 23/07/2007 </vt:lpstr>
      <vt:lpstr>CIRURGIA MÚLTIPLA</vt:lpstr>
      <vt:lpstr>CIRURGIA MÚLTIPLA</vt:lpstr>
      <vt:lpstr>OUTROS PROCEDIMENTOS SEQUENCIAIS PORTARIA Nº 662, DE 14 DE NOVEMBRO DE 2008 </vt:lpstr>
      <vt:lpstr>PROCEDIMENTOS SEQÜENCIAIS</vt:lpstr>
      <vt:lpstr>PROCEDIMENTOS SEQÜENCIAIS</vt:lpstr>
      <vt:lpstr>Portaria 662 de 2008</vt:lpstr>
      <vt:lpstr>VALOR</vt:lpstr>
      <vt:lpstr>CIRURGIA SEQUENCIAL</vt:lpstr>
      <vt:lpstr>04.16.05.002-6 - COLECTOMIA PARCIAL (HEMICOLECTOMIA) EM ONCOLOGIA</vt:lpstr>
      <vt:lpstr>04.16.05.001-8 - AMPUTACAO ABDOMINO-PERINEAL DE RETO EM ONCOLOGIA</vt:lpstr>
      <vt:lpstr>LAPAROTOMIA EXPLORADORA</vt:lpstr>
      <vt:lpstr>MÚLTIPLA OU SEQUENCIAL OU ...?</vt:lpstr>
      <vt:lpstr>Sequenciais em oncologia Portaria GM 2947 12/2012</vt:lpstr>
      <vt:lpstr>Sequenciais em oncologia Portaria GM 2947 12/2012</vt:lpstr>
      <vt:lpstr>Sequenciais em oncologia Portaria GM 2947 12/2012</vt:lpstr>
      <vt:lpstr>EXEMPLO</vt:lpstr>
      <vt:lpstr>VALOR</vt:lpstr>
      <vt:lpstr>SUBGRUPO 04.16</vt:lpstr>
      <vt:lpstr>PORTARIA SAS Nº 36,  15 DE JANEIRO DE 2015.</vt:lpstr>
      <vt:lpstr>AUDITORIA</vt:lpstr>
      <vt:lpstr>Apresentação do PowerPoint</vt:lpstr>
      <vt:lpstr>04.16.02.022-4 - LINFADENECTOMIA RETROPERITONIAL EM  ONCOLOGIA</vt:lpstr>
      <vt:lpstr> </vt:lpstr>
      <vt:lpstr>Apresentação do PowerPoint</vt:lpstr>
      <vt:lpstr>ATENÇÃO</vt:lpstr>
      <vt:lpstr>04.16.04.020-9 Biópsias intra-abdominais em oncologia</vt:lpstr>
      <vt:lpstr>Apresentação do PowerPoint</vt:lpstr>
      <vt:lpstr>RECONSTRUÇÃO DE MAMA</vt:lpstr>
      <vt:lpstr>RETALHO</vt:lpstr>
      <vt:lpstr>04.16.08.008-1 - RECONSTRUCAO C/ RETALHO MIOCUTANEO (QUALQUER PARTE) EM ONCOLOGIA</vt:lpstr>
      <vt:lpstr>QUADRANTECTOMIA/SETORECTOMIA DE MAMA EM ONCOLOGIA 04.16.12.005-9</vt:lpstr>
      <vt:lpstr>NÓDULO DE MAMA</vt:lpstr>
      <vt:lpstr>Apresentação do PowerPoint</vt:lpstr>
      <vt:lpstr>COMPATIBILIDADE ENTRE PROCEDIMENTO CIRÚRGICO REALIZADO E CÓDIGO DE PROCEDIMENTO</vt:lpstr>
      <vt:lpstr>  Procedimento Sequencial em Ortopedia 04.15.02.006-9  PORTARIA Nº 10, DE 6 DE JANEIRO DE 2014 modificada pela Portaria 288 de abril de 2015  </vt:lpstr>
      <vt:lpstr> Procedimentos Sequenciais em Ortopedia</vt:lpstr>
      <vt:lpstr>são compatíveis com o código 04.15.02.006-9 </vt:lpstr>
      <vt:lpstr>REOPERAÇÃO DE FRATURA EXPOSTA</vt:lpstr>
      <vt:lpstr>Apresentação do PowerPoint</vt:lpstr>
      <vt:lpstr>Caso clínico</vt:lpstr>
      <vt:lpstr> 0702030830 Placa 1/3 tubular 3,5mm (inclui parafusos) </vt:lpstr>
      <vt:lpstr>EXEMPLO : </vt:lpstr>
      <vt:lpstr>Apresentação do PowerPoint</vt:lpstr>
      <vt:lpstr>Interface com a Regulação do Acesso desde o momento da liberação da vaga</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Jenifer Marques Gonçalves</dc:creator>
  <cp:lastModifiedBy>Jean Clei</cp:lastModifiedBy>
  <cp:revision>29</cp:revision>
  <dcterms:created xsi:type="dcterms:W3CDTF">2018-11-26T12:45:52Z</dcterms:created>
  <dcterms:modified xsi:type="dcterms:W3CDTF">2019-11-27T01:14:40Z</dcterms:modified>
</cp:coreProperties>
</file>