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30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10" r:id="rId20"/>
    <p:sldId id="274" r:id="rId21"/>
    <p:sldId id="305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01" r:id="rId30"/>
    <p:sldId id="302" r:id="rId31"/>
    <p:sldId id="308" r:id="rId32"/>
    <p:sldId id="282" r:id="rId33"/>
    <p:sldId id="303" r:id="rId34"/>
    <p:sldId id="283" r:id="rId35"/>
    <p:sldId id="304" r:id="rId36"/>
    <p:sldId id="284" r:id="rId37"/>
    <p:sldId id="307" r:id="rId38"/>
    <p:sldId id="286" r:id="rId39"/>
    <p:sldId id="287" r:id="rId40"/>
    <p:sldId id="288" r:id="rId41"/>
    <p:sldId id="300" r:id="rId42"/>
    <p:sldId id="289" r:id="rId43"/>
    <p:sldId id="290" r:id="rId44"/>
    <p:sldId id="291" r:id="rId45"/>
    <p:sldId id="292" r:id="rId46"/>
    <p:sldId id="293" r:id="rId47"/>
    <p:sldId id="306" r:id="rId48"/>
    <p:sldId id="298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 Nobre de Moura" initials="LNdM" lastIdx="38" clrIdx="0"/>
  <p:cmAuthor id="2" name="Marco Aurélio de Azevedo" initials="MAd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Users\felipe.duailibe\Documents\boletim%2016%20anos\novo\2004_2019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928039617410743E-2"/>
          <c:y val="2.9776325828048251E-2"/>
          <c:w val="0.91462358951242573"/>
          <c:h val="0.82649592634056557"/>
        </c:manualLayout>
      </c:layou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2483B2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Planilha1!$A$1:$P$1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strCache>
            </c:strRef>
          </c:cat>
          <c:val>
            <c:numRef>
              <c:f>Planilha1!$A$2:$P$2</c:f>
              <c:numCache>
                <c:formatCode>General</c:formatCode>
                <c:ptCount val="16"/>
                <c:pt idx="0">
                  <c:v>13234</c:v>
                </c:pt>
                <c:pt idx="1">
                  <c:v>13037</c:v>
                </c:pt>
                <c:pt idx="2">
                  <c:v>13264</c:v>
                </c:pt>
                <c:pt idx="3">
                  <c:v>173829</c:v>
                </c:pt>
                <c:pt idx="4">
                  <c:v>217435</c:v>
                </c:pt>
                <c:pt idx="5">
                  <c:v>192234</c:v>
                </c:pt>
                <c:pt idx="6">
                  <c:v>230614</c:v>
                </c:pt>
                <c:pt idx="7">
                  <c:v>252902</c:v>
                </c:pt>
                <c:pt idx="8">
                  <c:v>253522</c:v>
                </c:pt>
                <c:pt idx="9">
                  <c:v>271133</c:v>
                </c:pt>
                <c:pt idx="10">
                  <c:v>263164</c:v>
                </c:pt>
                <c:pt idx="11">
                  <c:v>354884</c:v>
                </c:pt>
                <c:pt idx="12">
                  <c:v>370237</c:v>
                </c:pt>
                <c:pt idx="13">
                  <c:v>324603</c:v>
                </c:pt>
                <c:pt idx="14">
                  <c:v>329809</c:v>
                </c:pt>
                <c:pt idx="15">
                  <c:v>101312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65-4BEB-9DEC-77C9B2337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90304"/>
        <c:axId val="558926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Planilha1!$A$1:$P$1</c15:sqref>
                        </c15:formulaRef>
                      </c:ext>
                    </c:extLst>
                    <c:strCache>
                      <c:ptCount val="16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Planilha1!$A$1:$P$1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2007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B965-4BEB-9DEC-77C9B23379EE}"/>
                  </c:ext>
                </c:extLst>
              </c15:ser>
            </c15:filteredLineSeries>
          </c:ext>
        </c:extLst>
      </c:lineChart>
      <c:catAx>
        <c:axId val="5589030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t-BR"/>
                  <a:t>Ano de notificação</a:t>
                </a:r>
              </a:p>
            </c:rich>
          </c:tx>
          <c:layout>
            <c:manualLayout>
              <c:xMode val="edge"/>
              <c:yMode val="edge"/>
              <c:x val="0.47681131192464488"/>
              <c:y val="0.954592696197511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55892608"/>
        <c:crosses val="autoZero"/>
        <c:auto val="1"/>
        <c:lblAlgn val="ctr"/>
        <c:lblOffset val="100"/>
        <c:noMultiLvlLbl val="0"/>
      </c:catAx>
      <c:valAx>
        <c:axId val="5589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Número de notificações</a:t>
                </a:r>
              </a:p>
            </c:rich>
          </c:tx>
          <c:layout>
            <c:manualLayout>
              <c:xMode val="edge"/>
              <c:yMode val="edge"/>
              <c:x val="4.7686899197828805E-3"/>
              <c:y val="0.271606172324597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5589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pt-BR"/>
    </a:p>
  </c:txPr>
  <c:externalData r:id="rId2">
    <c:autoUpdate val="0"/>
  </c:externalData>
  <c:userShapes r:id="rId3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4T12:17:20.043" idx="34">
    <p:pos x="10" y="10"/>
    <p:text>padronizar conforme as anteriores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4T12:25:24.422" idx="38">
    <p:pos x="7548" y="147"/>
    <p:text>acho que este slide pode entrar como reserva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A2BEC-1C2B-4128-90A9-2FF45293D18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4B1C0E-AB28-4E45-B66D-E9A55D5901A7}">
      <dgm:prSet phldrT="[Texto]" custT="1"/>
      <dgm:spPr/>
      <dgm:t>
        <a:bodyPr/>
        <a:lstStyle/>
        <a:p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Doutrinários</a:t>
          </a:r>
        </a:p>
      </dgm:t>
    </dgm:pt>
    <dgm:pt modelId="{D6EFB73F-8CAB-475B-B70F-4C54D547203E}" type="parTrans" cxnId="{775303FA-F90D-4E97-93AB-DE5EDDA51F8F}">
      <dgm:prSet/>
      <dgm:spPr/>
      <dgm:t>
        <a:bodyPr/>
        <a:lstStyle/>
        <a:p>
          <a:endParaRPr lang="pt-BR"/>
        </a:p>
      </dgm:t>
    </dgm:pt>
    <dgm:pt modelId="{AC369516-B203-45C5-BE49-221B94086697}" type="sibTrans" cxnId="{775303FA-F90D-4E97-93AB-DE5EDDA51F8F}">
      <dgm:prSet/>
      <dgm:spPr/>
      <dgm:t>
        <a:bodyPr/>
        <a:lstStyle/>
        <a:p>
          <a:endParaRPr lang="pt-BR"/>
        </a:p>
      </dgm:t>
    </dgm:pt>
    <dgm:pt modelId="{0CD99E2C-506E-4F6E-98E2-127C2CB7D0A8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Universalidade</a:t>
          </a:r>
        </a:p>
      </dgm:t>
    </dgm:pt>
    <dgm:pt modelId="{DD35F278-056D-4958-97C5-56FB5BBF0654}" type="parTrans" cxnId="{4CECAC56-84E0-4294-A44A-F2D45E4E4093}">
      <dgm:prSet/>
      <dgm:spPr/>
      <dgm:t>
        <a:bodyPr/>
        <a:lstStyle/>
        <a:p>
          <a:endParaRPr lang="pt-BR"/>
        </a:p>
      </dgm:t>
    </dgm:pt>
    <dgm:pt modelId="{F06C8A04-2E72-4989-9AA5-FF888E6455C0}" type="sibTrans" cxnId="{4CECAC56-84E0-4294-A44A-F2D45E4E4093}">
      <dgm:prSet/>
      <dgm:spPr/>
      <dgm:t>
        <a:bodyPr/>
        <a:lstStyle/>
        <a:p>
          <a:endParaRPr lang="pt-BR"/>
        </a:p>
      </dgm:t>
    </dgm:pt>
    <dgm:pt modelId="{900FDF48-2D7D-42F2-97EC-38F839BB2106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Equidade</a:t>
          </a:r>
        </a:p>
      </dgm:t>
    </dgm:pt>
    <dgm:pt modelId="{794FA72D-A5FE-45A2-87B0-55336CD42811}" type="parTrans" cxnId="{DFDA3751-F80D-475F-A850-066EF326252D}">
      <dgm:prSet/>
      <dgm:spPr/>
      <dgm:t>
        <a:bodyPr/>
        <a:lstStyle/>
        <a:p>
          <a:endParaRPr lang="pt-BR"/>
        </a:p>
      </dgm:t>
    </dgm:pt>
    <dgm:pt modelId="{A5AB91B0-4BD2-4387-8BB4-31209E99EADE}" type="sibTrans" cxnId="{DFDA3751-F80D-475F-A850-066EF326252D}">
      <dgm:prSet/>
      <dgm:spPr/>
      <dgm:t>
        <a:bodyPr/>
        <a:lstStyle/>
        <a:p>
          <a:endParaRPr lang="pt-BR"/>
        </a:p>
      </dgm:t>
    </dgm:pt>
    <dgm:pt modelId="{1E75F494-97AD-429B-BB91-6D9F7605B777}">
      <dgm:prSet phldrT="[Texto]" custT="1"/>
      <dgm:spPr/>
      <dgm:t>
        <a:bodyPr/>
        <a:lstStyle/>
        <a:p>
          <a:r>
            <a:rPr lang="pt-BR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Integralidade</a:t>
          </a:r>
        </a:p>
      </dgm:t>
    </dgm:pt>
    <dgm:pt modelId="{C5616F59-9A44-48C7-A88D-D7DB11B7FAE3}" type="parTrans" cxnId="{ABA503C7-DE7B-4ACE-9BB5-3119BD25B74F}">
      <dgm:prSet/>
      <dgm:spPr/>
      <dgm:t>
        <a:bodyPr/>
        <a:lstStyle/>
        <a:p>
          <a:endParaRPr lang="pt-BR"/>
        </a:p>
      </dgm:t>
    </dgm:pt>
    <dgm:pt modelId="{B93436D6-50AD-4A2D-BEB2-EE6C54761397}" type="sibTrans" cxnId="{ABA503C7-DE7B-4ACE-9BB5-3119BD25B74F}">
      <dgm:prSet/>
      <dgm:spPr/>
      <dgm:t>
        <a:bodyPr/>
        <a:lstStyle/>
        <a:p>
          <a:endParaRPr lang="pt-BR"/>
        </a:p>
      </dgm:t>
    </dgm:pt>
    <dgm:pt modelId="{BB094020-B0B4-4995-A5EC-06F2BE85E430}">
      <dgm:prSet phldrT="[Texto]" custT="1"/>
      <dgm:spPr/>
      <dgm:t>
        <a:bodyPr/>
        <a:lstStyle/>
        <a:p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Organizacionais</a:t>
          </a:r>
        </a:p>
      </dgm:t>
    </dgm:pt>
    <dgm:pt modelId="{7FF2AE81-3A10-44B4-B85E-975DEE3AD5A4}" type="parTrans" cxnId="{8456617E-F493-4B21-A364-704D483D60D1}">
      <dgm:prSet/>
      <dgm:spPr/>
      <dgm:t>
        <a:bodyPr/>
        <a:lstStyle/>
        <a:p>
          <a:endParaRPr lang="pt-BR"/>
        </a:p>
      </dgm:t>
    </dgm:pt>
    <dgm:pt modelId="{3CC84E0F-F457-4F44-9A11-14D55374DB36}" type="sibTrans" cxnId="{8456617E-F493-4B21-A364-704D483D60D1}">
      <dgm:prSet/>
      <dgm:spPr/>
      <dgm:t>
        <a:bodyPr/>
        <a:lstStyle/>
        <a:p>
          <a:endParaRPr lang="pt-BR"/>
        </a:p>
      </dgm:t>
    </dgm:pt>
    <dgm:pt modelId="{F843376A-2D03-4E58-B943-78C1EE2A1624}">
      <dgm:prSet phldrT="[Texto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Regionalização e hierarquização</a:t>
          </a:r>
        </a:p>
      </dgm:t>
    </dgm:pt>
    <dgm:pt modelId="{ABD8CAA9-1B81-4F65-A9FA-DA516E25BE03}" type="parTrans" cxnId="{F548D390-EE20-4B06-AC49-C6531CDDE058}">
      <dgm:prSet/>
      <dgm:spPr/>
      <dgm:t>
        <a:bodyPr/>
        <a:lstStyle/>
        <a:p>
          <a:endParaRPr lang="pt-BR"/>
        </a:p>
      </dgm:t>
    </dgm:pt>
    <dgm:pt modelId="{A7E1A05D-08E3-4402-9102-973085B2A4B9}" type="sibTrans" cxnId="{F548D390-EE20-4B06-AC49-C6531CDDE058}">
      <dgm:prSet/>
      <dgm:spPr/>
      <dgm:t>
        <a:bodyPr/>
        <a:lstStyle/>
        <a:p>
          <a:endParaRPr lang="pt-BR"/>
        </a:p>
      </dgm:t>
    </dgm:pt>
    <dgm:pt modelId="{2B34D828-704D-4147-9C2E-D70C922D63C0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Descentralização</a:t>
          </a:r>
        </a:p>
      </dgm:t>
    </dgm:pt>
    <dgm:pt modelId="{D80E1EB5-1C3C-4346-BFEB-2845D1CE25C6}" type="parTrans" cxnId="{F34A2B95-447C-4AFD-90E2-E3A59FC6929B}">
      <dgm:prSet/>
      <dgm:spPr/>
      <dgm:t>
        <a:bodyPr/>
        <a:lstStyle/>
        <a:p>
          <a:endParaRPr lang="pt-BR"/>
        </a:p>
      </dgm:t>
    </dgm:pt>
    <dgm:pt modelId="{568219C9-ADAE-45E0-84AA-75EE010BCF75}" type="sibTrans" cxnId="{F34A2B95-447C-4AFD-90E2-E3A59FC6929B}">
      <dgm:prSet/>
      <dgm:spPr/>
      <dgm:t>
        <a:bodyPr/>
        <a:lstStyle/>
        <a:p>
          <a:endParaRPr lang="pt-BR"/>
        </a:p>
      </dgm:t>
    </dgm:pt>
    <dgm:pt modelId="{660035E7-9DFD-4B0F-B3D5-7CA6E3E74895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Participação popular</a:t>
          </a:r>
        </a:p>
      </dgm:t>
    </dgm:pt>
    <dgm:pt modelId="{BCB0C7CA-36AC-4C9B-9ADA-DF0CAA6EC738}" type="parTrans" cxnId="{8356E7D1-41F6-4940-8057-D14E2ADCCC6D}">
      <dgm:prSet/>
      <dgm:spPr/>
      <dgm:t>
        <a:bodyPr/>
        <a:lstStyle/>
        <a:p>
          <a:endParaRPr lang="pt-BR"/>
        </a:p>
      </dgm:t>
    </dgm:pt>
    <dgm:pt modelId="{36537BED-9F09-49D1-8CAE-BF88FB02FEF4}" type="sibTrans" cxnId="{8356E7D1-41F6-4940-8057-D14E2ADCCC6D}">
      <dgm:prSet/>
      <dgm:spPr/>
      <dgm:t>
        <a:bodyPr/>
        <a:lstStyle/>
        <a:p>
          <a:endParaRPr lang="pt-BR"/>
        </a:p>
      </dgm:t>
    </dgm:pt>
    <dgm:pt modelId="{CB31F9B2-D82D-4A51-82D3-F8E3F3CDB0D8}" type="pres">
      <dgm:prSet presAssocID="{6F2A2BEC-1C2B-4128-90A9-2FF45293D185}" presName="layout" presStyleCnt="0">
        <dgm:presLayoutVars>
          <dgm:chMax/>
          <dgm:chPref/>
          <dgm:dir/>
          <dgm:resizeHandles/>
        </dgm:presLayoutVars>
      </dgm:prSet>
      <dgm:spPr/>
    </dgm:pt>
    <dgm:pt modelId="{0FE38F45-3D70-416F-8147-4CD2012D1E54}" type="pres">
      <dgm:prSet presAssocID="{A34B1C0E-AB28-4E45-B66D-E9A55D5901A7}" presName="root" presStyleCnt="0">
        <dgm:presLayoutVars>
          <dgm:chMax/>
          <dgm:chPref/>
        </dgm:presLayoutVars>
      </dgm:prSet>
      <dgm:spPr/>
    </dgm:pt>
    <dgm:pt modelId="{33EDC816-8C6F-4C3C-96BE-377684829092}" type="pres">
      <dgm:prSet presAssocID="{A34B1C0E-AB28-4E45-B66D-E9A55D5901A7}" presName="rootComposite" presStyleCnt="0">
        <dgm:presLayoutVars/>
      </dgm:prSet>
      <dgm:spPr/>
    </dgm:pt>
    <dgm:pt modelId="{81E3A204-1D31-401A-BBA3-6012A433F17B}" type="pres">
      <dgm:prSet presAssocID="{A34B1C0E-AB28-4E45-B66D-E9A55D5901A7}" presName="ParentAccent" presStyleLbl="alignNode1" presStyleIdx="0" presStyleCnt="2" custScaleX="93146"/>
      <dgm:spPr>
        <a:solidFill>
          <a:schemeClr val="accent4">
            <a:lumMod val="75000"/>
          </a:schemeClr>
        </a:solidFill>
      </dgm:spPr>
    </dgm:pt>
    <dgm:pt modelId="{B3EB4BCE-D83F-4374-BC93-2C6EAAE77A7E}" type="pres">
      <dgm:prSet presAssocID="{A34B1C0E-AB28-4E45-B66D-E9A55D5901A7}" presName="ParentSmallAccent" presStyleLbl="fgAcc1" presStyleIdx="0" presStyleCnt="2"/>
      <dgm:spPr/>
    </dgm:pt>
    <dgm:pt modelId="{561030BA-18B2-4C83-AB98-59F9DCF3553A}" type="pres">
      <dgm:prSet presAssocID="{A34B1C0E-AB28-4E45-B66D-E9A55D5901A7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A659A1DC-04EA-4566-BF93-2753635AB103}" type="pres">
      <dgm:prSet presAssocID="{A34B1C0E-AB28-4E45-B66D-E9A55D5901A7}" presName="childShape" presStyleCnt="0">
        <dgm:presLayoutVars>
          <dgm:chMax val="0"/>
          <dgm:chPref val="0"/>
        </dgm:presLayoutVars>
      </dgm:prSet>
      <dgm:spPr/>
    </dgm:pt>
    <dgm:pt modelId="{0CDF27E7-F08A-4936-817B-9C0ACBFC77F1}" type="pres">
      <dgm:prSet presAssocID="{0CD99E2C-506E-4F6E-98E2-127C2CB7D0A8}" presName="childComposite" presStyleCnt="0">
        <dgm:presLayoutVars>
          <dgm:chMax val="0"/>
          <dgm:chPref val="0"/>
        </dgm:presLayoutVars>
      </dgm:prSet>
      <dgm:spPr/>
    </dgm:pt>
    <dgm:pt modelId="{C919DAB0-A194-4E0A-9FA6-D205EE7ADD6D}" type="pres">
      <dgm:prSet presAssocID="{0CD99E2C-506E-4F6E-98E2-127C2CB7D0A8}" presName="ChildAccent" presStyleLbl="solidFgAcc1" presStyleIdx="0" presStyleCnt="6"/>
      <dgm:spPr/>
    </dgm:pt>
    <dgm:pt modelId="{B5B8CBC7-002F-4F1A-A7C9-EFE2A44C0AE3}" type="pres">
      <dgm:prSet presAssocID="{0CD99E2C-506E-4F6E-98E2-127C2CB7D0A8}" presName="Child" presStyleLbl="revTx" presStyleIdx="1" presStyleCnt="8" custScaleX="100951" custScaleY="111135">
        <dgm:presLayoutVars>
          <dgm:chMax val="0"/>
          <dgm:chPref val="0"/>
          <dgm:bulletEnabled val="1"/>
        </dgm:presLayoutVars>
      </dgm:prSet>
      <dgm:spPr/>
    </dgm:pt>
    <dgm:pt modelId="{C76E96EF-ECAB-4261-8169-673E4DEDE20A}" type="pres">
      <dgm:prSet presAssocID="{900FDF48-2D7D-42F2-97EC-38F839BB2106}" presName="childComposite" presStyleCnt="0">
        <dgm:presLayoutVars>
          <dgm:chMax val="0"/>
          <dgm:chPref val="0"/>
        </dgm:presLayoutVars>
      </dgm:prSet>
      <dgm:spPr/>
    </dgm:pt>
    <dgm:pt modelId="{B7BC12A2-075F-4336-A147-9A976F63F9AB}" type="pres">
      <dgm:prSet presAssocID="{900FDF48-2D7D-42F2-97EC-38F839BB2106}" presName="ChildAccent" presStyleLbl="solidFgAcc1" presStyleIdx="1" presStyleCnt="6"/>
      <dgm:spPr/>
    </dgm:pt>
    <dgm:pt modelId="{57C83CF3-C854-4312-9E9A-DC611EFCC499}" type="pres">
      <dgm:prSet presAssocID="{900FDF48-2D7D-42F2-97EC-38F839BB2106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5579A357-BA68-4E39-901F-4BEF7B98810C}" type="pres">
      <dgm:prSet presAssocID="{1E75F494-97AD-429B-BB91-6D9F7605B777}" presName="childComposite" presStyleCnt="0">
        <dgm:presLayoutVars>
          <dgm:chMax val="0"/>
          <dgm:chPref val="0"/>
        </dgm:presLayoutVars>
      </dgm:prSet>
      <dgm:spPr/>
    </dgm:pt>
    <dgm:pt modelId="{A0B7743F-35C4-4C1C-B590-395FC356796E}" type="pres">
      <dgm:prSet presAssocID="{1E75F494-97AD-429B-BB91-6D9F7605B777}" presName="ChildAccent" presStyleLbl="solidFgAcc1" presStyleIdx="2" presStyleCnt="6"/>
      <dgm:spPr/>
    </dgm:pt>
    <dgm:pt modelId="{E848FD91-70A2-40EC-9608-0E82794CD362}" type="pres">
      <dgm:prSet presAssocID="{1E75F494-97AD-429B-BB91-6D9F7605B777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676CEECC-EFB1-406F-AD3A-EEFF93A6F4E5}" type="pres">
      <dgm:prSet presAssocID="{BB094020-B0B4-4995-A5EC-06F2BE85E430}" presName="root" presStyleCnt="0">
        <dgm:presLayoutVars>
          <dgm:chMax/>
          <dgm:chPref/>
        </dgm:presLayoutVars>
      </dgm:prSet>
      <dgm:spPr/>
    </dgm:pt>
    <dgm:pt modelId="{9F2F0E4B-9615-48BA-8852-233D994C7F85}" type="pres">
      <dgm:prSet presAssocID="{BB094020-B0B4-4995-A5EC-06F2BE85E430}" presName="rootComposite" presStyleCnt="0">
        <dgm:presLayoutVars/>
      </dgm:prSet>
      <dgm:spPr/>
    </dgm:pt>
    <dgm:pt modelId="{DCE16618-F458-4025-BF0C-E67F585BCEE0}" type="pres">
      <dgm:prSet presAssocID="{BB094020-B0B4-4995-A5EC-06F2BE85E430}" presName="ParentAccent" presStyleLbl="alignNode1" presStyleIdx="1" presStyleCnt="2" custLinFactNeighborX="987"/>
      <dgm:spPr>
        <a:solidFill>
          <a:schemeClr val="accent4">
            <a:lumMod val="75000"/>
          </a:schemeClr>
        </a:solidFill>
      </dgm:spPr>
    </dgm:pt>
    <dgm:pt modelId="{1589BF66-87BF-4D43-B62D-0EA187C5A246}" type="pres">
      <dgm:prSet presAssocID="{BB094020-B0B4-4995-A5EC-06F2BE85E430}" presName="ParentSmallAccent" presStyleLbl="fgAcc1" presStyleIdx="1" presStyleCnt="2"/>
      <dgm:spPr/>
    </dgm:pt>
    <dgm:pt modelId="{15BBFDC0-25BD-4464-A648-295AF28A3C45}" type="pres">
      <dgm:prSet presAssocID="{BB094020-B0B4-4995-A5EC-06F2BE85E430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B729C9A8-0612-45F9-9C9B-90C1E964285E}" type="pres">
      <dgm:prSet presAssocID="{BB094020-B0B4-4995-A5EC-06F2BE85E430}" presName="childShape" presStyleCnt="0">
        <dgm:presLayoutVars>
          <dgm:chMax val="0"/>
          <dgm:chPref val="0"/>
        </dgm:presLayoutVars>
      </dgm:prSet>
      <dgm:spPr/>
    </dgm:pt>
    <dgm:pt modelId="{88147230-5956-45B8-8C71-A7B27C0F2CE4}" type="pres">
      <dgm:prSet presAssocID="{F843376A-2D03-4E58-B943-78C1EE2A1624}" presName="childComposite" presStyleCnt="0">
        <dgm:presLayoutVars>
          <dgm:chMax val="0"/>
          <dgm:chPref val="0"/>
        </dgm:presLayoutVars>
      </dgm:prSet>
      <dgm:spPr/>
    </dgm:pt>
    <dgm:pt modelId="{AB50D0C3-ADC4-4C3B-879E-1454CBEF3EB8}" type="pres">
      <dgm:prSet presAssocID="{F843376A-2D03-4E58-B943-78C1EE2A1624}" presName="ChildAccent" presStyleLbl="solidFgAcc1" presStyleIdx="3" presStyleCnt="6"/>
      <dgm:spPr/>
    </dgm:pt>
    <dgm:pt modelId="{94040B84-96CB-4B52-847A-693682668AD9}" type="pres">
      <dgm:prSet presAssocID="{F843376A-2D03-4E58-B943-78C1EE2A1624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5AD032EA-395B-442B-8D87-38B5F0309832}" type="pres">
      <dgm:prSet presAssocID="{2B34D828-704D-4147-9C2E-D70C922D63C0}" presName="childComposite" presStyleCnt="0">
        <dgm:presLayoutVars>
          <dgm:chMax val="0"/>
          <dgm:chPref val="0"/>
        </dgm:presLayoutVars>
      </dgm:prSet>
      <dgm:spPr/>
    </dgm:pt>
    <dgm:pt modelId="{FE9A63C2-6EAB-484F-B9F6-D73E439EE0E8}" type="pres">
      <dgm:prSet presAssocID="{2B34D828-704D-4147-9C2E-D70C922D63C0}" presName="ChildAccent" presStyleLbl="solidFgAcc1" presStyleIdx="4" presStyleCnt="6"/>
      <dgm:spPr/>
    </dgm:pt>
    <dgm:pt modelId="{C5536E02-7119-4BA8-9F39-F3064F43B73F}" type="pres">
      <dgm:prSet presAssocID="{2B34D828-704D-4147-9C2E-D70C922D63C0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0EFAEF5F-30D0-47BA-A4F5-853580C61224}" type="pres">
      <dgm:prSet presAssocID="{660035E7-9DFD-4B0F-B3D5-7CA6E3E74895}" presName="childComposite" presStyleCnt="0">
        <dgm:presLayoutVars>
          <dgm:chMax val="0"/>
          <dgm:chPref val="0"/>
        </dgm:presLayoutVars>
      </dgm:prSet>
      <dgm:spPr/>
    </dgm:pt>
    <dgm:pt modelId="{97922784-09AD-4988-98C7-77E9648690D7}" type="pres">
      <dgm:prSet presAssocID="{660035E7-9DFD-4B0F-B3D5-7CA6E3E74895}" presName="ChildAccent" presStyleLbl="solidFgAcc1" presStyleIdx="5" presStyleCnt="6"/>
      <dgm:spPr/>
    </dgm:pt>
    <dgm:pt modelId="{BF4B3586-A151-4FD3-A343-30CB76DFA4A4}" type="pres">
      <dgm:prSet presAssocID="{660035E7-9DFD-4B0F-B3D5-7CA6E3E74895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D38B623E-9348-4083-B547-560F62250571}" type="presOf" srcId="{A34B1C0E-AB28-4E45-B66D-E9A55D5901A7}" destId="{561030BA-18B2-4C83-AB98-59F9DCF3553A}" srcOrd="0" destOrd="0" presId="urn:microsoft.com/office/officeart/2008/layout/SquareAccentList"/>
    <dgm:cxn modelId="{093E3960-4E29-42C4-B501-EB034E76B017}" type="presOf" srcId="{6F2A2BEC-1C2B-4128-90A9-2FF45293D185}" destId="{CB31F9B2-D82D-4A51-82D3-F8E3F3CDB0D8}" srcOrd="0" destOrd="0" presId="urn:microsoft.com/office/officeart/2008/layout/SquareAccentList"/>
    <dgm:cxn modelId="{DFDA3751-F80D-475F-A850-066EF326252D}" srcId="{A34B1C0E-AB28-4E45-B66D-E9A55D5901A7}" destId="{900FDF48-2D7D-42F2-97EC-38F839BB2106}" srcOrd="1" destOrd="0" parTransId="{794FA72D-A5FE-45A2-87B0-55336CD42811}" sibTransId="{A5AB91B0-4BD2-4387-8BB4-31209E99EADE}"/>
    <dgm:cxn modelId="{4CECAC56-84E0-4294-A44A-F2D45E4E4093}" srcId="{A34B1C0E-AB28-4E45-B66D-E9A55D5901A7}" destId="{0CD99E2C-506E-4F6E-98E2-127C2CB7D0A8}" srcOrd="0" destOrd="0" parTransId="{DD35F278-056D-4958-97C5-56FB5BBF0654}" sibTransId="{F06C8A04-2E72-4989-9AA5-FF888E6455C0}"/>
    <dgm:cxn modelId="{8456617E-F493-4B21-A364-704D483D60D1}" srcId="{6F2A2BEC-1C2B-4128-90A9-2FF45293D185}" destId="{BB094020-B0B4-4995-A5EC-06F2BE85E430}" srcOrd="1" destOrd="0" parTransId="{7FF2AE81-3A10-44B4-B85E-975DEE3AD5A4}" sibTransId="{3CC84E0F-F457-4F44-9A11-14D55374DB36}"/>
    <dgm:cxn modelId="{A8F0BE89-A717-4250-B668-922CFCE0AC68}" type="presOf" srcId="{900FDF48-2D7D-42F2-97EC-38F839BB2106}" destId="{57C83CF3-C854-4312-9E9A-DC611EFCC499}" srcOrd="0" destOrd="0" presId="urn:microsoft.com/office/officeart/2008/layout/SquareAccentList"/>
    <dgm:cxn modelId="{F548D390-EE20-4B06-AC49-C6531CDDE058}" srcId="{BB094020-B0B4-4995-A5EC-06F2BE85E430}" destId="{F843376A-2D03-4E58-B943-78C1EE2A1624}" srcOrd="0" destOrd="0" parTransId="{ABD8CAA9-1B81-4F65-A9FA-DA516E25BE03}" sibTransId="{A7E1A05D-08E3-4402-9102-973085B2A4B9}"/>
    <dgm:cxn modelId="{F34A2B95-447C-4AFD-90E2-E3A59FC6929B}" srcId="{BB094020-B0B4-4995-A5EC-06F2BE85E430}" destId="{2B34D828-704D-4147-9C2E-D70C922D63C0}" srcOrd="1" destOrd="0" parTransId="{D80E1EB5-1C3C-4346-BFEB-2845D1CE25C6}" sibTransId="{568219C9-ADAE-45E0-84AA-75EE010BCF75}"/>
    <dgm:cxn modelId="{77924A9B-98F2-45C9-AC43-7C8B929902F6}" type="presOf" srcId="{BB094020-B0B4-4995-A5EC-06F2BE85E430}" destId="{15BBFDC0-25BD-4464-A648-295AF28A3C45}" srcOrd="0" destOrd="0" presId="urn:microsoft.com/office/officeart/2008/layout/SquareAccentList"/>
    <dgm:cxn modelId="{421133AA-D0B7-4D06-8FFB-644AFBF9DDDD}" type="presOf" srcId="{0CD99E2C-506E-4F6E-98E2-127C2CB7D0A8}" destId="{B5B8CBC7-002F-4F1A-A7C9-EFE2A44C0AE3}" srcOrd="0" destOrd="0" presId="urn:microsoft.com/office/officeart/2008/layout/SquareAccentList"/>
    <dgm:cxn modelId="{7658FBB2-60FC-4497-AC8D-15D6E1ADCF33}" type="presOf" srcId="{660035E7-9DFD-4B0F-B3D5-7CA6E3E74895}" destId="{BF4B3586-A151-4FD3-A343-30CB76DFA4A4}" srcOrd="0" destOrd="0" presId="urn:microsoft.com/office/officeart/2008/layout/SquareAccentList"/>
    <dgm:cxn modelId="{ABA503C7-DE7B-4ACE-9BB5-3119BD25B74F}" srcId="{A34B1C0E-AB28-4E45-B66D-E9A55D5901A7}" destId="{1E75F494-97AD-429B-BB91-6D9F7605B777}" srcOrd="2" destOrd="0" parTransId="{C5616F59-9A44-48C7-A88D-D7DB11B7FAE3}" sibTransId="{B93436D6-50AD-4A2D-BEB2-EE6C54761397}"/>
    <dgm:cxn modelId="{2E4A29D1-66DD-4DF9-875A-054FB8A39B78}" type="presOf" srcId="{F843376A-2D03-4E58-B943-78C1EE2A1624}" destId="{94040B84-96CB-4B52-847A-693682668AD9}" srcOrd="0" destOrd="0" presId="urn:microsoft.com/office/officeart/2008/layout/SquareAccentList"/>
    <dgm:cxn modelId="{8356E7D1-41F6-4940-8057-D14E2ADCCC6D}" srcId="{BB094020-B0B4-4995-A5EC-06F2BE85E430}" destId="{660035E7-9DFD-4B0F-B3D5-7CA6E3E74895}" srcOrd="2" destOrd="0" parTransId="{BCB0C7CA-36AC-4C9B-9ADA-DF0CAA6EC738}" sibTransId="{36537BED-9F09-49D1-8CAE-BF88FB02FEF4}"/>
    <dgm:cxn modelId="{6EA48BD3-4180-4598-BE9A-504EEABBDFC0}" type="presOf" srcId="{2B34D828-704D-4147-9C2E-D70C922D63C0}" destId="{C5536E02-7119-4BA8-9F39-F3064F43B73F}" srcOrd="0" destOrd="0" presId="urn:microsoft.com/office/officeart/2008/layout/SquareAccentList"/>
    <dgm:cxn modelId="{6E98E2F6-F6E7-4630-B7F3-BC818285487D}" type="presOf" srcId="{1E75F494-97AD-429B-BB91-6D9F7605B777}" destId="{E848FD91-70A2-40EC-9608-0E82794CD362}" srcOrd="0" destOrd="0" presId="urn:microsoft.com/office/officeart/2008/layout/SquareAccentList"/>
    <dgm:cxn modelId="{775303FA-F90D-4E97-93AB-DE5EDDA51F8F}" srcId="{6F2A2BEC-1C2B-4128-90A9-2FF45293D185}" destId="{A34B1C0E-AB28-4E45-B66D-E9A55D5901A7}" srcOrd="0" destOrd="0" parTransId="{D6EFB73F-8CAB-475B-B70F-4C54D547203E}" sibTransId="{AC369516-B203-45C5-BE49-221B94086697}"/>
    <dgm:cxn modelId="{CDC4C352-13D0-42EE-A22A-A4A6BA747198}" type="presParOf" srcId="{CB31F9B2-D82D-4A51-82D3-F8E3F3CDB0D8}" destId="{0FE38F45-3D70-416F-8147-4CD2012D1E54}" srcOrd="0" destOrd="0" presId="urn:microsoft.com/office/officeart/2008/layout/SquareAccentList"/>
    <dgm:cxn modelId="{405ACE68-D4CC-4854-9F7D-D5CE1FF2940D}" type="presParOf" srcId="{0FE38F45-3D70-416F-8147-4CD2012D1E54}" destId="{33EDC816-8C6F-4C3C-96BE-377684829092}" srcOrd="0" destOrd="0" presId="urn:microsoft.com/office/officeart/2008/layout/SquareAccentList"/>
    <dgm:cxn modelId="{0CA3B08A-BD6B-47BF-BC8B-2568BCEB232B}" type="presParOf" srcId="{33EDC816-8C6F-4C3C-96BE-377684829092}" destId="{81E3A204-1D31-401A-BBA3-6012A433F17B}" srcOrd="0" destOrd="0" presId="urn:microsoft.com/office/officeart/2008/layout/SquareAccentList"/>
    <dgm:cxn modelId="{0E9BCD6E-21CD-4360-BFBF-C2041DFA0C1A}" type="presParOf" srcId="{33EDC816-8C6F-4C3C-96BE-377684829092}" destId="{B3EB4BCE-D83F-4374-BC93-2C6EAAE77A7E}" srcOrd="1" destOrd="0" presId="urn:microsoft.com/office/officeart/2008/layout/SquareAccentList"/>
    <dgm:cxn modelId="{7E434652-A11D-48EF-B25F-DACF9087B6D9}" type="presParOf" srcId="{33EDC816-8C6F-4C3C-96BE-377684829092}" destId="{561030BA-18B2-4C83-AB98-59F9DCF3553A}" srcOrd="2" destOrd="0" presId="urn:microsoft.com/office/officeart/2008/layout/SquareAccentList"/>
    <dgm:cxn modelId="{0537BD5B-9311-474A-BF88-0076C6AFA972}" type="presParOf" srcId="{0FE38F45-3D70-416F-8147-4CD2012D1E54}" destId="{A659A1DC-04EA-4566-BF93-2753635AB103}" srcOrd="1" destOrd="0" presId="urn:microsoft.com/office/officeart/2008/layout/SquareAccentList"/>
    <dgm:cxn modelId="{FBC62B8B-CC66-412D-858E-EADA5939185C}" type="presParOf" srcId="{A659A1DC-04EA-4566-BF93-2753635AB103}" destId="{0CDF27E7-F08A-4936-817B-9C0ACBFC77F1}" srcOrd="0" destOrd="0" presId="urn:microsoft.com/office/officeart/2008/layout/SquareAccentList"/>
    <dgm:cxn modelId="{FC682276-D3DF-4BF1-BE5E-616EC26329E0}" type="presParOf" srcId="{0CDF27E7-F08A-4936-817B-9C0ACBFC77F1}" destId="{C919DAB0-A194-4E0A-9FA6-D205EE7ADD6D}" srcOrd="0" destOrd="0" presId="urn:microsoft.com/office/officeart/2008/layout/SquareAccentList"/>
    <dgm:cxn modelId="{3A0722E5-1F73-4E96-9849-32B6F9F9956B}" type="presParOf" srcId="{0CDF27E7-F08A-4936-817B-9C0ACBFC77F1}" destId="{B5B8CBC7-002F-4F1A-A7C9-EFE2A44C0AE3}" srcOrd="1" destOrd="0" presId="urn:microsoft.com/office/officeart/2008/layout/SquareAccentList"/>
    <dgm:cxn modelId="{D2B5960C-4E8B-4AC1-A13C-DA2A2CEF3371}" type="presParOf" srcId="{A659A1DC-04EA-4566-BF93-2753635AB103}" destId="{C76E96EF-ECAB-4261-8169-673E4DEDE20A}" srcOrd="1" destOrd="0" presId="urn:microsoft.com/office/officeart/2008/layout/SquareAccentList"/>
    <dgm:cxn modelId="{679C0F2F-858F-4900-925A-96C485E235AC}" type="presParOf" srcId="{C76E96EF-ECAB-4261-8169-673E4DEDE20A}" destId="{B7BC12A2-075F-4336-A147-9A976F63F9AB}" srcOrd="0" destOrd="0" presId="urn:microsoft.com/office/officeart/2008/layout/SquareAccentList"/>
    <dgm:cxn modelId="{7BBB979F-1E0F-4928-83E0-6DB019D59318}" type="presParOf" srcId="{C76E96EF-ECAB-4261-8169-673E4DEDE20A}" destId="{57C83CF3-C854-4312-9E9A-DC611EFCC499}" srcOrd="1" destOrd="0" presId="urn:microsoft.com/office/officeart/2008/layout/SquareAccentList"/>
    <dgm:cxn modelId="{6230AB70-9AE8-4A12-92A6-62D9954836E1}" type="presParOf" srcId="{A659A1DC-04EA-4566-BF93-2753635AB103}" destId="{5579A357-BA68-4E39-901F-4BEF7B98810C}" srcOrd="2" destOrd="0" presId="urn:microsoft.com/office/officeart/2008/layout/SquareAccentList"/>
    <dgm:cxn modelId="{07B53E14-EA20-4E6F-A411-1612A57C0696}" type="presParOf" srcId="{5579A357-BA68-4E39-901F-4BEF7B98810C}" destId="{A0B7743F-35C4-4C1C-B590-395FC356796E}" srcOrd="0" destOrd="0" presId="urn:microsoft.com/office/officeart/2008/layout/SquareAccentList"/>
    <dgm:cxn modelId="{A199728B-5288-400D-90E1-B215006ED9F4}" type="presParOf" srcId="{5579A357-BA68-4E39-901F-4BEF7B98810C}" destId="{E848FD91-70A2-40EC-9608-0E82794CD362}" srcOrd="1" destOrd="0" presId="urn:microsoft.com/office/officeart/2008/layout/SquareAccentList"/>
    <dgm:cxn modelId="{67233332-B223-4946-B362-66D20FC10BB7}" type="presParOf" srcId="{CB31F9B2-D82D-4A51-82D3-F8E3F3CDB0D8}" destId="{676CEECC-EFB1-406F-AD3A-EEFF93A6F4E5}" srcOrd="1" destOrd="0" presId="urn:microsoft.com/office/officeart/2008/layout/SquareAccentList"/>
    <dgm:cxn modelId="{A2EF2DA3-AA31-4C5F-9495-F8F7A2E3DD6C}" type="presParOf" srcId="{676CEECC-EFB1-406F-AD3A-EEFF93A6F4E5}" destId="{9F2F0E4B-9615-48BA-8852-233D994C7F85}" srcOrd="0" destOrd="0" presId="urn:microsoft.com/office/officeart/2008/layout/SquareAccentList"/>
    <dgm:cxn modelId="{16956FC7-B919-442B-8408-0D266FF3FEFE}" type="presParOf" srcId="{9F2F0E4B-9615-48BA-8852-233D994C7F85}" destId="{DCE16618-F458-4025-BF0C-E67F585BCEE0}" srcOrd="0" destOrd="0" presId="urn:microsoft.com/office/officeart/2008/layout/SquareAccentList"/>
    <dgm:cxn modelId="{D7D91040-7B9C-4885-BB72-666DD9E72A25}" type="presParOf" srcId="{9F2F0E4B-9615-48BA-8852-233D994C7F85}" destId="{1589BF66-87BF-4D43-B62D-0EA187C5A246}" srcOrd="1" destOrd="0" presId="urn:microsoft.com/office/officeart/2008/layout/SquareAccentList"/>
    <dgm:cxn modelId="{83714F77-FF24-49DE-B285-26E1E332F425}" type="presParOf" srcId="{9F2F0E4B-9615-48BA-8852-233D994C7F85}" destId="{15BBFDC0-25BD-4464-A648-295AF28A3C45}" srcOrd="2" destOrd="0" presId="urn:microsoft.com/office/officeart/2008/layout/SquareAccentList"/>
    <dgm:cxn modelId="{450D5E79-73B9-4D9C-A2B3-6BD449B556D3}" type="presParOf" srcId="{676CEECC-EFB1-406F-AD3A-EEFF93A6F4E5}" destId="{B729C9A8-0612-45F9-9C9B-90C1E964285E}" srcOrd="1" destOrd="0" presId="urn:microsoft.com/office/officeart/2008/layout/SquareAccentList"/>
    <dgm:cxn modelId="{FFCBA31E-D807-41B6-8FDB-65AE0069686E}" type="presParOf" srcId="{B729C9A8-0612-45F9-9C9B-90C1E964285E}" destId="{88147230-5956-45B8-8C71-A7B27C0F2CE4}" srcOrd="0" destOrd="0" presId="urn:microsoft.com/office/officeart/2008/layout/SquareAccentList"/>
    <dgm:cxn modelId="{B9CAD6B5-4116-4840-8564-0A863CF48FF9}" type="presParOf" srcId="{88147230-5956-45B8-8C71-A7B27C0F2CE4}" destId="{AB50D0C3-ADC4-4C3B-879E-1454CBEF3EB8}" srcOrd="0" destOrd="0" presId="urn:microsoft.com/office/officeart/2008/layout/SquareAccentList"/>
    <dgm:cxn modelId="{D8A900AF-FA2C-4394-B670-FE7E7349D758}" type="presParOf" srcId="{88147230-5956-45B8-8C71-A7B27C0F2CE4}" destId="{94040B84-96CB-4B52-847A-693682668AD9}" srcOrd="1" destOrd="0" presId="urn:microsoft.com/office/officeart/2008/layout/SquareAccentList"/>
    <dgm:cxn modelId="{6649AF70-83DE-4C03-B63F-1DD748FC01F6}" type="presParOf" srcId="{B729C9A8-0612-45F9-9C9B-90C1E964285E}" destId="{5AD032EA-395B-442B-8D87-38B5F0309832}" srcOrd="1" destOrd="0" presId="urn:microsoft.com/office/officeart/2008/layout/SquareAccentList"/>
    <dgm:cxn modelId="{29E57A2E-D955-4398-91F9-DBD3FC017704}" type="presParOf" srcId="{5AD032EA-395B-442B-8D87-38B5F0309832}" destId="{FE9A63C2-6EAB-484F-B9F6-D73E439EE0E8}" srcOrd="0" destOrd="0" presId="urn:microsoft.com/office/officeart/2008/layout/SquareAccentList"/>
    <dgm:cxn modelId="{3A0FC5A0-50A9-4550-9ACA-C7B82221235F}" type="presParOf" srcId="{5AD032EA-395B-442B-8D87-38B5F0309832}" destId="{C5536E02-7119-4BA8-9F39-F3064F43B73F}" srcOrd="1" destOrd="0" presId="urn:microsoft.com/office/officeart/2008/layout/SquareAccentList"/>
    <dgm:cxn modelId="{D809C015-1F30-4DB8-992E-4FDABE362E96}" type="presParOf" srcId="{B729C9A8-0612-45F9-9C9B-90C1E964285E}" destId="{0EFAEF5F-30D0-47BA-A4F5-853580C61224}" srcOrd="2" destOrd="0" presId="urn:microsoft.com/office/officeart/2008/layout/SquareAccentList"/>
    <dgm:cxn modelId="{44241F78-58E4-49BC-B696-B118CEFDE7E1}" type="presParOf" srcId="{0EFAEF5F-30D0-47BA-A4F5-853580C61224}" destId="{97922784-09AD-4988-98C7-77E9648690D7}" srcOrd="0" destOrd="0" presId="urn:microsoft.com/office/officeart/2008/layout/SquareAccentList"/>
    <dgm:cxn modelId="{A7F6A6F9-9FD0-4E15-9FE2-275A39870F58}" type="presParOf" srcId="{0EFAEF5F-30D0-47BA-A4F5-853580C61224}" destId="{BF4B3586-A151-4FD3-A343-30CB76DFA4A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5E1D56-4015-4732-9E44-78D86329C04D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D465C675-9616-48D9-B9EB-3F2FC34F517D}">
      <dgm:prSet phldrT="[Texto]" custT="1"/>
      <dgm:spPr/>
      <dgm:t>
        <a:bodyPr/>
        <a:lstStyle/>
        <a:p>
          <a:pPr algn="l"/>
          <a:r>
            <a:rPr lang="pt-BR" sz="1900" dirty="0">
              <a:solidFill>
                <a:schemeClr val="bg1"/>
              </a:solidFill>
            </a:rPr>
            <a:t>Informar sobre  magnitude e distribuição das doenças e agravos à saúde</a:t>
          </a:r>
        </a:p>
      </dgm:t>
    </dgm:pt>
    <dgm:pt modelId="{CC13E521-0BEE-4B58-A1BD-65683A54D949}" type="parTrans" cxnId="{8BAD6884-F33A-4E1A-BEDD-D83A960A51EB}">
      <dgm:prSet/>
      <dgm:spPr/>
      <dgm:t>
        <a:bodyPr/>
        <a:lstStyle/>
        <a:p>
          <a:endParaRPr lang="pt-BR"/>
        </a:p>
      </dgm:t>
    </dgm:pt>
    <dgm:pt modelId="{83EF2774-11FB-493D-9534-480386B6F545}" type="sibTrans" cxnId="{8BAD6884-F33A-4E1A-BEDD-D83A960A51EB}">
      <dgm:prSet/>
      <dgm:spPr/>
      <dgm:t>
        <a:bodyPr/>
        <a:lstStyle/>
        <a:p>
          <a:endParaRPr lang="pt-BR"/>
        </a:p>
      </dgm:t>
    </dgm:pt>
    <dgm:pt modelId="{DF974628-C4AB-401E-A71C-11461735E161}">
      <dgm:prSet phldrT="[Texto]"/>
      <dgm:spPr/>
      <dgm:t>
        <a:bodyPr/>
        <a:lstStyle/>
        <a:p>
          <a:r>
            <a:rPr lang="pt-BR" dirty="0"/>
            <a:t>Recomendar ou iniciar ações oportunamente, a fim de circunscrever o problema.</a:t>
          </a:r>
        </a:p>
      </dgm:t>
    </dgm:pt>
    <dgm:pt modelId="{5D80DF78-F91E-4EC4-A4B3-4FD46D426254}" type="parTrans" cxnId="{CB5127EC-7330-4E8B-9955-9C714E97EAB0}">
      <dgm:prSet/>
      <dgm:spPr/>
      <dgm:t>
        <a:bodyPr/>
        <a:lstStyle/>
        <a:p>
          <a:endParaRPr lang="pt-BR"/>
        </a:p>
      </dgm:t>
    </dgm:pt>
    <dgm:pt modelId="{F8FDA0BF-5230-47D2-BC46-D6B98CAFB2A3}" type="sibTrans" cxnId="{CB5127EC-7330-4E8B-9955-9C714E97EAB0}">
      <dgm:prSet/>
      <dgm:spPr/>
      <dgm:t>
        <a:bodyPr/>
        <a:lstStyle/>
        <a:p>
          <a:endParaRPr lang="pt-BR"/>
        </a:p>
      </dgm:t>
    </dgm:pt>
    <dgm:pt modelId="{14903AC7-FF13-46DA-A457-52FC0434B8B7}">
      <dgm:prSet phldrT="[Texto]" custT="1"/>
      <dgm:spPr/>
      <dgm:t>
        <a:bodyPr/>
        <a:lstStyle/>
        <a:p>
          <a:r>
            <a:rPr lang="pt-BR" sz="1900" dirty="0"/>
            <a:t>Avaliar medidas de saúde pública</a:t>
          </a:r>
        </a:p>
      </dgm:t>
    </dgm:pt>
    <dgm:pt modelId="{DD86AA54-0426-4B87-80BB-36DF4DB7997D}" type="parTrans" cxnId="{E24B3ED2-16F5-4264-B1CA-0EB5CC19CFB9}">
      <dgm:prSet/>
      <dgm:spPr/>
      <dgm:t>
        <a:bodyPr/>
        <a:lstStyle/>
        <a:p>
          <a:endParaRPr lang="pt-BR"/>
        </a:p>
      </dgm:t>
    </dgm:pt>
    <dgm:pt modelId="{4D9AFA08-59C9-466B-AE09-1C239E3B9F71}" type="sibTrans" cxnId="{E24B3ED2-16F5-4264-B1CA-0EB5CC19CFB9}">
      <dgm:prSet/>
      <dgm:spPr/>
      <dgm:t>
        <a:bodyPr/>
        <a:lstStyle/>
        <a:p>
          <a:endParaRPr lang="pt-BR"/>
        </a:p>
      </dgm:t>
    </dgm:pt>
    <dgm:pt modelId="{76041E18-9792-4E9F-A233-5864F8CE59D2}" type="pres">
      <dgm:prSet presAssocID="{2B5E1D56-4015-4732-9E44-78D86329C04D}" presName="outerComposite" presStyleCnt="0">
        <dgm:presLayoutVars>
          <dgm:chMax val="5"/>
          <dgm:dir/>
          <dgm:resizeHandles val="exact"/>
        </dgm:presLayoutVars>
      </dgm:prSet>
      <dgm:spPr/>
    </dgm:pt>
    <dgm:pt modelId="{D15C2309-6CAB-4241-A4C7-43B1C215DB85}" type="pres">
      <dgm:prSet presAssocID="{2B5E1D56-4015-4732-9E44-78D86329C04D}" presName="dummyMaxCanvas" presStyleCnt="0">
        <dgm:presLayoutVars/>
      </dgm:prSet>
      <dgm:spPr/>
    </dgm:pt>
    <dgm:pt modelId="{117123BD-0481-4E98-B961-CC8AE505C89D}" type="pres">
      <dgm:prSet presAssocID="{2B5E1D56-4015-4732-9E44-78D86329C04D}" presName="ThreeNodes_1" presStyleLbl="node1" presStyleIdx="0" presStyleCnt="3" custScaleY="129299">
        <dgm:presLayoutVars>
          <dgm:bulletEnabled val="1"/>
        </dgm:presLayoutVars>
      </dgm:prSet>
      <dgm:spPr/>
    </dgm:pt>
    <dgm:pt modelId="{134FB5E6-0687-47ED-B3CC-155B93050E1E}" type="pres">
      <dgm:prSet presAssocID="{2B5E1D56-4015-4732-9E44-78D86329C04D}" presName="ThreeNodes_2" presStyleLbl="node1" presStyleIdx="1" presStyleCnt="3" custLinFactNeighborX="368" custLinFactNeighborY="-368">
        <dgm:presLayoutVars>
          <dgm:bulletEnabled val="1"/>
        </dgm:presLayoutVars>
      </dgm:prSet>
      <dgm:spPr/>
    </dgm:pt>
    <dgm:pt modelId="{F469B755-8CBE-4664-B467-879F1F06B7E7}" type="pres">
      <dgm:prSet presAssocID="{2B5E1D56-4015-4732-9E44-78D86329C04D}" presName="ThreeNodes_3" presStyleLbl="node1" presStyleIdx="2" presStyleCnt="3" custLinFactNeighborX="0" custLinFactNeighborY="0">
        <dgm:presLayoutVars>
          <dgm:bulletEnabled val="1"/>
        </dgm:presLayoutVars>
      </dgm:prSet>
      <dgm:spPr/>
    </dgm:pt>
    <dgm:pt modelId="{C49C225C-5BC3-472B-B0D6-A30C4B45C9A9}" type="pres">
      <dgm:prSet presAssocID="{2B5E1D56-4015-4732-9E44-78D86329C04D}" presName="ThreeConn_1-2" presStyleLbl="fgAccFollowNode1" presStyleIdx="0" presStyleCnt="2">
        <dgm:presLayoutVars>
          <dgm:bulletEnabled val="1"/>
        </dgm:presLayoutVars>
      </dgm:prSet>
      <dgm:spPr/>
    </dgm:pt>
    <dgm:pt modelId="{B6725B43-3C99-4442-A7E7-FD49D93E63AC}" type="pres">
      <dgm:prSet presAssocID="{2B5E1D56-4015-4732-9E44-78D86329C04D}" presName="ThreeConn_2-3" presStyleLbl="fgAccFollowNode1" presStyleIdx="1" presStyleCnt="2">
        <dgm:presLayoutVars>
          <dgm:bulletEnabled val="1"/>
        </dgm:presLayoutVars>
      </dgm:prSet>
      <dgm:spPr/>
    </dgm:pt>
    <dgm:pt modelId="{74822351-B197-43B1-A176-1F16679B546A}" type="pres">
      <dgm:prSet presAssocID="{2B5E1D56-4015-4732-9E44-78D86329C04D}" presName="ThreeNodes_1_text" presStyleLbl="node1" presStyleIdx="2" presStyleCnt="3">
        <dgm:presLayoutVars>
          <dgm:bulletEnabled val="1"/>
        </dgm:presLayoutVars>
      </dgm:prSet>
      <dgm:spPr/>
    </dgm:pt>
    <dgm:pt modelId="{C70E09C0-CAC6-4A20-A49B-D9B77026FCD1}" type="pres">
      <dgm:prSet presAssocID="{2B5E1D56-4015-4732-9E44-78D86329C04D}" presName="ThreeNodes_2_text" presStyleLbl="node1" presStyleIdx="2" presStyleCnt="3">
        <dgm:presLayoutVars>
          <dgm:bulletEnabled val="1"/>
        </dgm:presLayoutVars>
      </dgm:prSet>
      <dgm:spPr/>
    </dgm:pt>
    <dgm:pt modelId="{D39CA5C8-E4BF-4BE1-A760-005B22A672D5}" type="pres">
      <dgm:prSet presAssocID="{2B5E1D56-4015-4732-9E44-78D86329C04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C130A12-EEE3-4246-B6BA-22AD23B10BBC}" type="presOf" srcId="{2B5E1D56-4015-4732-9E44-78D86329C04D}" destId="{76041E18-9792-4E9F-A233-5864F8CE59D2}" srcOrd="0" destOrd="0" presId="urn:microsoft.com/office/officeart/2005/8/layout/vProcess5"/>
    <dgm:cxn modelId="{DF95DA5B-6B5A-4973-BFFC-273F5F68E733}" type="presOf" srcId="{14903AC7-FF13-46DA-A457-52FC0434B8B7}" destId="{F469B755-8CBE-4664-B467-879F1F06B7E7}" srcOrd="0" destOrd="0" presId="urn:microsoft.com/office/officeart/2005/8/layout/vProcess5"/>
    <dgm:cxn modelId="{74D96254-30EF-4672-BADE-86AA4EB619A8}" type="presOf" srcId="{DF974628-C4AB-401E-A71C-11461735E161}" destId="{C70E09C0-CAC6-4A20-A49B-D9B77026FCD1}" srcOrd="1" destOrd="0" presId="urn:microsoft.com/office/officeart/2005/8/layout/vProcess5"/>
    <dgm:cxn modelId="{8BAD6884-F33A-4E1A-BEDD-D83A960A51EB}" srcId="{2B5E1D56-4015-4732-9E44-78D86329C04D}" destId="{D465C675-9616-48D9-B9EB-3F2FC34F517D}" srcOrd="0" destOrd="0" parTransId="{CC13E521-0BEE-4B58-A1BD-65683A54D949}" sibTransId="{83EF2774-11FB-493D-9534-480386B6F545}"/>
    <dgm:cxn modelId="{1001729A-80B3-42AF-9A5B-B96046374E3D}" type="presOf" srcId="{F8FDA0BF-5230-47D2-BC46-D6B98CAFB2A3}" destId="{B6725B43-3C99-4442-A7E7-FD49D93E63AC}" srcOrd="0" destOrd="0" presId="urn:microsoft.com/office/officeart/2005/8/layout/vProcess5"/>
    <dgm:cxn modelId="{388465AD-8448-4B9D-9E86-A905C9852BA8}" type="presOf" srcId="{DF974628-C4AB-401E-A71C-11461735E161}" destId="{134FB5E6-0687-47ED-B3CC-155B93050E1E}" srcOrd="0" destOrd="0" presId="urn:microsoft.com/office/officeart/2005/8/layout/vProcess5"/>
    <dgm:cxn modelId="{8EF406B1-F941-413D-A822-382D23A2D74C}" type="presOf" srcId="{14903AC7-FF13-46DA-A457-52FC0434B8B7}" destId="{D39CA5C8-E4BF-4BE1-A760-005B22A672D5}" srcOrd="1" destOrd="0" presId="urn:microsoft.com/office/officeart/2005/8/layout/vProcess5"/>
    <dgm:cxn modelId="{64E16FB9-3CC1-4B23-8B67-70EA7483800C}" type="presOf" srcId="{D465C675-9616-48D9-B9EB-3F2FC34F517D}" destId="{74822351-B197-43B1-A176-1F16679B546A}" srcOrd="1" destOrd="0" presId="urn:microsoft.com/office/officeart/2005/8/layout/vProcess5"/>
    <dgm:cxn modelId="{E24B3ED2-16F5-4264-B1CA-0EB5CC19CFB9}" srcId="{2B5E1D56-4015-4732-9E44-78D86329C04D}" destId="{14903AC7-FF13-46DA-A457-52FC0434B8B7}" srcOrd="2" destOrd="0" parTransId="{DD86AA54-0426-4B87-80BB-36DF4DB7997D}" sibTransId="{4D9AFA08-59C9-466B-AE09-1C239E3B9F71}"/>
    <dgm:cxn modelId="{428C10E4-A6C7-4AC4-B303-78327BDBD69D}" type="presOf" srcId="{D465C675-9616-48D9-B9EB-3F2FC34F517D}" destId="{117123BD-0481-4E98-B961-CC8AE505C89D}" srcOrd="0" destOrd="0" presId="urn:microsoft.com/office/officeart/2005/8/layout/vProcess5"/>
    <dgm:cxn modelId="{CB5127EC-7330-4E8B-9955-9C714E97EAB0}" srcId="{2B5E1D56-4015-4732-9E44-78D86329C04D}" destId="{DF974628-C4AB-401E-A71C-11461735E161}" srcOrd="1" destOrd="0" parTransId="{5D80DF78-F91E-4EC4-A4B3-4FD46D426254}" sibTransId="{F8FDA0BF-5230-47D2-BC46-D6B98CAFB2A3}"/>
    <dgm:cxn modelId="{A80E42FB-C847-4D67-85A2-BE4DDF3CD9D9}" type="presOf" srcId="{83EF2774-11FB-493D-9534-480386B6F545}" destId="{C49C225C-5BC3-472B-B0D6-A30C4B45C9A9}" srcOrd="0" destOrd="0" presId="urn:microsoft.com/office/officeart/2005/8/layout/vProcess5"/>
    <dgm:cxn modelId="{E5F72F6C-A8F2-4546-A47C-7D1FF93DC784}" type="presParOf" srcId="{76041E18-9792-4E9F-A233-5864F8CE59D2}" destId="{D15C2309-6CAB-4241-A4C7-43B1C215DB85}" srcOrd="0" destOrd="0" presId="urn:microsoft.com/office/officeart/2005/8/layout/vProcess5"/>
    <dgm:cxn modelId="{5F07CA1F-B01F-44FC-A004-477524A158B5}" type="presParOf" srcId="{76041E18-9792-4E9F-A233-5864F8CE59D2}" destId="{117123BD-0481-4E98-B961-CC8AE505C89D}" srcOrd="1" destOrd="0" presId="urn:microsoft.com/office/officeart/2005/8/layout/vProcess5"/>
    <dgm:cxn modelId="{3A2CDD44-39B8-4FBE-8F2E-48934FB340BB}" type="presParOf" srcId="{76041E18-9792-4E9F-A233-5864F8CE59D2}" destId="{134FB5E6-0687-47ED-B3CC-155B93050E1E}" srcOrd="2" destOrd="0" presId="urn:microsoft.com/office/officeart/2005/8/layout/vProcess5"/>
    <dgm:cxn modelId="{026D9022-5239-4C91-9FF0-F47B3ADD0B7A}" type="presParOf" srcId="{76041E18-9792-4E9F-A233-5864F8CE59D2}" destId="{F469B755-8CBE-4664-B467-879F1F06B7E7}" srcOrd="3" destOrd="0" presId="urn:microsoft.com/office/officeart/2005/8/layout/vProcess5"/>
    <dgm:cxn modelId="{FCF734AF-BA51-41A2-BCF4-C723CD79F051}" type="presParOf" srcId="{76041E18-9792-4E9F-A233-5864F8CE59D2}" destId="{C49C225C-5BC3-472B-B0D6-A30C4B45C9A9}" srcOrd="4" destOrd="0" presId="urn:microsoft.com/office/officeart/2005/8/layout/vProcess5"/>
    <dgm:cxn modelId="{7D25308F-51DB-4417-A507-E6933D880AB8}" type="presParOf" srcId="{76041E18-9792-4E9F-A233-5864F8CE59D2}" destId="{B6725B43-3C99-4442-A7E7-FD49D93E63AC}" srcOrd="5" destOrd="0" presId="urn:microsoft.com/office/officeart/2005/8/layout/vProcess5"/>
    <dgm:cxn modelId="{8A35BAB0-E27F-4E9D-8BE4-9ABD9FAA1B2D}" type="presParOf" srcId="{76041E18-9792-4E9F-A233-5864F8CE59D2}" destId="{74822351-B197-43B1-A176-1F16679B546A}" srcOrd="6" destOrd="0" presId="urn:microsoft.com/office/officeart/2005/8/layout/vProcess5"/>
    <dgm:cxn modelId="{B787F22C-4AE5-466F-95A6-B747D2CBE6C6}" type="presParOf" srcId="{76041E18-9792-4E9F-A233-5864F8CE59D2}" destId="{C70E09C0-CAC6-4A20-A49B-D9B77026FCD1}" srcOrd="7" destOrd="0" presId="urn:microsoft.com/office/officeart/2005/8/layout/vProcess5"/>
    <dgm:cxn modelId="{F8A6AC95-33AB-4E9C-8C9D-21500BD41EE7}" type="presParOf" srcId="{76041E18-9792-4E9F-A233-5864F8CE59D2}" destId="{D39CA5C8-E4BF-4BE1-A760-005B22A672D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3181D-D9F5-47B6-A486-C2D0B9DF04CE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71C16DB-0FA7-468B-941F-02BB5E96484E}">
      <dgm:prSet phldrT="[Texto]" custT="1"/>
      <dgm:spPr/>
      <dgm:t>
        <a:bodyPr/>
        <a:lstStyle/>
        <a:p>
          <a:r>
            <a:rPr lang="pt-BR" sz="1900" dirty="0"/>
            <a:t>Coleta, análise e interpretação de dados de rotina</a:t>
          </a:r>
        </a:p>
      </dgm:t>
    </dgm:pt>
    <dgm:pt modelId="{9D7BEB34-AE41-4DC3-A285-E67829B6331B}" type="parTrans" cxnId="{8EF6B329-3E2A-432A-B84F-59BCF8AB1876}">
      <dgm:prSet/>
      <dgm:spPr/>
      <dgm:t>
        <a:bodyPr/>
        <a:lstStyle/>
        <a:p>
          <a:endParaRPr lang="pt-BR"/>
        </a:p>
      </dgm:t>
    </dgm:pt>
    <dgm:pt modelId="{613AF506-1812-424A-94CB-94D01E146B9C}" type="sibTrans" cxnId="{8EF6B329-3E2A-432A-B84F-59BCF8AB1876}">
      <dgm:prSet/>
      <dgm:spPr/>
      <dgm:t>
        <a:bodyPr/>
        <a:lstStyle/>
        <a:p>
          <a:endParaRPr lang="pt-BR"/>
        </a:p>
      </dgm:t>
    </dgm:pt>
    <dgm:pt modelId="{7D78044E-D8EE-442E-A479-E54228F2CCD9}">
      <dgm:prSet phldrT="[Texto]" custT="1"/>
      <dgm:spPr/>
      <dgm:t>
        <a:bodyPr/>
        <a:lstStyle/>
        <a:p>
          <a:r>
            <a:rPr lang="pt-BR" sz="1900" dirty="0"/>
            <a:t>Investigação epidemiológica</a:t>
          </a:r>
        </a:p>
      </dgm:t>
    </dgm:pt>
    <dgm:pt modelId="{DAC59200-7779-498F-8E68-C59BBF4B6919}" type="parTrans" cxnId="{9065E458-A141-49F7-8642-97C8F5AB3EFA}">
      <dgm:prSet/>
      <dgm:spPr/>
      <dgm:t>
        <a:bodyPr/>
        <a:lstStyle/>
        <a:p>
          <a:endParaRPr lang="pt-BR"/>
        </a:p>
      </dgm:t>
    </dgm:pt>
    <dgm:pt modelId="{9E612CDF-8B7A-4D1D-A81E-6BC4628B3CF7}" type="sibTrans" cxnId="{9065E458-A141-49F7-8642-97C8F5AB3EFA}">
      <dgm:prSet/>
      <dgm:spPr/>
      <dgm:t>
        <a:bodyPr/>
        <a:lstStyle/>
        <a:p>
          <a:endParaRPr lang="pt-BR"/>
        </a:p>
      </dgm:t>
    </dgm:pt>
    <dgm:pt modelId="{4F7E27ED-6B78-4C30-BB9C-D5E737A07511}">
      <dgm:prSet phldrT="[Texto]" custT="1"/>
      <dgm:spPr/>
      <dgm:t>
        <a:bodyPr/>
        <a:lstStyle/>
        <a:p>
          <a:r>
            <a:rPr lang="pt-BR" sz="1900" dirty="0"/>
            <a:t>Recomendações ou aplicação de medidas de controle</a:t>
          </a:r>
        </a:p>
      </dgm:t>
    </dgm:pt>
    <dgm:pt modelId="{C188FE06-B430-4A55-A74A-BD4B33ED0D60}" type="parTrans" cxnId="{E9F05D95-B29C-4443-BFC1-6E9CB9E54C63}">
      <dgm:prSet/>
      <dgm:spPr/>
      <dgm:t>
        <a:bodyPr/>
        <a:lstStyle/>
        <a:p>
          <a:endParaRPr lang="pt-BR"/>
        </a:p>
      </dgm:t>
    </dgm:pt>
    <dgm:pt modelId="{74792AE8-0D3D-4D00-8718-D0DD2F0425F2}" type="sibTrans" cxnId="{E9F05D95-B29C-4443-BFC1-6E9CB9E54C63}">
      <dgm:prSet/>
      <dgm:spPr/>
      <dgm:t>
        <a:bodyPr/>
        <a:lstStyle/>
        <a:p>
          <a:endParaRPr lang="pt-BR"/>
        </a:p>
      </dgm:t>
    </dgm:pt>
    <dgm:pt modelId="{99ED9E46-3B44-460A-B82E-08665EF93EFC}">
      <dgm:prSet custT="1"/>
      <dgm:spPr/>
      <dgm:t>
        <a:bodyPr/>
        <a:lstStyle/>
        <a:p>
          <a:r>
            <a:rPr lang="pt-BR" sz="1900" dirty="0"/>
            <a:t>Divulgação de informações</a:t>
          </a:r>
        </a:p>
      </dgm:t>
    </dgm:pt>
    <dgm:pt modelId="{19556BC3-7A0E-4F41-81F3-8E7285912662}" type="parTrans" cxnId="{F3F423AC-924C-46A9-A95A-12DA69F36E93}">
      <dgm:prSet/>
      <dgm:spPr/>
      <dgm:t>
        <a:bodyPr/>
        <a:lstStyle/>
        <a:p>
          <a:endParaRPr lang="pt-BR"/>
        </a:p>
      </dgm:t>
    </dgm:pt>
    <dgm:pt modelId="{11C3814C-C209-4081-9722-C58B1C889ECB}" type="sibTrans" cxnId="{F3F423AC-924C-46A9-A95A-12DA69F36E93}">
      <dgm:prSet/>
      <dgm:spPr/>
      <dgm:t>
        <a:bodyPr/>
        <a:lstStyle/>
        <a:p>
          <a:endParaRPr lang="pt-BR"/>
        </a:p>
      </dgm:t>
    </dgm:pt>
    <dgm:pt modelId="{0B6AE122-9E3B-4B35-BD2B-D3CA40ECDBEC}" type="pres">
      <dgm:prSet presAssocID="{FD73181D-D9F5-47B6-A486-C2D0B9DF04CE}" presName="outerComposite" presStyleCnt="0">
        <dgm:presLayoutVars>
          <dgm:chMax val="5"/>
          <dgm:dir/>
          <dgm:resizeHandles val="exact"/>
        </dgm:presLayoutVars>
      </dgm:prSet>
      <dgm:spPr/>
    </dgm:pt>
    <dgm:pt modelId="{5B09E659-FB80-4438-8479-EAC6C6976007}" type="pres">
      <dgm:prSet presAssocID="{FD73181D-D9F5-47B6-A486-C2D0B9DF04CE}" presName="dummyMaxCanvas" presStyleCnt="0">
        <dgm:presLayoutVars/>
      </dgm:prSet>
      <dgm:spPr/>
    </dgm:pt>
    <dgm:pt modelId="{D8BEE083-9D2F-46BD-804C-C8E7E4E4FD5A}" type="pres">
      <dgm:prSet presAssocID="{FD73181D-D9F5-47B6-A486-C2D0B9DF04CE}" presName="FourNodes_1" presStyleLbl="node1" presStyleIdx="0" presStyleCnt="4" custScaleY="141475">
        <dgm:presLayoutVars>
          <dgm:bulletEnabled val="1"/>
        </dgm:presLayoutVars>
      </dgm:prSet>
      <dgm:spPr/>
    </dgm:pt>
    <dgm:pt modelId="{BFFDE956-DC43-4C8D-B1BC-17055A873D36}" type="pres">
      <dgm:prSet presAssocID="{FD73181D-D9F5-47B6-A486-C2D0B9DF04CE}" presName="FourNodes_2" presStyleLbl="node1" presStyleIdx="1" presStyleCnt="4" custLinFactNeighborX="728" custLinFactNeighborY="3364">
        <dgm:presLayoutVars>
          <dgm:bulletEnabled val="1"/>
        </dgm:presLayoutVars>
      </dgm:prSet>
      <dgm:spPr/>
    </dgm:pt>
    <dgm:pt modelId="{1F1921F2-EE32-493A-94B7-9A37027D34D4}" type="pres">
      <dgm:prSet presAssocID="{FD73181D-D9F5-47B6-A486-C2D0B9DF04CE}" presName="FourNodes_3" presStyleLbl="node1" presStyleIdx="2" presStyleCnt="4">
        <dgm:presLayoutVars>
          <dgm:bulletEnabled val="1"/>
        </dgm:presLayoutVars>
      </dgm:prSet>
      <dgm:spPr/>
    </dgm:pt>
    <dgm:pt modelId="{45116A8E-AFBA-4BE9-A6A3-B78F17D83774}" type="pres">
      <dgm:prSet presAssocID="{FD73181D-D9F5-47B6-A486-C2D0B9DF04CE}" presName="FourNodes_4" presStyleLbl="node1" presStyleIdx="3" presStyleCnt="4">
        <dgm:presLayoutVars>
          <dgm:bulletEnabled val="1"/>
        </dgm:presLayoutVars>
      </dgm:prSet>
      <dgm:spPr/>
    </dgm:pt>
    <dgm:pt modelId="{3AF65A4E-04B2-425B-8684-F8B227E2B5D2}" type="pres">
      <dgm:prSet presAssocID="{FD73181D-D9F5-47B6-A486-C2D0B9DF04CE}" presName="FourConn_1-2" presStyleLbl="fgAccFollowNode1" presStyleIdx="0" presStyleCnt="3">
        <dgm:presLayoutVars>
          <dgm:bulletEnabled val="1"/>
        </dgm:presLayoutVars>
      </dgm:prSet>
      <dgm:spPr/>
    </dgm:pt>
    <dgm:pt modelId="{585418A1-A2AF-43C5-8349-564846EC87B8}" type="pres">
      <dgm:prSet presAssocID="{FD73181D-D9F5-47B6-A486-C2D0B9DF04CE}" presName="FourConn_2-3" presStyleLbl="fgAccFollowNode1" presStyleIdx="1" presStyleCnt="3">
        <dgm:presLayoutVars>
          <dgm:bulletEnabled val="1"/>
        </dgm:presLayoutVars>
      </dgm:prSet>
      <dgm:spPr/>
    </dgm:pt>
    <dgm:pt modelId="{3B79C4B0-A879-4F7F-8A16-4BA278A3F4B2}" type="pres">
      <dgm:prSet presAssocID="{FD73181D-D9F5-47B6-A486-C2D0B9DF04CE}" presName="FourConn_3-4" presStyleLbl="fgAccFollowNode1" presStyleIdx="2" presStyleCnt="3">
        <dgm:presLayoutVars>
          <dgm:bulletEnabled val="1"/>
        </dgm:presLayoutVars>
      </dgm:prSet>
      <dgm:spPr/>
    </dgm:pt>
    <dgm:pt modelId="{4674148A-8C17-4223-8962-6D4511C4DC02}" type="pres">
      <dgm:prSet presAssocID="{FD73181D-D9F5-47B6-A486-C2D0B9DF04CE}" presName="FourNodes_1_text" presStyleLbl="node1" presStyleIdx="3" presStyleCnt="4">
        <dgm:presLayoutVars>
          <dgm:bulletEnabled val="1"/>
        </dgm:presLayoutVars>
      </dgm:prSet>
      <dgm:spPr/>
    </dgm:pt>
    <dgm:pt modelId="{3912B3CA-D028-4C78-862F-41A09D361D9D}" type="pres">
      <dgm:prSet presAssocID="{FD73181D-D9F5-47B6-A486-C2D0B9DF04CE}" presName="FourNodes_2_text" presStyleLbl="node1" presStyleIdx="3" presStyleCnt="4">
        <dgm:presLayoutVars>
          <dgm:bulletEnabled val="1"/>
        </dgm:presLayoutVars>
      </dgm:prSet>
      <dgm:spPr/>
    </dgm:pt>
    <dgm:pt modelId="{4C809975-5E57-45AD-A579-FE92AAC547A4}" type="pres">
      <dgm:prSet presAssocID="{FD73181D-D9F5-47B6-A486-C2D0B9DF04CE}" presName="FourNodes_3_text" presStyleLbl="node1" presStyleIdx="3" presStyleCnt="4">
        <dgm:presLayoutVars>
          <dgm:bulletEnabled val="1"/>
        </dgm:presLayoutVars>
      </dgm:prSet>
      <dgm:spPr/>
    </dgm:pt>
    <dgm:pt modelId="{07FC8DB0-ED9F-4A6A-B736-3BEFCAEFF128}" type="pres">
      <dgm:prSet presAssocID="{FD73181D-D9F5-47B6-A486-C2D0B9DF04C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AD73008-94BB-4047-A70A-A30933A25313}" type="presOf" srcId="{FD73181D-D9F5-47B6-A486-C2D0B9DF04CE}" destId="{0B6AE122-9E3B-4B35-BD2B-D3CA40ECDBEC}" srcOrd="0" destOrd="0" presId="urn:microsoft.com/office/officeart/2005/8/layout/vProcess5"/>
    <dgm:cxn modelId="{CAA3860A-105E-467F-BFF3-AE61B6D5EBD1}" type="presOf" srcId="{4F7E27ED-6B78-4C30-BB9C-D5E737A07511}" destId="{4C809975-5E57-45AD-A579-FE92AAC547A4}" srcOrd="1" destOrd="0" presId="urn:microsoft.com/office/officeart/2005/8/layout/vProcess5"/>
    <dgm:cxn modelId="{012F3427-6003-4461-992B-F0164EBA2EBE}" type="presOf" srcId="{071C16DB-0FA7-468B-941F-02BB5E96484E}" destId="{4674148A-8C17-4223-8962-6D4511C4DC02}" srcOrd="1" destOrd="0" presId="urn:microsoft.com/office/officeart/2005/8/layout/vProcess5"/>
    <dgm:cxn modelId="{8EF6B329-3E2A-432A-B84F-59BCF8AB1876}" srcId="{FD73181D-D9F5-47B6-A486-C2D0B9DF04CE}" destId="{071C16DB-0FA7-468B-941F-02BB5E96484E}" srcOrd="0" destOrd="0" parTransId="{9D7BEB34-AE41-4DC3-A285-E67829B6331B}" sibTransId="{613AF506-1812-424A-94CB-94D01E146B9C}"/>
    <dgm:cxn modelId="{FFE03E2A-D4CA-4159-ADDE-DE74F56B2755}" type="presOf" srcId="{99ED9E46-3B44-460A-B82E-08665EF93EFC}" destId="{45116A8E-AFBA-4BE9-A6A3-B78F17D83774}" srcOrd="0" destOrd="0" presId="urn:microsoft.com/office/officeart/2005/8/layout/vProcess5"/>
    <dgm:cxn modelId="{955D373C-E1EF-4C84-A785-582B4EB8BBAA}" type="presOf" srcId="{99ED9E46-3B44-460A-B82E-08665EF93EFC}" destId="{07FC8DB0-ED9F-4A6A-B736-3BEFCAEFF128}" srcOrd="1" destOrd="0" presId="urn:microsoft.com/office/officeart/2005/8/layout/vProcess5"/>
    <dgm:cxn modelId="{B1B05360-8D1B-4C4D-83F6-DA50468775B1}" type="presOf" srcId="{7D78044E-D8EE-442E-A479-E54228F2CCD9}" destId="{BFFDE956-DC43-4C8D-B1BC-17055A873D36}" srcOrd="0" destOrd="0" presId="urn:microsoft.com/office/officeart/2005/8/layout/vProcess5"/>
    <dgm:cxn modelId="{7EBB9341-71BF-430B-8EAD-DE6C1236ED92}" type="presOf" srcId="{613AF506-1812-424A-94CB-94D01E146B9C}" destId="{3AF65A4E-04B2-425B-8684-F8B227E2B5D2}" srcOrd="0" destOrd="0" presId="urn:microsoft.com/office/officeart/2005/8/layout/vProcess5"/>
    <dgm:cxn modelId="{79425464-63F3-43A4-8708-288FB8A30E1B}" type="presOf" srcId="{7D78044E-D8EE-442E-A479-E54228F2CCD9}" destId="{3912B3CA-D028-4C78-862F-41A09D361D9D}" srcOrd="1" destOrd="0" presId="urn:microsoft.com/office/officeart/2005/8/layout/vProcess5"/>
    <dgm:cxn modelId="{4103BE6C-946F-414F-A518-4257DAB57001}" type="presOf" srcId="{4F7E27ED-6B78-4C30-BB9C-D5E737A07511}" destId="{1F1921F2-EE32-493A-94B7-9A37027D34D4}" srcOrd="0" destOrd="0" presId="urn:microsoft.com/office/officeart/2005/8/layout/vProcess5"/>
    <dgm:cxn modelId="{9065E458-A141-49F7-8642-97C8F5AB3EFA}" srcId="{FD73181D-D9F5-47B6-A486-C2D0B9DF04CE}" destId="{7D78044E-D8EE-442E-A479-E54228F2CCD9}" srcOrd="1" destOrd="0" parTransId="{DAC59200-7779-498F-8E68-C59BBF4B6919}" sibTransId="{9E612CDF-8B7A-4D1D-A81E-6BC4628B3CF7}"/>
    <dgm:cxn modelId="{E9F05D95-B29C-4443-BFC1-6E9CB9E54C63}" srcId="{FD73181D-D9F5-47B6-A486-C2D0B9DF04CE}" destId="{4F7E27ED-6B78-4C30-BB9C-D5E737A07511}" srcOrd="2" destOrd="0" parTransId="{C188FE06-B430-4A55-A74A-BD4B33ED0D60}" sibTransId="{74792AE8-0D3D-4D00-8718-D0DD2F0425F2}"/>
    <dgm:cxn modelId="{06F7A396-13AF-4543-932E-877A6B8A103F}" type="presOf" srcId="{74792AE8-0D3D-4D00-8718-D0DD2F0425F2}" destId="{3B79C4B0-A879-4F7F-8A16-4BA278A3F4B2}" srcOrd="0" destOrd="0" presId="urn:microsoft.com/office/officeart/2005/8/layout/vProcess5"/>
    <dgm:cxn modelId="{F3F423AC-924C-46A9-A95A-12DA69F36E93}" srcId="{FD73181D-D9F5-47B6-A486-C2D0B9DF04CE}" destId="{99ED9E46-3B44-460A-B82E-08665EF93EFC}" srcOrd="3" destOrd="0" parTransId="{19556BC3-7A0E-4F41-81F3-8E7285912662}" sibTransId="{11C3814C-C209-4081-9722-C58B1C889ECB}"/>
    <dgm:cxn modelId="{F7FAFAEF-6DD3-40A8-9A87-E0FC0C0862E4}" type="presOf" srcId="{071C16DB-0FA7-468B-941F-02BB5E96484E}" destId="{D8BEE083-9D2F-46BD-804C-C8E7E4E4FD5A}" srcOrd="0" destOrd="0" presId="urn:microsoft.com/office/officeart/2005/8/layout/vProcess5"/>
    <dgm:cxn modelId="{BF7B43F1-660F-48EF-9150-AE3B7E86BE57}" type="presOf" srcId="{9E612CDF-8B7A-4D1D-A81E-6BC4628B3CF7}" destId="{585418A1-A2AF-43C5-8349-564846EC87B8}" srcOrd="0" destOrd="0" presId="urn:microsoft.com/office/officeart/2005/8/layout/vProcess5"/>
    <dgm:cxn modelId="{B5B366E3-B6FA-47C0-ACD3-FDE94DA3828C}" type="presParOf" srcId="{0B6AE122-9E3B-4B35-BD2B-D3CA40ECDBEC}" destId="{5B09E659-FB80-4438-8479-EAC6C6976007}" srcOrd="0" destOrd="0" presId="urn:microsoft.com/office/officeart/2005/8/layout/vProcess5"/>
    <dgm:cxn modelId="{6CEA66D2-A6FA-49B3-9590-62ED970C2FF2}" type="presParOf" srcId="{0B6AE122-9E3B-4B35-BD2B-D3CA40ECDBEC}" destId="{D8BEE083-9D2F-46BD-804C-C8E7E4E4FD5A}" srcOrd="1" destOrd="0" presId="urn:microsoft.com/office/officeart/2005/8/layout/vProcess5"/>
    <dgm:cxn modelId="{4E10D8F4-B961-45B8-B152-8EBA240EC46B}" type="presParOf" srcId="{0B6AE122-9E3B-4B35-BD2B-D3CA40ECDBEC}" destId="{BFFDE956-DC43-4C8D-B1BC-17055A873D36}" srcOrd="2" destOrd="0" presId="urn:microsoft.com/office/officeart/2005/8/layout/vProcess5"/>
    <dgm:cxn modelId="{806B76F0-6446-47FF-B2D6-046CCD70C365}" type="presParOf" srcId="{0B6AE122-9E3B-4B35-BD2B-D3CA40ECDBEC}" destId="{1F1921F2-EE32-493A-94B7-9A37027D34D4}" srcOrd="3" destOrd="0" presId="urn:microsoft.com/office/officeart/2005/8/layout/vProcess5"/>
    <dgm:cxn modelId="{1F2EFDAC-F881-4E8F-B9F8-84079076D388}" type="presParOf" srcId="{0B6AE122-9E3B-4B35-BD2B-D3CA40ECDBEC}" destId="{45116A8E-AFBA-4BE9-A6A3-B78F17D83774}" srcOrd="4" destOrd="0" presId="urn:microsoft.com/office/officeart/2005/8/layout/vProcess5"/>
    <dgm:cxn modelId="{C5D1D373-88FB-4E8E-B73B-BCFE955E6DB3}" type="presParOf" srcId="{0B6AE122-9E3B-4B35-BD2B-D3CA40ECDBEC}" destId="{3AF65A4E-04B2-425B-8684-F8B227E2B5D2}" srcOrd="5" destOrd="0" presId="urn:microsoft.com/office/officeart/2005/8/layout/vProcess5"/>
    <dgm:cxn modelId="{3F50B9B3-F4DD-4220-B52F-388A9E904856}" type="presParOf" srcId="{0B6AE122-9E3B-4B35-BD2B-D3CA40ECDBEC}" destId="{585418A1-A2AF-43C5-8349-564846EC87B8}" srcOrd="6" destOrd="0" presId="urn:microsoft.com/office/officeart/2005/8/layout/vProcess5"/>
    <dgm:cxn modelId="{020DF6B3-B5AD-4ECE-AF4A-163105FF0596}" type="presParOf" srcId="{0B6AE122-9E3B-4B35-BD2B-D3CA40ECDBEC}" destId="{3B79C4B0-A879-4F7F-8A16-4BA278A3F4B2}" srcOrd="7" destOrd="0" presId="urn:microsoft.com/office/officeart/2005/8/layout/vProcess5"/>
    <dgm:cxn modelId="{56E2E037-9979-43A7-AF86-DE7B76E44953}" type="presParOf" srcId="{0B6AE122-9E3B-4B35-BD2B-D3CA40ECDBEC}" destId="{4674148A-8C17-4223-8962-6D4511C4DC02}" srcOrd="8" destOrd="0" presId="urn:microsoft.com/office/officeart/2005/8/layout/vProcess5"/>
    <dgm:cxn modelId="{2926DC7C-93BF-4071-81BD-6AF6117F6F8E}" type="presParOf" srcId="{0B6AE122-9E3B-4B35-BD2B-D3CA40ECDBEC}" destId="{3912B3CA-D028-4C78-862F-41A09D361D9D}" srcOrd="9" destOrd="0" presId="urn:microsoft.com/office/officeart/2005/8/layout/vProcess5"/>
    <dgm:cxn modelId="{3213FBCA-F77A-4349-9848-1193319EA575}" type="presParOf" srcId="{0B6AE122-9E3B-4B35-BD2B-D3CA40ECDBEC}" destId="{4C809975-5E57-45AD-A579-FE92AAC547A4}" srcOrd="10" destOrd="0" presId="urn:microsoft.com/office/officeart/2005/8/layout/vProcess5"/>
    <dgm:cxn modelId="{7A8FABD2-2186-41C4-95E9-6C6E69A92C32}" type="presParOf" srcId="{0B6AE122-9E3B-4B35-BD2B-D3CA40ECDBEC}" destId="{07FC8DB0-ED9F-4A6A-B736-3BEFCAEFF12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636755-1A8D-47DD-9487-610F6AEBE925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8F983AA0-B148-40FF-B9DC-FCCE343CB8DF}">
      <dgm:prSet phldrT="[Texto]" custT="1"/>
      <dgm:spPr/>
      <dgm:t>
        <a:bodyPr/>
        <a:lstStyle/>
        <a:p>
          <a:r>
            <a:rPr lang="es-ES_tradn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2.974.242 </a:t>
          </a:r>
          <a:r>
            <a:rPr lang="es-ES_tradnl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Notificações</a:t>
          </a:r>
          <a:r>
            <a:rPr lang="es-ES_tradn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S_tradnl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doenças</a:t>
          </a:r>
          <a:r>
            <a:rPr lang="es-ES_tradn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S_tradnl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agravos</a:t>
          </a:r>
          <a:r>
            <a:rPr lang="es-ES_tradn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no </a:t>
          </a:r>
          <a:r>
            <a:rPr lang="es-ES_tradnl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Sinan</a:t>
          </a:r>
          <a:endParaRPr lang="es-ES_tradnl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27E17D-952A-495F-B134-48BE2D5365D1}" type="parTrans" cxnId="{F78CB60D-EAEB-46E1-AEE7-C43B261734EB}">
      <dgm:prSet/>
      <dgm:spPr/>
      <dgm:t>
        <a:bodyPr/>
        <a:lstStyle/>
        <a:p>
          <a:endParaRPr lang="es-ES_tradnl" sz="2800"/>
        </a:p>
      </dgm:t>
    </dgm:pt>
    <dgm:pt modelId="{E1BFDB1E-8DF4-4F32-BE7F-76AFDA1EFF3A}" type="sibTrans" cxnId="{F78CB60D-EAEB-46E1-AEE7-C43B261734EB}">
      <dgm:prSet/>
      <dgm:spPr/>
      <dgm:t>
        <a:bodyPr/>
        <a:lstStyle/>
        <a:p>
          <a:endParaRPr lang="es-ES_tradnl" sz="2800"/>
        </a:p>
      </dgm:t>
    </dgm:pt>
    <dgm:pt modelId="{9588515A-2BE7-46EF-8512-55599C46E408}">
      <dgm:prSet phldrT="[Texto]" custT="1"/>
      <dgm:spPr/>
      <dgm:t>
        <a:bodyPr/>
        <a:lstStyle/>
        <a:p>
          <a:r>
            <a:rPr lang="es-ES_tradn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68% (2.022.484) notificados pela Rede </a:t>
          </a:r>
          <a:r>
            <a:rPr lang="es-ES_tradnl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Hospitalar</a:t>
          </a:r>
          <a:r>
            <a:rPr lang="es-ES_tradn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Pública e Privada *</a:t>
          </a:r>
        </a:p>
      </dgm:t>
    </dgm:pt>
    <dgm:pt modelId="{28F9934F-FC86-4208-B26F-C4D5EC1DB278}" type="parTrans" cxnId="{E9811B25-3E7A-43EA-B635-0BC33DB6A48B}">
      <dgm:prSet/>
      <dgm:spPr/>
      <dgm:t>
        <a:bodyPr/>
        <a:lstStyle/>
        <a:p>
          <a:endParaRPr lang="es-ES_tradnl" sz="2800"/>
        </a:p>
      </dgm:t>
    </dgm:pt>
    <dgm:pt modelId="{152EFC44-5D3A-420D-BAD5-D4B0696E4CB7}" type="sibTrans" cxnId="{E9811B25-3E7A-43EA-B635-0BC33DB6A48B}">
      <dgm:prSet/>
      <dgm:spPr/>
      <dgm:t>
        <a:bodyPr/>
        <a:lstStyle/>
        <a:p>
          <a:endParaRPr lang="es-ES_tradnl" sz="2800"/>
        </a:p>
      </dgm:t>
    </dgm:pt>
    <dgm:pt modelId="{E2D6EB1E-A1D6-4551-A961-68C6C61A59FA}">
      <dgm:prSet phldrT="[Texto]" custT="1"/>
      <dgm:spPr/>
      <dgm:t>
        <a:bodyPr/>
        <a:lstStyle/>
        <a:p>
          <a:r>
            <a:rPr lang="pt-BR" sz="120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11,2% (333.373 casos  notificados por NHE)</a:t>
          </a:r>
          <a:endParaRPr lang="es-ES_tradnl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5DE36-97C0-4879-B556-5D603B944C6D}" type="parTrans" cxnId="{0838EEDB-9B54-445A-841B-4DF36C4EC1EB}">
      <dgm:prSet/>
      <dgm:spPr/>
      <dgm:t>
        <a:bodyPr/>
        <a:lstStyle/>
        <a:p>
          <a:endParaRPr lang="es-ES_tradnl" sz="2800"/>
        </a:p>
      </dgm:t>
    </dgm:pt>
    <dgm:pt modelId="{5E4E50E0-56F2-4823-9FDE-36CB6C38D7CB}" type="sibTrans" cxnId="{0838EEDB-9B54-445A-841B-4DF36C4EC1EB}">
      <dgm:prSet/>
      <dgm:spPr/>
      <dgm:t>
        <a:bodyPr/>
        <a:lstStyle/>
        <a:p>
          <a:endParaRPr lang="es-ES_tradnl" sz="2800"/>
        </a:p>
      </dgm:t>
    </dgm:pt>
    <dgm:pt modelId="{51F462DC-A100-4D0C-8D81-B3AC75229C85}" type="pres">
      <dgm:prSet presAssocID="{A9636755-1A8D-47DD-9487-610F6AEBE925}" presName="Name0" presStyleCnt="0">
        <dgm:presLayoutVars>
          <dgm:chMax val="7"/>
          <dgm:resizeHandles val="exact"/>
        </dgm:presLayoutVars>
      </dgm:prSet>
      <dgm:spPr/>
    </dgm:pt>
    <dgm:pt modelId="{C856E66F-0F48-4E89-A325-8EDB8D9B8BC3}" type="pres">
      <dgm:prSet presAssocID="{A9636755-1A8D-47DD-9487-610F6AEBE925}" presName="comp1" presStyleCnt="0"/>
      <dgm:spPr/>
    </dgm:pt>
    <dgm:pt modelId="{576631B6-CD45-4513-AD77-A072EF7E772E}" type="pres">
      <dgm:prSet presAssocID="{A9636755-1A8D-47DD-9487-610F6AEBE925}" presName="circle1" presStyleLbl="node1" presStyleIdx="0" presStyleCnt="3" custLinFactNeighborX="972"/>
      <dgm:spPr/>
    </dgm:pt>
    <dgm:pt modelId="{C83D4E79-FB5C-498B-B909-1D4874746957}" type="pres">
      <dgm:prSet presAssocID="{A9636755-1A8D-47DD-9487-610F6AEBE925}" presName="c1text" presStyleLbl="node1" presStyleIdx="0" presStyleCnt="3">
        <dgm:presLayoutVars>
          <dgm:bulletEnabled val="1"/>
        </dgm:presLayoutVars>
      </dgm:prSet>
      <dgm:spPr/>
    </dgm:pt>
    <dgm:pt modelId="{289313CE-9453-42DD-B4F1-681102498BB9}" type="pres">
      <dgm:prSet presAssocID="{A9636755-1A8D-47DD-9487-610F6AEBE925}" presName="comp2" presStyleCnt="0"/>
      <dgm:spPr/>
    </dgm:pt>
    <dgm:pt modelId="{8C9B5064-FF02-4F80-B909-7E1E1BF40204}" type="pres">
      <dgm:prSet presAssocID="{A9636755-1A8D-47DD-9487-610F6AEBE925}" presName="circle2" presStyleLbl="node1" presStyleIdx="1" presStyleCnt="3" custScaleX="119206" custScaleY="97793" custLinFactNeighborX="432" custLinFactNeighborY="-1728"/>
      <dgm:spPr/>
    </dgm:pt>
    <dgm:pt modelId="{9193FA97-7324-42F5-BB31-599CFAFBC9CD}" type="pres">
      <dgm:prSet presAssocID="{A9636755-1A8D-47DD-9487-610F6AEBE925}" presName="c2text" presStyleLbl="node1" presStyleIdx="1" presStyleCnt="3">
        <dgm:presLayoutVars>
          <dgm:bulletEnabled val="1"/>
        </dgm:presLayoutVars>
      </dgm:prSet>
      <dgm:spPr/>
    </dgm:pt>
    <dgm:pt modelId="{50B23B7D-9775-4068-9800-13097455FA65}" type="pres">
      <dgm:prSet presAssocID="{A9636755-1A8D-47DD-9487-610F6AEBE925}" presName="comp3" presStyleCnt="0"/>
      <dgm:spPr/>
    </dgm:pt>
    <dgm:pt modelId="{F726C980-3598-4133-810C-98A22E6833A6}" type="pres">
      <dgm:prSet presAssocID="{A9636755-1A8D-47DD-9487-610F6AEBE925}" presName="circle3" presStyleLbl="node1" presStyleIdx="2" presStyleCnt="3" custScaleX="63117" custScaleY="62086" custLinFactNeighborX="4113" custLinFactNeighborY="18957"/>
      <dgm:spPr/>
    </dgm:pt>
    <dgm:pt modelId="{C90C9AB3-A7C4-445E-A01F-54A075D44DFA}" type="pres">
      <dgm:prSet presAssocID="{A9636755-1A8D-47DD-9487-610F6AEBE92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F78CB60D-EAEB-46E1-AEE7-C43B261734EB}" srcId="{A9636755-1A8D-47DD-9487-610F6AEBE925}" destId="{8F983AA0-B148-40FF-B9DC-FCCE343CB8DF}" srcOrd="0" destOrd="0" parTransId="{AC27E17D-952A-495F-B134-48BE2D5365D1}" sibTransId="{E1BFDB1E-8DF4-4F32-BE7F-76AFDA1EFF3A}"/>
    <dgm:cxn modelId="{E9811B25-3E7A-43EA-B635-0BC33DB6A48B}" srcId="{A9636755-1A8D-47DD-9487-610F6AEBE925}" destId="{9588515A-2BE7-46EF-8512-55599C46E408}" srcOrd="1" destOrd="0" parTransId="{28F9934F-FC86-4208-B26F-C4D5EC1DB278}" sibTransId="{152EFC44-5D3A-420D-BAD5-D4B0696E4CB7}"/>
    <dgm:cxn modelId="{AF7CD934-C09E-4AB3-97DC-49265F70231A}" type="presOf" srcId="{9588515A-2BE7-46EF-8512-55599C46E408}" destId="{9193FA97-7324-42F5-BB31-599CFAFBC9CD}" srcOrd="1" destOrd="0" presId="urn:microsoft.com/office/officeart/2005/8/layout/venn2"/>
    <dgm:cxn modelId="{EFB7325D-9F08-460C-A6A4-7FCB3EC89597}" type="presOf" srcId="{E2D6EB1E-A1D6-4551-A961-68C6C61A59FA}" destId="{F726C980-3598-4133-810C-98A22E6833A6}" srcOrd="0" destOrd="0" presId="urn:microsoft.com/office/officeart/2005/8/layout/venn2"/>
    <dgm:cxn modelId="{1230D668-178F-438F-8B2D-CF03DC932E53}" type="presOf" srcId="{E2D6EB1E-A1D6-4551-A961-68C6C61A59FA}" destId="{C90C9AB3-A7C4-445E-A01F-54A075D44DFA}" srcOrd="1" destOrd="0" presId="urn:microsoft.com/office/officeart/2005/8/layout/venn2"/>
    <dgm:cxn modelId="{C395E057-D2A3-4568-9D3F-EBF1DF631AFE}" type="presOf" srcId="{8F983AA0-B148-40FF-B9DC-FCCE343CB8DF}" destId="{576631B6-CD45-4513-AD77-A072EF7E772E}" srcOrd="0" destOrd="0" presId="urn:microsoft.com/office/officeart/2005/8/layout/venn2"/>
    <dgm:cxn modelId="{CEC88BBF-9CAC-47D9-81E7-95389C5FA6D8}" type="presOf" srcId="{8F983AA0-B148-40FF-B9DC-FCCE343CB8DF}" destId="{C83D4E79-FB5C-498B-B909-1D4874746957}" srcOrd="1" destOrd="0" presId="urn:microsoft.com/office/officeart/2005/8/layout/venn2"/>
    <dgm:cxn modelId="{AD1D9FD1-E737-432E-B1FB-9392EC6218E2}" type="presOf" srcId="{9588515A-2BE7-46EF-8512-55599C46E408}" destId="{8C9B5064-FF02-4F80-B909-7E1E1BF40204}" srcOrd="0" destOrd="0" presId="urn:microsoft.com/office/officeart/2005/8/layout/venn2"/>
    <dgm:cxn modelId="{0838EEDB-9B54-445A-841B-4DF36C4EC1EB}" srcId="{A9636755-1A8D-47DD-9487-610F6AEBE925}" destId="{E2D6EB1E-A1D6-4551-A961-68C6C61A59FA}" srcOrd="2" destOrd="0" parTransId="{C805DE36-97C0-4879-B556-5D603B944C6D}" sibTransId="{5E4E50E0-56F2-4823-9FDE-36CB6C38D7CB}"/>
    <dgm:cxn modelId="{77D72BF7-D06F-49D1-89FB-2C4BB71F5E3C}" type="presOf" srcId="{A9636755-1A8D-47DD-9487-610F6AEBE925}" destId="{51F462DC-A100-4D0C-8D81-B3AC75229C85}" srcOrd="0" destOrd="0" presId="urn:microsoft.com/office/officeart/2005/8/layout/venn2"/>
    <dgm:cxn modelId="{9BD9A5E5-71C1-4290-90AD-8BA154B9FBD5}" type="presParOf" srcId="{51F462DC-A100-4D0C-8D81-B3AC75229C85}" destId="{C856E66F-0F48-4E89-A325-8EDB8D9B8BC3}" srcOrd="0" destOrd="0" presId="urn:microsoft.com/office/officeart/2005/8/layout/venn2"/>
    <dgm:cxn modelId="{440D6412-5B4B-438A-9E39-5810FA555778}" type="presParOf" srcId="{C856E66F-0F48-4E89-A325-8EDB8D9B8BC3}" destId="{576631B6-CD45-4513-AD77-A072EF7E772E}" srcOrd="0" destOrd="0" presId="urn:microsoft.com/office/officeart/2005/8/layout/venn2"/>
    <dgm:cxn modelId="{92F417EB-58CD-4E6B-9408-0946D60DC2C6}" type="presParOf" srcId="{C856E66F-0F48-4E89-A325-8EDB8D9B8BC3}" destId="{C83D4E79-FB5C-498B-B909-1D4874746957}" srcOrd="1" destOrd="0" presId="urn:microsoft.com/office/officeart/2005/8/layout/venn2"/>
    <dgm:cxn modelId="{3945EFAC-9645-4224-A01C-8D3B18B0B1AF}" type="presParOf" srcId="{51F462DC-A100-4D0C-8D81-B3AC75229C85}" destId="{289313CE-9453-42DD-B4F1-681102498BB9}" srcOrd="1" destOrd="0" presId="urn:microsoft.com/office/officeart/2005/8/layout/venn2"/>
    <dgm:cxn modelId="{8A390AE0-9594-4E76-8F16-1923EC7B86D7}" type="presParOf" srcId="{289313CE-9453-42DD-B4F1-681102498BB9}" destId="{8C9B5064-FF02-4F80-B909-7E1E1BF40204}" srcOrd="0" destOrd="0" presId="urn:microsoft.com/office/officeart/2005/8/layout/venn2"/>
    <dgm:cxn modelId="{0F4D879C-1692-4AAD-AF46-D2269CDB5BAA}" type="presParOf" srcId="{289313CE-9453-42DD-B4F1-681102498BB9}" destId="{9193FA97-7324-42F5-BB31-599CFAFBC9CD}" srcOrd="1" destOrd="0" presId="urn:microsoft.com/office/officeart/2005/8/layout/venn2"/>
    <dgm:cxn modelId="{71122E5A-306C-43AF-880A-87EC6E879F21}" type="presParOf" srcId="{51F462DC-A100-4D0C-8D81-B3AC75229C85}" destId="{50B23B7D-9775-4068-9800-13097455FA65}" srcOrd="2" destOrd="0" presId="urn:microsoft.com/office/officeart/2005/8/layout/venn2"/>
    <dgm:cxn modelId="{430AD326-E209-4D7D-B97A-433B0529BF6D}" type="presParOf" srcId="{50B23B7D-9775-4068-9800-13097455FA65}" destId="{F726C980-3598-4133-810C-98A22E6833A6}" srcOrd="0" destOrd="0" presId="urn:microsoft.com/office/officeart/2005/8/layout/venn2"/>
    <dgm:cxn modelId="{AD920CEB-D161-4FA3-99F9-C86094A0FC4F}" type="presParOf" srcId="{50B23B7D-9775-4068-9800-13097455FA65}" destId="{C90C9AB3-A7C4-445E-A01F-54A075D44DF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A204-1D31-401A-BBA3-6012A433F17B}">
      <dsp:nvSpPr>
        <dsp:cNvPr id="0" name=""/>
        <dsp:cNvSpPr/>
      </dsp:nvSpPr>
      <dsp:spPr>
        <a:xfrm>
          <a:off x="1096530" y="663215"/>
          <a:ext cx="2923004" cy="369186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B4BCE-D83F-4374-BC93-2C6EAAE77A7E}">
      <dsp:nvSpPr>
        <dsp:cNvPr id="0" name=""/>
        <dsp:cNvSpPr/>
      </dsp:nvSpPr>
      <dsp:spPr>
        <a:xfrm>
          <a:off x="988987" y="801866"/>
          <a:ext cx="230535" cy="2305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030BA-18B2-4C83-AB98-59F9DCF3553A}">
      <dsp:nvSpPr>
        <dsp:cNvPr id="0" name=""/>
        <dsp:cNvSpPr/>
      </dsp:nvSpPr>
      <dsp:spPr>
        <a:xfrm>
          <a:off x="988987" y="0"/>
          <a:ext cx="3138089" cy="663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Doutrinários</a:t>
          </a:r>
        </a:p>
      </dsp:txBody>
      <dsp:txXfrm>
        <a:off x="988987" y="0"/>
        <a:ext cx="3138089" cy="663215"/>
      </dsp:txXfrm>
    </dsp:sp>
    <dsp:sp modelId="{C919DAB0-A194-4E0A-9FA6-D205EE7ADD6D}">
      <dsp:nvSpPr>
        <dsp:cNvPr id="0" name=""/>
        <dsp:cNvSpPr/>
      </dsp:nvSpPr>
      <dsp:spPr>
        <a:xfrm>
          <a:off x="988987" y="1369155"/>
          <a:ext cx="230529" cy="230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8CBC7-002F-4F1A-A7C9-EFE2A44C0AE3}">
      <dsp:nvSpPr>
        <dsp:cNvPr id="0" name=""/>
        <dsp:cNvSpPr/>
      </dsp:nvSpPr>
      <dsp:spPr>
        <a:xfrm>
          <a:off x="1194776" y="1185819"/>
          <a:ext cx="2946177" cy="59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Universalidade</a:t>
          </a:r>
        </a:p>
      </dsp:txBody>
      <dsp:txXfrm>
        <a:off x="1194776" y="1185819"/>
        <a:ext cx="2946177" cy="597200"/>
      </dsp:txXfrm>
    </dsp:sp>
    <dsp:sp modelId="{B7BC12A2-075F-4336-A147-9A976F63F9AB}">
      <dsp:nvSpPr>
        <dsp:cNvPr id="0" name=""/>
        <dsp:cNvSpPr/>
      </dsp:nvSpPr>
      <dsp:spPr>
        <a:xfrm>
          <a:off x="1002864" y="1936438"/>
          <a:ext cx="230529" cy="230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83CF3-C854-4312-9E9A-DC611EFCC499}">
      <dsp:nvSpPr>
        <dsp:cNvPr id="0" name=""/>
        <dsp:cNvSpPr/>
      </dsp:nvSpPr>
      <dsp:spPr>
        <a:xfrm>
          <a:off x="1222531" y="1783020"/>
          <a:ext cx="2918423" cy="53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Equidade</a:t>
          </a:r>
        </a:p>
      </dsp:txBody>
      <dsp:txXfrm>
        <a:off x="1222531" y="1783020"/>
        <a:ext cx="2918423" cy="537365"/>
      </dsp:txXfrm>
    </dsp:sp>
    <dsp:sp modelId="{A0B7743F-35C4-4C1C-B590-395FC356796E}">
      <dsp:nvSpPr>
        <dsp:cNvPr id="0" name=""/>
        <dsp:cNvSpPr/>
      </dsp:nvSpPr>
      <dsp:spPr>
        <a:xfrm>
          <a:off x="1002864" y="2473803"/>
          <a:ext cx="230529" cy="230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8FD91-70A2-40EC-9608-0E82794CD362}">
      <dsp:nvSpPr>
        <dsp:cNvPr id="0" name=""/>
        <dsp:cNvSpPr/>
      </dsp:nvSpPr>
      <dsp:spPr>
        <a:xfrm>
          <a:off x="1222531" y="2320386"/>
          <a:ext cx="2918423" cy="53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Integralidade</a:t>
          </a:r>
        </a:p>
      </dsp:txBody>
      <dsp:txXfrm>
        <a:off x="1222531" y="2320386"/>
        <a:ext cx="2918423" cy="537365"/>
      </dsp:txXfrm>
    </dsp:sp>
    <dsp:sp modelId="{DCE16618-F458-4025-BF0C-E67F585BCEE0}">
      <dsp:nvSpPr>
        <dsp:cNvPr id="0" name=""/>
        <dsp:cNvSpPr/>
      </dsp:nvSpPr>
      <dsp:spPr>
        <a:xfrm>
          <a:off x="4328831" y="663215"/>
          <a:ext cx="3138089" cy="369186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BF66-87BF-4D43-B62D-0EA187C5A246}">
      <dsp:nvSpPr>
        <dsp:cNvPr id="0" name=""/>
        <dsp:cNvSpPr/>
      </dsp:nvSpPr>
      <dsp:spPr>
        <a:xfrm>
          <a:off x="4297858" y="801866"/>
          <a:ext cx="230535" cy="2305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BFDC0-25BD-4464-A648-295AF28A3C45}">
      <dsp:nvSpPr>
        <dsp:cNvPr id="0" name=""/>
        <dsp:cNvSpPr/>
      </dsp:nvSpPr>
      <dsp:spPr>
        <a:xfrm>
          <a:off x="4297858" y="0"/>
          <a:ext cx="3138089" cy="663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Organizacionais</a:t>
          </a:r>
        </a:p>
      </dsp:txBody>
      <dsp:txXfrm>
        <a:off x="4297858" y="0"/>
        <a:ext cx="3138089" cy="663215"/>
      </dsp:txXfrm>
    </dsp:sp>
    <dsp:sp modelId="{AB50D0C3-ADC4-4C3B-879E-1454CBEF3EB8}">
      <dsp:nvSpPr>
        <dsp:cNvPr id="0" name=""/>
        <dsp:cNvSpPr/>
      </dsp:nvSpPr>
      <dsp:spPr>
        <a:xfrm>
          <a:off x="4297858" y="1339237"/>
          <a:ext cx="230529" cy="230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40B84-96CB-4B52-847A-693682668AD9}">
      <dsp:nvSpPr>
        <dsp:cNvPr id="0" name=""/>
        <dsp:cNvSpPr/>
      </dsp:nvSpPr>
      <dsp:spPr>
        <a:xfrm>
          <a:off x="4517525" y="1185819"/>
          <a:ext cx="2918423" cy="53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Regionalização e hierarquização</a:t>
          </a:r>
        </a:p>
      </dsp:txBody>
      <dsp:txXfrm>
        <a:off x="4517525" y="1185819"/>
        <a:ext cx="2918423" cy="537365"/>
      </dsp:txXfrm>
    </dsp:sp>
    <dsp:sp modelId="{FE9A63C2-6EAB-484F-B9F6-D73E439EE0E8}">
      <dsp:nvSpPr>
        <dsp:cNvPr id="0" name=""/>
        <dsp:cNvSpPr/>
      </dsp:nvSpPr>
      <dsp:spPr>
        <a:xfrm>
          <a:off x="4297858" y="1876603"/>
          <a:ext cx="230529" cy="230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36E02-7119-4BA8-9F39-F3064F43B73F}">
      <dsp:nvSpPr>
        <dsp:cNvPr id="0" name=""/>
        <dsp:cNvSpPr/>
      </dsp:nvSpPr>
      <dsp:spPr>
        <a:xfrm>
          <a:off x="4517525" y="1723185"/>
          <a:ext cx="2918423" cy="53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Descentralização</a:t>
          </a:r>
        </a:p>
      </dsp:txBody>
      <dsp:txXfrm>
        <a:off x="4517525" y="1723185"/>
        <a:ext cx="2918423" cy="537365"/>
      </dsp:txXfrm>
    </dsp:sp>
    <dsp:sp modelId="{97922784-09AD-4988-98C7-77E9648690D7}">
      <dsp:nvSpPr>
        <dsp:cNvPr id="0" name=""/>
        <dsp:cNvSpPr/>
      </dsp:nvSpPr>
      <dsp:spPr>
        <a:xfrm>
          <a:off x="4297858" y="2413968"/>
          <a:ext cx="230529" cy="230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B3586-A151-4FD3-A343-30CB76DFA4A4}">
      <dsp:nvSpPr>
        <dsp:cNvPr id="0" name=""/>
        <dsp:cNvSpPr/>
      </dsp:nvSpPr>
      <dsp:spPr>
        <a:xfrm>
          <a:off x="4517525" y="2260550"/>
          <a:ext cx="2918423" cy="53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Participação popular</a:t>
          </a:r>
        </a:p>
      </dsp:txBody>
      <dsp:txXfrm>
        <a:off x="4517525" y="2260550"/>
        <a:ext cx="2918423" cy="537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123BD-0481-4E98-B961-CC8AE505C89D}">
      <dsp:nvSpPr>
        <dsp:cNvPr id="0" name=""/>
        <dsp:cNvSpPr/>
      </dsp:nvSpPr>
      <dsp:spPr>
        <a:xfrm>
          <a:off x="0" y="-69026"/>
          <a:ext cx="3606584" cy="12184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schemeClr val="bg1"/>
              </a:solidFill>
            </a:rPr>
            <a:t>Informar sobre  magnitude e distribuição das doenças e agravos à saúde</a:t>
          </a:r>
        </a:p>
      </dsp:txBody>
      <dsp:txXfrm>
        <a:off x="35688" y="-33338"/>
        <a:ext cx="2573522" cy="1147094"/>
      </dsp:txXfrm>
    </dsp:sp>
    <dsp:sp modelId="{134FB5E6-0687-47ED-B3CC-155B93050E1E}">
      <dsp:nvSpPr>
        <dsp:cNvPr id="0" name=""/>
        <dsp:cNvSpPr/>
      </dsp:nvSpPr>
      <dsp:spPr>
        <a:xfrm>
          <a:off x="331500" y="1164986"/>
          <a:ext cx="3606584" cy="942366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Recomendar ou iniciar ações oportunamente, a fim de circunscrever o problema.</a:t>
          </a:r>
        </a:p>
      </dsp:txBody>
      <dsp:txXfrm>
        <a:off x="359101" y="1192587"/>
        <a:ext cx="2620615" cy="887164"/>
      </dsp:txXfrm>
    </dsp:sp>
    <dsp:sp modelId="{F469B755-8CBE-4664-B467-879F1F06B7E7}">
      <dsp:nvSpPr>
        <dsp:cNvPr id="0" name=""/>
        <dsp:cNvSpPr/>
      </dsp:nvSpPr>
      <dsp:spPr>
        <a:xfrm>
          <a:off x="636455" y="2267882"/>
          <a:ext cx="3606584" cy="942366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Avaliar medidas de saúde pública</a:t>
          </a:r>
        </a:p>
      </dsp:txBody>
      <dsp:txXfrm>
        <a:off x="664056" y="2295483"/>
        <a:ext cx="2620615" cy="887164"/>
      </dsp:txXfrm>
    </dsp:sp>
    <dsp:sp modelId="{C49C225C-5BC3-472B-B0D6-A30C4B45C9A9}">
      <dsp:nvSpPr>
        <dsp:cNvPr id="0" name=""/>
        <dsp:cNvSpPr/>
      </dsp:nvSpPr>
      <dsp:spPr>
        <a:xfrm>
          <a:off x="2994045" y="783654"/>
          <a:ext cx="612538" cy="61253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>
        <a:off x="3131866" y="783654"/>
        <a:ext cx="336896" cy="460935"/>
      </dsp:txXfrm>
    </dsp:sp>
    <dsp:sp modelId="{B6725B43-3C99-4442-A7E7-FD49D93E63AC}">
      <dsp:nvSpPr>
        <dsp:cNvPr id="0" name=""/>
        <dsp:cNvSpPr/>
      </dsp:nvSpPr>
      <dsp:spPr>
        <a:xfrm>
          <a:off x="3312273" y="1876799"/>
          <a:ext cx="612538" cy="61253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>
        <a:off x="3450094" y="1876799"/>
        <a:ext cx="336896" cy="460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EE083-9D2F-46BD-804C-C8E7E4E4FD5A}">
      <dsp:nvSpPr>
        <dsp:cNvPr id="0" name=""/>
        <dsp:cNvSpPr/>
      </dsp:nvSpPr>
      <dsp:spPr>
        <a:xfrm>
          <a:off x="0" y="-73916"/>
          <a:ext cx="3164006" cy="10085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Coleta, análise e interpretação de dados de rotina</a:t>
          </a:r>
        </a:p>
      </dsp:txBody>
      <dsp:txXfrm>
        <a:off x="29539" y="-44377"/>
        <a:ext cx="2317197" cy="949467"/>
      </dsp:txXfrm>
    </dsp:sp>
    <dsp:sp modelId="{BFFDE956-DC43-4C8D-B1BC-17055A873D36}">
      <dsp:nvSpPr>
        <dsp:cNvPr id="0" name=""/>
        <dsp:cNvSpPr/>
      </dsp:nvSpPr>
      <dsp:spPr>
        <a:xfrm>
          <a:off x="288019" y="940391"/>
          <a:ext cx="3164006" cy="712878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Investigação epidemiológica</a:t>
          </a:r>
        </a:p>
      </dsp:txBody>
      <dsp:txXfrm>
        <a:off x="308898" y="961270"/>
        <a:ext cx="2393891" cy="671120"/>
      </dsp:txXfrm>
    </dsp:sp>
    <dsp:sp modelId="{1F1921F2-EE32-493A-94B7-9A37027D34D4}">
      <dsp:nvSpPr>
        <dsp:cNvPr id="0" name=""/>
        <dsp:cNvSpPr/>
      </dsp:nvSpPr>
      <dsp:spPr>
        <a:xfrm>
          <a:off x="526016" y="1758903"/>
          <a:ext cx="3164006" cy="712878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Recomendações ou aplicação de medidas de controle</a:t>
          </a:r>
        </a:p>
      </dsp:txBody>
      <dsp:txXfrm>
        <a:off x="546895" y="1779782"/>
        <a:ext cx="2397846" cy="671120"/>
      </dsp:txXfrm>
    </dsp:sp>
    <dsp:sp modelId="{45116A8E-AFBA-4BE9-A6A3-B78F17D83774}">
      <dsp:nvSpPr>
        <dsp:cNvPr id="0" name=""/>
        <dsp:cNvSpPr/>
      </dsp:nvSpPr>
      <dsp:spPr>
        <a:xfrm>
          <a:off x="791001" y="2601396"/>
          <a:ext cx="3164006" cy="71287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Divulgação de informações</a:t>
          </a:r>
        </a:p>
      </dsp:txBody>
      <dsp:txXfrm>
        <a:off x="811880" y="2622275"/>
        <a:ext cx="2393891" cy="671120"/>
      </dsp:txXfrm>
    </dsp:sp>
    <dsp:sp modelId="{3AF65A4E-04B2-425B-8684-F8B227E2B5D2}">
      <dsp:nvSpPr>
        <dsp:cNvPr id="0" name=""/>
        <dsp:cNvSpPr/>
      </dsp:nvSpPr>
      <dsp:spPr>
        <a:xfrm>
          <a:off x="2700635" y="619917"/>
          <a:ext cx="463371" cy="463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2804893" y="619917"/>
        <a:ext cx="254855" cy="348687"/>
      </dsp:txXfrm>
    </dsp:sp>
    <dsp:sp modelId="{585418A1-A2AF-43C5-8349-564846EC87B8}">
      <dsp:nvSpPr>
        <dsp:cNvPr id="0" name=""/>
        <dsp:cNvSpPr/>
      </dsp:nvSpPr>
      <dsp:spPr>
        <a:xfrm>
          <a:off x="2965620" y="1462410"/>
          <a:ext cx="463371" cy="463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3069878" y="1462410"/>
        <a:ext cx="254855" cy="348687"/>
      </dsp:txXfrm>
    </dsp:sp>
    <dsp:sp modelId="{3B79C4B0-A879-4F7F-8A16-4BA278A3F4B2}">
      <dsp:nvSpPr>
        <dsp:cNvPr id="0" name=""/>
        <dsp:cNvSpPr/>
      </dsp:nvSpPr>
      <dsp:spPr>
        <a:xfrm>
          <a:off x="3226651" y="2304903"/>
          <a:ext cx="463371" cy="463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3330909" y="2304903"/>
        <a:ext cx="254855" cy="348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631B6-CD45-4513-AD77-A072EF7E772E}">
      <dsp:nvSpPr>
        <dsp:cNvPr id="0" name=""/>
        <dsp:cNvSpPr/>
      </dsp:nvSpPr>
      <dsp:spPr>
        <a:xfrm>
          <a:off x="947856" y="0"/>
          <a:ext cx="3539757" cy="35397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2.974.242 </a:t>
          </a:r>
          <a:r>
            <a:rPr lang="es-ES_tradnl" sz="1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Notificações</a:t>
          </a:r>
          <a:r>
            <a:rPr lang="es-ES_tradnl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S_tradnl" sz="1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doenças</a:t>
          </a:r>
          <a:r>
            <a:rPr lang="es-ES_tradnl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S_tradnl" sz="1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agravos</a:t>
          </a:r>
          <a:r>
            <a:rPr lang="es-ES_tradnl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no </a:t>
          </a:r>
          <a:r>
            <a:rPr lang="es-ES_tradnl" sz="1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Sinan</a:t>
          </a:r>
          <a:endParaRPr lang="es-ES_tradnl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9162" y="176987"/>
        <a:ext cx="1237145" cy="530963"/>
      </dsp:txXfrm>
    </dsp:sp>
    <dsp:sp modelId="{8C9B5064-FF02-4F80-B909-7E1E1BF40204}">
      <dsp:nvSpPr>
        <dsp:cNvPr id="0" name=""/>
        <dsp:cNvSpPr/>
      </dsp:nvSpPr>
      <dsp:spPr>
        <a:xfrm>
          <a:off x="1112446" y="868359"/>
          <a:ext cx="3164702" cy="2596225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68% (2.022.484) notificados pela Rede </a:t>
          </a:r>
          <a:r>
            <a:rPr lang="es-ES_tradnl" sz="1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Hospitalar</a:t>
          </a:r>
          <a:r>
            <a:rPr lang="es-ES_tradnl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Pública e Privada *</a:t>
          </a:r>
        </a:p>
      </dsp:txBody>
      <dsp:txXfrm>
        <a:off x="1957421" y="1030624"/>
        <a:ext cx="1474751" cy="486792"/>
      </dsp:txXfrm>
    </dsp:sp>
    <dsp:sp modelId="{F726C980-3598-4133-810C-98A22E6833A6}">
      <dsp:nvSpPr>
        <dsp:cNvPr id="0" name=""/>
        <dsp:cNvSpPr/>
      </dsp:nvSpPr>
      <dsp:spPr>
        <a:xfrm>
          <a:off x="2197576" y="2440910"/>
          <a:ext cx="1117094" cy="109884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11,2% (333.373 casos  notificados por NHE)</a:t>
          </a:r>
          <a:endParaRPr lang="es-ES_tradnl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1171" y="2715621"/>
        <a:ext cx="789904" cy="549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0.0854</cdr:x>
      <cdr:y>0.11655</cdr:y>
    </cdr:from>
    <cdr:to>
      <cdr:x>0.29076</cdr:x>
      <cdr:y>0.44662</cdr:y>
    </cdr:to>
    <cdr:sp macro="" textlink="">
      <cdr:nvSpPr>
        <cdr:cNvPr id="4" name="Retângulo: Cantos Arredondados 3"/>
        <cdr:cNvSpPr xmlns:a="http://schemas.openxmlformats.org/drawingml/2006/main"/>
      </cdr:nvSpPr>
      <cdr:spPr>
        <a:xfrm xmlns:a="http://schemas.openxmlformats.org/drawingml/2006/main">
          <a:off x="694541" y="466377"/>
          <a:ext cx="1670108" cy="132086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Criação do Subsistema Nacional de Vigilância Epidemiológica em Âmbito Hospitalar</a:t>
          </a:r>
        </a:p>
        <a:p xmlns:a="http://schemas.openxmlformats.org/drawingml/2006/main">
          <a:pPr algn="ctr"/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pt-B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Portaria GM nº 2.529/2004</a:t>
          </a:r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cdr:txBody>
    </cdr:sp>
  </cdr:relSizeAnchor>
  <cdr:relSizeAnchor xmlns:cdr="http://schemas.openxmlformats.org/drawingml/2006/chartDrawing">
    <cdr:from>
      <cdr:x>0.29739</cdr:x>
      <cdr:y>0.5</cdr:y>
    </cdr:from>
    <cdr:to>
      <cdr:x>0.55635</cdr:x>
      <cdr:y>0.85083</cdr:y>
    </cdr:to>
    <cdr:sp macro="" textlink="">
      <cdr:nvSpPr>
        <cdr:cNvPr id="5" name="Retângulo: Cantos Arredondados 4"/>
        <cdr:cNvSpPr xmlns:a="http://schemas.openxmlformats.org/drawingml/2006/main"/>
      </cdr:nvSpPr>
      <cdr:spPr>
        <a:xfrm xmlns:a="http://schemas.openxmlformats.org/drawingml/2006/main">
          <a:off x="2418550" y="2000834"/>
          <a:ext cx="2106014" cy="140390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Definição de critérios para a qualificação das unidades hospitalares de referência nacional e definição do escopo das atividades a serem desenvolvidas pelos Núcleos Hospitalares de Epidemiologia</a:t>
          </a:r>
        </a:p>
        <a:p xmlns:a="http://schemas.openxmlformats.org/drawingml/2006/main">
          <a:pPr algn="ctr"/>
          <a:r>
            <a:rPr lang="pt-B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(Portaria GM nº 2.254/2010)</a:t>
          </a:r>
        </a:p>
      </cdr:txBody>
    </cdr:sp>
  </cdr:relSizeAnchor>
  <cdr:relSizeAnchor xmlns:cdr="http://schemas.openxmlformats.org/drawingml/2006/chartDrawing">
    <cdr:from>
      <cdr:x>0.59999</cdr:x>
      <cdr:y>0.37687</cdr:y>
    </cdr:from>
    <cdr:to>
      <cdr:x>0.82239</cdr:x>
      <cdr:y>0.80655</cdr:y>
    </cdr:to>
    <cdr:sp macro="" textlink="">
      <cdr:nvSpPr>
        <cdr:cNvPr id="6" name="Retângulo: Cantos Arredondados 5"/>
        <cdr:cNvSpPr xmlns:a="http://schemas.openxmlformats.org/drawingml/2006/main"/>
      </cdr:nvSpPr>
      <cdr:spPr>
        <a:xfrm xmlns:a="http://schemas.openxmlformats.org/drawingml/2006/main">
          <a:off x="4879478" y="1508103"/>
          <a:ext cx="1808687" cy="171944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Ampliação dos Núcleos Hospitalares de Epidemiologia com definição dos critérios de financiamento, monitoramento e avaliação </a:t>
          </a:r>
        </a:p>
        <a:p xmlns:a="http://schemas.openxmlformats.org/drawingml/2006/main">
          <a:pPr algn="ctr"/>
          <a:r>
            <a:rPr lang="pt-B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(Portaria GM nº 183/2014)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83D4C-182D-406F-9405-B54D369BCFDF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7453D-2B79-4701-B4C7-0EA76B0E1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31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453D-2B79-4701-B4C7-0EA76B0E116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58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headEnd/>
            <a:tailEnd/>
          </a:ln>
        </p:spPr>
      </p:sp>
      <p:sp>
        <p:nvSpPr>
          <p:cNvPr id="17411" name="Espaço Reservado para Anotações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F98F50A-5946-4066-93DB-7B7BB49014B1}" type="slidenum">
              <a:rPr lang="pt-BR" altLang="pt-BR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9</a:t>
            </a:fld>
            <a:endParaRPr lang="pt-BR" altLang="pt-BR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5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headEnd/>
            <a:tailEnd/>
          </a:ln>
        </p:spPr>
      </p:sp>
      <p:sp>
        <p:nvSpPr>
          <p:cNvPr id="19459" name="Espaço Reservado para Anotações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D595442-8F58-4C0D-B3DF-59011BF8F439}" type="slidenum">
              <a:rPr lang="pt-BR" altLang="pt-BR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10</a:t>
            </a:fld>
            <a:endParaRPr lang="pt-BR" altLang="pt-BR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96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453D-2B79-4701-B4C7-0EA76B0E116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392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noFill/>
          <a:ln>
            <a:miter lim="800000"/>
            <a:headEnd/>
            <a:tailEnd/>
          </a:ln>
        </p:spPr>
      </p:sp>
      <p:sp>
        <p:nvSpPr>
          <p:cNvPr id="24579" name="Espaço Reservado para Anotações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F9635B9-7624-4478-A01F-2629CD70867E}" type="slidenum">
              <a:rPr lang="pt-BR" altLang="pt-BR" sz="120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pPr/>
              <a:t>13</a:t>
            </a:fld>
            <a:endParaRPr lang="pt-BR" altLang="pt-BR" sz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4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headEnd/>
            <a:tailEnd/>
          </a:ln>
        </p:spPr>
      </p:sp>
      <p:sp>
        <p:nvSpPr>
          <p:cNvPr id="33795" name="Espaço Reservado para Anotações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9B331F2-DECD-4E78-9D27-93431D12F1EA}" type="slidenum">
              <a:rPr lang="pt-BR" altLang="pt-BR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23</a:t>
            </a:fld>
            <a:endParaRPr lang="pt-BR" altLang="pt-BR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1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noFill/>
          <a:ln>
            <a:miter lim="800000"/>
            <a:headEnd/>
            <a:tailEnd/>
          </a:ln>
        </p:spPr>
      </p:sp>
      <p:sp>
        <p:nvSpPr>
          <p:cNvPr id="36867" name="Espaço Reservado para Anotações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FC1AA2C-4CA7-4564-AF54-D5842A78B1A1}" type="slidenum">
              <a:rPr lang="pt-BR" altLang="pt-BR" sz="120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pPr/>
              <a:t>25</a:t>
            </a:fld>
            <a:endParaRPr lang="pt-BR" altLang="pt-BR" sz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64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453D-2B79-4701-B4C7-0EA76B0E1169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81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8F3D-00E9-44F8-9C02-911997D70BCA}" type="datetimeFigureOut">
              <a:rPr lang="pt-BR"/>
              <a:pPr>
                <a:defRPr/>
              </a:pPr>
              <a:t>17/02/2020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E1745-49CC-4B13-9C8D-17D7DAC14D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308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147050" y="6478590"/>
            <a:ext cx="869951" cy="204787"/>
          </a:xfrm>
        </p:spPr>
        <p:txBody>
          <a:bodyPr/>
          <a:lstStyle>
            <a:lvl1pPr>
              <a:defRPr sz="825"/>
            </a:lvl1pPr>
          </a:lstStyle>
          <a:p>
            <a:pPr>
              <a:defRPr/>
            </a:pPr>
            <a:fld id="{9CECA65C-EC8A-45C7-A7B4-44C484358873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2714" y="6478590"/>
            <a:ext cx="7927975" cy="2047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9136064" y="6478590"/>
            <a:ext cx="492125" cy="204787"/>
          </a:xfrm>
        </p:spPr>
        <p:txBody>
          <a:bodyPr lIns="91438" tIns="45719" rIns="91438" bIns="45719"/>
          <a:lstStyle>
            <a:lvl1pPr>
              <a:defRPr sz="825"/>
            </a:lvl1pPr>
          </a:lstStyle>
          <a:p>
            <a:pPr>
              <a:defRPr/>
            </a:pPr>
            <a:fld id="{7FEB88AD-5B97-49A6-96D3-7A07365C1E3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7830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DV_Secretarias_MS-TEMPLATE-STANDART-8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bvs/saudelegis/gm/2017/prc0004_03_10_2017.html" TargetMode="External"/><Relationship Id="rId2" Type="http://schemas.openxmlformats.org/officeDocument/2006/relationships/hyperlink" Target="https://revistas.ufpr.br/cogitare/article/view/3640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DV_Secretarias_MS-TEMPLATE-STANDART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96"/>
            <a:ext cx="12192000" cy="688219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24001" y="410344"/>
            <a:ext cx="9453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VIGILÂNCIA</a:t>
            </a:r>
            <a:r>
              <a:rPr lang="pt-BR" altLang="pt-BR" sz="24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EPIDEMIOLÓGICA HOSPITALAR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49941" y="1610673"/>
            <a:ext cx="766156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50"/>
              </a:spcAft>
              <a:defRPr/>
            </a:pPr>
            <a:r>
              <a:rPr lang="pt-BR" altLang="pt-BR" sz="20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da Saúde</a:t>
            </a:r>
          </a:p>
          <a:p>
            <a:pPr algn="r">
              <a:spcAft>
                <a:spcPts val="150"/>
              </a:spcAft>
              <a:defRPr/>
            </a:pPr>
            <a:r>
              <a:rPr lang="pt-BR" altLang="pt-BR" sz="14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de Vigilância em Saúde </a:t>
            </a:r>
          </a:p>
          <a:p>
            <a:pPr algn="r">
              <a:spcAft>
                <a:spcPts val="150"/>
              </a:spcAft>
              <a:defRPr/>
            </a:pPr>
            <a:r>
              <a:rPr lang="pt-BR" sz="14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 de Saúde Ambiental, do Trabalhador e Vigilância das emergências em Saúde Pública</a:t>
            </a:r>
          </a:p>
          <a:p>
            <a:pPr algn="r">
              <a:defRPr/>
            </a:pPr>
            <a:r>
              <a:rPr lang="pt-BR" sz="14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Coordenação-Geral de Emergências em Saúde Pública</a:t>
            </a:r>
          </a:p>
          <a:p>
            <a:pPr algn="ctr">
              <a:defRPr/>
            </a:pPr>
            <a:endParaRPr lang="pt-BR" sz="1400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278810" y="2949501"/>
            <a:ext cx="330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Aurélio de Azevedo</a:t>
            </a:r>
          </a:p>
        </p:txBody>
      </p:sp>
    </p:spTree>
    <p:extLst>
      <p:ext uri="{BB962C8B-B14F-4D97-AF65-F5344CB8AC3E}">
        <p14:creationId xmlns:p14="http://schemas.microsoft.com/office/powerpoint/2010/main" val="117006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1955007" y="1148954"/>
            <a:ext cx="8712994" cy="4393406"/>
          </a:xfrm>
        </p:spPr>
        <p:txBody>
          <a:bodyPr/>
          <a:lstStyle/>
          <a:p>
            <a:pPr marL="0" indent="0" algn="just">
              <a:buNone/>
            </a:pPr>
            <a:r>
              <a:rPr lang="pt-BR" alt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alt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alt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t-BR" altLang="pt-BR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pt-BR" alt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6607563"/>
            <a:ext cx="5464969" cy="2135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788" dirty="0"/>
              <a:t>1. Vigilância Epidemiológica; 2. Comissão de Controle de Infecção Hospitalar</a:t>
            </a:r>
          </a:p>
        </p:txBody>
      </p:sp>
      <p:sp>
        <p:nvSpPr>
          <p:cNvPr id="4" name="Retângulo: Cantos Arredondados 12"/>
          <p:cNvSpPr/>
          <p:nvPr/>
        </p:nvSpPr>
        <p:spPr>
          <a:xfrm>
            <a:off x="2732485" y="1044286"/>
            <a:ext cx="7864078" cy="957263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Operacional Básica (NOB) 01/96 assegura a descentralização da VE</a:t>
            </a:r>
            <a:r>
              <a:rPr lang="pt-B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sua sustentabilidade financeira</a:t>
            </a:r>
            <a:endParaRPr lang="pt-BR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: Cantos Arredondados 12"/>
          <p:cNvSpPr/>
          <p:nvPr/>
        </p:nvSpPr>
        <p:spPr>
          <a:xfrm>
            <a:off x="2732485" y="3367738"/>
            <a:ext cx="7864078" cy="1307955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nº 2616 de 1998 </a:t>
            </a:r>
          </a:p>
          <a:p>
            <a:pPr marL="34290" algn="just"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Das competências das CCIH</a:t>
            </a:r>
            <a:r>
              <a:rPr lang="pt-B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“...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Notificar, na ausência de núcleos de epidemiologia, ao organismo de gestão do SUS, casos diagnosticados ou suspeitos de doença sob vigilância atendidos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Retângulo: Cantos Arredondados 5"/>
          <p:cNvSpPr/>
          <p:nvPr/>
        </p:nvSpPr>
        <p:spPr>
          <a:xfrm>
            <a:off x="1717477" y="1427018"/>
            <a:ext cx="943570" cy="45720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500" dirty="0">
                <a:solidFill>
                  <a:schemeClr val="tx1"/>
                </a:solidFill>
              </a:rPr>
              <a:t>  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</a:t>
            </a:r>
          </a:p>
        </p:txBody>
      </p:sp>
      <p:sp>
        <p:nvSpPr>
          <p:cNvPr id="7" name="Retângulo: Cantos Arredondados 5"/>
          <p:cNvSpPr/>
          <p:nvPr/>
        </p:nvSpPr>
        <p:spPr>
          <a:xfrm>
            <a:off x="1696641" y="3816088"/>
            <a:ext cx="964406" cy="28575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pt-BR" sz="2100" dirty="0">
                <a:solidFill>
                  <a:schemeClr val="tx1"/>
                </a:solidFill>
              </a:rPr>
              <a:t>  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</a:p>
        </p:txBody>
      </p:sp>
    </p:spTree>
    <p:extLst>
      <p:ext uri="{BB962C8B-B14F-4D97-AF65-F5344CB8AC3E}">
        <p14:creationId xmlns:p14="http://schemas.microsoft.com/office/powerpoint/2010/main" val="75549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1812132" y="360219"/>
            <a:ext cx="8291513" cy="48261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Anos 2000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altLang="pt-B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: Cantos Arredondados 12"/>
          <p:cNvSpPr/>
          <p:nvPr/>
        </p:nvSpPr>
        <p:spPr>
          <a:xfrm>
            <a:off x="3102770" y="1468583"/>
            <a:ext cx="7387829" cy="4077999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nº 4.726 - cria a Secretaria de Vigilância em Saúde (SVS)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“... 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SVS  é responsável, em âmbito nacional, por todas as ações de vigilância, prevenção e controle de doenças transmissíveis, pela vigilância de fatores de risco para o desenvolvimento de doenças crônicas não transmissíveis, saúde ambiental e do trabalhador e também pela análise de situação de saúde da população brasileira.”</a:t>
            </a:r>
          </a:p>
          <a:p>
            <a:pPr marL="34290" algn="just">
              <a:defRPr/>
            </a:pPr>
            <a:endParaRPr lang="pt-BR" i="1" dirty="0">
              <a:solidFill>
                <a:schemeClr val="tx1"/>
              </a:solidFill>
            </a:endParaRPr>
          </a:p>
        </p:txBody>
      </p:sp>
      <p:sp>
        <p:nvSpPr>
          <p:cNvPr id="5" name="Retângulo: Cantos Arredondados 5"/>
          <p:cNvSpPr/>
          <p:nvPr/>
        </p:nvSpPr>
        <p:spPr>
          <a:xfrm>
            <a:off x="1693069" y="3279524"/>
            <a:ext cx="1022747" cy="305991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313625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 txBox="1">
            <a:spLocks/>
          </p:cNvSpPr>
          <p:nvPr/>
        </p:nvSpPr>
        <p:spPr bwMode="auto">
          <a:xfrm>
            <a:off x="3259932" y="425482"/>
            <a:ext cx="6020991" cy="82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400" dirty="0">
                <a:solidFill>
                  <a:schemeClr val="tx1"/>
                </a:solidFill>
              </a:rPr>
              <a:t>Criação da REVEH</a:t>
            </a:r>
            <a:r>
              <a:rPr lang="pt-BR" altLang="pt-BR" sz="2400" baseline="30000" dirty="0">
                <a:solidFill>
                  <a:schemeClr val="tx1"/>
                </a:solidFill>
              </a:rPr>
              <a:t>1</a:t>
            </a:r>
            <a:endParaRPr lang="pt-BR" altLang="pt-BR" sz="2400" dirty="0">
              <a:solidFill>
                <a:schemeClr val="tx1"/>
              </a:solidFill>
            </a:endParaRPr>
          </a:p>
        </p:txBody>
      </p:sp>
      <p:sp>
        <p:nvSpPr>
          <p:cNvPr id="6" name="Retângulo: Cantos Arredondados 5"/>
          <p:cNvSpPr/>
          <p:nvPr/>
        </p:nvSpPr>
        <p:spPr>
          <a:xfrm>
            <a:off x="1524001" y="1933575"/>
            <a:ext cx="1296591" cy="353616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</a:p>
        </p:txBody>
      </p:sp>
      <p:sp>
        <p:nvSpPr>
          <p:cNvPr id="10" name="Retângulo: Cantos Arredondados 12"/>
          <p:cNvSpPr/>
          <p:nvPr/>
        </p:nvSpPr>
        <p:spPr>
          <a:xfrm>
            <a:off x="3001566" y="1694261"/>
            <a:ext cx="7387828" cy="1014413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nº 2529- Instituiu o Subsistema de Vigilância Epidemiológica Hospitalar, formando a Rede Nacional de Hospitais Referencia</a:t>
            </a: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: Cantos Arredondados 12"/>
          <p:cNvSpPr/>
          <p:nvPr/>
        </p:nvSpPr>
        <p:spPr>
          <a:xfrm>
            <a:off x="2845594" y="2986088"/>
            <a:ext cx="7699772" cy="2465472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Regulamento Sanitário Internacional (RSI) em 2005 estabelece que REVEH passa a ser elemento fundamental para o fortalecimento das capacidades básicas na atenção à saúde, como estratégia para aumentar a detecção oportuna de casos inusitados e potencialmente pandêmicos.</a:t>
            </a:r>
          </a:p>
        </p:txBody>
      </p:sp>
      <p:sp>
        <p:nvSpPr>
          <p:cNvPr id="12" name="Retângulo: Cantos Arredondados 5"/>
          <p:cNvSpPr/>
          <p:nvPr/>
        </p:nvSpPr>
        <p:spPr>
          <a:xfrm>
            <a:off x="1524001" y="3507581"/>
            <a:ext cx="1296591" cy="353616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24000" y="6611780"/>
            <a:ext cx="579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1-Rede de Vigilância Epidemiológica Hospitalar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118" y="112476"/>
            <a:ext cx="1797518" cy="144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6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/>
          <p:cNvSpPr/>
          <p:nvPr/>
        </p:nvSpPr>
        <p:spPr>
          <a:xfrm>
            <a:off x="3071813" y="983674"/>
            <a:ext cx="7387829" cy="1704759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n° 2.254: Instituiu a Vigilância Epidemiológica em Âmbito Hospitalar, definiu as competências, os critérios para a qualificação das unidades hospitalares de referência nacional e definiu o escopo das atividades desenvolvidas pelos NHE -</a:t>
            </a: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: Cantos Arredondados 13"/>
          <p:cNvSpPr/>
          <p:nvPr/>
        </p:nvSpPr>
        <p:spPr>
          <a:xfrm>
            <a:off x="2960976" y="3441341"/>
            <a:ext cx="7387829" cy="1870797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GM/MS n° 183: Regulamentou o incentivo financeiro de custeio para implantação e manutenção de ações e serviços públicos estratégicos de vigilância em saúde, previsto no art. 15, inciso I, da Portaria n° 1.378/13, com a definição dos critérios de financiamento, monitoramento e avaliação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: Cantos Arredondados 14"/>
          <p:cNvSpPr/>
          <p:nvPr/>
        </p:nvSpPr>
        <p:spPr>
          <a:xfrm>
            <a:off x="1600201" y="1903810"/>
            <a:ext cx="967979" cy="36314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7" name="Retângulo: Cantos Arredondados 16"/>
          <p:cNvSpPr/>
          <p:nvPr/>
        </p:nvSpPr>
        <p:spPr>
          <a:xfrm>
            <a:off x="1634729" y="3955258"/>
            <a:ext cx="967978" cy="340519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9" name="Retângulo: Cantos Arredondados 18"/>
          <p:cNvSpPr/>
          <p:nvPr/>
        </p:nvSpPr>
        <p:spPr>
          <a:xfrm>
            <a:off x="1986289" y="6496702"/>
            <a:ext cx="7489031" cy="2559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Consolidada nas Portarias de Consolidação nº 5 e 6, de 28/09/2017</a:t>
            </a:r>
          </a:p>
        </p:txBody>
      </p:sp>
    </p:spTree>
    <p:extLst>
      <p:ext uri="{BB962C8B-B14F-4D97-AF65-F5344CB8AC3E}">
        <p14:creationId xmlns:p14="http://schemas.microsoft.com/office/powerpoint/2010/main" val="354563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761239"/>
              </p:ext>
            </p:extLst>
          </p:nvPr>
        </p:nvGraphicFramePr>
        <p:xfrm>
          <a:off x="318656" y="1773383"/>
          <a:ext cx="11305308" cy="400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5" name="Retângulo 4"/>
          <p:cNvSpPr>
            <a:spLocks noChangeArrowheads="1"/>
          </p:cNvSpPr>
          <p:nvPr/>
        </p:nvSpPr>
        <p:spPr bwMode="auto">
          <a:xfrm>
            <a:off x="2293144" y="372177"/>
            <a:ext cx="7727156" cy="150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300" b="1" dirty="0">
                <a:solidFill>
                  <a:schemeClr val="tx1"/>
                </a:solidFill>
              </a:rPr>
              <a:t>Linha do tempo das notificações compulsórias realizadas pelos Núcleos Hospitalares de Epidemiologia e marcos legais da VEH. Brasil, 2004 a 2019*.</a:t>
            </a:r>
            <a:endParaRPr lang="pt-BR" altLang="pt-BR" sz="2300" i="1" dirty="0">
              <a:solidFill>
                <a:schemeClr val="tx1"/>
              </a:solidFill>
            </a:endParaRPr>
          </a:p>
        </p:txBody>
      </p:sp>
      <p:sp>
        <p:nvSpPr>
          <p:cNvPr id="25604" name="Retângulo 5"/>
          <p:cNvSpPr>
            <a:spLocks noChangeArrowheads="1"/>
          </p:cNvSpPr>
          <p:nvPr/>
        </p:nvSpPr>
        <p:spPr bwMode="auto">
          <a:xfrm>
            <a:off x="138548" y="6442504"/>
            <a:ext cx="2770908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1050" dirty="0"/>
              <a:t>*dados preliminares</a:t>
            </a:r>
          </a:p>
          <a:p>
            <a:r>
              <a:rPr lang="pt-BR" altLang="pt-BR" sz="1050" dirty="0"/>
              <a:t>Fonte: </a:t>
            </a:r>
            <a:r>
              <a:rPr lang="pt-BR" altLang="pt-BR" sz="1050" dirty="0" err="1"/>
              <a:t>Sinan</a:t>
            </a:r>
            <a:r>
              <a:rPr lang="pt-BR" altLang="pt-BR" sz="1050" dirty="0"/>
              <a:t> – atualização em 18/05/2019</a:t>
            </a:r>
          </a:p>
        </p:txBody>
      </p:sp>
    </p:spTree>
    <p:extLst>
      <p:ext uri="{BB962C8B-B14F-4D97-AF65-F5344CB8AC3E}">
        <p14:creationId xmlns:p14="http://schemas.microsoft.com/office/powerpoint/2010/main" val="156637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Conteúdo 1"/>
          <p:cNvSpPr txBox="1">
            <a:spLocks noGrp="1"/>
          </p:cNvSpPr>
          <p:nvPr>
            <p:ph idx="1"/>
          </p:nvPr>
        </p:nvSpPr>
        <p:spPr>
          <a:xfrm>
            <a:off x="1775223" y="2243360"/>
            <a:ext cx="8435578" cy="3045619"/>
          </a:xfrm>
        </p:spPr>
        <p:txBody>
          <a:bodyPr>
            <a:noAutofit/>
          </a:bodyPr>
          <a:lstStyle/>
          <a:p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Portaria GM nº 183/14</a:t>
            </a:r>
          </a:p>
          <a:p>
            <a:pPr marL="0" indent="0">
              <a:buNone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Art. 5º “</a:t>
            </a:r>
            <a:r>
              <a:rPr lang="pt-BR" alt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As ações de VEH terão por objetivo detectar, de modo oportuno, as doenças transmissíveis e os agravos de importância nacional ou internacional, bem como a alteração do padrão epidemiológico em regiões estratégicas do país, desenvolvida em estabelecimentos de saúde hospitalares, que atuarão como unidades sentinelas para a REVEH</a:t>
            </a:r>
            <a:r>
              <a:rPr lang="pt-BR" altLang="pt-BR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775223" y="290946"/>
            <a:ext cx="6942535" cy="6373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da Vigilância Epidemiológica Hospitalar (VEH)</a:t>
            </a:r>
          </a:p>
        </p:txBody>
      </p:sp>
      <p:sp>
        <p:nvSpPr>
          <p:cNvPr id="26628" name="CaixaDeTexto 1"/>
          <p:cNvSpPr txBox="1">
            <a:spLocks noChangeArrowheads="1"/>
          </p:cNvSpPr>
          <p:nvPr/>
        </p:nvSpPr>
        <p:spPr bwMode="auto">
          <a:xfrm>
            <a:off x="0" y="6599549"/>
            <a:ext cx="37885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1050" dirty="0"/>
              <a:t>1. Rede Epidemiológica de Vigilância Hospitalar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495" y="813954"/>
            <a:ext cx="2676525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466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Conteúdo 1"/>
          <p:cNvSpPr txBox="1">
            <a:spLocks noGrp="1"/>
          </p:cNvSpPr>
          <p:nvPr>
            <p:ph idx="1"/>
          </p:nvPr>
        </p:nvSpPr>
        <p:spPr>
          <a:xfrm>
            <a:off x="1952733" y="667552"/>
            <a:ext cx="8229600" cy="94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Funções da vigilância epidemiológica em ambiente hospitalar</a:t>
            </a:r>
          </a:p>
        </p:txBody>
      </p:sp>
      <p:sp>
        <p:nvSpPr>
          <p:cNvPr id="3" name="Retângulo: Cantos Arredondados 2"/>
          <p:cNvSpPr/>
          <p:nvPr/>
        </p:nvSpPr>
        <p:spPr>
          <a:xfrm>
            <a:off x="1540291" y="1806380"/>
            <a:ext cx="4144565" cy="447155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</a:t>
            </a:r>
            <a:r>
              <a:rPr lang="pt-BR" sz="20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“um conjunto de ações que proporcionam o conhecimento, a detecção ou a prevenção de qualquer mudança nos fatores determinantes e condicionantes de saúde individual ou coletiva, com a finalidade de recomendar e adotar  as medidas de prevenção e controle das doenças ou agravos.”                                      (BRASIL, 1990)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: Cantos Arredondados 3"/>
          <p:cNvSpPr/>
          <p:nvPr/>
        </p:nvSpPr>
        <p:spPr>
          <a:xfrm>
            <a:off x="5805056" y="1806379"/>
            <a:ext cx="4862944" cy="447155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500" i="1" dirty="0">
                <a:solidFill>
                  <a:schemeClr val="tx1"/>
                </a:solidFill>
              </a:rPr>
              <a:t>“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ações de VEH</a:t>
            </a:r>
            <a:r>
              <a:rPr lang="pt-BR" sz="20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terão por objetivo detectar, de modo oportuno, as doenças transmissíveis e os agravos de importância nacional ou internacional, bem como a alteração do padrão epidemiológico em regiões estratégicas do país, desenvolvida em estabelecimentos de saúde hospitalares, que atuarão como unidades sentinelas para a REVEH</a:t>
            </a:r>
            <a:r>
              <a:rPr lang="pt-BR" sz="20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just">
              <a:defRPr/>
            </a:pP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 BRASIL, 2014)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524001" y="6669637"/>
            <a:ext cx="4958953" cy="2135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788" dirty="0"/>
              <a:t>1. Vigilância Epidemiológica; 2. Vigilância Epidemiológica Hospitalar; 3. Rede.................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50408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C701208-696F-408A-BAF7-0918F6122EE0}" type="slidenum">
              <a:rPr lang="pt-BR" altLang="pt-BR" sz="9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17</a:t>
            </a:fld>
            <a:endParaRPr lang="pt-BR" altLang="pt-BR" sz="900">
              <a:solidFill>
                <a:srgbClr val="88888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4277916" y="2016920"/>
            <a:ext cx="3600450" cy="65246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nº 183/2014</a:t>
            </a:r>
          </a:p>
        </p:txBody>
      </p:sp>
      <p:sp>
        <p:nvSpPr>
          <p:cNvPr id="5" name="Seta para baixo 4"/>
          <p:cNvSpPr/>
          <p:nvPr/>
        </p:nvSpPr>
        <p:spPr>
          <a:xfrm rot="2675124">
            <a:off x="3279630" y="2774389"/>
            <a:ext cx="1223963" cy="8632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50" dirty="0">
                <a:solidFill>
                  <a:schemeClr val="tx1"/>
                </a:solidFill>
              </a:rPr>
              <a:t>antes</a:t>
            </a:r>
          </a:p>
        </p:txBody>
      </p:sp>
      <p:sp>
        <p:nvSpPr>
          <p:cNvPr id="6" name="Seta para baixo 5"/>
          <p:cNvSpPr/>
          <p:nvPr/>
        </p:nvSpPr>
        <p:spPr>
          <a:xfrm rot="19476863">
            <a:off x="7340204" y="2805112"/>
            <a:ext cx="1223963" cy="8632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50" dirty="0">
                <a:solidFill>
                  <a:schemeClr val="tx1"/>
                </a:solidFill>
              </a:rPr>
              <a:t>após</a:t>
            </a:r>
          </a:p>
        </p:txBody>
      </p:sp>
      <p:sp>
        <p:nvSpPr>
          <p:cNvPr id="28678" name="Título 1"/>
          <p:cNvSpPr txBox="1">
            <a:spLocks/>
          </p:cNvSpPr>
          <p:nvPr/>
        </p:nvSpPr>
        <p:spPr bwMode="auto">
          <a:xfrm>
            <a:off x="2220518" y="379319"/>
            <a:ext cx="831056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chemeClr val="tx1"/>
                </a:solidFill>
              </a:rPr>
              <a:t>Representatividade dos Núcleos Hospitalares de Epidemiologia (NHE)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6652023" y="3771900"/>
            <a:ext cx="3343275" cy="6858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233 Núcleos Hospitalares de Epidemiologia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1745674" y="3771901"/>
            <a:ext cx="3639525" cy="78624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Núcleos Hospitalares de Epidemiologia (desde 2004)</a:t>
            </a:r>
          </a:p>
        </p:txBody>
      </p:sp>
    </p:spTree>
    <p:extLst>
      <p:ext uri="{BB962C8B-B14F-4D97-AF65-F5344CB8AC3E}">
        <p14:creationId xmlns:p14="http://schemas.microsoft.com/office/powerpoint/2010/main" val="12097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Conteúdo 1"/>
          <p:cNvSpPr txBox="1">
            <a:spLocks noGrp="1"/>
          </p:cNvSpPr>
          <p:nvPr>
            <p:ph idx="1"/>
          </p:nvPr>
        </p:nvSpPr>
        <p:spPr>
          <a:xfrm>
            <a:off x="1803798" y="296682"/>
            <a:ext cx="8497490" cy="453855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t-BR" alt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Portaria Nº 183/GM/MS, de 30 de janeiro de 2014: </a:t>
            </a:r>
          </a:p>
          <a:p>
            <a:pPr marL="0" indent="0" algn="ctr">
              <a:buNone/>
            </a:pPr>
            <a:endParaRPr lang="pt-BR" altLang="pt-BR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 Art. 1º Regulamenta o incentivo financeiro de custeio para implantação e manutenção de ações e serviços públicos estratégicos de vigilância em saúde, previsto no art. 18, inciso I, da Portaria nº 1.378/GM/MS, de 9 de julho de 2013, com a definição dos critérios de financiamento, monitoramento e avaliação.</a:t>
            </a:r>
          </a:p>
          <a:p>
            <a:pPr marL="0" indent="0" algn="just">
              <a:buNone/>
            </a:pPr>
            <a:endParaRPr lang="pt-BR" alt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Art. 2º O incentivo financeiro de que trata o art. 1º tem como objetivo financiar, no âmbito da vigilância em saúde, a implantação e manutenção das seguintes ações e serviços públicos estratégicos:</a:t>
            </a:r>
          </a:p>
          <a:p>
            <a:pPr lvl="1"/>
            <a:endParaRPr lang="pt-BR" altLang="pt-BR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altLang="pt-BR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Vigilância Epidemiológica Hospitalar (VEH)</a:t>
            </a:r>
            <a:r>
              <a:rPr lang="pt-BR" altLang="pt-BR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;</a:t>
            </a:r>
          </a:p>
          <a:p>
            <a:pPr lvl="1">
              <a:lnSpc>
                <a:spcPct val="150000"/>
              </a:lnSpc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II Serviço de Verificação de Óbito (SVO);</a:t>
            </a:r>
          </a:p>
          <a:p>
            <a:pPr lvl="1">
              <a:lnSpc>
                <a:spcPct val="150000"/>
              </a:lnSpc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III Registro de Câncer de Base Populacional (RCBP);</a:t>
            </a:r>
          </a:p>
          <a:p>
            <a:pPr lvl="1">
              <a:lnSpc>
                <a:spcPct val="150000"/>
              </a:lnSpc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IV Vigilância Sentinela da Influenza;</a:t>
            </a:r>
          </a:p>
          <a:p>
            <a:pPr lvl="1">
              <a:lnSpc>
                <a:spcPct val="150000"/>
              </a:lnSpc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V Projeto Vida no Trânsito;</a:t>
            </a:r>
          </a:p>
          <a:p>
            <a:pPr lvl="1">
              <a:lnSpc>
                <a:spcPct val="150000"/>
              </a:lnSpc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VI Programa Academia da Saúde; </a:t>
            </a:r>
          </a:p>
          <a:p>
            <a:pPr lvl="1">
              <a:lnSpc>
                <a:spcPct val="150000"/>
              </a:lnSpc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VII Laboratórios Centrais de Saúde Pública (LACEN).</a:t>
            </a:r>
          </a:p>
          <a:p>
            <a:pPr eaLnBrk="1" hangingPunct="1">
              <a:lnSpc>
                <a:spcPct val="150000"/>
              </a:lnSpc>
            </a:pPr>
            <a:endParaRPr lang="pt-BR" alt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15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0DF9075-AD12-4C6B-AA38-94145973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3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Critérios de Habilitação do NHE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sz="2800" dirty="0"/>
              <a:t>Assinatura de Termos de implantação e manutenção das ações que deveriam passar por aprovação em CIB</a:t>
            </a:r>
          </a:p>
          <a:p>
            <a:endParaRPr lang="pt-BR" sz="2800" dirty="0"/>
          </a:p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Assumir as responsabilidades específicas às ações de vigilância</a:t>
            </a:r>
          </a:p>
          <a:p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Indicar as ações e serviços estratégicos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323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 txBox="1">
            <a:spLocks/>
          </p:cNvSpPr>
          <p:nvPr/>
        </p:nvSpPr>
        <p:spPr bwMode="auto">
          <a:xfrm>
            <a:off x="776288" y="581382"/>
            <a:ext cx="10351294" cy="10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100" dirty="0">
                <a:solidFill>
                  <a:schemeClr val="tx1"/>
                </a:solidFill>
              </a:rPr>
              <a:t>    </a:t>
            </a:r>
            <a:r>
              <a:rPr lang="pt-BR" altLang="pt-BR" sz="2400" b="1" dirty="0">
                <a:solidFill>
                  <a:schemeClr val="tx1"/>
                </a:solidFill>
              </a:rPr>
              <a:t>Histórico da Vigilância Epidemiológica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29311" y="1231733"/>
            <a:ext cx="8579644" cy="33944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Séc. XIV – Quarentena;</a:t>
            </a:r>
          </a:p>
          <a:p>
            <a:pPr marL="0" indent="0"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Séc. XIX- Teoria da microbiologia;</a:t>
            </a: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defRPr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661" y="1245543"/>
            <a:ext cx="2552700" cy="1790700"/>
          </a:xfrm>
          <a:prstGeom prst="rect">
            <a:avLst/>
          </a:prstGeom>
        </p:spPr>
      </p:pic>
      <p:pic>
        <p:nvPicPr>
          <p:cNvPr id="1026" name="Picture 2" descr="Resultado de imagem para QUARENTENA SE x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01" y="1231733"/>
            <a:ext cx="318346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661" y="3660719"/>
            <a:ext cx="1905339" cy="1930971"/>
          </a:xfrm>
          <a:prstGeom prst="rect">
            <a:avLst/>
          </a:prstGeom>
        </p:spPr>
      </p:pic>
      <p:pic>
        <p:nvPicPr>
          <p:cNvPr id="1030" name="Picture 6" descr="Resultado de imagem para TEORIA DA MICROBIOLOG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16" y="3660719"/>
            <a:ext cx="19621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49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1"/>
          <p:cNvSpPr txBox="1">
            <a:spLocks noGrp="1"/>
          </p:cNvSpPr>
          <p:nvPr>
            <p:ph idx="1"/>
          </p:nvPr>
        </p:nvSpPr>
        <p:spPr>
          <a:xfrm>
            <a:off x="1703786" y="304801"/>
            <a:ext cx="8445103" cy="192258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t-BR" alt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    Habilitação do NHE¹</a:t>
            </a:r>
          </a:p>
          <a:p>
            <a:pPr marL="0" indent="0" algn="ctr">
              <a:buNone/>
            </a:pPr>
            <a:endParaRPr lang="pt-BR" altLang="pt-BR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algn="just"/>
            <a:endParaRPr lang="pt-BR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algn="just">
              <a:lnSpc>
                <a:spcPct val="150000"/>
              </a:lnSpc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I. Assinar os termos de compromisso constantes nos anexos I e II a esta Portaria, afirmando possuir condições para o cumprimento de todos os requisitos de habilitação e manutenção de cada serviço estratégico descrito</a:t>
            </a:r>
          </a:p>
          <a:p>
            <a:pPr marL="0" indent="0">
              <a:lnSpc>
                <a:spcPct val="150000"/>
              </a:lnSpc>
              <a:buNone/>
            </a:pPr>
            <a:endParaRPr lang="pt-BR" alt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24" y="2934437"/>
            <a:ext cx="3334059" cy="3665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64" y="2934436"/>
            <a:ext cx="3548903" cy="3665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03786" y="6596279"/>
            <a:ext cx="19319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pt-BR" sz="800" dirty="0"/>
              <a:t>Núcleo. Hospitalar de Epidemiologia</a:t>
            </a:r>
          </a:p>
        </p:txBody>
      </p:sp>
    </p:spTree>
    <p:extLst>
      <p:ext uri="{BB962C8B-B14F-4D97-AF65-F5344CB8AC3E}">
        <p14:creationId xmlns:p14="http://schemas.microsoft.com/office/powerpoint/2010/main" val="4192532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1"/>
          <p:cNvSpPr txBox="1">
            <a:spLocks noGrp="1"/>
          </p:cNvSpPr>
          <p:nvPr>
            <p:ph idx="1"/>
          </p:nvPr>
        </p:nvSpPr>
        <p:spPr>
          <a:xfrm>
            <a:off x="1703786" y="304800"/>
            <a:ext cx="8445103" cy="5597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Habilitação do NHE¹</a:t>
            </a:r>
          </a:p>
          <a:p>
            <a:pPr marL="0" indent="0" algn="ctr">
              <a:buNone/>
            </a:pP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II.	Assumir as responsabilidades específicas às ações a serem        desenvolvidas e aos serviços a serem executados</a:t>
            </a:r>
          </a:p>
          <a:p>
            <a:pPr marL="514350" indent="-514350" algn="ctr">
              <a:buFont typeface="+mj-lt"/>
              <a:buAutoNum type="romanUcPeriod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0" algn="just">
              <a:lnSpc>
                <a:spcPct val="150000"/>
              </a:lnSpc>
              <a:buNone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III.	Indicar as ações e serviços estratégicos para os quais solicita o recebimento do incentivo financeiro, não havendo limitação quantitativa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pt-BR" alt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03786" y="6638743"/>
            <a:ext cx="19319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pt-BR" sz="800" dirty="0"/>
              <a:t>Núcleo. Hospitalar de Epidemiologia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889" y="917430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1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34008" y="114301"/>
            <a:ext cx="8435579" cy="254555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Os termos de compromisso deverão ser aprovados em Resolução da Comissão </a:t>
            </a:r>
            <a:r>
              <a:rPr lang="pt-BR" sz="9600" dirty="0" err="1">
                <a:latin typeface="Arial" panose="020B0604020202020204" pitchFamily="34" charset="0"/>
                <a:cs typeface="Arial" panose="020B0604020202020204" pitchFamily="34" charset="0"/>
              </a:rPr>
              <a:t>Intergestores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600" dirty="0" err="1">
                <a:latin typeface="Arial" panose="020B0604020202020204" pitchFamily="34" charset="0"/>
                <a:cs typeface="Arial" panose="020B0604020202020204" pitchFamily="34" charset="0"/>
              </a:rPr>
              <a:t>Bipartite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 (CIB) e apresentados à Secretaria de Vigilância em Saúde acompanhados dos documentos contendo: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 algn="just">
              <a:lnSpc>
                <a:spcPct val="150000"/>
              </a:lnSpc>
              <a:buFont typeface="+mj-lt"/>
              <a:buAutoNum type="alphaUcPeriod"/>
              <a:defRPr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Justificativa e estratégia de articulação com os demais setores integrantes do sistema hospitalar</a:t>
            </a:r>
          </a:p>
          <a:p>
            <a:pPr marL="342900" lvl="4" indent="-342900" algn="just">
              <a:lnSpc>
                <a:spcPct val="150000"/>
              </a:lnSpc>
              <a:buFont typeface="+mj-lt"/>
              <a:buAutoNum type="alphaUcPeriod"/>
              <a:defRPr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Forma de gestão</a:t>
            </a:r>
          </a:p>
          <a:p>
            <a:pPr marL="342900" lvl="4" indent="-342900" algn="just">
              <a:lnSpc>
                <a:spcPct val="150000"/>
              </a:lnSpc>
              <a:buFont typeface="+mj-lt"/>
              <a:buAutoNum type="alphaUcPeriod"/>
              <a:defRPr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Relação de hospitais que comporão a Rede de Vigilância Epidemiológica Hospitalar de Interesse Nacional (REVEH)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27304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Conteúdo 1"/>
          <p:cNvSpPr txBox="1">
            <a:spLocks noGrp="1"/>
          </p:cNvSpPr>
          <p:nvPr>
            <p:ph idx="1"/>
          </p:nvPr>
        </p:nvSpPr>
        <p:spPr>
          <a:xfrm>
            <a:off x="1631157" y="1322786"/>
            <a:ext cx="8857060" cy="4158853"/>
          </a:xfrm>
        </p:spPr>
        <p:txBody>
          <a:bodyPr vert="horz" lIns="68580" tIns="34290" rIns="68580" bIns="34290" rtlCol="0"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D. O montante a ser repassado aos Fundos de Saúde Estadual, do Distrito Federal e Municipais*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E. Indicação do número de referência do Sistema de Cadastro Nacional de Estabelecimentos de Saúde (SCNES), por meio do qual será realizado no Sistema de Informações de Agravos de Notificação (</a:t>
            </a: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Sinan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 de todas as notificações compulsórias identificadas no estabelecimento de saúde participante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pt-BR" alt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24001" y="6215928"/>
            <a:ext cx="8658225" cy="882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alt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O recurso destinados aos NHE que fazem parte de hospitais que são filiados à EBSERH (Empresa Brasileira de Serviços Hospitalares) eram repassados diretamente à sede em Brasília-DF (</a:t>
            </a:r>
            <a:r>
              <a:rPr lang="pt-BR" altLang="pt-BR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Portaria Nº 1.276, de 10 de junho de 2019</a:t>
            </a:r>
            <a:r>
              <a:rPr lang="pt-BR" alt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defRPr/>
            </a:pPr>
            <a:endParaRPr lang="pt-BR" altLang="pt-BR" sz="788" dirty="0"/>
          </a:p>
          <a:p>
            <a:pPr>
              <a:defRPr/>
            </a:pP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88039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1"/>
          <p:cNvSpPr txBox="1">
            <a:spLocks noGrp="1"/>
          </p:cNvSpPr>
          <p:nvPr>
            <p:ph idx="1"/>
          </p:nvPr>
        </p:nvSpPr>
        <p:spPr>
          <a:xfrm>
            <a:off x="2149999" y="3864990"/>
            <a:ext cx="8229600" cy="2578894"/>
          </a:xfrm>
        </p:spPr>
        <p:txBody>
          <a:bodyPr>
            <a:normAutofit fontScale="25000" lnSpcReduction="20000"/>
          </a:bodyPr>
          <a:lstStyle/>
          <a:p>
            <a:pPr marL="342900" lvl="1" indent="0" algn="just">
              <a:lnSpc>
                <a:spcPct val="150000"/>
              </a:lnSpc>
              <a:buNone/>
              <a:defRPr/>
            </a:pPr>
            <a:endParaRPr lang="pt-BR" alt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0" algn="just">
              <a:lnSpc>
                <a:spcPct val="150000"/>
              </a:lnSpc>
              <a:buNone/>
              <a:defRPr/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Deixar de promover a notificação negativa registrada no SINAN </a:t>
            </a:r>
            <a:r>
              <a:rPr lang="pt-BR" altLang="pt-BR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   mais de 4 semanas             epidemiológicas consecutivas,</a:t>
            </a: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 quando da ausência de notificação compulsória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353429" y="528844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Desabilitação</a:t>
            </a: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do NHE¹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06180" y="1856510"/>
            <a:ext cx="8861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algn="just">
              <a:lnSpc>
                <a:spcPct val="150000"/>
              </a:lnSpc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tempo entre a notificação e a digitação dos registros de notificação compulsória imediata seja superior a </a:t>
            </a:r>
            <a:r>
              <a:rPr lang="pt-BR" alt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dias em mais de 50% dos casos ou óbitos identificados       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pelo componente da REVEH, por 3 meses consecutivos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80249" y="6580416"/>
            <a:ext cx="19319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pt-BR" sz="800" dirty="0"/>
              <a:t>Núcleo. Hospitalar de Epidemiologia</a:t>
            </a:r>
          </a:p>
        </p:txBody>
      </p:sp>
    </p:spTree>
    <p:extLst>
      <p:ext uri="{BB962C8B-B14F-4D97-AF65-F5344CB8AC3E}">
        <p14:creationId xmlns:p14="http://schemas.microsoft.com/office/powerpoint/2010/main" val="2025394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/>
          <p:cNvSpPr/>
          <p:nvPr/>
        </p:nvSpPr>
        <p:spPr>
          <a:xfrm>
            <a:off x="2814639" y="651165"/>
            <a:ext cx="7389019" cy="2176571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Portaria GM/MS nº 2.663, de 2019. Define os valores anuais do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Piso Fixo de Vigilância em Saúde (PFVS),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Grupo de Vigilância em Saúde do Bloco de Custeio das Ações e Serviços Públicos de Saúde, destinados às Secretarias Estaduais, Distrital e Municipais de Saúde e dá outras providências</a:t>
            </a:r>
            <a:r>
              <a:rPr lang="pt-BR" sz="1650" dirty="0">
                <a:solidFill>
                  <a:schemeClr val="tx1"/>
                </a:solidFill>
              </a:rPr>
              <a:t>. </a:t>
            </a:r>
          </a:p>
          <a:p>
            <a:pPr algn="just">
              <a:defRPr/>
            </a:pPr>
            <a:endParaRPr lang="pt-BR" sz="1500" b="1" dirty="0"/>
          </a:p>
        </p:txBody>
      </p:sp>
      <p:sp>
        <p:nvSpPr>
          <p:cNvPr id="15" name="Retângulo: Cantos Arredondados 14"/>
          <p:cNvSpPr/>
          <p:nvPr/>
        </p:nvSpPr>
        <p:spPr>
          <a:xfrm>
            <a:off x="1529954" y="1663304"/>
            <a:ext cx="967978" cy="36314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6" name="Seta: para a Direita 15"/>
          <p:cNvSpPr/>
          <p:nvPr/>
        </p:nvSpPr>
        <p:spPr>
          <a:xfrm>
            <a:off x="2497931" y="1749029"/>
            <a:ext cx="323850" cy="19169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>
              <a:solidFill>
                <a:srgbClr val="0070C0"/>
              </a:solidFill>
            </a:endParaRPr>
          </a:p>
        </p:txBody>
      </p:sp>
      <p:sp>
        <p:nvSpPr>
          <p:cNvPr id="35845" name="Retângulo 1"/>
          <p:cNvSpPr>
            <a:spLocks noChangeArrowheads="1"/>
          </p:cNvSpPr>
          <p:nvPr/>
        </p:nvSpPr>
        <p:spPr bwMode="auto">
          <a:xfrm>
            <a:off x="968829" y="3271081"/>
            <a:ext cx="10287000" cy="189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altLang="pt-BR" sz="1600" dirty="0"/>
              <a:t>Destaco a redação do</a:t>
            </a:r>
            <a:r>
              <a:rPr lang="pt-BR" altLang="pt-BR" sz="1600" i="1" dirty="0"/>
              <a:t>§ 1º </a:t>
            </a:r>
            <a:r>
              <a:rPr lang="pt-BR" altLang="pt-BR" sz="1600" dirty="0"/>
              <a:t> do artigo 1º que diz: </a:t>
            </a:r>
            <a:r>
              <a:rPr lang="pt-BR" altLang="pt-BR" sz="1600" b="1" i="1" dirty="0"/>
              <a:t>“Estão incorporados ao PFVS das Unidades Federadas os valores referentes ao Incentivo Financeiro de Custeio para Implantação e Manutenção de Ações e Serviços Públicos Estratégicos de Vigilância em Saúde - IEVS das ações e serviços de Registro de Câncer de Base Populacional, de Vigilância Epidemiológica Hospitalar, de Vigilância Sentinela da Influenza, do Projeto Vida no Trânsito e do Serviço de Verificação de Óbitos</a:t>
            </a:r>
            <a:r>
              <a:rPr lang="pt-BR" altLang="pt-BR" sz="1600" i="1" dirty="0"/>
              <a:t>.”</a:t>
            </a: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19540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6386675"/>
              </p:ext>
            </p:extLst>
          </p:nvPr>
        </p:nvGraphicFramePr>
        <p:xfrm>
          <a:off x="1636936" y="2286000"/>
          <a:ext cx="4243040" cy="314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06392327"/>
              </p:ext>
            </p:extLst>
          </p:nvPr>
        </p:nvGraphicFramePr>
        <p:xfrm>
          <a:off x="6600056" y="2076452"/>
          <a:ext cx="3955008" cy="324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7892" name="CaixaDeTexto 3"/>
          <p:cNvSpPr txBox="1">
            <a:spLocks noChangeArrowheads="1"/>
          </p:cNvSpPr>
          <p:nvPr/>
        </p:nvSpPr>
        <p:spPr bwMode="auto">
          <a:xfrm>
            <a:off x="1847851" y="1747838"/>
            <a:ext cx="33123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2000" b="1" dirty="0"/>
              <a:t>Objetivos dos NHE</a:t>
            </a:r>
          </a:p>
        </p:txBody>
      </p:sp>
      <p:sp>
        <p:nvSpPr>
          <p:cNvPr id="37893" name="CaixaDeTexto 4"/>
          <p:cNvSpPr txBox="1">
            <a:spLocks noChangeArrowheads="1"/>
          </p:cNvSpPr>
          <p:nvPr/>
        </p:nvSpPr>
        <p:spPr bwMode="auto">
          <a:xfrm>
            <a:off x="7603333" y="1676341"/>
            <a:ext cx="33123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2000" b="1" dirty="0"/>
              <a:t>Atividades dos NHE</a:t>
            </a:r>
          </a:p>
        </p:txBody>
      </p:sp>
      <p:sp>
        <p:nvSpPr>
          <p:cNvPr id="37894" name="CaixaDeTexto 5"/>
          <p:cNvSpPr txBox="1">
            <a:spLocks noChangeArrowheads="1"/>
          </p:cNvSpPr>
          <p:nvPr/>
        </p:nvSpPr>
        <p:spPr bwMode="auto">
          <a:xfrm>
            <a:off x="8005764" y="5356622"/>
            <a:ext cx="19061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1050"/>
              <a:t>PEREIRA, 2013</a:t>
            </a:r>
          </a:p>
        </p:txBody>
      </p:sp>
      <p:sp>
        <p:nvSpPr>
          <p:cNvPr id="37895" name="Título 1"/>
          <p:cNvSpPr txBox="1">
            <a:spLocks/>
          </p:cNvSpPr>
          <p:nvPr/>
        </p:nvSpPr>
        <p:spPr bwMode="auto">
          <a:xfrm>
            <a:off x="4479132" y="1050131"/>
            <a:ext cx="8196263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chemeClr val="tx1"/>
                </a:solidFill>
              </a:rPr>
              <a:t>Atribuições dos NHE</a:t>
            </a:r>
            <a:r>
              <a:rPr lang="pt-BR" altLang="pt-BR" sz="2400" b="1" baseline="30000" dirty="0">
                <a:solidFill>
                  <a:schemeClr val="tx1"/>
                </a:solidFill>
              </a:rPr>
              <a:t>1</a:t>
            </a:r>
            <a:endParaRPr lang="pt-BR" altLang="pt-BR" sz="2400" b="1" dirty="0">
              <a:solidFill>
                <a:schemeClr val="tx1"/>
              </a:solidFill>
            </a:endParaRPr>
          </a:p>
        </p:txBody>
      </p:sp>
      <p:sp>
        <p:nvSpPr>
          <p:cNvPr id="8" name="Seta: para a Direita 7"/>
          <p:cNvSpPr/>
          <p:nvPr/>
        </p:nvSpPr>
        <p:spPr>
          <a:xfrm>
            <a:off x="6096001" y="3590925"/>
            <a:ext cx="503635" cy="32385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4" name="CaixaDeTexto 3"/>
          <p:cNvSpPr txBox="1"/>
          <p:nvPr/>
        </p:nvSpPr>
        <p:spPr>
          <a:xfrm>
            <a:off x="1636937" y="6517269"/>
            <a:ext cx="3096815" cy="2135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pt-BR" sz="788" dirty="0"/>
              <a:t>Núcleo. Hospitalar de Epidemiologia</a:t>
            </a:r>
          </a:p>
        </p:txBody>
      </p:sp>
    </p:spTree>
    <p:extLst>
      <p:ext uri="{BB962C8B-B14F-4D97-AF65-F5344CB8AC3E}">
        <p14:creationId xmlns:p14="http://schemas.microsoft.com/office/powerpoint/2010/main" val="24328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2"/>
          <p:cNvSpPr txBox="1">
            <a:spLocks noGrp="1"/>
          </p:cNvSpPr>
          <p:nvPr>
            <p:ph type="title"/>
          </p:nvPr>
        </p:nvSpPr>
        <p:spPr>
          <a:xfrm>
            <a:off x="1981200" y="725417"/>
            <a:ext cx="8229600" cy="636985"/>
          </a:xfrm>
        </p:spPr>
        <p:txBody>
          <a:bodyPr>
            <a:normAutofit fontScale="90000"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Atividades dos Núcleos Hospitalares de Epidemiologia</a:t>
            </a:r>
            <a:br>
              <a:rPr lang="pt-BR" altLang="pt-BR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1981200" y="1366838"/>
            <a:ext cx="8229600" cy="33944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 - Elaborar e manter em operação um </a:t>
            </a:r>
            <a:r>
              <a:rPr lang="pt-BR" altLang="pt-B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busca ativa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para os pacientes internados e atendidos em pronto-socorro e ambulatório da unidade hospitalar, para a detecção das doenças e agravos constantes da </a:t>
            </a:r>
            <a:r>
              <a:rPr lang="pt-BR" alt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Portaria de Consolidação Nº 4/SVS/MS, de 2017</a:t>
            </a:r>
          </a:p>
          <a:p>
            <a:pPr marL="0" indent="0" algn="just">
              <a:lnSpc>
                <a:spcPct val="1500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II - Elaborar e manter em operação </a:t>
            </a:r>
            <a:r>
              <a:rPr lang="pt-BR" altLang="pt-B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busca ativa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detecção e notificação dos óbitos ocorridos no ambiente hospitalar, prioritariamente dos óbitos maternos declarados, de mulher em idade fértil, infantil e fetal, nos termos das Portarias Nº 1.119/GM/MS, de 5 de junho de 2008, e 72/GM/MS, de 11 de janeiro de 2010, e dos óbitos por doença infecciosa e mal definidos</a:t>
            </a:r>
          </a:p>
        </p:txBody>
      </p:sp>
    </p:spTree>
    <p:extLst>
      <p:ext uri="{BB962C8B-B14F-4D97-AF65-F5344CB8AC3E}">
        <p14:creationId xmlns:p14="http://schemas.microsoft.com/office/powerpoint/2010/main" val="1507190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Conteúdo 1"/>
          <p:cNvSpPr txBox="1">
            <a:spLocks noGrp="1"/>
          </p:cNvSpPr>
          <p:nvPr>
            <p:ph idx="1"/>
          </p:nvPr>
        </p:nvSpPr>
        <p:spPr>
          <a:xfrm>
            <a:off x="1524001" y="275035"/>
            <a:ext cx="8964215" cy="46243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III - </a:t>
            </a:r>
            <a:r>
              <a:rPr lang="pt-BR" altLang="pt-B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notificar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ao primeiro nível hierárquico superior da vigilância epidemiológica as doenças e agravos de notificação compulsória (DNC) detectados no âmbito hospitalar, de acordo com os instrumentos e fluxos de notificações definidos pela Secretaria de Vigilância em Saúde (SVS/MS)</a:t>
            </a:r>
          </a:p>
          <a:p>
            <a:pPr algn="just"/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IV - </a:t>
            </a:r>
            <a:r>
              <a:rPr lang="pt-BR" altLang="pt-B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 investigação epidemiológica das doenças, eventos e agravos constantes da Portaria de Consolidação Nº 4/SVS/MS, de 2017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detectados no ambiente hospitalar, em articulação com a Secretaria Municipal de Saúde (SMS) e com a Secretaria Estadual de Saúde (SES), incluindo as atividades de interrupção da cadeia de transmissão de casos e surtos, quando pertinentes, segundo as normas e procedimentos estabelecidos pela SVS/MS</a:t>
            </a:r>
          </a:p>
        </p:txBody>
      </p:sp>
    </p:spTree>
    <p:extLst>
      <p:ext uri="{BB962C8B-B14F-4D97-AF65-F5344CB8AC3E}">
        <p14:creationId xmlns:p14="http://schemas.microsoft.com/office/powerpoint/2010/main" val="2569172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310051" y="149695"/>
            <a:ext cx="3422072" cy="5522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Busca Ativa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0850" y="2350058"/>
            <a:ext cx="11773332" cy="444492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Ferramenta       identificação de forma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rápida e oportuna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casos de agravos ou doenças em seu estabelecimento de saúde que poderiam passar despercebidos caso a busca ativa não fosse realizada </a:t>
            </a:r>
          </a:p>
          <a:p>
            <a:pPr marL="0" indent="0" algn="just"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Busca direcionada, realizada regularmente com método previamente definido e sistemático;</a:t>
            </a:r>
          </a:p>
          <a:p>
            <a:pPr marL="0" indent="0" algn="just"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 do perfil do ¹EAS;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 prévio do que se busca;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 da organização e rotina institucional;</a:t>
            </a:r>
          </a:p>
          <a:p>
            <a:pPr marL="0" indent="0" algn="just">
              <a:buNone/>
              <a:defRPr/>
            </a:pPr>
            <a:endParaRPr lang="pt-B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800" dirty="0"/>
          </a:p>
        </p:txBody>
      </p:sp>
      <p:sp>
        <p:nvSpPr>
          <p:cNvPr id="6" name="Seta: para a Direita 5"/>
          <p:cNvSpPr/>
          <p:nvPr/>
        </p:nvSpPr>
        <p:spPr>
          <a:xfrm flipV="1">
            <a:off x="2081431" y="2450956"/>
            <a:ext cx="321469" cy="202406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4" name="CaixaDeTexto 3"/>
          <p:cNvSpPr txBox="1"/>
          <p:nvPr/>
        </p:nvSpPr>
        <p:spPr>
          <a:xfrm>
            <a:off x="210850" y="6497783"/>
            <a:ext cx="4904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1- Estabelecimentos de Assistência à Saúde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154" y="701959"/>
            <a:ext cx="2266724" cy="15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 txBox="1">
            <a:spLocks/>
          </p:cNvSpPr>
          <p:nvPr/>
        </p:nvSpPr>
        <p:spPr bwMode="auto">
          <a:xfrm>
            <a:off x="776288" y="581382"/>
            <a:ext cx="10351294" cy="10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100" dirty="0">
                <a:solidFill>
                  <a:schemeClr val="tx1"/>
                </a:solidFill>
              </a:rPr>
              <a:t>    </a:t>
            </a:r>
            <a:r>
              <a:rPr lang="pt-BR" altLang="pt-BR" sz="2400" b="1" dirty="0">
                <a:solidFill>
                  <a:schemeClr val="tx1"/>
                </a:solidFill>
              </a:rPr>
              <a:t>Histórico da Vigilância Epidemiológica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29311" y="1231733"/>
            <a:ext cx="8579644" cy="33944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Brasil 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Séc. XX- controle de epidemias, ações de imunização</a:t>
            </a: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Até meados de 1960 -</a:t>
            </a:r>
          </a:p>
        </p:txBody>
      </p:sp>
      <p:sp>
        <p:nvSpPr>
          <p:cNvPr id="8" name="Chave Esquerda 7"/>
          <p:cNvSpPr/>
          <p:nvPr/>
        </p:nvSpPr>
        <p:spPr>
          <a:xfrm>
            <a:off x="3407082" y="3578207"/>
            <a:ext cx="432197" cy="8005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10245" name="CaixaDeTexto 8"/>
          <p:cNvSpPr txBox="1">
            <a:spLocks noChangeArrowheads="1"/>
          </p:cNvSpPr>
          <p:nvPr/>
        </p:nvSpPr>
        <p:spPr bwMode="auto">
          <a:xfrm>
            <a:off x="3671121" y="3579613"/>
            <a:ext cx="5998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2000" dirty="0"/>
              <a:t>maior abrangência do termo vigilância;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sz="2000" dirty="0"/>
              <a:t>Campanha de erradicação da Varíola –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713" y="1549246"/>
            <a:ext cx="2705100" cy="16954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021" y="1535199"/>
            <a:ext cx="2457450" cy="18573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300" y="3482420"/>
            <a:ext cx="1540377" cy="245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42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6869" y="364650"/>
            <a:ext cx="8435578" cy="3929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Principais fontes de dados  para VEH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29980" y="1803797"/>
            <a:ext cx="8209359" cy="329922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Farmácia;                                           </a:t>
            </a:r>
          </a:p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Exames laboratoriais;</a:t>
            </a:r>
          </a:p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Faturamento;</a:t>
            </a:r>
          </a:p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Registros médicos e multiprofissionais;</a:t>
            </a:r>
          </a:p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Pronto socorro;</a:t>
            </a:r>
          </a:p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Internação;</a:t>
            </a:r>
          </a:p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Ambulatórios;</a:t>
            </a:r>
          </a:p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Núcleo de Segurança do Paciente;</a:t>
            </a:r>
          </a:p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¹CCIRAS;</a:t>
            </a:r>
          </a:p>
          <a:p>
            <a:pPr marL="0" indent="0">
              <a:buNone/>
              <a:defRPr/>
            </a:pPr>
            <a:endParaRPr lang="pt-BR" sz="1800" dirty="0"/>
          </a:p>
          <a:p>
            <a:pPr marL="0" indent="0">
              <a:buNone/>
              <a:defRPr/>
            </a:pPr>
            <a:endParaRPr lang="pt-BR" sz="1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06205" y="2040731"/>
            <a:ext cx="8578453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solidFill>
                  <a:srgbClr val="0070C0"/>
                </a:solidFill>
              </a:rPr>
              <a:t>Lembre-se! Se o seu estabelecimento possuir sistema de internação informatizado, certifique-se que todos os relatórios de pacientes que derem entrada possuam registro de CID -10, para facilitar a busca. Mas, não se esqueça de verificar todos os sistemas que possam trazer informações importantes para a identificação de casos, pois nem sempre e possível captar tudo por um único sistema.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24000" y="6450900"/>
            <a:ext cx="5749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1-  Comissão de Controle de Infecção Relacionada à Assistência à Saúde</a:t>
            </a:r>
          </a:p>
        </p:txBody>
      </p:sp>
    </p:spTree>
    <p:extLst>
      <p:ext uri="{BB962C8B-B14F-4D97-AF65-F5344CB8AC3E}">
        <p14:creationId xmlns:p14="http://schemas.microsoft.com/office/powerpoint/2010/main" val="3031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4" t="17426" r="19760" b="1590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6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81200" y="1269207"/>
            <a:ext cx="8229600" cy="340280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pt-B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Ficha Individual de Notificação (FIN)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É preenchida pelas unidades assistenciais para cada paciente quando da suspeita da ocorrência de problema de saúde de notificação compulsória ou de interesse nacional, estadual ou municipal</a:t>
            </a:r>
          </a:p>
          <a:p>
            <a:pPr algn="just">
              <a:lnSpc>
                <a:spcPct val="150000"/>
              </a:lnSpc>
              <a:defRPr/>
            </a:pP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Ficha Individual de Investigação (FII)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É um roteiro de investigação, que possibilita a identificação da fonte de infecção e os mecanismos de transmissão da doença</a:t>
            </a:r>
          </a:p>
          <a:p>
            <a:pPr algn="just">
              <a:defRPr/>
            </a:pP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94303" y="459571"/>
            <a:ext cx="420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Documentação operacional</a:t>
            </a:r>
          </a:p>
        </p:txBody>
      </p:sp>
    </p:spTree>
    <p:extLst>
      <p:ext uri="{BB962C8B-B14F-4D97-AF65-F5344CB8AC3E}">
        <p14:creationId xmlns:p14="http://schemas.microsoft.com/office/powerpoint/2010/main" val="368661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0495" y="1532120"/>
            <a:ext cx="11095650" cy="189071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ATENÇÃO!           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notificação é de caráter sigiloso, garantindo o direito de anonimato do cidadão. </a:t>
            </a:r>
          </a:p>
          <a:p>
            <a:pPr algn="just"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Notificação imediata       COMUNICAÇÃO  em   24 horas para instâncias hierarquicamente superiores.</a:t>
            </a:r>
          </a:p>
        </p:txBody>
      </p:sp>
      <p:sp>
        <p:nvSpPr>
          <p:cNvPr id="3" name="Seta: para a Direita 2"/>
          <p:cNvSpPr/>
          <p:nvPr/>
        </p:nvSpPr>
        <p:spPr>
          <a:xfrm>
            <a:off x="2257048" y="1677053"/>
            <a:ext cx="432197" cy="161925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5" name="Seta: para a Direita 4"/>
          <p:cNvSpPr/>
          <p:nvPr/>
        </p:nvSpPr>
        <p:spPr>
          <a:xfrm>
            <a:off x="3856383" y="2674361"/>
            <a:ext cx="432197" cy="161925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6" name="Retângulo 5"/>
          <p:cNvSpPr/>
          <p:nvPr/>
        </p:nvSpPr>
        <p:spPr>
          <a:xfrm>
            <a:off x="320495" y="3452598"/>
            <a:ext cx="112896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para </a:t>
            </a:r>
            <a:r>
              <a:rPr lang="pt-B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desabilitação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 - o tempo entre a notificação e a digitação dos registros de notificação compulsória imediata seja superior a 7 (sete) dias em mais de 50% (cinquenta por cento) dos casos ou óbitos identificados pelo componente da REVEH, por três meses consecutivos; ou</a:t>
            </a:r>
          </a:p>
          <a:p>
            <a:pPr algn="just"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II - deixar de promover a notificação negativa registrada no SINAN por mais de 4 (quatro) semanas epidemiológicas consecutivas, quando da ausência de notificação compulsória.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361" y="25438"/>
            <a:ext cx="1143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70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625B0D3-E1FB-4231-AA9C-409D43B95E64}" type="slidenum">
              <a:rPr lang="pt-BR" altLang="pt-BR" sz="9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34</a:t>
            </a:fld>
            <a:endParaRPr lang="pt-BR" altLang="pt-BR" sz="900">
              <a:solidFill>
                <a:srgbClr val="88888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1987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1" y="383023"/>
            <a:ext cx="3690600" cy="521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4621411" y="654520"/>
            <a:ext cx="1051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CaixaDeTexto 6"/>
          <p:cNvSpPr txBox="1">
            <a:spLocks noChangeArrowheads="1"/>
          </p:cNvSpPr>
          <p:nvPr/>
        </p:nvSpPr>
        <p:spPr bwMode="auto">
          <a:xfrm>
            <a:off x="5443104" y="485227"/>
            <a:ext cx="4629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BR" altLang="pt-BR" sz="2000" b="1" dirty="0"/>
              <a:t>Fonte de dados </a:t>
            </a:r>
            <a:r>
              <a:rPr lang="pt-BR" altLang="pt-BR" sz="2000" dirty="0"/>
              <a:t>para  a Vigilância Epidemiológica</a:t>
            </a:r>
          </a:p>
        </p:txBody>
      </p:sp>
      <p:sp>
        <p:nvSpPr>
          <p:cNvPr id="41990" name="CaixaDeTexto 7"/>
          <p:cNvSpPr txBox="1">
            <a:spLocks noChangeArrowheads="1"/>
          </p:cNvSpPr>
          <p:nvPr/>
        </p:nvSpPr>
        <p:spPr bwMode="auto">
          <a:xfrm>
            <a:off x="5576292" y="1441522"/>
            <a:ext cx="5041106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2000" b="1" dirty="0"/>
              <a:t>Comunicação oportuna </a:t>
            </a:r>
            <a:r>
              <a:rPr lang="pt-BR" altLang="pt-BR" sz="2000" dirty="0"/>
              <a:t>para a Rede </a:t>
            </a:r>
            <a:r>
              <a:rPr lang="pt-BR" altLang="pt-BR" sz="2000" dirty="0" err="1"/>
              <a:t>Cievs</a:t>
            </a:r>
            <a:endParaRPr lang="pt-BR" altLang="pt-BR" sz="2000" dirty="0"/>
          </a:p>
          <a:p>
            <a:pPr algn="just"/>
            <a:r>
              <a:rPr lang="pt-BR" altLang="pt-BR" sz="2000" b="1" dirty="0">
                <a:solidFill>
                  <a:schemeClr val="tx1"/>
                </a:solidFill>
              </a:rPr>
              <a:t>Comunicação  em  24 horas </a:t>
            </a:r>
            <a:r>
              <a:rPr lang="pt-BR" altLang="pt-BR" sz="2000" dirty="0">
                <a:solidFill>
                  <a:schemeClr val="tx1"/>
                </a:solidFill>
              </a:rPr>
              <a:t>para instâncias hierarquicamente superiores</a:t>
            </a:r>
          </a:p>
          <a:p>
            <a:pPr algn="just"/>
            <a:endParaRPr lang="pt-BR" altLang="pt-BR" sz="1500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4621412" y="1704218"/>
            <a:ext cx="9548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Retângulo 12"/>
          <p:cNvSpPr>
            <a:spLocks noChangeArrowheads="1"/>
          </p:cNvSpPr>
          <p:nvPr/>
        </p:nvSpPr>
        <p:spPr bwMode="auto">
          <a:xfrm>
            <a:off x="4445198" y="2884795"/>
            <a:ext cx="617220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 b="1" dirty="0">
                <a:solidFill>
                  <a:schemeClr val="tx1"/>
                </a:solidFill>
              </a:rPr>
              <a:t>Importante</a:t>
            </a:r>
          </a:p>
          <a:p>
            <a:pPr algn="just"/>
            <a:endParaRPr lang="pt-BR" altLang="pt-BR" sz="2000" b="1" dirty="0">
              <a:solidFill>
                <a:schemeClr val="tx1"/>
              </a:solidFill>
            </a:endParaRPr>
          </a:p>
          <a:p>
            <a:pPr algn="just"/>
            <a:r>
              <a:rPr lang="pt-BR" altLang="pt-BR" sz="2000" dirty="0">
                <a:solidFill>
                  <a:schemeClr val="tx1"/>
                </a:solidFill>
              </a:rPr>
              <a:t>Completitude dos dados inseridos nas  fichas de  notificação e a qualidade das informações inseridas</a:t>
            </a:r>
          </a:p>
          <a:p>
            <a:pPr algn="just"/>
            <a:r>
              <a:rPr lang="pt-BR" altLang="pt-BR" sz="2000" dirty="0">
                <a:solidFill>
                  <a:schemeClr val="tx1"/>
                </a:solidFill>
              </a:rPr>
              <a:t>Oportunidade de digitação é o principal critério a ser seguido pelos NHE da REVEH.</a:t>
            </a:r>
          </a:p>
          <a:p>
            <a:pPr algn="just"/>
            <a:r>
              <a:rPr lang="pt-BR" altLang="pt-BR" sz="2000" dirty="0">
                <a:solidFill>
                  <a:schemeClr val="tx1"/>
                </a:solidFill>
              </a:rPr>
              <a:t>NHE são considerados como estabelecimentos sentinela na detecção de possíveis Emergências de Saúde Pública</a:t>
            </a:r>
            <a:r>
              <a:rPr lang="pt-BR" altLang="pt-BR" sz="1500" dirty="0">
                <a:solidFill>
                  <a:schemeClr val="tx1"/>
                </a:solidFill>
              </a:rPr>
              <a:t>.</a:t>
            </a:r>
          </a:p>
          <a:p>
            <a:endParaRPr lang="pt-BR" altLang="pt-BR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44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60218" y="2280591"/>
            <a:ext cx="11485418" cy="4257351"/>
          </a:xfrm>
        </p:spPr>
        <p:txBody>
          <a:bodyPr/>
          <a:lstStyle/>
          <a:p>
            <a:pPr>
              <a:defRPr/>
            </a:pPr>
            <a:endParaRPr lang="pt-BR" sz="2100" dirty="0"/>
          </a:p>
          <a:p>
            <a:pPr>
              <a:defRPr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ATENÇÃO!          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Devemos atentar para a completitude das  fichas de  notificação.</a:t>
            </a:r>
          </a:p>
          <a:p>
            <a:pPr>
              <a:defRPr/>
            </a:pPr>
            <a:endParaRPr lang="pt-BR" sz="2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Qualidade da informação;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Perfil epidemiológico;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Subsidio para politicas públicas 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: para a Direita 3"/>
          <p:cNvSpPr/>
          <p:nvPr/>
        </p:nvSpPr>
        <p:spPr>
          <a:xfrm flipV="1">
            <a:off x="2355869" y="2723936"/>
            <a:ext cx="360759" cy="251654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82" y="112162"/>
            <a:ext cx="1734743" cy="21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19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 txBox="1">
            <a:spLocks/>
          </p:cNvSpPr>
          <p:nvPr/>
        </p:nvSpPr>
        <p:spPr bwMode="auto">
          <a:xfrm>
            <a:off x="1939310" y="578969"/>
            <a:ext cx="8728690" cy="80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chemeClr val="tx1"/>
                </a:solidFill>
              </a:rPr>
              <a:t>Lista Nacional de Doenças e Agravos de Notificação Compulsória</a:t>
            </a:r>
          </a:p>
        </p:txBody>
      </p:sp>
      <p:pic>
        <p:nvPicPr>
          <p:cNvPr id="43011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27109" r="20660" b="9364"/>
          <a:stretch>
            <a:fillRect/>
          </a:stretch>
        </p:blipFill>
        <p:spPr bwMode="auto">
          <a:xfrm>
            <a:off x="1981202" y="2070389"/>
            <a:ext cx="8147447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821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6535174"/>
            <a:ext cx="2438400" cy="322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50" dirty="0">
                <a:solidFill>
                  <a:schemeClr val="tx1"/>
                </a:solidFill>
              </a:rPr>
              <a:t>F</a:t>
            </a: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onte: </a:t>
            </a:r>
            <a:r>
              <a:rPr lang="pt-B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Sinan</a:t>
            </a: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atualizado em 14/02/2020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982502"/>
              </p:ext>
            </p:extLst>
          </p:nvPr>
        </p:nvGraphicFramePr>
        <p:xfrm>
          <a:off x="2050474" y="1717960"/>
          <a:ext cx="8160324" cy="34497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92546">
                  <a:extLst>
                    <a:ext uri="{9D8B030D-6E8A-4147-A177-3AD203B41FA5}">
                      <a16:colId xmlns:a16="http://schemas.microsoft.com/office/drawing/2014/main" val="1590475766"/>
                    </a:ext>
                  </a:extLst>
                </a:gridCol>
                <a:gridCol w="2460152">
                  <a:extLst>
                    <a:ext uri="{9D8B030D-6E8A-4147-A177-3AD203B41FA5}">
                      <a16:colId xmlns:a16="http://schemas.microsoft.com/office/drawing/2014/main" val="4170670883"/>
                    </a:ext>
                  </a:extLst>
                </a:gridCol>
                <a:gridCol w="3399142">
                  <a:extLst>
                    <a:ext uri="{9D8B030D-6E8A-4147-A177-3AD203B41FA5}">
                      <a16:colId xmlns:a16="http://schemas.microsoft.com/office/drawing/2014/main" val="3061512876"/>
                    </a:ext>
                  </a:extLst>
                </a:gridCol>
                <a:gridCol w="1408484">
                  <a:extLst>
                    <a:ext uri="{9D8B030D-6E8A-4147-A177-3AD203B41FA5}">
                      <a16:colId xmlns:a16="http://schemas.microsoft.com/office/drawing/2014/main" val="27827350"/>
                    </a:ext>
                  </a:extLst>
                </a:gridCol>
              </a:tblGrid>
              <a:tr h="5749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Ano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Brasil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NHE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% NHE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5083598"/>
                  </a:ext>
                </a:extLst>
              </a:tr>
              <a:tr h="574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2015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4525386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356782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7,88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4564645"/>
                  </a:ext>
                </a:extLst>
              </a:tr>
              <a:tr h="574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2016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4861302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372793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7,67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238903"/>
                  </a:ext>
                </a:extLst>
              </a:tr>
              <a:tr h="574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2017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3102916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328016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10,57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2772507"/>
                  </a:ext>
                </a:extLst>
              </a:tr>
              <a:tr h="574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2018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3129126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333880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10,67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5830106"/>
                  </a:ext>
                </a:extLst>
              </a:tr>
              <a:tr h="574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2019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4889906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353521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7,23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4365651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119749" y="498765"/>
            <a:ext cx="8160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Percentual de Notificações por ano das ¹DNC realizadas pelos ²NHE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24000" y="6132452"/>
            <a:ext cx="400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1- Doenças de notificação compulsória 2- Núcleo de Hospitalar de Epidemiologia </a:t>
            </a:r>
          </a:p>
        </p:txBody>
      </p:sp>
    </p:spTree>
    <p:extLst>
      <p:ext uri="{BB962C8B-B14F-4D97-AF65-F5344CB8AC3E}">
        <p14:creationId xmlns:p14="http://schemas.microsoft.com/office/powerpoint/2010/main" val="1286918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alt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Distribuição</a:t>
            </a:r>
            <a:r>
              <a:rPr lang="es-ES_tradnl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s-ES_tradnl" alt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notificações</a:t>
            </a:r>
            <a:r>
              <a:rPr lang="es-ES_tradnl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compulsórias</a:t>
            </a:r>
            <a:r>
              <a:rPr lang="es-ES_tradnl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realizadas no </a:t>
            </a:r>
            <a:r>
              <a:rPr lang="es-ES_tradnl" alt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Sinan</a:t>
            </a:r>
            <a:r>
              <a:rPr lang="es-ES_tradnl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por </a:t>
            </a:r>
            <a:r>
              <a:rPr lang="es-ES_tradnl" alt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estabelecimento</a:t>
            </a:r>
            <a:r>
              <a:rPr lang="es-ES_tradnl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alt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origem</a:t>
            </a:r>
            <a:r>
              <a:rPr lang="es-ES_tradnl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Brasil, 2019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43571766"/>
              </p:ext>
            </p:extLst>
          </p:nvPr>
        </p:nvGraphicFramePr>
        <p:xfrm>
          <a:off x="3356713" y="1957966"/>
          <a:ext cx="5366657" cy="3539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60" name="CaixaDeTexto 4"/>
          <p:cNvSpPr txBox="1">
            <a:spLocks noChangeArrowheads="1"/>
          </p:cNvSpPr>
          <p:nvPr/>
        </p:nvSpPr>
        <p:spPr bwMode="auto">
          <a:xfrm>
            <a:off x="1524000" y="6471264"/>
            <a:ext cx="4251722" cy="2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_tradnl" altLang="pt-BR" sz="1000" dirty="0"/>
              <a:t>*Rede </a:t>
            </a:r>
            <a:r>
              <a:rPr lang="es-ES_tradnl" altLang="pt-BR" sz="1000" dirty="0" err="1"/>
              <a:t>Hospitalar</a:t>
            </a:r>
            <a:r>
              <a:rPr lang="es-ES_tradnl" altLang="pt-BR" sz="1000" dirty="0"/>
              <a:t> Pública e Privada </a:t>
            </a:r>
            <a:r>
              <a:rPr lang="es-ES_tradnl" altLang="pt-BR" sz="1000" dirty="0" err="1"/>
              <a:t>cadastrados</a:t>
            </a:r>
            <a:r>
              <a:rPr lang="es-ES_tradnl" altLang="pt-BR" sz="1000" dirty="0"/>
              <a:t> no CNES </a:t>
            </a:r>
          </a:p>
        </p:txBody>
      </p:sp>
    </p:spTree>
    <p:extLst>
      <p:ext uri="{BB962C8B-B14F-4D97-AF65-F5344CB8AC3E}">
        <p14:creationId xmlns:p14="http://schemas.microsoft.com/office/powerpoint/2010/main" val="3830026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2"/>
          <p:cNvSpPr txBox="1">
            <a:spLocks noChangeArrowheads="1"/>
          </p:cNvSpPr>
          <p:nvPr/>
        </p:nvSpPr>
        <p:spPr bwMode="auto">
          <a:xfrm>
            <a:off x="1631157" y="1618060"/>
            <a:ext cx="8958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1800" b="1">
                <a:solidFill>
                  <a:schemeClr val="tx1"/>
                </a:solidFill>
              </a:rPr>
              <a:t>Método</a:t>
            </a:r>
          </a:p>
        </p:txBody>
      </p:sp>
      <p:sp>
        <p:nvSpPr>
          <p:cNvPr id="47107" name="Espaço Reservado para Conteúdo 1"/>
          <p:cNvSpPr txBox="1">
            <a:spLocks/>
          </p:cNvSpPr>
          <p:nvPr/>
        </p:nvSpPr>
        <p:spPr bwMode="auto">
          <a:xfrm>
            <a:off x="1969293" y="2828299"/>
            <a:ext cx="8281988" cy="254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chemeClr val="tx1"/>
                </a:solidFill>
                <a:ea typeface="MS PGothic" panose="020B0600070205080204" pitchFamily="34" charset="-128"/>
              </a:rPr>
              <a:t>Formulários </a:t>
            </a:r>
            <a:r>
              <a:rPr lang="pt-BR" altLang="pt-BR" sz="2000" dirty="0" err="1">
                <a:solidFill>
                  <a:schemeClr val="tx1"/>
                </a:solidFill>
                <a:ea typeface="MS PGothic" panose="020B0600070205080204" pitchFamily="34" charset="-128"/>
              </a:rPr>
              <a:t>FormSus</a:t>
            </a:r>
            <a:r>
              <a:rPr lang="pt-BR" altLang="pt-BR" sz="2000" dirty="0">
                <a:solidFill>
                  <a:schemeClr val="tx1"/>
                </a:solidFill>
                <a:ea typeface="MS PGothic" panose="020B0600070205080204" pitchFamily="34" charset="-128"/>
              </a:rPr>
              <a:t> para as 27 coordenações e 193 NHE</a:t>
            </a:r>
          </a:p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chemeClr val="tx1"/>
                </a:solidFill>
                <a:ea typeface="MS PGothic" panose="020B0600070205080204" pitchFamily="34" charset="-128"/>
              </a:rPr>
              <a:t>Coordenações – 16 campos a serem preenchidos</a:t>
            </a:r>
          </a:p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chemeClr val="tx1"/>
                </a:solidFill>
                <a:ea typeface="MS PGothic" panose="020B0600070205080204" pitchFamily="34" charset="-128"/>
              </a:rPr>
              <a:t>NHE – 27 campos a serem preenchidos</a:t>
            </a:r>
          </a:p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chemeClr val="tx1"/>
                </a:solidFill>
                <a:ea typeface="MS PGothic" panose="020B0600070205080204" pitchFamily="34" charset="-128"/>
              </a:rPr>
              <a:t>Prazo: 23 </a:t>
            </a:r>
          </a:p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000" dirty="0"/>
              <a:t>21 (78%) coordenações estaduais preencheram o formulário</a:t>
            </a:r>
          </a:p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endParaRPr lang="pt-BR" altLang="pt-BR" sz="2000" dirty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46084" name="Título 1"/>
          <p:cNvSpPr txBox="1">
            <a:spLocks/>
          </p:cNvSpPr>
          <p:nvPr/>
        </p:nvSpPr>
        <p:spPr bwMode="auto">
          <a:xfrm>
            <a:off x="776288" y="971788"/>
            <a:ext cx="10351294" cy="10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100" dirty="0">
                <a:solidFill>
                  <a:schemeClr val="tx1"/>
                </a:solidFill>
              </a:rPr>
              <a:t>    </a:t>
            </a:r>
            <a:r>
              <a:rPr lang="pt-BR" altLang="pt-BR" sz="2400" b="1" dirty="0">
                <a:solidFill>
                  <a:schemeClr val="tx1"/>
                </a:solidFill>
              </a:rPr>
              <a:t>Diagnóstico situacional da ¹REVEH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31156" y="64574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1-Rede de Vigilância Epidemiológica Hospitalar</a:t>
            </a:r>
          </a:p>
        </p:txBody>
      </p:sp>
    </p:spTree>
    <p:extLst>
      <p:ext uri="{BB962C8B-B14F-4D97-AF65-F5344CB8AC3E}">
        <p14:creationId xmlns:p14="http://schemas.microsoft.com/office/powerpoint/2010/main" val="223206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81200" y="235528"/>
            <a:ext cx="8229600" cy="445315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SISTEMAS DE VIGILÂNCIA EPIDEMIOLÓGICA </a:t>
            </a:r>
          </a:p>
          <a:p>
            <a:pPr marL="0" indent="0" algn="ctr"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países em desenvolvimento</a:t>
            </a:r>
          </a:p>
          <a:p>
            <a:pPr>
              <a:defRPr/>
            </a:pPr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Anos 70</a:t>
            </a:r>
          </a:p>
          <a:p>
            <a:pPr>
              <a:defRPr/>
            </a:pPr>
            <a:endParaRPr lang="pt-BR" sz="2100" dirty="0"/>
          </a:p>
        </p:txBody>
      </p:sp>
      <p:sp>
        <p:nvSpPr>
          <p:cNvPr id="3" name="Chave Esquerda 2"/>
          <p:cNvSpPr/>
          <p:nvPr/>
        </p:nvSpPr>
        <p:spPr>
          <a:xfrm>
            <a:off x="3582102" y="1335881"/>
            <a:ext cx="215504" cy="777479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7" name="Retângulo 6"/>
          <p:cNvSpPr/>
          <p:nvPr/>
        </p:nvSpPr>
        <p:spPr>
          <a:xfrm>
            <a:off x="1777604" y="2240757"/>
            <a:ext cx="8636794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endParaRPr lang="pt-BR" sz="1500" dirty="0">
              <a:latin typeface="+mj-lt"/>
            </a:endParaRP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1973 </a:t>
            </a:r>
          </a:p>
          <a:p>
            <a:pPr lvl="1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1ª Seminário Regional dos Sistemas de Vigilância Epidemiológica de Enfermidades Transmissíveis e Zoonoses na América</a:t>
            </a: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1975 </a:t>
            </a:r>
          </a:p>
          <a:p>
            <a:pPr lvl="1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5ª Conferência Nacional de Saúde </a:t>
            </a:r>
          </a:p>
          <a:p>
            <a:pPr marL="34290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Lei nº6.259/75 – define as bases legais da Vigilância Epidemiológica no país</a:t>
            </a:r>
          </a:p>
          <a:p>
            <a:pPr marL="37719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1976  </a:t>
            </a:r>
          </a:p>
          <a:p>
            <a:pPr marL="34290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Decreto 78.321 – regulamenta a Lei nº 6.259</a:t>
            </a:r>
          </a:p>
          <a:p>
            <a:pPr marL="34290" algn="just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algn="just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algn="just">
              <a:defRPr/>
            </a:pPr>
            <a:endParaRPr lang="pt-BR" sz="750" dirty="0"/>
          </a:p>
          <a:p>
            <a:pPr marL="34290" algn="just">
              <a:defRPr/>
            </a:pPr>
            <a:r>
              <a:rPr lang="pt-BR" sz="750" dirty="0"/>
              <a:t>1-</a:t>
            </a:r>
            <a:r>
              <a:rPr lang="pt-BR" sz="750" b="1" dirty="0"/>
              <a:t>Pan-Americana da Saúde 2- Organização Mundial de Saúde</a:t>
            </a:r>
            <a:endParaRPr lang="pt-BR" sz="750" dirty="0"/>
          </a:p>
        </p:txBody>
      </p:sp>
      <p:sp>
        <p:nvSpPr>
          <p:cNvPr id="8" name="Retângulo 7"/>
          <p:cNvSpPr/>
          <p:nvPr/>
        </p:nvSpPr>
        <p:spPr>
          <a:xfrm>
            <a:off x="4001203" y="1437083"/>
            <a:ext cx="1166813" cy="575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¹OPAS</a:t>
            </a:r>
          </a:p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²OMS</a:t>
            </a:r>
          </a:p>
        </p:txBody>
      </p:sp>
    </p:spTree>
    <p:extLst>
      <p:ext uri="{BB962C8B-B14F-4D97-AF65-F5344CB8AC3E}">
        <p14:creationId xmlns:p14="http://schemas.microsoft.com/office/powerpoint/2010/main" val="410160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Conteúdo 1"/>
          <p:cNvSpPr txBox="1">
            <a:spLocks noGrp="1"/>
          </p:cNvSpPr>
          <p:nvPr>
            <p:ph idx="1"/>
          </p:nvPr>
        </p:nvSpPr>
        <p:spPr>
          <a:xfrm>
            <a:off x="1735933" y="318655"/>
            <a:ext cx="8932069" cy="3450864"/>
          </a:xfrm>
        </p:spPr>
        <p:txBody>
          <a:bodyPr/>
          <a:lstStyle/>
          <a:p>
            <a:pPr marL="0" indent="0" algn="ctr">
              <a:buNone/>
            </a:pPr>
            <a:r>
              <a:rPr lang="pt-BR" alt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 1.  Formação profissional dos coordenadores estaduais da VEH, Brasil, 2020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732765"/>
              </p:ext>
            </p:extLst>
          </p:nvPr>
        </p:nvGraphicFramePr>
        <p:xfrm>
          <a:off x="1892986" y="1976867"/>
          <a:ext cx="7848600" cy="274574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08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Graduação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Enfermagem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76,2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 Veterinária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Nutrição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 Social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da Saúde (não especificada)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058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5" name="Retângulo 1"/>
          <p:cNvSpPr>
            <a:spLocks noChangeArrowheads="1"/>
          </p:cNvSpPr>
          <p:nvPr/>
        </p:nvSpPr>
        <p:spPr bwMode="auto">
          <a:xfrm>
            <a:off x="1913334" y="684932"/>
            <a:ext cx="8091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BR" altLang="pt-BR" sz="2400" b="1" dirty="0">
                <a:solidFill>
                  <a:schemeClr val="tx1"/>
                </a:solidFill>
                <a:ea typeface="MS PGothic" panose="020B0600070205080204" pitchFamily="34" charset="-128"/>
              </a:rPr>
              <a:t>Tabela 2. Formação complementar dos coordenadores estaduais da VEH, Brasil, 2020</a:t>
            </a:r>
            <a:endParaRPr lang="pt-BR" altLang="pt-BR" sz="2400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5" name="Espaço Reservado para Conteú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396331"/>
              </p:ext>
            </p:extLst>
          </p:nvPr>
        </p:nvGraphicFramePr>
        <p:xfrm>
          <a:off x="2119746" y="2310423"/>
          <a:ext cx="7885077" cy="303743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107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Pós-graduação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Especialização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Mestrado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Especialização e Mestrado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090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729305"/>
              </p:ext>
            </p:extLst>
          </p:nvPr>
        </p:nvGraphicFramePr>
        <p:xfrm>
          <a:off x="2161311" y="1125028"/>
          <a:ext cx="7879663" cy="535483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486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 reuniões periódicas com os NHE?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(81%)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(19%)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coordenação está inserida no CIEVS?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(57%)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(43%)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coordenação gere o recurso?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(25,5%)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coordenação descentraliza a gestão do recurso para os NHE?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(66,6%)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São elaboradas publicações?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(42,8%)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(57,2%)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 portaria estadual regulamentando os NHE?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(38,1%)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(61,9)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(100%)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(100%)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8" marR="6859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8158" name="Rectangle 1"/>
          <p:cNvSpPr>
            <a:spLocks noChangeArrowheads="1"/>
          </p:cNvSpPr>
          <p:nvPr/>
        </p:nvSpPr>
        <p:spPr bwMode="auto">
          <a:xfrm>
            <a:off x="2289242" y="294032"/>
            <a:ext cx="76524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BR" altLang="pt-BR" sz="2400" dirty="0"/>
              <a:t>Tabela 3 Organização das atividades desenvolvidas pelas coordenações estaduais da VEH, </a:t>
            </a:r>
            <a:r>
              <a:rPr lang="pt-BR" altLang="pt-BR" sz="2400" dirty="0" err="1"/>
              <a:t>Brasíl</a:t>
            </a:r>
            <a:r>
              <a:rPr lang="pt-BR" altLang="pt-BR" sz="2400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028850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377341"/>
              </p:ext>
            </p:extLst>
          </p:nvPr>
        </p:nvGraphicFramePr>
        <p:xfrm>
          <a:off x="1967347" y="1791675"/>
          <a:ext cx="7674337" cy="366033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5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8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n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%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Enfermagem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63,27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25,98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Farmácia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Biologia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 Social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Biomedicina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Estatística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Terapia Ocupacional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 informação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5,64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9191" name="Retângulo 4"/>
          <p:cNvSpPr>
            <a:spLocks noChangeArrowheads="1"/>
          </p:cNvSpPr>
          <p:nvPr/>
        </p:nvSpPr>
        <p:spPr bwMode="auto">
          <a:xfrm>
            <a:off x="2799160" y="383275"/>
            <a:ext cx="68425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ea typeface="MS PGothic" panose="020B0600070205080204" pitchFamily="34" charset="-128"/>
              </a:rPr>
              <a:t>Tabela 4 Formação profissional dos responsáveis técnicos pelos NHE, Brasil, 2020</a:t>
            </a:r>
          </a:p>
        </p:txBody>
      </p:sp>
    </p:spTree>
    <p:extLst>
      <p:ext uri="{BB962C8B-B14F-4D97-AF65-F5344CB8AC3E}">
        <p14:creationId xmlns:p14="http://schemas.microsoft.com/office/powerpoint/2010/main" val="3918122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562604"/>
              </p:ext>
            </p:extLst>
          </p:nvPr>
        </p:nvGraphicFramePr>
        <p:xfrm>
          <a:off x="1704109" y="1842656"/>
          <a:ext cx="8568604" cy="311325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463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Pós-graduação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Especialização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70,83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Mestrado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26,79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Doutorado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11,31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Residência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10,12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 informação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0203" name="Rectangle 1"/>
          <p:cNvSpPr>
            <a:spLocks noChangeArrowheads="1"/>
          </p:cNvSpPr>
          <p:nvPr/>
        </p:nvSpPr>
        <p:spPr bwMode="auto">
          <a:xfrm>
            <a:off x="2800351" y="404302"/>
            <a:ext cx="67675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ea typeface="MS PGothic" panose="020B0600070205080204" pitchFamily="34" charset="-128"/>
              </a:rPr>
              <a:t>Tabela 5 Formação complementar dos responsáveis técnicos dos NHE, Brasil, 2020</a:t>
            </a:r>
          </a:p>
        </p:txBody>
      </p:sp>
    </p:spTree>
    <p:extLst>
      <p:ext uri="{BB962C8B-B14F-4D97-AF65-F5344CB8AC3E}">
        <p14:creationId xmlns:p14="http://schemas.microsoft.com/office/powerpoint/2010/main" val="26030908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917546"/>
              </p:ext>
            </p:extLst>
          </p:nvPr>
        </p:nvGraphicFramePr>
        <p:xfrm>
          <a:off x="1801092" y="1378545"/>
          <a:ext cx="8660931" cy="529934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595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 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Sim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n (%)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</a:rPr>
                        <a:t>Não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</a:rPr>
                        <a:t>n (%)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Sem informação n (%)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NHE possui sala própria?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(83,63)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(16,37)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(3,39)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NHE possui computador próprio?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(95,93)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(4,07)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 (2,82)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SINAN-NET está implantado no estabelecimento?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(69,19)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(30,81)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 (2,82)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NHE tem acesso ao SINAN Online?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(63,19)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(34,50)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(3,39)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NHE digita as fichas de notificação no SINAN-NET?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(68,42)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(31,58)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(3,39)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7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NHE digita as fichas de notificação no SINAN Online?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(63,74)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(36,26)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(3,39)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NHE é responsável pelo abastecimento de outros sistemas?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(76,61)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(23,39)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(3,39)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NHE também é sentinela para Influenza?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(32,35)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(67,65)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(3,95)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 Núcleo de Segurança do Paciente (NSP) na instituição?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 (85,21)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(14,79)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 (4,52)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7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NHE ou o estabelecimento de saúde gerenciam o recurso financeiro repassado pelo Ministério da Saúde?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(57,89)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(42,11)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(3,39)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NHE possui indicadores de saúde próprios utilizados no monitoramento das ações?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(76,79)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(23,21)</a:t>
                      </a:r>
                      <a:endParaRPr lang="pt-BR" sz="12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 (5,08)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NHE conhece os indicadores previstos na Portaria 183/2014?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(94,74)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 (5,26)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(3,39)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responsável pelo NHE é o mesmo responsável pela CCIH?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(23,70)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 (76,30)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 (2,26)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50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estabelecimento de saúde no qual o NHE está inserido possui sistema de internação informatizado?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 (82,46)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(17,54)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(3,39)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0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NHE elabora publicações?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(69,64)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(30,36)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 (5,08)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870" marR="5287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1270" name="Retângulo 3"/>
          <p:cNvSpPr>
            <a:spLocks noChangeArrowheads="1"/>
          </p:cNvSpPr>
          <p:nvPr/>
        </p:nvSpPr>
        <p:spPr bwMode="auto">
          <a:xfrm>
            <a:off x="2396132" y="310971"/>
            <a:ext cx="7596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ea typeface="MS PGothic" panose="020B0600070205080204" pitchFamily="34" charset="-128"/>
              </a:rPr>
              <a:t>Tabela 6 Organização das atividades desenvolvidas pelos NHE, Brasil, 2020</a:t>
            </a:r>
          </a:p>
        </p:txBody>
      </p:sp>
    </p:spTree>
    <p:extLst>
      <p:ext uri="{BB962C8B-B14F-4D97-AF65-F5344CB8AC3E}">
        <p14:creationId xmlns:p14="http://schemas.microsoft.com/office/powerpoint/2010/main" val="188927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Conteúdo 1"/>
          <p:cNvSpPr txBox="1">
            <a:spLocks noGrp="1"/>
          </p:cNvSpPr>
          <p:nvPr>
            <p:ph idx="1"/>
          </p:nvPr>
        </p:nvSpPr>
        <p:spPr>
          <a:xfrm>
            <a:off x="1879997" y="1726408"/>
            <a:ext cx="8229600" cy="2550319"/>
          </a:xfrm>
        </p:spPr>
        <p:txBody>
          <a:bodyPr vert="horz" lIns="68580" tIns="34290" rIns="68580" bIns="34290" rtlCol="0">
            <a:noAutofit/>
          </a:bodyPr>
          <a:lstStyle/>
          <a:p>
            <a:pPr marL="257175" indent="-2571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Formação profissional e qualificação compatíveis com as necessidades do serviço</a:t>
            </a:r>
          </a:p>
          <a:p>
            <a:pPr marL="257175" indent="-2571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Necessidade de criação de portarias estaduais e municipais para regulamentação das ações dos NHE não pertencentes à REVEH</a:t>
            </a:r>
          </a:p>
          <a:p>
            <a:pPr marL="257175" indent="-2571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Necessidade de implantação do </a:t>
            </a: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Sinan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nas unidades</a:t>
            </a:r>
          </a:p>
          <a:p>
            <a:pPr marL="257175" indent="-2571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Possível comprometimento da qualidade do serviço prestado, devido ao acúmulo de atividades (CCIH-NHE-NSP) pela mesma equipe</a:t>
            </a:r>
          </a:p>
        </p:txBody>
      </p:sp>
      <p:sp>
        <p:nvSpPr>
          <p:cNvPr id="52227" name="CaixaDeTexto 2"/>
          <p:cNvSpPr txBox="1">
            <a:spLocks noChangeArrowheads="1"/>
          </p:cNvSpPr>
          <p:nvPr/>
        </p:nvSpPr>
        <p:spPr bwMode="auto">
          <a:xfrm>
            <a:off x="1708546" y="686099"/>
            <a:ext cx="8959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2400" b="1" dirty="0">
                <a:solidFill>
                  <a:schemeClr val="tx1"/>
                </a:solidFill>
              </a:rPr>
              <a:t>Considerações finais sobre o diagnóstico situacional</a:t>
            </a:r>
          </a:p>
        </p:txBody>
      </p:sp>
    </p:spTree>
    <p:extLst>
      <p:ext uri="{BB962C8B-B14F-4D97-AF65-F5344CB8AC3E}">
        <p14:creationId xmlns:p14="http://schemas.microsoft.com/office/powerpoint/2010/main" val="2051148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500751" y="1215510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ts val="4800"/>
            </a:pPr>
            <a: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Obrigado!</a:t>
            </a: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67177" y="2914650"/>
            <a:ext cx="482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E-mail: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cievs@saúde.gov.br</a:t>
            </a:r>
          </a:p>
        </p:txBody>
      </p:sp>
    </p:spTree>
    <p:extLst>
      <p:ext uri="{BB962C8B-B14F-4D97-AF65-F5344CB8AC3E}">
        <p14:creationId xmlns:p14="http://schemas.microsoft.com/office/powerpoint/2010/main" val="168741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 txBox="1">
            <a:spLocks noGrp="1"/>
          </p:cNvSpPr>
          <p:nvPr>
            <p:ph type="title"/>
          </p:nvPr>
        </p:nvSpPr>
        <p:spPr>
          <a:xfrm>
            <a:off x="1758554" y="1032273"/>
            <a:ext cx="8752284" cy="394097"/>
          </a:xfr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</p:txBody>
      </p:sp>
      <p:sp>
        <p:nvSpPr>
          <p:cNvPr id="57347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1758554" y="1493044"/>
            <a:ext cx="8752284" cy="3938588"/>
          </a:xfrm>
        </p:spPr>
        <p:txBody>
          <a:bodyPr/>
          <a:lstStyle/>
          <a:p>
            <a:pPr marL="0" indent="0" algn="just">
              <a:spcAft>
                <a:spcPct val="0"/>
              </a:spcAft>
              <a:buClr>
                <a:srgbClr val="000000"/>
              </a:buClr>
              <a:buNone/>
            </a:pPr>
            <a:r>
              <a:rPr lang="pt-BR" altLang="pt-BR" sz="900">
                <a:latin typeface="Arial" panose="020B0604020202020204" pitchFamily="34" charset="0"/>
                <a:cs typeface="Arial" panose="020B0604020202020204" pitchFamily="34" charset="0"/>
              </a:rPr>
              <a:t>SIQUEIRA FILHA, Noêmia Teixeira de; VANDERLEI, Lygia Carmen de Moraes; MENDES, Marina Ferreira de Medeiros. Avaliação do Subsistema Nacional de Vigilância Epidemiológica em Âmbito Hospitalar no Estado de Pernambuco, Brasil.</a:t>
            </a:r>
            <a:r>
              <a:rPr lang="pt-BR" altLang="pt-BR" sz="900" b="1">
                <a:latin typeface="Arial" panose="020B0604020202020204" pitchFamily="34" charset="0"/>
                <a:cs typeface="Arial" panose="020B0604020202020204" pitchFamily="34" charset="0"/>
              </a:rPr>
              <a:t> Epidemiol. Serv. Saúde</a:t>
            </a:r>
            <a:r>
              <a:rPr lang="pt-BR" altLang="pt-BR" sz="900">
                <a:latin typeface="Arial" panose="020B0604020202020204" pitchFamily="34" charset="0"/>
                <a:cs typeface="Arial" panose="020B0604020202020204" pitchFamily="34" charset="0"/>
              </a:rPr>
              <a:t>,  Brasília ,  v. 20, n. 3, p. 307-316,  set.  2011 .   Disponível em &lt;http://scielo.iec.gov.br/scielo.php?script=sci_arttext&amp;pid=S1679-49742011000300005&amp;lng=pt&amp;nrm=iso&gt;. acesso em  05  jul.  2019.</a:t>
            </a:r>
          </a:p>
          <a:p>
            <a:pPr marL="0" indent="0" algn="just">
              <a:spcAft>
                <a:spcPct val="0"/>
              </a:spcAft>
              <a:buClr>
                <a:srgbClr val="000000"/>
              </a:buClr>
              <a:buNone/>
            </a:pPr>
            <a:r>
              <a:rPr lang="pt-BR" altLang="pt-BR" sz="900">
                <a:latin typeface="Arial" panose="020B0604020202020204" pitchFamily="34" charset="0"/>
                <a:cs typeface="Arial" panose="020B0604020202020204" pitchFamily="34" charset="0"/>
              </a:rPr>
              <a:t>PAIM,  Rafael, et al. Gestão de processos : pensar, agir e aprender. – Dados eletrônicos . Porto Alegre: Bookman, 2009.</a:t>
            </a:r>
          </a:p>
          <a:p>
            <a:pPr marL="0" indent="0" algn="just">
              <a:spcAft>
                <a:spcPct val="0"/>
              </a:spcAft>
              <a:buClr>
                <a:srgbClr val="000000"/>
              </a:buClr>
              <a:buNone/>
            </a:pPr>
            <a:r>
              <a:rPr lang="pt-BR" altLang="pt-BR" sz="900">
                <a:latin typeface="Arial" panose="020B0604020202020204" pitchFamily="34" charset="0"/>
                <a:cs typeface="Arial" panose="020B0604020202020204" pitchFamily="34" charset="0"/>
              </a:rPr>
              <a:t>SCOSTEGUY, Claudia Caminha; PEREIRA, Alessandra Gonçalves Lisbôa; MEDRONHO, Roberto de Andrade. Três décadas de epidemiologia hospitalar e o desafio da integração da Vigilância em Saúde: reflexões a partir de um caso.</a:t>
            </a:r>
            <a:r>
              <a:rPr lang="pt-BR" altLang="pt-BR" sz="900" b="1">
                <a:latin typeface="Arial" panose="020B0604020202020204" pitchFamily="34" charset="0"/>
                <a:cs typeface="Arial" panose="020B0604020202020204" pitchFamily="34" charset="0"/>
              </a:rPr>
              <a:t> Ciênc. saúde coletiva</a:t>
            </a:r>
            <a:r>
              <a:rPr lang="pt-BR" altLang="pt-BR" sz="900">
                <a:latin typeface="Arial" panose="020B0604020202020204" pitchFamily="34" charset="0"/>
                <a:cs typeface="Arial" panose="020B0604020202020204" pitchFamily="34" charset="0"/>
              </a:rPr>
              <a:t>,  Rio de Janeiro ,  v. 22, n. 10, p. 3365-3379,  Oct.  2017 .   Available from &lt;http://www.scielo.br/scielo.php?script=sci_arttext&amp;pid=S1413-81232017021003365&amp;lng=en&amp;nrm=iso&gt;. access on  10  July  2019.</a:t>
            </a:r>
          </a:p>
          <a:p>
            <a:pPr marL="0" indent="0" algn="just">
              <a:spcAft>
                <a:spcPct val="0"/>
              </a:spcAft>
              <a:buClr>
                <a:srgbClr val="000000"/>
              </a:buClr>
              <a:buNone/>
            </a:pPr>
            <a:r>
              <a:rPr lang="pt-BR" altLang="pt-BR" sz="900">
                <a:latin typeface="Arial" panose="020B0604020202020204" pitchFamily="34" charset="0"/>
                <a:cs typeface="Arial" panose="020B0604020202020204" pitchFamily="34" charset="0"/>
              </a:rPr>
              <a:t>MEDEIROS, Adeli Regina Prizybicien et al. O PROCESSO DE TRABALHO DE ENFERMEIROS EM NÚCLEOS HOSPITALARES DE EPIDEMIOLOGIA. </a:t>
            </a:r>
            <a:r>
              <a:rPr lang="pt-BR" altLang="pt-BR" sz="900" b="1">
                <a:latin typeface="Arial" panose="020B0604020202020204" pitchFamily="34" charset="0"/>
                <a:cs typeface="Arial" panose="020B0604020202020204" pitchFamily="34" charset="0"/>
              </a:rPr>
              <a:t>Cogitare Enfermagem</a:t>
            </a:r>
            <a:r>
              <a:rPr lang="pt-BR" altLang="pt-BR" sz="900">
                <a:latin typeface="Arial" panose="020B0604020202020204" pitchFamily="34" charset="0"/>
                <a:cs typeface="Arial" panose="020B0604020202020204" pitchFamily="34" charset="0"/>
              </a:rPr>
              <a:t>, [S.l.], v. 20, n. 1, mar. 2015. ISSN 2176-9133. Disponível em: &lt;</a:t>
            </a:r>
            <a:r>
              <a:rPr lang="pt-BR" altLang="pt-BR" sz="9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https://revistas.ufpr.br/cogitare/article/view/36408</a:t>
            </a:r>
            <a:r>
              <a:rPr lang="pt-BR" altLang="pt-BR" sz="900">
                <a:latin typeface="Arial" panose="020B0604020202020204" pitchFamily="34" charset="0"/>
                <a:cs typeface="Arial" panose="020B0604020202020204" pitchFamily="34" charset="0"/>
              </a:rPr>
              <a:t>&gt;. Acesso em: 10 jul. 2019. </a:t>
            </a:r>
          </a:p>
          <a:p>
            <a:pPr marL="0" indent="0" algn="just">
              <a:spcAft>
                <a:spcPct val="0"/>
              </a:spcAft>
              <a:buClr>
                <a:srgbClr val="000000"/>
              </a:buClr>
              <a:buNone/>
            </a:pPr>
            <a:r>
              <a:rPr lang="pt-BR" altLang="pt-BR" sz="90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Portaria de Consolidação GM/MS n° 4, de 28 de setembro de 2017. Define a Lista Nacional de Notificação Compulsória de doenças, agravos e eventos de saúde pública nos serviços de saúde públicos e privados em todo o território nacional, nos termos do Anexo 1 do Anexo V. Diário Oficial da União, Brasília (DF), 2017 set 27 [citado 2019 jun 26]; Disponível em: </a:t>
            </a:r>
            <a:r>
              <a:rPr lang="pt-BR" altLang="pt-BR" sz="900" u="sng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http://bvsms.saude.gov.br/bvs/saudelegis/gm/2017/prc0004_03_10_2017.html</a:t>
            </a:r>
            <a:r>
              <a:rPr lang="pt-BR" altLang="pt-BR" sz="900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ct val="0"/>
              </a:spcAft>
              <a:buClr>
                <a:srgbClr val="000000"/>
              </a:buClr>
              <a:buNone/>
            </a:pPr>
            <a:r>
              <a:rPr lang="pt-BR" altLang="pt-BR" sz="90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Portaria de Consolidação MS/GM n° 5, de 28 de setembro de 2017. Consolidação das normas sobre as ações e os serviços de saúde do Sistema Único de Saúde. Brasília, 2017 [Internet]. Diário Oficial da União, Brasília (DF), 2017 set 28 [citado 2019 jun 26]; Disponível em: https://bvsms.saude.gov.br/bvs/saudelegis/gm/2017/prc0005_03_10_2017.html</a:t>
            </a:r>
          </a:p>
          <a:p>
            <a:pPr marL="0" indent="0" algn="just">
              <a:spcAft>
                <a:spcPct val="0"/>
              </a:spcAft>
              <a:buClr>
                <a:srgbClr val="000000"/>
              </a:buClr>
              <a:buNone/>
            </a:pPr>
            <a:r>
              <a:rPr lang="pt-BR" altLang="pt-BR" sz="90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Portaria GM/MS n° 2.254, de 5 de agosto de 2010. Institui a Vigilância Epidemiológica em Âmbito Hospitalar, define as competências para a União, os Estados, o Distrito Federal, os Municípios, os critérios para a qualificação das unidades hospitalares de referência nacional e define também o escopo das atividades a serem desenvolvidas pelos Núcleos Hospitalares de Epidemiologia [Internet]. Diário Oficial da União, Brasília (DF),  2010 ago 5 [citado 2016 jan 21];Seção 1:55. Disponível em:  http://bvsms.saude.gov.br/bvs/saudelegis/gm/2010/prt2254_05_08_2010.html</a:t>
            </a:r>
          </a:p>
          <a:p>
            <a:pPr marL="0" indent="0" algn="just">
              <a:spcAft>
                <a:spcPct val="0"/>
              </a:spcAft>
              <a:buClr>
                <a:srgbClr val="000000"/>
              </a:buClr>
              <a:buNone/>
            </a:pPr>
            <a:endParaRPr lang="pt-BR" altLang="pt-BR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3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1"/>
          <p:cNvSpPr>
            <a:spLocks noChangeArrowheads="1"/>
          </p:cNvSpPr>
          <p:nvPr/>
        </p:nvSpPr>
        <p:spPr bwMode="auto">
          <a:xfrm>
            <a:off x="1524000" y="1162050"/>
            <a:ext cx="91440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BR" altLang="pt-BR" sz="2400" dirty="0"/>
              <a:t>Na Lei nº 6.259/75 destacamos os artigos: </a:t>
            </a:r>
            <a:endParaRPr lang="pt-BR" altLang="pt-BR" sz="2400" i="1" dirty="0"/>
          </a:p>
          <a:p>
            <a:pPr algn="just"/>
            <a:endParaRPr lang="pt-BR" altLang="pt-BR" sz="2400" i="1" dirty="0"/>
          </a:p>
          <a:p>
            <a:pPr algn="just"/>
            <a:r>
              <a:rPr lang="pt-BR" altLang="pt-BR" sz="2000" i="1" dirty="0"/>
              <a:t>Art. 8º – </a:t>
            </a:r>
            <a:r>
              <a:rPr lang="pt-BR" altLang="pt-BR" sz="2000" i="1" dirty="0">
                <a:solidFill>
                  <a:schemeClr val="tx1"/>
                </a:solidFill>
              </a:rPr>
              <a:t>É dever de todo cidadão comunicar à autoridade sanitária local a ocorrência de fato, comprovado ou presumível, de caso de doença transmissível, sendo obrigatória a médicos e outros profissionais de saúde, no exercício da profissão, bem como aos responsáveis por organizações e estabelecimentos públicos e particulares de saúde e ensino, a notificação de casos suspeitos ou confirmados de doenças e agravos.</a:t>
            </a:r>
          </a:p>
          <a:p>
            <a:pPr algn="just"/>
            <a:endParaRPr lang="pt-BR" altLang="pt-BR" sz="2000" i="1" dirty="0"/>
          </a:p>
          <a:p>
            <a:pPr algn="just"/>
            <a:r>
              <a:rPr lang="pt-BR" altLang="pt-BR" sz="2000" i="1" dirty="0"/>
              <a:t>Art. 9º – </a:t>
            </a:r>
            <a:r>
              <a:rPr lang="pt-BR" altLang="pt-BR" sz="2000" i="1" dirty="0">
                <a:solidFill>
                  <a:schemeClr val="tx1"/>
                </a:solidFill>
              </a:rPr>
              <a:t>É obrigatório proceder à investigação epidemiológica pertinente à elucidação do diagnóstico e tomar medidas de controle cabíveis, no caso das doenças do elenco de Doenças de Notificação Compulsória (DNC).</a:t>
            </a:r>
          </a:p>
        </p:txBody>
      </p:sp>
    </p:spTree>
    <p:extLst>
      <p:ext uri="{BB962C8B-B14F-4D97-AF65-F5344CB8AC3E}">
        <p14:creationId xmlns:p14="http://schemas.microsoft.com/office/powerpoint/2010/main" val="409100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847850" y="1376363"/>
            <a:ext cx="7810500" cy="3961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¹SNVE-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“ Conjunto de informações e investigações necessárias à programação e a avaliação das ações de controle de doenças e agravos à saúde.”</a:t>
            </a:r>
          </a:p>
          <a:p>
            <a:pPr>
              <a:defRPr/>
            </a:pPr>
            <a:endParaRPr lang="pt-BR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: Cantos Arredondados 2"/>
          <p:cNvSpPr/>
          <p:nvPr/>
        </p:nvSpPr>
        <p:spPr>
          <a:xfrm>
            <a:off x="1847850" y="3034145"/>
            <a:ext cx="8496300" cy="158483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">
              <a:defRPr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:</a:t>
            </a:r>
          </a:p>
          <a:p>
            <a:pPr marL="377190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Organizada pela União;</a:t>
            </a:r>
          </a:p>
          <a:p>
            <a:pPr marL="377190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 pelos Estados Municípios e Privados– que executam ações definidas pela União;</a:t>
            </a:r>
          </a:p>
          <a:p>
            <a:pPr marL="377190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Priorizava as doenças transmissíveis</a:t>
            </a:r>
          </a:p>
        </p:txBody>
      </p:sp>
      <p:sp>
        <p:nvSpPr>
          <p:cNvPr id="13316" name="CaixaDeTexto 3"/>
          <p:cNvSpPr txBox="1">
            <a:spLocks noChangeArrowheads="1"/>
          </p:cNvSpPr>
          <p:nvPr/>
        </p:nvSpPr>
        <p:spPr bwMode="auto">
          <a:xfrm>
            <a:off x="1552576" y="6650252"/>
            <a:ext cx="42005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750" dirty="0"/>
              <a:t>1 Sistema Nacional de Vigilância Epidemiologia </a:t>
            </a:r>
          </a:p>
        </p:txBody>
      </p:sp>
    </p:spTree>
    <p:extLst>
      <p:ext uri="{BB962C8B-B14F-4D97-AF65-F5344CB8AC3E}">
        <p14:creationId xmlns:p14="http://schemas.microsoft.com/office/powerpoint/2010/main" val="112968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88356" y="1045370"/>
            <a:ext cx="8229600" cy="34039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Anos 80 - Cenário politico marcado pela transição democrática</a:t>
            </a:r>
          </a:p>
          <a:p>
            <a:pPr marL="34290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1986 </a:t>
            </a:r>
          </a:p>
          <a:p>
            <a:pPr marL="0" indent="0">
              <a:buNone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1988 </a:t>
            </a:r>
          </a:p>
        </p:txBody>
      </p:sp>
      <p:sp>
        <p:nvSpPr>
          <p:cNvPr id="5" name="Retângulo: Cantos Arredondados 12"/>
          <p:cNvSpPr/>
          <p:nvPr/>
        </p:nvSpPr>
        <p:spPr>
          <a:xfrm>
            <a:off x="3293269" y="2007989"/>
            <a:ext cx="5067300" cy="739378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Conferência Nacional de Saúde</a:t>
            </a:r>
          </a:p>
        </p:txBody>
      </p:sp>
      <p:sp>
        <p:nvSpPr>
          <p:cNvPr id="6" name="Retângulo: Cantos Arredondados 12"/>
          <p:cNvSpPr/>
          <p:nvPr/>
        </p:nvSpPr>
        <p:spPr>
          <a:xfrm>
            <a:off x="3293270" y="4449367"/>
            <a:ext cx="5156597" cy="759619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Constituição Federal – Criação  do Sistema Único de Saúde (SUS)</a:t>
            </a:r>
          </a:p>
          <a:p>
            <a:pPr>
              <a:defRPr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045" y="3884468"/>
            <a:ext cx="2790825" cy="16383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045" y="1733550"/>
            <a:ext cx="26860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5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02595" y="500496"/>
            <a:ext cx="8568929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Anos 90</a:t>
            </a:r>
          </a:p>
          <a:p>
            <a:pPr>
              <a:defRPr/>
            </a:pPr>
            <a:endParaRPr lang="pt-BR" sz="1500" dirty="0">
              <a:latin typeface="+mj-lt"/>
            </a:endParaRPr>
          </a:p>
          <a:p>
            <a:pPr>
              <a:defRPr/>
            </a:pPr>
            <a:endParaRPr lang="pt-BR" sz="1500" dirty="0">
              <a:latin typeface="+mj-lt"/>
            </a:endParaRPr>
          </a:p>
          <a:p>
            <a:pPr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1990 - Lei n º8.080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Capitulo 1:</a:t>
            </a:r>
          </a:p>
          <a:p>
            <a:pPr marL="34290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Dos objetivos e atribuições </a:t>
            </a:r>
          </a:p>
          <a:p>
            <a:pPr marL="34290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defRPr/>
            </a:pP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6°: Estão incluídas ainda no campo de atuação do SUS: Vigilância Epidemiológica:</a:t>
            </a:r>
          </a:p>
        </p:txBody>
      </p:sp>
      <p:sp>
        <p:nvSpPr>
          <p:cNvPr id="4" name="Retângulo: Cantos Arredondados 3"/>
          <p:cNvSpPr/>
          <p:nvPr/>
        </p:nvSpPr>
        <p:spPr>
          <a:xfrm>
            <a:off x="1558529" y="3962403"/>
            <a:ext cx="8712994" cy="151295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" algn="just">
              <a:defRPr/>
            </a:pP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um conjunto de ações que proporcionam o conhecimento, a detecção ou a prevenção de qualquer mudança nos fatores determinantes e condicionantes de saúde individual ou coletiva, com a finalidade de recomendar e adotar  as medidas de prevenção e controle das doenças ou agravos.”</a:t>
            </a:r>
          </a:p>
        </p:txBody>
      </p:sp>
    </p:spTree>
    <p:extLst>
      <p:ext uri="{BB962C8B-B14F-4D97-AF65-F5344CB8AC3E}">
        <p14:creationId xmlns:p14="http://schemas.microsoft.com/office/powerpoint/2010/main" val="33071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/>
          <p:cNvSpPr/>
          <p:nvPr/>
        </p:nvSpPr>
        <p:spPr>
          <a:xfrm>
            <a:off x="2972992" y="956073"/>
            <a:ext cx="7241381" cy="51077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3" name="Seta: para a Direita 2"/>
          <p:cNvSpPr/>
          <p:nvPr/>
        </p:nvSpPr>
        <p:spPr>
          <a:xfrm>
            <a:off x="2016920" y="1014412"/>
            <a:ext cx="813197" cy="34885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16388" name="CaixaDeTexto 3"/>
          <p:cNvSpPr txBox="1">
            <a:spLocks noChangeArrowheads="1"/>
          </p:cNvSpPr>
          <p:nvPr/>
        </p:nvSpPr>
        <p:spPr bwMode="auto">
          <a:xfrm>
            <a:off x="3121819" y="970361"/>
            <a:ext cx="7092554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/>
            <a:r>
              <a:rPr lang="pt-BR" altLang="pt-BR" sz="2400" b="1" dirty="0"/>
              <a:t>Sistema Nacional de Vigilância Epidemiológica</a:t>
            </a:r>
          </a:p>
        </p:txBody>
      </p:sp>
      <p:sp>
        <p:nvSpPr>
          <p:cNvPr id="6" name="Retângulo: Cantos Arredondados 5"/>
          <p:cNvSpPr/>
          <p:nvPr/>
        </p:nvSpPr>
        <p:spPr>
          <a:xfrm>
            <a:off x="1703786" y="1607345"/>
            <a:ext cx="8748713" cy="362069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16390" name="Título 1"/>
          <p:cNvSpPr txBox="1">
            <a:spLocks/>
          </p:cNvSpPr>
          <p:nvPr/>
        </p:nvSpPr>
        <p:spPr bwMode="auto">
          <a:xfrm>
            <a:off x="2440782" y="1607344"/>
            <a:ext cx="727352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chemeClr val="tx1"/>
                </a:solidFill>
              </a:rPr>
              <a:t>Princípios do SUS</a:t>
            </a:r>
          </a:p>
        </p:txBody>
      </p:sp>
      <p:graphicFrame>
        <p:nvGraphicFramePr>
          <p:cNvPr id="9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620680"/>
              </p:ext>
            </p:extLst>
          </p:nvPr>
        </p:nvGraphicFramePr>
        <p:xfrm>
          <a:off x="1789551" y="2193341"/>
          <a:ext cx="8424936" cy="286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0409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4070</Words>
  <Application>Microsoft Office PowerPoint</Application>
  <PresentationFormat>Widescreen</PresentationFormat>
  <Paragraphs>521</Paragraphs>
  <Slides>48</Slides>
  <Notes>8</Notes>
  <HiddenSlides>9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Atividades dos Núcleos Hospitalares de Epidemiologia </vt:lpstr>
      <vt:lpstr>Apresentação do PowerPoint</vt:lpstr>
      <vt:lpstr>Busca Ativa</vt:lpstr>
      <vt:lpstr>Principais fontes de dados  para VEH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Distribuição das notificações compulsórias realizadas no Sinan, por estabelecimento de origem, Brasil, 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Referencias</vt:lpstr>
    </vt:vector>
  </TitlesOfParts>
  <Company>CCPAGENCIA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CIA-Studio yeah</dc:creator>
  <cp:lastModifiedBy>Emily Santos</cp:lastModifiedBy>
  <cp:revision>123</cp:revision>
  <dcterms:created xsi:type="dcterms:W3CDTF">2019-08-13T14:22:08Z</dcterms:created>
  <dcterms:modified xsi:type="dcterms:W3CDTF">2020-02-18T01:42:02Z</dcterms:modified>
</cp:coreProperties>
</file>