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61"/>
  </p:notesMasterIdLst>
  <p:sldIdLst>
    <p:sldId id="256" r:id="rId2"/>
    <p:sldId id="258" r:id="rId3"/>
    <p:sldId id="259" r:id="rId4"/>
    <p:sldId id="260" r:id="rId5"/>
    <p:sldId id="261" r:id="rId6"/>
    <p:sldId id="263" r:id="rId7"/>
    <p:sldId id="347" r:id="rId8"/>
    <p:sldId id="264" r:id="rId9"/>
    <p:sldId id="349" r:id="rId10"/>
    <p:sldId id="266" r:id="rId11"/>
    <p:sldId id="353" r:id="rId12"/>
    <p:sldId id="276" r:id="rId13"/>
    <p:sldId id="277" r:id="rId14"/>
    <p:sldId id="278" r:id="rId15"/>
    <p:sldId id="279" r:id="rId16"/>
    <p:sldId id="280" r:id="rId17"/>
    <p:sldId id="350" r:id="rId18"/>
    <p:sldId id="284" r:id="rId19"/>
    <p:sldId id="285" r:id="rId20"/>
    <p:sldId id="286" r:id="rId21"/>
    <p:sldId id="291" r:id="rId22"/>
    <p:sldId id="351" r:id="rId23"/>
    <p:sldId id="293" r:id="rId24"/>
    <p:sldId id="295" r:id="rId25"/>
    <p:sldId id="298" r:id="rId26"/>
    <p:sldId id="299" r:id="rId27"/>
    <p:sldId id="300" r:id="rId28"/>
    <p:sldId id="352" r:id="rId29"/>
    <p:sldId id="304" r:id="rId30"/>
    <p:sldId id="305" r:id="rId31"/>
    <p:sldId id="306" r:id="rId32"/>
    <p:sldId id="307" r:id="rId33"/>
    <p:sldId id="308" r:id="rId34"/>
    <p:sldId id="309" r:id="rId35"/>
    <p:sldId id="310" r:id="rId36"/>
    <p:sldId id="354" r:id="rId37"/>
    <p:sldId id="312" r:id="rId38"/>
    <p:sldId id="313" r:id="rId39"/>
    <p:sldId id="314" r:id="rId40"/>
    <p:sldId id="322" r:id="rId41"/>
    <p:sldId id="323" r:id="rId42"/>
    <p:sldId id="324" r:id="rId43"/>
    <p:sldId id="325" r:id="rId44"/>
    <p:sldId id="326" r:id="rId45"/>
    <p:sldId id="327" r:id="rId46"/>
    <p:sldId id="328" r:id="rId47"/>
    <p:sldId id="358" r:id="rId48"/>
    <p:sldId id="329" r:id="rId49"/>
    <p:sldId id="356" r:id="rId50"/>
    <p:sldId id="355" r:id="rId51"/>
    <p:sldId id="331" r:id="rId52"/>
    <p:sldId id="335" r:id="rId53"/>
    <p:sldId id="336" r:id="rId54"/>
    <p:sldId id="337" r:id="rId55"/>
    <p:sldId id="357" r:id="rId56"/>
    <p:sldId id="339" r:id="rId57"/>
    <p:sldId id="340" r:id="rId58"/>
    <p:sldId id="338" r:id="rId59"/>
    <p:sldId id="346" r:id="rId6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Estilo Médio 3 - Ênfas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ED6B81-782C-4CF7-8004-83FC905FD959}" type="datetimeFigureOut">
              <a:rPr lang="pt-BR" smtClean="0"/>
              <a:t>17/02/2020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50288F-B739-433F-A38D-99DFE59C27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3199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49C29-B37D-4F77-9012-15A3DE12C97C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8957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49C29-B37D-4F77-9012-15A3DE12C97C}" type="slidenum">
              <a:rPr lang="pt-BR" smtClean="0"/>
              <a:pPr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453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86A32-63BF-4FA4-A84A-F47ED257D9C1}" type="datetimeFigureOut">
              <a:rPr lang="pt-BR" smtClean="0"/>
              <a:t>17/02/2020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6519-C962-4772-ACB0-9B1D00DE08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3416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86A32-63BF-4FA4-A84A-F47ED257D9C1}" type="datetimeFigureOut">
              <a:rPr lang="pt-BR" smtClean="0"/>
              <a:t>17/02/2020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6519-C962-4772-ACB0-9B1D00DE08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975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86A32-63BF-4FA4-A84A-F47ED257D9C1}" type="datetimeFigureOut">
              <a:rPr lang="pt-BR" smtClean="0"/>
              <a:t>17/02/2020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6519-C962-4772-ACB0-9B1D00DE08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346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86A32-63BF-4FA4-A84A-F47ED257D9C1}" type="datetimeFigureOut">
              <a:rPr lang="pt-BR" smtClean="0"/>
              <a:t>17/02/2020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6519-C962-4772-ACB0-9B1D00DE0814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64354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86A32-63BF-4FA4-A84A-F47ED257D9C1}" type="datetimeFigureOut">
              <a:rPr lang="pt-BR" smtClean="0"/>
              <a:t>17/02/2020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6519-C962-4772-ACB0-9B1D00DE08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9988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86A32-63BF-4FA4-A84A-F47ED257D9C1}" type="datetimeFigureOut">
              <a:rPr lang="pt-BR" smtClean="0"/>
              <a:t>17/02/2020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6519-C962-4772-ACB0-9B1D00DE08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0965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86A32-63BF-4FA4-A84A-F47ED257D9C1}" type="datetimeFigureOut">
              <a:rPr lang="pt-BR" smtClean="0"/>
              <a:t>17/02/2020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6519-C962-4772-ACB0-9B1D00DE08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9965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86A32-63BF-4FA4-A84A-F47ED257D9C1}" type="datetimeFigureOut">
              <a:rPr lang="pt-BR" smtClean="0"/>
              <a:t>17/02/2020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6519-C962-4772-ACB0-9B1D00DE08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41731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86A32-63BF-4FA4-A84A-F47ED257D9C1}" type="datetimeFigureOut">
              <a:rPr lang="pt-BR" smtClean="0"/>
              <a:t>17/02/2020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6519-C962-4772-ACB0-9B1D00DE08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2788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86A32-63BF-4FA4-A84A-F47ED257D9C1}" type="datetimeFigureOut">
              <a:rPr lang="pt-BR" smtClean="0"/>
              <a:t>17/02/2020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6519-C962-4772-ACB0-9B1D00DE08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0961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86A32-63BF-4FA4-A84A-F47ED257D9C1}" type="datetimeFigureOut">
              <a:rPr lang="pt-BR" smtClean="0"/>
              <a:t>17/02/2020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6519-C962-4772-ACB0-9B1D00DE08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635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86A32-63BF-4FA4-A84A-F47ED257D9C1}" type="datetimeFigureOut">
              <a:rPr lang="pt-BR" smtClean="0"/>
              <a:t>17/02/2020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6519-C962-4772-ACB0-9B1D00DE08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4957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86A32-63BF-4FA4-A84A-F47ED257D9C1}" type="datetimeFigureOut">
              <a:rPr lang="pt-BR" smtClean="0"/>
              <a:t>17/02/2020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6519-C962-4772-ACB0-9B1D00DE08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1316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86A32-63BF-4FA4-A84A-F47ED257D9C1}" type="datetimeFigureOut">
              <a:rPr lang="pt-BR" smtClean="0"/>
              <a:t>17/02/2020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6519-C962-4772-ACB0-9B1D00DE08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1772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86A32-63BF-4FA4-A84A-F47ED257D9C1}" type="datetimeFigureOut">
              <a:rPr lang="pt-BR" smtClean="0"/>
              <a:t>17/02/2020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6519-C962-4772-ACB0-9B1D00DE08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3576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86A32-63BF-4FA4-A84A-F47ED257D9C1}" type="datetimeFigureOut">
              <a:rPr lang="pt-BR" smtClean="0"/>
              <a:t>17/02/2020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6519-C962-4772-ACB0-9B1D00DE08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6381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86A32-63BF-4FA4-A84A-F47ED257D9C1}" type="datetimeFigureOut">
              <a:rPr lang="pt-BR" smtClean="0"/>
              <a:t>17/02/2020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6519-C962-4772-ACB0-9B1D00DE08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6052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86A32-63BF-4FA4-A84A-F47ED257D9C1}" type="datetimeFigureOut">
              <a:rPr lang="pt-BR" smtClean="0"/>
              <a:t>17/02/2020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06519-C962-4772-ACB0-9B1D00DE08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65329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31.png"/><Relationship Id="rId7" Type="http://schemas.openxmlformats.org/officeDocument/2006/relationships/image" Target="../media/image22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4.jpeg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Controle%20de%20Vetores.pdf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Diretrizes%20Nacionais%20Prevencao%20Controle%20Dengue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emf"/><Relationship Id="rId5" Type="http://schemas.openxmlformats.org/officeDocument/2006/relationships/image" Target="../media/image55.emf"/><Relationship Id="rId4" Type="http://schemas.openxmlformats.org/officeDocument/2006/relationships/image" Target="../media/image5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emf"/><Relationship Id="rId4" Type="http://schemas.openxmlformats.org/officeDocument/2006/relationships/image" Target="../media/image59.emf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mailto:marcos.rodrigues@sesau.campogrande.ms.gov.br" TargetMode="External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95269" y="2023119"/>
            <a:ext cx="9001462" cy="23876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Os impactos da utilização de agrotóxicos na saúde da população e dos trabalhadores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95269" y="4719996"/>
            <a:ext cx="9001462" cy="1165601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</a:pPr>
            <a:r>
              <a:rPr lang="pt-BR" dirty="0" smtClean="0"/>
              <a:t>Marcos Antonio Rodrigues</a:t>
            </a:r>
          </a:p>
          <a:p>
            <a:pPr>
              <a:spcBef>
                <a:spcPts val="0"/>
              </a:spcBef>
            </a:pPr>
            <a:r>
              <a:rPr lang="pt-BR" dirty="0" smtClean="0"/>
              <a:t>Farmacêutico</a:t>
            </a:r>
          </a:p>
          <a:p>
            <a:pPr>
              <a:spcBef>
                <a:spcPts val="0"/>
              </a:spcBef>
            </a:pPr>
            <a:r>
              <a:rPr lang="pt-BR" dirty="0" smtClean="0"/>
              <a:t>SESAU/Campo Grande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2312" y="0"/>
            <a:ext cx="5667375" cy="177165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5830511"/>
            <a:ext cx="12192000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64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520000" y="360000"/>
            <a:ext cx="7200000" cy="720000"/>
          </a:xfrm>
        </p:spPr>
        <p:txBody>
          <a:bodyPr/>
          <a:lstStyle/>
          <a:p>
            <a:pPr algn="ctr"/>
            <a:r>
              <a:rPr lang="pt-BR" dirty="0" smtClean="0"/>
              <a:t>Agrotóxicos</a:t>
            </a:r>
            <a:endParaRPr lang="pt-BR" dirty="0"/>
          </a:p>
        </p:txBody>
      </p:sp>
      <p:pic>
        <p:nvPicPr>
          <p:cNvPr id="2050" name="Picture 2" descr="Resultado de imagem para classificação de agrotoxic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84" b="9250"/>
          <a:stretch/>
        </p:blipFill>
        <p:spPr bwMode="auto">
          <a:xfrm>
            <a:off x="2201564" y="1796716"/>
            <a:ext cx="7701595" cy="391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57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2"/>
          <p:cNvSpPr>
            <a:spLocks noGrp="1"/>
          </p:cNvSpPr>
          <p:nvPr>
            <p:ph type="title"/>
          </p:nvPr>
        </p:nvSpPr>
        <p:spPr>
          <a:xfrm>
            <a:off x="2520000" y="360000"/>
            <a:ext cx="7200000" cy="720000"/>
          </a:xfrm>
        </p:spPr>
        <p:txBody>
          <a:bodyPr/>
          <a:lstStyle/>
          <a:p>
            <a:pPr algn="ctr"/>
            <a:r>
              <a:rPr lang="pt-BR" dirty="0" smtClean="0"/>
              <a:t>CARACTERÍSTICAS</a:t>
            </a:r>
            <a:endParaRPr lang="pt-BR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521673"/>
              </p:ext>
            </p:extLst>
          </p:nvPr>
        </p:nvGraphicFramePr>
        <p:xfrm>
          <a:off x="1397000" y="1538515"/>
          <a:ext cx="10236201" cy="4961821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832742">
                  <a:extLst>
                    <a:ext uri="{9D8B030D-6E8A-4147-A177-3AD203B41FA5}">
                      <a16:colId xmlns:a16="http://schemas.microsoft.com/office/drawing/2014/main" val="4084979448"/>
                    </a:ext>
                  </a:extLst>
                </a:gridCol>
                <a:gridCol w="1375130">
                  <a:extLst>
                    <a:ext uri="{9D8B030D-6E8A-4147-A177-3AD203B41FA5}">
                      <a16:colId xmlns:a16="http://schemas.microsoft.com/office/drawing/2014/main" val="3423818814"/>
                    </a:ext>
                  </a:extLst>
                </a:gridCol>
                <a:gridCol w="1808628">
                  <a:extLst>
                    <a:ext uri="{9D8B030D-6E8A-4147-A177-3AD203B41FA5}">
                      <a16:colId xmlns:a16="http://schemas.microsoft.com/office/drawing/2014/main" val="175276126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139416278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3011176681"/>
                    </a:ext>
                  </a:extLst>
                </a:gridCol>
                <a:gridCol w="1422401">
                  <a:extLst>
                    <a:ext uri="{9D8B030D-6E8A-4147-A177-3AD203B41FA5}">
                      <a16:colId xmlns:a16="http://schemas.microsoft.com/office/drawing/2014/main" val="1640206291"/>
                    </a:ext>
                  </a:extLst>
                </a:gridCol>
              </a:tblGrid>
              <a:tr h="6163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CLASSE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EXEMPLOS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ABSORÇÃO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ÓRGÃOS ALVOS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BIOTRANSFORMAÇÃO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ELIMINAÇÃO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96491892"/>
                  </a:ext>
                </a:extLst>
              </a:tr>
              <a:tr h="10341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Organoclorados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DDT, BHC, Aldrin, Dieldrin,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339725" algn="l"/>
                        </a:tabLst>
                      </a:pPr>
                      <a:r>
                        <a:rPr lang="pt-BR" sz="1400" kern="1200" dirty="0">
                          <a:effectLst/>
                        </a:rPr>
                        <a:t>Via oral</a:t>
                      </a:r>
                    </a:p>
                    <a:p>
                      <a:pPr marL="0" lvl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339725" algn="l"/>
                        </a:tabLst>
                      </a:pPr>
                      <a:r>
                        <a:rPr lang="pt-BR" sz="1400" kern="1200" dirty="0">
                          <a:effectLst/>
                        </a:rPr>
                        <a:t>Via dérmica</a:t>
                      </a:r>
                    </a:p>
                    <a:p>
                      <a:pPr marL="0" lvl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339725" algn="l"/>
                        </a:tabLst>
                      </a:pPr>
                      <a:r>
                        <a:rPr lang="pt-BR" sz="1400" kern="1200" dirty="0">
                          <a:effectLst/>
                        </a:rPr>
                        <a:t>Via </a:t>
                      </a:r>
                      <a:r>
                        <a:rPr lang="pt-BR" sz="1400" kern="1200" dirty="0" smtClean="0">
                          <a:effectLst/>
                        </a:rPr>
                        <a:t>respiratória</a:t>
                      </a:r>
                      <a:r>
                        <a:rPr lang="pt-BR" sz="1400" kern="1200" dirty="0">
                          <a:effectLst/>
                        </a:rPr>
                        <a:t> </a:t>
                      </a:r>
                      <a:endParaRPr lang="pt-B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</a:rPr>
                        <a:t>Tecido adiposo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</a:rPr>
                        <a:t>Hepática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</a:rPr>
                        <a:t>Baixa (</a:t>
                      </a:r>
                      <a:r>
                        <a:rPr lang="pt-BR" sz="1400" dirty="0">
                          <a:effectLst/>
                        </a:rPr>
                        <a:t>urina, fezes e leite)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17620"/>
                  </a:ext>
                </a:extLst>
              </a:tr>
              <a:tr h="1243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Organofosforados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Parationa, Malationa, Temefós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339725" algn="l"/>
                        </a:tabLst>
                      </a:pPr>
                      <a:r>
                        <a:rPr lang="pt-BR" sz="1400" kern="1200" dirty="0">
                          <a:effectLst/>
                        </a:rPr>
                        <a:t>Via oral</a:t>
                      </a:r>
                    </a:p>
                    <a:p>
                      <a:pPr marL="0" lvl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339725" algn="l"/>
                        </a:tabLst>
                      </a:pPr>
                      <a:r>
                        <a:rPr lang="pt-BR" sz="1400" kern="1200" dirty="0">
                          <a:effectLst/>
                        </a:rPr>
                        <a:t>Via dérmica e mucosas</a:t>
                      </a:r>
                    </a:p>
                    <a:p>
                      <a:pPr marL="0" lvl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339725" algn="l"/>
                        </a:tabLst>
                      </a:pPr>
                      <a:r>
                        <a:rPr lang="pt-BR" sz="1400" kern="1200" dirty="0">
                          <a:effectLst/>
                        </a:rPr>
                        <a:t>Via </a:t>
                      </a:r>
                      <a:r>
                        <a:rPr lang="pt-BR" sz="1400" kern="1200" dirty="0" smtClean="0">
                          <a:effectLst/>
                        </a:rPr>
                        <a:t>respiratória</a:t>
                      </a:r>
                      <a:r>
                        <a:rPr lang="pt-BR" sz="1400" kern="1200" dirty="0">
                          <a:effectLst/>
                        </a:rPr>
                        <a:t> </a:t>
                      </a:r>
                      <a:endParaRPr lang="pt-B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</a:rPr>
                        <a:t>Fígado e </a:t>
                      </a:r>
                      <a:r>
                        <a:rPr lang="pt-BR" sz="1400" dirty="0">
                          <a:effectLst/>
                        </a:rPr>
                        <a:t>rins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</a:rPr>
                        <a:t>Hepática e </a:t>
                      </a:r>
                      <a:r>
                        <a:rPr lang="pt-BR" sz="1400" dirty="0">
                          <a:effectLst/>
                        </a:rPr>
                        <a:t>meio ambiente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</a:rPr>
                        <a:t>Alta pela </a:t>
                      </a:r>
                      <a:r>
                        <a:rPr lang="pt-BR" sz="1400" dirty="0">
                          <a:effectLst/>
                        </a:rPr>
                        <a:t>urina </a:t>
                      </a:r>
                      <a:r>
                        <a:rPr lang="pt-BR" sz="1400" dirty="0" smtClean="0">
                          <a:effectLst/>
                        </a:rPr>
                        <a:t>Baixa</a:t>
                      </a:r>
                      <a:r>
                        <a:rPr lang="pt-BR" sz="1400" baseline="0" dirty="0" smtClean="0">
                          <a:effectLst/>
                        </a:rPr>
                        <a:t> nas </a:t>
                      </a:r>
                      <a:r>
                        <a:rPr lang="pt-BR" sz="1400" dirty="0" smtClean="0">
                          <a:effectLst/>
                        </a:rPr>
                        <a:t>fezes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53340238"/>
                  </a:ext>
                </a:extLst>
              </a:tr>
              <a:tr h="10341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Carbamatos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Bendiocarbe, Carbofurano, Aldicarbe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339725" algn="l"/>
                        </a:tabLst>
                      </a:pPr>
                      <a:r>
                        <a:rPr lang="pt-BR" sz="1400" dirty="0" smtClean="0">
                          <a:effectLst/>
                        </a:rPr>
                        <a:t>Via </a:t>
                      </a:r>
                      <a:r>
                        <a:rPr lang="pt-BR" sz="1400" dirty="0">
                          <a:effectLst/>
                        </a:rPr>
                        <a:t>oral</a:t>
                      </a: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339725" algn="l"/>
                        </a:tabLst>
                      </a:pPr>
                      <a:r>
                        <a:rPr lang="pt-BR" sz="1400" dirty="0">
                          <a:effectLst/>
                        </a:rPr>
                        <a:t>Via dérmica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</a:rPr>
                        <a:t>Fígado e </a:t>
                      </a:r>
                      <a:r>
                        <a:rPr lang="pt-BR" sz="1400" dirty="0">
                          <a:effectLst/>
                        </a:rPr>
                        <a:t>tireoide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</a:rPr>
                        <a:t>Hepática e </a:t>
                      </a:r>
                      <a:r>
                        <a:rPr lang="pt-BR" sz="1400" dirty="0">
                          <a:effectLst/>
                        </a:rPr>
                        <a:t>meio ambiente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</a:rPr>
                        <a:t>Urina (fezes: baixa)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89007443"/>
                  </a:ext>
                </a:extLst>
              </a:tr>
              <a:tr h="10341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Piretroides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Deltametrina, Cipermetrina, Permetrina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339725" algn="l"/>
                        </a:tabLst>
                      </a:pPr>
                      <a:r>
                        <a:rPr lang="pt-BR" sz="1400" dirty="0">
                          <a:effectLst/>
                        </a:rPr>
                        <a:t>Via oral</a:t>
                      </a: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339725" algn="l"/>
                        </a:tabLst>
                      </a:pPr>
                      <a:r>
                        <a:rPr lang="pt-BR" sz="1400" dirty="0">
                          <a:effectLst/>
                        </a:rPr>
                        <a:t>Via respiratória</a:t>
                      </a: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339725" algn="l"/>
                        </a:tabLst>
                      </a:pPr>
                      <a:r>
                        <a:rPr lang="pt-BR" sz="1400" dirty="0">
                          <a:effectLst/>
                        </a:rPr>
                        <a:t>Via dérmica (pouco)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Cérebro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</a:rPr>
                        <a:t>Hepática e </a:t>
                      </a:r>
                      <a:r>
                        <a:rPr lang="pt-BR" sz="1400" dirty="0">
                          <a:effectLst/>
                        </a:rPr>
                        <a:t>meio ambiente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</a:rPr>
                        <a:t>Alta pela </a:t>
                      </a:r>
                      <a:r>
                        <a:rPr lang="pt-BR" sz="1400" dirty="0">
                          <a:effectLst/>
                        </a:rPr>
                        <a:t>urina (</a:t>
                      </a:r>
                      <a:r>
                        <a:rPr lang="pt-BR" sz="1400" dirty="0" smtClean="0">
                          <a:effectLst/>
                        </a:rPr>
                        <a:t>fezes: baixa)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961823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67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2"/>
          <p:cNvSpPr txBox="1">
            <a:spLocks/>
          </p:cNvSpPr>
          <p:nvPr/>
        </p:nvSpPr>
        <p:spPr>
          <a:xfrm>
            <a:off x="686143" y="308527"/>
            <a:ext cx="10800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400" b="1" i="0" cap="all"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Sistema Colinérgico e Adrenérgico</a:t>
            </a:r>
          </a:p>
        </p:txBody>
      </p:sp>
      <p:sp>
        <p:nvSpPr>
          <p:cNvPr id="2" name="Retângulo 1"/>
          <p:cNvSpPr/>
          <p:nvPr/>
        </p:nvSpPr>
        <p:spPr>
          <a:xfrm rot="16200000">
            <a:off x="9203799" y="4353375"/>
            <a:ext cx="556090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050" dirty="0"/>
              <a:t>http://www.ebah.com.br/content/ABAAAA2zoAE/trabalho-sobre-transmissao-adrenergica-colinergica</a:t>
            </a:r>
          </a:p>
        </p:txBody>
      </p:sp>
      <p:pic>
        <p:nvPicPr>
          <p:cNvPr id="5124" name="Picture 4" descr="http://s3.amazonaws.com/magoo/ABAAAA2zoA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106" y="1028526"/>
            <a:ext cx="7139335" cy="582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52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>
        <p14:ferris dir="l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s3.amazonaws.com/magoo/ABAAAA2zoA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821" y="0"/>
            <a:ext cx="83322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7154779" y="0"/>
            <a:ext cx="37763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</p:spTree>
    <p:extLst>
      <p:ext uri="{BB962C8B-B14F-4D97-AF65-F5344CB8AC3E}">
        <p14:creationId xmlns:p14="http://schemas.microsoft.com/office/powerpoint/2010/main" val="427042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s3.amazonaws.com/magoo/ABAAAA2zoAE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786" y="871562"/>
            <a:ext cx="7187139" cy="598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 rot="16200000">
            <a:off x="7985796" y="4026958"/>
            <a:ext cx="769077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050" dirty="0"/>
              <a:t>http://www.ebah.com.br/content/ABAAAA2zoAE/trabalho-sobre-transmissao-adrenergica-colinergica</a:t>
            </a:r>
          </a:p>
        </p:txBody>
      </p:sp>
      <p:sp>
        <p:nvSpPr>
          <p:cNvPr id="5" name="Título 2"/>
          <p:cNvSpPr txBox="1">
            <a:spLocks/>
          </p:cNvSpPr>
          <p:nvPr/>
        </p:nvSpPr>
        <p:spPr>
          <a:xfrm>
            <a:off x="686143" y="308527"/>
            <a:ext cx="10800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400" b="1" i="0" cap="all"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Sistema </a:t>
            </a:r>
            <a:r>
              <a:rPr lang="pt-BR" dirty="0" smtClean="0"/>
              <a:t>Colinérgico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0257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2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2520000" y="360000"/>
            <a:ext cx="7200000" cy="720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defTabSz="914400">
              <a:lnSpc>
                <a:spcPct val="90000"/>
              </a:lnSpc>
            </a:pPr>
            <a:r>
              <a:rPr lang="pt-BR" sz="3400" b="1" cap="all" dirty="0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  <a:t>Mecanismo de Ação</a:t>
            </a:r>
          </a:p>
        </p:txBody>
      </p:sp>
      <p:pic>
        <p:nvPicPr>
          <p:cNvPr id="4098" name="Picture 2" descr="http://4.bp.blogspot.com/-DU11-r2FWEE/VHPViaGkWBI/AAAAAAAACH0/HJyMcv6kZMM/s1600/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628" y="1040453"/>
            <a:ext cx="7484744" cy="559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ta para a Direita 1"/>
          <p:cNvSpPr/>
          <p:nvPr/>
        </p:nvSpPr>
        <p:spPr>
          <a:xfrm>
            <a:off x="1330797" y="4199441"/>
            <a:ext cx="2123177" cy="1254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/>
              <a:t>Frontline</a:t>
            </a:r>
            <a:r>
              <a:rPr lang="pt-BR" dirty="0"/>
              <a:t>®</a:t>
            </a:r>
            <a:endParaRPr lang="pt-BR" sz="1600" dirty="0"/>
          </a:p>
        </p:txBody>
      </p:sp>
      <p:sp>
        <p:nvSpPr>
          <p:cNvPr id="3" name="Retângulo 2"/>
          <p:cNvSpPr/>
          <p:nvPr/>
        </p:nvSpPr>
        <p:spPr>
          <a:xfrm>
            <a:off x="3679373" y="6631468"/>
            <a:ext cx="694508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050" dirty="0"/>
              <a:t>https://www.pragaseeventos.com.br/saude-ambiental/como-agem-os-inseticidas-nos-insetos/</a:t>
            </a:r>
          </a:p>
        </p:txBody>
      </p:sp>
      <p:sp>
        <p:nvSpPr>
          <p:cNvPr id="5" name="Seta para a Direita 4"/>
          <p:cNvSpPr/>
          <p:nvPr/>
        </p:nvSpPr>
        <p:spPr>
          <a:xfrm>
            <a:off x="3679374" y="2213811"/>
            <a:ext cx="2136362" cy="13306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OF = Irreversível</a:t>
            </a:r>
          </a:p>
        </p:txBody>
      </p:sp>
    </p:spTree>
    <p:extLst>
      <p:ext uri="{BB962C8B-B14F-4D97-AF65-F5344CB8AC3E}">
        <p14:creationId xmlns:p14="http://schemas.microsoft.com/office/powerpoint/2010/main" val="119448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2"/>
          <p:cNvSpPr txBox="1">
            <a:spLocks/>
          </p:cNvSpPr>
          <p:nvPr/>
        </p:nvSpPr>
        <p:spPr>
          <a:xfrm>
            <a:off x="2520000" y="360000"/>
            <a:ext cx="7200000" cy="720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defTabSz="914400">
              <a:lnSpc>
                <a:spcPct val="90000"/>
              </a:lnSpc>
            </a:pPr>
            <a:r>
              <a:rPr lang="pt-BR" sz="3400" b="1" cap="all" dirty="0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  <a:t>Ações nos Insetos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996310" y="2019241"/>
            <a:ext cx="8247380" cy="2548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800" b="1">
                <a:solidFill>
                  <a:schemeClr val="tx1"/>
                </a:solidFill>
                <a:latin typeface="Xerox Sans Serif Wide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Xerox Sans Serif Wide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Xerox Sans Serif Wide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Xerox Sans Serif Wide" pitchFamily="34" charset="0"/>
              </a:defRPr>
            </a:lvl4pPr>
            <a:lvl5pPr marL="2286000" indent="-457200" eaLnBrk="0" hangingPunct="0">
              <a:defRPr sz="2800" b="1">
                <a:solidFill>
                  <a:schemeClr val="tx1"/>
                </a:solidFill>
                <a:latin typeface="Xerox Sans Serif Wide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Xerox Sans Serif Wide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Xerox Sans Serif Wide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Xerox Sans Serif Wide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Xerox Sans Serif Wide" pitchFamily="34" charset="0"/>
              </a:defRPr>
            </a:lvl9pPr>
          </a:lstStyle>
          <a:p>
            <a:pPr>
              <a:lnSpc>
                <a:spcPct val="114000"/>
              </a:lnSpc>
              <a:buFont typeface="Arial" panose="020B0604020202020204" pitchFamily="34" charset="0"/>
              <a:buChar char="•"/>
              <a:defRPr/>
            </a:pPr>
            <a:r>
              <a:rPr lang="pt-BR" b="0" dirty="0">
                <a:latin typeface="+mn-lt"/>
              </a:rPr>
              <a:t>Impulsos repetitivos e descontrolados;</a:t>
            </a:r>
          </a:p>
          <a:p>
            <a:pPr>
              <a:lnSpc>
                <a:spcPct val="114000"/>
              </a:lnSpc>
              <a:buFont typeface="Arial" panose="020B0604020202020204" pitchFamily="34" charset="0"/>
              <a:buChar char="•"/>
              <a:defRPr/>
            </a:pPr>
            <a:r>
              <a:rPr lang="pt-BR" b="0" dirty="0" err="1">
                <a:latin typeface="+mn-lt"/>
              </a:rPr>
              <a:t>Hiperexcitabilidade</a:t>
            </a:r>
            <a:r>
              <a:rPr lang="pt-BR" b="0" dirty="0">
                <a:latin typeface="+mn-lt"/>
              </a:rPr>
              <a:t>;</a:t>
            </a:r>
          </a:p>
          <a:p>
            <a:pPr>
              <a:lnSpc>
                <a:spcPct val="114000"/>
              </a:lnSpc>
              <a:buFont typeface="Arial" panose="020B0604020202020204" pitchFamily="34" charset="0"/>
              <a:buChar char="•"/>
              <a:defRPr/>
            </a:pPr>
            <a:r>
              <a:rPr lang="pt-BR" b="0" dirty="0">
                <a:latin typeface="+mn-lt"/>
              </a:rPr>
              <a:t>Perda de postura locomotora (“</a:t>
            </a:r>
            <a:r>
              <a:rPr lang="pt-BR" b="0" dirty="0" err="1">
                <a:latin typeface="+mn-lt"/>
              </a:rPr>
              <a:t>knockdown</a:t>
            </a:r>
            <a:r>
              <a:rPr lang="pt-BR" b="0" dirty="0">
                <a:latin typeface="+mn-lt"/>
              </a:rPr>
              <a:t>“);</a:t>
            </a:r>
          </a:p>
          <a:p>
            <a:pPr>
              <a:lnSpc>
                <a:spcPct val="114000"/>
              </a:lnSpc>
              <a:buFont typeface="Arial" panose="020B0604020202020204" pitchFamily="34" charset="0"/>
              <a:buChar char="•"/>
              <a:defRPr/>
            </a:pPr>
            <a:r>
              <a:rPr lang="pt-BR" b="0" dirty="0">
                <a:latin typeface="+mn-lt"/>
              </a:rPr>
              <a:t>Paralisia; e,</a:t>
            </a:r>
          </a:p>
          <a:p>
            <a:pPr>
              <a:lnSpc>
                <a:spcPct val="114000"/>
              </a:lnSpc>
              <a:buFont typeface="Arial" panose="020B0604020202020204" pitchFamily="34" charset="0"/>
              <a:buChar char="•"/>
              <a:defRPr/>
            </a:pPr>
            <a:r>
              <a:rPr lang="pt-BR" b="0" dirty="0">
                <a:latin typeface="+mn-lt"/>
              </a:rPr>
              <a:t>Morte</a:t>
            </a:r>
          </a:p>
        </p:txBody>
      </p:sp>
    </p:spTree>
    <p:extLst>
      <p:ext uri="{BB962C8B-B14F-4D97-AF65-F5344CB8AC3E}">
        <p14:creationId xmlns:p14="http://schemas.microsoft.com/office/powerpoint/2010/main" val="241799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2"/>
          <p:cNvSpPr txBox="1">
            <a:spLocks/>
          </p:cNvSpPr>
          <p:nvPr/>
        </p:nvSpPr>
        <p:spPr>
          <a:xfrm>
            <a:off x="2520000" y="127776"/>
            <a:ext cx="7200000" cy="720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defTabSz="914400">
              <a:lnSpc>
                <a:spcPct val="90000"/>
              </a:lnSpc>
            </a:pPr>
            <a:r>
              <a:rPr lang="pt-BR" sz="3400" b="1" cap="all" dirty="0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  <a:t>Ações nos seres Humanos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3271575"/>
              </p:ext>
            </p:extLst>
          </p:nvPr>
        </p:nvGraphicFramePr>
        <p:xfrm>
          <a:off x="177800" y="876803"/>
          <a:ext cx="11823700" cy="591109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159000">
                  <a:extLst>
                    <a:ext uri="{9D8B030D-6E8A-4147-A177-3AD203B41FA5}">
                      <a16:colId xmlns:a16="http://schemas.microsoft.com/office/drawing/2014/main" val="1580955010"/>
                    </a:ext>
                  </a:extLst>
                </a:gridCol>
                <a:gridCol w="3629686">
                  <a:extLst>
                    <a:ext uri="{9D8B030D-6E8A-4147-A177-3AD203B41FA5}">
                      <a16:colId xmlns:a16="http://schemas.microsoft.com/office/drawing/2014/main" val="1472558749"/>
                    </a:ext>
                  </a:extLst>
                </a:gridCol>
                <a:gridCol w="764514">
                  <a:extLst>
                    <a:ext uri="{9D8B030D-6E8A-4147-A177-3AD203B41FA5}">
                      <a16:colId xmlns:a16="http://schemas.microsoft.com/office/drawing/2014/main" val="2598788978"/>
                    </a:ext>
                  </a:extLst>
                </a:gridCol>
                <a:gridCol w="5270500">
                  <a:extLst>
                    <a:ext uri="{9D8B030D-6E8A-4147-A177-3AD203B41FA5}">
                      <a16:colId xmlns:a16="http://schemas.microsoft.com/office/drawing/2014/main" val="878285255"/>
                    </a:ext>
                  </a:extLst>
                </a:gridCol>
              </a:tblGrid>
              <a:tr h="17088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FFFF00"/>
                          </a:solidFill>
                          <a:effectLst/>
                        </a:rPr>
                        <a:t>Organofosforados e </a:t>
                      </a:r>
                      <a:r>
                        <a:rPr lang="pt-BR" sz="1800" dirty="0" err="1">
                          <a:solidFill>
                            <a:srgbClr val="FFFF00"/>
                          </a:solidFill>
                          <a:effectLst/>
                        </a:rPr>
                        <a:t>Carbamatos</a:t>
                      </a:r>
                      <a:endParaRPr lang="pt-BR" sz="18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07" marR="512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Inicialmente: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55600" algn="l"/>
                          <a:tab pos="2336800" algn="l"/>
                        </a:tabLst>
                        <a:defRPr/>
                      </a:pPr>
                      <a:r>
                        <a:rPr lang="pt-BR" sz="1600" dirty="0" smtClean="0">
                          <a:effectLst/>
                        </a:rPr>
                        <a:t>	Suor abundante;	Tontura;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55600" algn="l"/>
                          <a:tab pos="2336800" algn="l"/>
                        </a:tabLst>
                        <a:defRPr/>
                      </a:pPr>
                      <a:r>
                        <a:rPr lang="pt-BR" sz="1600" dirty="0">
                          <a:effectLst/>
                        </a:rPr>
                        <a:t>	Salivação </a:t>
                      </a:r>
                      <a:r>
                        <a:rPr lang="pt-BR" sz="1600" dirty="0" smtClean="0">
                          <a:effectLst/>
                        </a:rPr>
                        <a:t>intensa;	Fraqueza;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55600" algn="l"/>
                          <a:tab pos="2336800" algn="l"/>
                        </a:tabLst>
                        <a:defRPr/>
                      </a:pPr>
                      <a:r>
                        <a:rPr lang="pt-BR" sz="1600" dirty="0">
                          <a:effectLst/>
                        </a:rPr>
                        <a:t>	</a:t>
                      </a:r>
                      <a:r>
                        <a:rPr lang="pt-BR" sz="1600" dirty="0" smtClean="0">
                          <a:effectLst/>
                        </a:rPr>
                        <a:t>Lacrimejamento;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55600" algn="l"/>
                          <a:tab pos="2336800" algn="l"/>
                        </a:tabLst>
                        <a:defRPr/>
                      </a:pPr>
                      <a:r>
                        <a:rPr lang="pt-BR" sz="1600" dirty="0" smtClean="0">
                          <a:effectLst/>
                        </a:rPr>
                        <a:t>	Dores e cólicas abdominais;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55600" algn="l"/>
                          <a:tab pos="2336800" algn="l"/>
                        </a:tabLst>
                        <a:defRPr/>
                      </a:pPr>
                      <a:r>
                        <a:rPr lang="pt-BR" sz="1600" dirty="0" smtClean="0">
                          <a:effectLst/>
                        </a:rPr>
                        <a:t>	Visão turva e embaçada.</a:t>
                      </a:r>
                      <a:endParaRPr lang="pt-BR" sz="1600" dirty="0">
                        <a:effectLst/>
                      </a:endParaRPr>
                    </a:p>
                  </a:txBody>
                  <a:tcPr marL="51207" marR="51207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Posteriormente: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2336800" algn="l"/>
                        </a:tabLst>
                      </a:pPr>
                      <a:r>
                        <a:rPr lang="pt-BR" sz="1600" dirty="0">
                          <a:effectLst/>
                        </a:rPr>
                        <a:t>	Pupilas contraídas </a:t>
                      </a:r>
                      <a:r>
                        <a:rPr lang="pt-BR" sz="1600" dirty="0" smtClean="0">
                          <a:effectLst/>
                        </a:rPr>
                        <a:t>– </a:t>
                      </a:r>
                      <a:r>
                        <a:rPr lang="pt-BR" sz="1600" dirty="0" err="1" smtClean="0">
                          <a:effectLst/>
                        </a:rPr>
                        <a:t>miose</a:t>
                      </a:r>
                      <a:r>
                        <a:rPr lang="pt-BR" sz="1600" dirty="0" smtClean="0">
                          <a:effectLst/>
                        </a:rPr>
                        <a:t>;</a:t>
                      </a:r>
                      <a:r>
                        <a:rPr lang="pt-BR" sz="1600" dirty="0">
                          <a:effectLst/>
                        </a:rPr>
                        <a:t>	</a:t>
                      </a:r>
                      <a:r>
                        <a:rPr lang="pt-BR" sz="1600" dirty="0" smtClean="0">
                          <a:effectLst/>
                        </a:rPr>
                        <a:t>Vômitos;</a:t>
                      </a:r>
                      <a:endParaRPr lang="pt-BR" sz="1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2336800" algn="l"/>
                        </a:tabLst>
                      </a:pPr>
                      <a:r>
                        <a:rPr lang="pt-BR" sz="1600" dirty="0">
                          <a:effectLst/>
                        </a:rPr>
                        <a:t>	Dificuldade </a:t>
                      </a:r>
                      <a:r>
                        <a:rPr lang="pt-BR" sz="1600" dirty="0" smtClean="0">
                          <a:effectLst/>
                        </a:rPr>
                        <a:t>respiratória;</a:t>
                      </a:r>
                      <a:r>
                        <a:rPr lang="pt-BR" sz="1600" dirty="0">
                          <a:effectLst/>
                        </a:rPr>
                        <a:t>	</a:t>
                      </a:r>
                      <a:r>
                        <a:rPr lang="pt-BR" sz="1600" dirty="0" smtClean="0">
                          <a:effectLst/>
                        </a:rPr>
                        <a:t>Colapso;</a:t>
                      </a:r>
                      <a:endParaRPr lang="pt-BR" sz="1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2336800" algn="l"/>
                        </a:tabLst>
                      </a:pPr>
                      <a:r>
                        <a:rPr lang="pt-BR" sz="1600" dirty="0">
                          <a:effectLst/>
                        </a:rPr>
                        <a:t>	Tremores </a:t>
                      </a:r>
                      <a:r>
                        <a:rPr lang="pt-BR" sz="1600" dirty="0" smtClean="0">
                          <a:effectLst/>
                        </a:rPr>
                        <a:t>musculares;		Convulsões;</a:t>
                      </a:r>
                      <a:endParaRPr lang="pt-BR" sz="1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2336800" algn="l"/>
                        </a:tabLst>
                      </a:pPr>
                      <a:r>
                        <a:rPr lang="pt-BR" sz="1600" dirty="0">
                          <a:effectLst/>
                        </a:rPr>
                        <a:t>	*Neuropatia </a:t>
                      </a:r>
                      <a:r>
                        <a:rPr lang="pt-BR" sz="1600" dirty="0" smtClean="0">
                          <a:effectLst/>
                        </a:rPr>
                        <a:t>periférica.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07" marR="51207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5604984"/>
                  </a:ext>
                </a:extLst>
              </a:tr>
              <a:tr h="135773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FFFF00"/>
                          </a:solidFill>
                          <a:effectLst/>
                        </a:rPr>
                        <a:t>Organoclorados</a:t>
                      </a:r>
                      <a:endParaRPr lang="pt-BR" sz="18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07" marR="512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Inicialmente: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2336800" algn="l"/>
                        </a:tabLst>
                      </a:pPr>
                      <a:r>
                        <a:rPr lang="pt-BR" sz="1600" dirty="0">
                          <a:effectLst/>
                        </a:rPr>
                        <a:t>	Irritabilidade;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2336800" algn="l"/>
                        </a:tabLst>
                      </a:pPr>
                      <a:r>
                        <a:rPr lang="pt-BR" sz="1600" dirty="0">
                          <a:effectLst/>
                        </a:rPr>
                        <a:t>	Dor de cabeça;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2336800" algn="l"/>
                        </a:tabLst>
                      </a:pPr>
                      <a:r>
                        <a:rPr lang="pt-BR" sz="1600" dirty="0">
                          <a:effectLst/>
                        </a:rPr>
                        <a:t>	Sensação de cansaço;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2336800" algn="l"/>
                        </a:tabLst>
                      </a:pPr>
                      <a:r>
                        <a:rPr lang="pt-BR" sz="1600" dirty="0">
                          <a:effectLst/>
                        </a:rPr>
                        <a:t>	Mal-estar.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07" marR="51207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Posteriormente: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2336800" algn="l"/>
                        </a:tabLst>
                      </a:pPr>
                      <a:r>
                        <a:rPr lang="pt-BR" sz="1600" dirty="0">
                          <a:effectLst/>
                        </a:rPr>
                        <a:t>	Tonturas</a:t>
                      </a:r>
                      <a:r>
                        <a:rPr lang="pt-BR" sz="1600" dirty="0" smtClean="0">
                          <a:effectLst/>
                        </a:rPr>
                        <a:t>;</a:t>
                      </a:r>
                      <a:r>
                        <a:rPr lang="pt-BR" sz="1600" dirty="0">
                          <a:effectLst/>
                        </a:rPr>
                        <a:t>	Náuseas;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2336800" algn="l"/>
                        </a:tabLst>
                      </a:pPr>
                      <a:r>
                        <a:rPr lang="pt-BR" sz="1600" dirty="0">
                          <a:effectLst/>
                        </a:rPr>
                        <a:t>	Vômitos</a:t>
                      </a:r>
                      <a:r>
                        <a:rPr lang="pt-BR" sz="1600" dirty="0" smtClean="0">
                          <a:effectLst/>
                        </a:rPr>
                        <a:t>;</a:t>
                      </a:r>
                      <a:r>
                        <a:rPr lang="pt-BR" sz="1600" dirty="0">
                          <a:effectLst/>
                        </a:rPr>
                        <a:t>	Colapso;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2336800" algn="l"/>
                        </a:tabLst>
                      </a:pPr>
                      <a:r>
                        <a:rPr lang="pt-BR" sz="1600" dirty="0">
                          <a:effectLst/>
                        </a:rPr>
                        <a:t>	Contrações musculares involuntárias;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2336800" algn="l"/>
                        </a:tabLst>
                      </a:pPr>
                      <a:r>
                        <a:rPr lang="pt-BR" sz="1600" dirty="0">
                          <a:effectLst/>
                        </a:rPr>
                        <a:t>	Convulsões</a:t>
                      </a:r>
                      <a:r>
                        <a:rPr lang="pt-BR" sz="1600" dirty="0" smtClean="0">
                          <a:effectLst/>
                        </a:rPr>
                        <a:t>;</a:t>
                      </a:r>
                      <a:r>
                        <a:rPr lang="pt-BR" sz="1600" dirty="0">
                          <a:effectLst/>
                        </a:rPr>
                        <a:t>	Coma e morte.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07" marR="51207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8791122"/>
                  </a:ext>
                </a:extLst>
              </a:tr>
              <a:tr h="59671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indent="2667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Sintomas neurológicos de inibição, </a:t>
                      </a:r>
                      <a:r>
                        <a:rPr lang="pt-BR" sz="1600" dirty="0" err="1">
                          <a:effectLst/>
                        </a:rPr>
                        <a:t>hiperexcitabilidade</a:t>
                      </a:r>
                      <a:r>
                        <a:rPr lang="pt-BR" sz="1600" dirty="0">
                          <a:effectLst/>
                        </a:rPr>
                        <a:t>, </a:t>
                      </a:r>
                      <a:r>
                        <a:rPr lang="pt-BR" sz="1600" dirty="0" err="1">
                          <a:effectLst/>
                        </a:rPr>
                        <a:t>parestesia</a:t>
                      </a:r>
                      <a:r>
                        <a:rPr lang="pt-BR" sz="1600" dirty="0">
                          <a:effectLst/>
                        </a:rPr>
                        <a:t> na língua, nos lábios e nos membros inferiores, inquietação, desorientação, fotofobia, </a:t>
                      </a:r>
                      <a:r>
                        <a:rPr lang="pt-BR" sz="1600" dirty="0" err="1">
                          <a:effectLst/>
                        </a:rPr>
                        <a:t>escotomas</a:t>
                      </a:r>
                      <a:r>
                        <a:rPr lang="pt-BR" sz="1600" dirty="0">
                          <a:effectLst/>
                        </a:rPr>
                        <a:t>, cefaleia persistente, fraqueza, vertigem, alterações do equilíbrio, tremores, ataxia, convulsões tônico-crônicas, depressão central severa.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07" marR="51207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540044"/>
                  </a:ext>
                </a:extLst>
              </a:tr>
              <a:tr h="1539941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err="1">
                          <a:solidFill>
                            <a:srgbClr val="FFFF00"/>
                          </a:solidFill>
                          <a:effectLst/>
                        </a:rPr>
                        <a:t>Piretroides</a:t>
                      </a:r>
                      <a:endParaRPr lang="pt-BR" sz="18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07" marR="51207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Inicialmente: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2336800" algn="l"/>
                        </a:tabLst>
                      </a:pPr>
                      <a:r>
                        <a:rPr lang="pt-BR" sz="1600" dirty="0">
                          <a:effectLst/>
                        </a:rPr>
                        <a:t>	Formigamento nas pálpebras e nos </a:t>
                      </a:r>
                      <a:r>
                        <a:rPr lang="pt-BR" sz="1600" dirty="0" smtClean="0">
                          <a:effectLst/>
                        </a:rPr>
                        <a:t>lábios;</a:t>
                      </a:r>
                      <a:endParaRPr lang="pt-BR" sz="1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2336800" algn="l"/>
                        </a:tabLst>
                      </a:pPr>
                      <a:r>
                        <a:rPr lang="pt-BR" sz="1600" dirty="0">
                          <a:effectLst/>
                        </a:rPr>
                        <a:t>	Irritação das conjuntivas e </a:t>
                      </a:r>
                      <a:r>
                        <a:rPr lang="pt-BR" sz="1600" dirty="0" smtClean="0">
                          <a:effectLst/>
                        </a:rPr>
                        <a:t>mucosas;</a:t>
                      </a:r>
                      <a:endParaRPr lang="pt-BR" sz="1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2336800" algn="l"/>
                        </a:tabLst>
                      </a:pPr>
                      <a:r>
                        <a:rPr lang="pt-BR" sz="1600" dirty="0">
                          <a:effectLst/>
                        </a:rPr>
                        <a:t>	</a:t>
                      </a:r>
                      <a:r>
                        <a:rPr lang="pt-BR" sz="1600" dirty="0" smtClean="0">
                          <a:effectLst/>
                        </a:rPr>
                        <a:t>Espirros.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07" marR="51207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07" marR="512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Posteriormente: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2336800" algn="l"/>
                        </a:tabLst>
                      </a:pPr>
                      <a:r>
                        <a:rPr lang="pt-BR" sz="1600" dirty="0">
                          <a:effectLst/>
                        </a:rPr>
                        <a:t>	Coceira </a:t>
                      </a:r>
                      <a:r>
                        <a:rPr lang="pt-BR" sz="1600" dirty="0" smtClean="0">
                          <a:effectLst/>
                        </a:rPr>
                        <a:t>intensa;</a:t>
                      </a:r>
                      <a:r>
                        <a:rPr lang="pt-BR" sz="1600" dirty="0">
                          <a:effectLst/>
                        </a:rPr>
                        <a:t>	Mancha na </a:t>
                      </a:r>
                      <a:r>
                        <a:rPr lang="pt-BR" sz="1600" dirty="0" smtClean="0">
                          <a:effectLst/>
                        </a:rPr>
                        <a:t>pele;</a:t>
                      </a:r>
                      <a:endParaRPr lang="pt-BR" sz="1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2336800" algn="l"/>
                        </a:tabLst>
                      </a:pPr>
                      <a:r>
                        <a:rPr lang="pt-BR" sz="1600" dirty="0">
                          <a:effectLst/>
                        </a:rPr>
                        <a:t>	Secreção e </a:t>
                      </a:r>
                      <a:r>
                        <a:rPr lang="pt-BR" sz="1600" dirty="0" smtClean="0">
                          <a:effectLst/>
                        </a:rPr>
                        <a:t>obstrução;</a:t>
                      </a:r>
                      <a:endParaRPr lang="pt-BR" sz="1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2336800" algn="l"/>
                        </a:tabLst>
                      </a:pPr>
                      <a:r>
                        <a:rPr lang="pt-BR" sz="1600" dirty="0">
                          <a:effectLst/>
                        </a:rPr>
                        <a:t>	Reação aguda de hipersensibilidade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2336800" algn="l"/>
                        </a:tabLst>
                      </a:pPr>
                      <a:r>
                        <a:rPr lang="pt-BR" sz="1600" dirty="0">
                          <a:effectLst/>
                        </a:rPr>
                        <a:t>	</a:t>
                      </a:r>
                      <a:r>
                        <a:rPr lang="pt-BR" sz="1600" dirty="0" smtClean="0">
                          <a:effectLst/>
                        </a:rPr>
                        <a:t>Excitação;</a:t>
                      </a:r>
                      <a:r>
                        <a:rPr lang="pt-BR" sz="1600" dirty="0">
                          <a:effectLst/>
                        </a:rPr>
                        <a:t>	</a:t>
                      </a:r>
                      <a:r>
                        <a:rPr lang="pt-BR" sz="1600" dirty="0" smtClean="0">
                          <a:effectLst/>
                        </a:rPr>
                        <a:t>Convulsões.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07" marR="51207" marT="0" marB="0"/>
                </a:tc>
                <a:extLst>
                  <a:ext uri="{0D108BD9-81ED-4DB2-BD59-A6C34878D82A}">
                    <a16:rowId xmlns:a16="http://schemas.microsoft.com/office/drawing/2014/main" val="1980627097"/>
                  </a:ext>
                </a:extLst>
              </a:tr>
              <a:tr h="19890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indent="3556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Doses muito altas: neuropatias (bainha de mielina e ruptura de axônios).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07" marR="51207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43467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44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2"/>
          <p:cNvSpPr txBox="1">
            <a:spLocks/>
          </p:cNvSpPr>
          <p:nvPr/>
        </p:nvSpPr>
        <p:spPr>
          <a:xfrm>
            <a:off x="2760485" y="1549400"/>
            <a:ext cx="6683765" cy="6731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2700" dirty="0" smtClean="0"/>
              <a:t>Glifosato: capítulo </a:t>
            </a:r>
            <a:r>
              <a:rPr lang="pt-BR" sz="2700" dirty="0"/>
              <a:t>à parte</a:t>
            </a:r>
            <a:r>
              <a:rPr lang="pt-BR" sz="2700" dirty="0" smtClean="0"/>
              <a:t>:</a:t>
            </a:r>
            <a:endParaRPr lang="pt-BR" sz="2700" dirty="0"/>
          </a:p>
        </p:txBody>
      </p:sp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3644900" y="2735399"/>
            <a:ext cx="5799350" cy="1177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tabLst>
                <a:tab pos="266700" algn="l"/>
              </a:tabLst>
            </a:pPr>
            <a:r>
              <a:rPr lang="pt-BR" dirty="0">
                <a:latin typeface="+mn-lt"/>
              </a:rPr>
              <a:t>Problemas dermatológicos (dermatite de contato);</a:t>
            </a:r>
          </a:p>
          <a:p>
            <a:pPr>
              <a:tabLst>
                <a:tab pos="266700" algn="l"/>
              </a:tabLst>
            </a:pPr>
            <a:r>
              <a:rPr lang="pt-BR" dirty="0">
                <a:latin typeface="+mn-lt"/>
              </a:rPr>
              <a:t>Irritante de mucosas (ocular)</a:t>
            </a:r>
          </a:p>
          <a:p>
            <a:pPr>
              <a:tabLst>
                <a:tab pos="266700" algn="l"/>
              </a:tabLst>
            </a:pPr>
            <a:r>
              <a:rPr lang="pt-BR" dirty="0">
                <a:latin typeface="+mn-lt"/>
              </a:rPr>
              <a:t>Altamente perigoso para o meio ambiente;</a:t>
            </a:r>
          </a:p>
          <a:p>
            <a:pPr>
              <a:tabLst>
                <a:tab pos="266700" algn="l"/>
              </a:tabLst>
            </a:pPr>
            <a:r>
              <a:rPr lang="pt-BR" dirty="0" err="1">
                <a:latin typeface="+mn-lt"/>
              </a:rPr>
              <a:t>Disruptor</a:t>
            </a:r>
            <a:r>
              <a:rPr lang="pt-BR" dirty="0">
                <a:latin typeface="+mn-lt"/>
              </a:rPr>
              <a:t> endócrino.</a:t>
            </a:r>
            <a:endParaRPr lang="pt-BR" altLang="pt-BR" dirty="0">
              <a:latin typeface="+mn-lt"/>
            </a:endParaRPr>
          </a:p>
        </p:txBody>
      </p:sp>
      <p:pic>
        <p:nvPicPr>
          <p:cNvPr id="11266" name="Picture 2" descr="Resultado de imagem para roundup no brasi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8" r="19618"/>
          <a:stretch/>
        </p:blipFill>
        <p:spPr bwMode="auto">
          <a:xfrm>
            <a:off x="1779784" y="2815736"/>
            <a:ext cx="1480432" cy="269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Estudo realizado pela Monsanto em 1983 já apontava os riscos e os efeitos do glifosato, mas sua gravidade foi ocultada. - Créditos: Divulgação Monsan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5" y="4163569"/>
            <a:ext cx="3760395" cy="195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ítulo 2"/>
          <p:cNvSpPr txBox="1">
            <a:spLocks/>
          </p:cNvSpPr>
          <p:nvPr/>
        </p:nvSpPr>
        <p:spPr>
          <a:xfrm>
            <a:off x="2520000" y="360000"/>
            <a:ext cx="7200000" cy="720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defTabSz="914400">
              <a:lnSpc>
                <a:spcPct val="90000"/>
              </a:lnSpc>
            </a:pPr>
            <a:r>
              <a:rPr lang="pt-BR" sz="3400" b="1" cap="all" dirty="0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  <a:t>Ações nos seres Humanos</a:t>
            </a:r>
          </a:p>
        </p:txBody>
      </p:sp>
    </p:spTree>
    <p:extLst>
      <p:ext uri="{BB962C8B-B14F-4D97-AF65-F5344CB8AC3E}">
        <p14:creationId xmlns:p14="http://schemas.microsoft.com/office/powerpoint/2010/main" val="69954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8660" y="1390845"/>
            <a:ext cx="8088480" cy="1164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6" name="Grupo 30"/>
          <p:cNvGrpSpPr/>
          <p:nvPr/>
        </p:nvGrpSpPr>
        <p:grpSpPr>
          <a:xfrm>
            <a:off x="2960552" y="3069208"/>
            <a:ext cx="6264696" cy="3096344"/>
            <a:chOff x="2357422" y="2357430"/>
            <a:chExt cx="8010542" cy="4143386"/>
          </a:xfrm>
        </p:grpSpPr>
        <p:pic>
          <p:nvPicPr>
            <p:cNvPr id="17" name="Picture 2" descr="http://www.moreirajr.com.br/images/revistas/34/367/193f2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57422" y="2357430"/>
              <a:ext cx="8010542" cy="4143386"/>
            </a:xfrm>
            <a:prstGeom prst="rect">
              <a:avLst/>
            </a:prstGeom>
            <a:noFill/>
          </p:spPr>
        </p:pic>
        <p:cxnSp>
          <p:nvCxnSpPr>
            <p:cNvPr id="18" name="Conector reto 17"/>
            <p:cNvCxnSpPr/>
            <p:nvPr/>
          </p:nvCxnSpPr>
          <p:spPr>
            <a:xfrm>
              <a:off x="7715272" y="5214950"/>
              <a:ext cx="714380" cy="1588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/>
            <p:cNvCxnSpPr/>
            <p:nvPr/>
          </p:nvCxnSpPr>
          <p:spPr>
            <a:xfrm>
              <a:off x="9501222" y="5214950"/>
              <a:ext cx="714380" cy="1588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ítulo 2"/>
          <p:cNvSpPr txBox="1">
            <a:spLocks/>
          </p:cNvSpPr>
          <p:nvPr/>
        </p:nvSpPr>
        <p:spPr>
          <a:xfrm>
            <a:off x="1592900" y="360000"/>
            <a:ext cx="9000000" cy="720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3400" b="1" cap="all" dirty="0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  <a:t>Glifosato – mecanismo de ação</a:t>
            </a:r>
          </a:p>
        </p:txBody>
      </p:sp>
    </p:spTree>
    <p:extLst>
      <p:ext uri="{BB962C8B-B14F-4D97-AF65-F5344CB8AC3E}">
        <p14:creationId xmlns:p14="http://schemas.microsoft.com/office/powerpoint/2010/main" val="112321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711624" y="274638"/>
            <a:ext cx="7499176" cy="1498178"/>
          </a:xfrm>
        </p:spPr>
        <p:txBody>
          <a:bodyPr/>
          <a:lstStyle/>
          <a:p>
            <a:pPr algn="ctr"/>
            <a:r>
              <a:rPr lang="pt-BR" dirty="0" smtClean="0"/>
              <a:t>Agrotóxicos, defensivos agrícolas ou produtos fitossanitários?</a:t>
            </a:r>
            <a:endParaRPr lang="pt-BR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Histórico </a:t>
            </a:r>
          </a:p>
          <a:p>
            <a:pPr lvl="1"/>
            <a:r>
              <a:rPr lang="pt-BR" sz="2400" dirty="0" smtClean="0"/>
              <a:t>fumigação no Egito antigo;</a:t>
            </a:r>
          </a:p>
          <a:p>
            <a:pPr lvl="1"/>
            <a:r>
              <a:rPr lang="pt-BR" sz="2400" dirty="0" smtClean="0"/>
              <a:t>500 d.C. enxofre, arsênio e betume;</a:t>
            </a:r>
          </a:p>
          <a:p>
            <a:pPr lvl="1"/>
            <a:r>
              <a:rPr lang="pt-BR" sz="2400" dirty="0" smtClean="0"/>
              <a:t>1755, arsênico e cloreto de mercúrio por alemães em sementes de trigo;</a:t>
            </a:r>
          </a:p>
          <a:p>
            <a:pPr lvl="1"/>
            <a:r>
              <a:rPr lang="pt-BR" sz="2400" dirty="0" smtClean="0"/>
              <a:t>1883: Pierre </a:t>
            </a:r>
            <a:r>
              <a:rPr lang="pt-BR" sz="2400" dirty="0" err="1" smtClean="0"/>
              <a:t>Millardet</a:t>
            </a:r>
            <a:r>
              <a:rPr lang="pt-BR" sz="2400" dirty="0" smtClean="0"/>
              <a:t> cria a calda bordalesa, antifúngico;</a:t>
            </a:r>
          </a:p>
          <a:p>
            <a:pPr lvl="1"/>
            <a:r>
              <a:rPr lang="pt-BR" sz="2400" dirty="0" smtClean="0"/>
              <a:t>1939: Paul Müller descobre a atividade inseticida do DDT.</a:t>
            </a:r>
          </a:p>
          <a:p>
            <a:pPr lvl="1"/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76919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520000" y="360000"/>
            <a:ext cx="7200000" cy="720000"/>
          </a:xfrm>
        </p:spPr>
        <p:txBody>
          <a:bodyPr/>
          <a:lstStyle/>
          <a:p>
            <a:pPr algn="ctr"/>
            <a:r>
              <a:rPr lang="pt-BR" dirty="0" smtClean="0"/>
              <a:t>Legislação</a:t>
            </a:r>
            <a:endParaRPr lang="pt-BR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773469" y="1392246"/>
            <a:ext cx="9643831" cy="947755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pt-BR" sz="2600" dirty="0" smtClean="0"/>
              <a:t>Lei </a:t>
            </a:r>
            <a:r>
              <a:rPr lang="pt-BR" sz="2600" dirty="0"/>
              <a:t>nº 7.802, de 11/07/89 (alterações pela Lei nº 9.974/2000</a:t>
            </a:r>
            <a:r>
              <a:rPr lang="pt-BR" sz="2600" dirty="0" smtClean="0"/>
              <a:t>)</a:t>
            </a:r>
            <a:endParaRPr lang="pt-BR" sz="2600" dirty="0"/>
          </a:p>
        </p:txBody>
      </p:sp>
      <p:sp>
        <p:nvSpPr>
          <p:cNvPr id="5" name="Retângulo 4"/>
          <p:cNvSpPr/>
          <p:nvPr/>
        </p:nvSpPr>
        <p:spPr>
          <a:xfrm>
            <a:off x="6096000" y="6505600"/>
            <a:ext cx="44644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400" dirty="0"/>
              <a:t>http://www.planalto.gov.br/ccivil_03/leis/l7802.htm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213" y="2228307"/>
            <a:ext cx="7571221" cy="1124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213" y="3501008"/>
            <a:ext cx="7572733" cy="2772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Espaço Reservado para Conteúdo 1"/>
          <p:cNvSpPr txBox="1">
            <a:spLocks/>
          </p:cNvSpPr>
          <p:nvPr/>
        </p:nvSpPr>
        <p:spPr>
          <a:xfrm rot="19814114">
            <a:off x="3615796" y="3302389"/>
            <a:ext cx="4718054" cy="17720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None/>
            </a:pPr>
            <a:r>
              <a:rPr lang="pt-BR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Projeto de Lei 6.299 de 2002</a:t>
            </a:r>
            <a:endParaRPr lang="pt-BR" sz="4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68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520000" y="360000"/>
            <a:ext cx="7200000" cy="720000"/>
          </a:xfrm>
        </p:spPr>
        <p:txBody>
          <a:bodyPr/>
          <a:lstStyle/>
          <a:p>
            <a:pPr algn="ctr"/>
            <a:r>
              <a:rPr lang="pt-BR" dirty="0" smtClean="0"/>
              <a:t>Legislação Estadual</a:t>
            </a:r>
            <a:endParaRPr lang="pt-BR" dirty="0"/>
          </a:p>
        </p:txBody>
      </p:sp>
      <p:sp>
        <p:nvSpPr>
          <p:cNvPr id="11" name="Espaço Reservado para Conteúdo 1"/>
          <p:cNvSpPr>
            <a:spLocks noGrp="1"/>
          </p:cNvSpPr>
          <p:nvPr>
            <p:ph idx="1"/>
          </p:nvPr>
        </p:nvSpPr>
        <p:spPr>
          <a:xfrm>
            <a:off x="2971800" y="1600201"/>
            <a:ext cx="7516688" cy="515707"/>
          </a:xfrm>
        </p:spPr>
        <p:txBody>
          <a:bodyPr>
            <a:normAutofit fontScale="92500" lnSpcReduction="10000"/>
          </a:bodyPr>
          <a:lstStyle/>
          <a:p>
            <a:pPr marL="0" lvl="1" indent="0">
              <a:buNone/>
            </a:pPr>
            <a:r>
              <a:rPr lang="pt-BR" sz="2600" dirty="0"/>
              <a:t>Lei nº 2.591, de 17/12/2004:</a:t>
            </a:r>
          </a:p>
        </p:txBody>
      </p:sp>
      <p:sp>
        <p:nvSpPr>
          <p:cNvPr id="6" name="Retângulo 5"/>
          <p:cNvSpPr/>
          <p:nvPr/>
        </p:nvSpPr>
        <p:spPr>
          <a:xfrm>
            <a:off x="5375920" y="3933056"/>
            <a:ext cx="50040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i="1" dirty="0"/>
              <a:t>Regulamenta a Lei nº 2.951, de 17 de dezembro de 2004, que dispõe sobre os agrotóxicos, seus componentes e afins. 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5375920" y="2000408"/>
            <a:ext cx="50040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dirty="0"/>
              <a:t> </a:t>
            </a:r>
            <a:r>
              <a:rPr lang="pt-BR" i="1" dirty="0"/>
              <a:t>Dispõe sobre o uso, a produção, a comercialização e o armazenamento dos agrotóxicos, seus componentes e afins, no Estado de Mato Grosso do Sul, e dá outras providências. 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2971800" y="3429001"/>
            <a:ext cx="729004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fontAlgn="base">
              <a:spcBef>
                <a:spcPct val="20000"/>
              </a:spcBef>
              <a:spcAft>
                <a:spcPct val="0"/>
              </a:spcAft>
            </a:pPr>
            <a:r>
              <a:rPr lang="pt-BR" sz="2600" dirty="0">
                <a:solidFill>
                  <a:schemeClr val="tx2"/>
                </a:solidFill>
              </a:rPr>
              <a:t>Decreto nº 12.059, de 17/03/2006:</a:t>
            </a:r>
          </a:p>
        </p:txBody>
      </p:sp>
      <p:sp>
        <p:nvSpPr>
          <p:cNvPr id="9" name="Retângulo 8"/>
          <p:cNvSpPr/>
          <p:nvPr/>
        </p:nvSpPr>
        <p:spPr>
          <a:xfrm>
            <a:off x="2773784" y="6290156"/>
            <a:ext cx="7786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400" dirty="0"/>
              <a:t>http://aacpdappls.net.ms.gov.br/appls/legislacao/secoge/govato.nsf/448b683bce4ca84704256c0b00651e9d/ec6ae0908cf1765e04256f7000484a15?OpenDocument&amp;Highlight=2,2.951</a:t>
            </a:r>
          </a:p>
        </p:txBody>
      </p:sp>
    </p:spTree>
    <p:extLst>
      <p:ext uri="{BB962C8B-B14F-4D97-AF65-F5344CB8AC3E}">
        <p14:creationId xmlns:p14="http://schemas.microsoft.com/office/powerpoint/2010/main" val="163950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520000" y="360000"/>
            <a:ext cx="7200000" cy="720000"/>
          </a:xfrm>
        </p:spPr>
        <p:txBody>
          <a:bodyPr>
            <a:normAutofit/>
          </a:bodyPr>
          <a:lstStyle/>
          <a:p>
            <a:pPr lvl="1" algn="ctr"/>
            <a:r>
              <a:rPr lang="pt-BR" sz="3400" b="1" kern="1200" cap="all" dirty="0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Medidas extremas</a:t>
            </a:r>
          </a:p>
        </p:txBody>
      </p:sp>
      <p:sp>
        <p:nvSpPr>
          <p:cNvPr id="5" name="Espaço Reservado para Conteúdo 1"/>
          <p:cNvSpPr>
            <a:spLocks noGrp="1"/>
          </p:cNvSpPr>
          <p:nvPr>
            <p:ph idx="1"/>
          </p:nvPr>
        </p:nvSpPr>
        <p:spPr>
          <a:xfrm>
            <a:off x="1054100" y="1124744"/>
            <a:ext cx="9956800" cy="5040560"/>
          </a:xfrm>
        </p:spPr>
        <p:txBody>
          <a:bodyPr>
            <a:normAutofit lnSpcReduction="10000"/>
          </a:bodyPr>
          <a:lstStyle/>
          <a:p>
            <a:pPr marL="0" lvl="1" indent="0">
              <a:buNone/>
            </a:pPr>
            <a:r>
              <a:rPr lang="pt-BR" sz="2400" dirty="0" smtClean="0"/>
              <a:t>Lei </a:t>
            </a:r>
            <a:r>
              <a:rPr lang="pt-BR" sz="2400" dirty="0"/>
              <a:t>Federal 13.301 de 27 de junho de 2016:</a:t>
            </a:r>
          </a:p>
          <a:p>
            <a:pPr marL="0" lvl="1" indent="0">
              <a:buNone/>
            </a:pPr>
            <a:r>
              <a:rPr lang="pt-BR" sz="2200" dirty="0"/>
              <a:t>“Dispõe sobre a adoção de medidas de vigilância em saúde quando verificada situação de iminente perigo à saúde pública pela presença do mosquito transmissor do vírus da dengue, do vírus </a:t>
            </a:r>
            <a:r>
              <a:rPr lang="pt-BR" sz="2200" b="1" dirty="0" err="1"/>
              <a:t>chikungunya</a:t>
            </a:r>
            <a:r>
              <a:rPr lang="pt-BR" sz="2200" dirty="0"/>
              <a:t> e do vírus da </a:t>
            </a:r>
            <a:r>
              <a:rPr lang="pt-BR" sz="2200" b="1" dirty="0" err="1"/>
              <a:t>zika</a:t>
            </a:r>
            <a:r>
              <a:rPr lang="pt-BR" sz="2200" dirty="0" smtClean="0"/>
              <a:t>; e altera a Lei n</a:t>
            </a:r>
            <a:r>
              <a:rPr lang="pt-BR" sz="2200" u="sng" baseline="30000" dirty="0" smtClean="0"/>
              <a:t>o</a:t>
            </a:r>
            <a:r>
              <a:rPr lang="pt-BR" sz="2200" dirty="0" smtClean="0"/>
              <a:t> 6.437, de 20 de agosto de 1977.”</a:t>
            </a:r>
            <a:endParaRPr lang="pt-BR" sz="2200" dirty="0"/>
          </a:p>
          <a:p>
            <a:pPr marL="342900" lvl="1" indent="-342900">
              <a:buFont typeface="Arial" charset="0"/>
              <a:buChar char="•"/>
            </a:pPr>
            <a:endParaRPr lang="pt-BR" sz="2200" dirty="0"/>
          </a:p>
          <a:p>
            <a:pPr marL="722313" lvl="1" indent="-368300">
              <a:buFont typeface="Arial" charset="0"/>
              <a:buChar char="•"/>
            </a:pPr>
            <a:r>
              <a:rPr lang="pt-BR" sz="2200" dirty="0"/>
              <a:t>Entrada forçada no imóvel;</a:t>
            </a:r>
          </a:p>
          <a:p>
            <a:pPr marL="722313" lvl="1" indent="-368300">
              <a:buFont typeface="Arial" charset="0"/>
              <a:buChar char="•"/>
            </a:pPr>
            <a:r>
              <a:rPr lang="pt-BR" sz="2200" dirty="0"/>
              <a:t>Aumento da licença maternidade (para 180 dias; sequelas neurológicas);</a:t>
            </a:r>
          </a:p>
          <a:p>
            <a:pPr marL="722313" lvl="1" indent="-368300">
              <a:buFont typeface="Arial" charset="0"/>
              <a:buChar char="•"/>
            </a:pPr>
            <a:r>
              <a:rPr lang="pt-BR" sz="2200" dirty="0"/>
              <a:t>Crianças com microcefalia: BPC (</a:t>
            </a:r>
            <a:r>
              <a:rPr lang="pt-BR" sz="2200" dirty="0" err="1"/>
              <a:t>sm</a:t>
            </a:r>
            <a:r>
              <a:rPr lang="pt-BR" sz="2200" dirty="0"/>
              <a:t>) por até 3 anos;</a:t>
            </a:r>
          </a:p>
          <a:p>
            <a:pPr marL="722313" lvl="1" indent="-368300">
              <a:buFont typeface="Arial" charset="0"/>
              <a:buChar char="•"/>
            </a:pPr>
            <a:r>
              <a:rPr lang="pt-BR" sz="2200" dirty="0"/>
              <a:t>PRONAEDES: financiamento de projetos de combate à proliferação das doenças transmitidas pelo </a:t>
            </a:r>
            <a:r>
              <a:rPr lang="pt-BR" sz="2200" i="1" dirty="0"/>
              <a:t>Aedes</a:t>
            </a:r>
            <a:r>
              <a:rPr lang="pt-BR" sz="2200" dirty="0"/>
              <a:t>;</a:t>
            </a:r>
          </a:p>
        </p:txBody>
      </p:sp>
      <p:sp>
        <p:nvSpPr>
          <p:cNvPr id="6" name="Retângulo 5"/>
          <p:cNvSpPr/>
          <p:nvPr/>
        </p:nvSpPr>
        <p:spPr>
          <a:xfrm>
            <a:off x="2802384" y="6505600"/>
            <a:ext cx="77581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400" dirty="0"/>
              <a:t>http://www.planalto.gov.br/ccivil_03/_ato2015-2018/2016/lei/L13301.htm</a:t>
            </a:r>
          </a:p>
        </p:txBody>
      </p:sp>
    </p:spTree>
    <p:extLst>
      <p:ext uri="{BB962C8B-B14F-4D97-AF65-F5344CB8AC3E}">
        <p14:creationId xmlns:p14="http://schemas.microsoft.com/office/powerpoint/2010/main" val="274612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520000" y="360000"/>
            <a:ext cx="7200000" cy="720000"/>
          </a:xfrm>
        </p:spPr>
        <p:txBody>
          <a:bodyPr>
            <a:normAutofit/>
          </a:bodyPr>
          <a:lstStyle/>
          <a:p>
            <a:pPr lvl="1" algn="ctr"/>
            <a:r>
              <a:rPr lang="pt-BR" sz="3400" b="1" kern="1200" cap="all" dirty="0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Medidas extremas</a:t>
            </a:r>
          </a:p>
        </p:txBody>
      </p:sp>
      <p:sp>
        <p:nvSpPr>
          <p:cNvPr id="5" name="Espaço Reservado para Conteúdo 1"/>
          <p:cNvSpPr>
            <a:spLocks noGrp="1"/>
          </p:cNvSpPr>
          <p:nvPr>
            <p:ph idx="1"/>
          </p:nvPr>
        </p:nvSpPr>
        <p:spPr>
          <a:xfrm>
            <a:off x="1054100" y="1124744"/>
            <a:ext cx="9956800" cy="627856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pt-BR" sz="2400" dirty="0" smtClean="0"/>
              <a:t>Lei </a:t>
            </a:r>
            <a:r>
              <a:rPr lang="pt-BR" sz="2400" dirty="0"/>
              <a:t>Federal 13.301 de 27 de junho de 2016</a:t>
            </a:r>
            <a:r>
              <a:rPr lang="pt-BR" sz="2400" dirty="0" smtClean="0"/>
              <a:t>:</a:t>
            </a:r>
            <a:endParaRPr lang="pt-BR" sz="2400" dirty="0"/>
          </a:p>
        </p:txBody>
      </p:sp>
      <p:sp>
        <p:nvSpPr>
          <p:cNvPr id="6" name="Retângulo 5"/>
          <p:cNvSpPr/>
          <p:nvPr/>
        </p:nvSpPr>
        <p:spPr>
          <a:xfrm>
            <a:off x="2802384" y="6505600"/>
            <a:ext cx="77581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400" dirty="0"/>
              <a:t>http://www.planalto.gov.br/ccivil_03/_ato2015-2018/2016/lei/L13301.htm</a:t>
            </a:r>
          </a:p>
        </p:txBody>
      </p:sp>
      <p:sp>
        <p:nvSpPr>
          <p:cNvPr id="7" name="Retângulo 6"/>
          <p:cNvSpPr/>
          <p:nvPr/>
        </p:nvSpPr>
        <p:spPr>
          <a:xfrm>
            <a:off x="1054100" y="2204865"/>
            <a:ext cx="9956800" cy="2772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lvl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400" dirty="0"/>
              <a:t>§ 3</a:t>
            </a:r>
            <a:r>
              <a:rPr lang="pt-BR" sz="2400" u="sng" baseline="30000" dirty="0"/>
              <a:t>o</a:t>
            </a:r>
            <a:r>
              <a:rPr lang="pt-BR" sz="2400" dirty="0"/>
              <a:t>  São ainda medidas fundamentais para a contenção das doenças causadas pelos vírus de que trata o caput:</a:t>
            </a:r>
          </a:p>
          <a:p>
            <a:pPr marL="354013" lvl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400" dirty="0"/>
              <a:t>IV - permissão da incorporação de mecanismos de controle vetorial por meio de dispersão por aeronaves mediante aprovação das autoridades sanitárias e da comprovação científica da eficácia da medida.</a:t>
            </a:r>
          </a:p>
        </p:txBody>
      </p:sp>
      <p:sp>
        <p:nvSpPr>
          <p:cNvPr id="8" name="Título 2"/>
          <p:cNvSpPr txBox="1">
            <a:spLocks/>
          </p:cNvSpPr>
          <p:nvPr/>
        </p:nvSpPr>
        <p:spPr bwMode="auto">
          <a:xfrm>
            <a:off x="3215680" y="4953373"/>
            <a:ext cx="6480720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pPr marL="0" lvl="1" algn="ctr"/>
            <a:r>
              <a:rPr lang="pt-BR" sz="40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PULVERIZAÇÃO AÉREA</a:t>
            </a:r>
            <a:endParaRPr lang="pt-BR" sz="3200" b="1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10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520000" y="360000"/>
            <a:ext cx="7200000" cy="720000"/>
          </a:xfrm>
        </p:spPr>
        <p:txBody>
          <a:bodyPr>
            <a:normAutofit/>
          </a:bodyPr>
          <a:lstStyle/>
          <a:p>
            <a:pPr lvl="1" algn="ctr"/>
            <a:r>
              <a:rPr lang="pt-BR" sz="3400" b="1" kern="1200" cap="all" dirty="0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Pulverização Aérea</a:t>
            </a:r>
          </a:p>
        </p:txBody>
      </p:sp>
      <p:sp>
        <p:nvSpPr>
          <p:cNvPr id="5" name="Espaço Reservado para Conteúdo 1"/>
          <p:cNvSpPr>
            <a:spLocks noGrp="1"/>
          </p:cNvSpPr>
          <p:nvPr>
            <p:ph idx="1"/>
          </p:nvPr>
        </p:nvSpPr>
        <p:spPr>
          <a:xfrm>
            <a:off x="1397000" y="1268762"/>
            <a:ext cx="9728200" cy="4954238"/>
          </a:xfrm>
        </p:spPr>
        <p:txBody>
          <a:bodyPr>
            <a:noAutofit/>
          </a:bodyPr>
          <a:lstStyle/>
          <a:p>
            <a:r>
              <a:rPr lang="pt-BR" sz="2400" dirty="0"/>
              <a:t>Nota Técnica N.º 4/2016/IOC-FIOCRUZ/ DIRETORIA (versão 1, 14 de julho de 2016)</a:t>
            </a:r>
          </a:p>
          <a:p>
            <a:pPr marL="0" lvl="1" indent="0">
              <a:buNone/>
            </a:pPr>
            <a:endParaRPr lang="pt-BR" sz="2000" dirty="0"/>
          </a:p>
          <a:p>
            <a:pPr marL="0" indent="0">
              <a:buNone/>
            </a:pPr>
            <a:r>
              <a:rPr lang="pt-BR" sz="2400" dirty="0"/>
              <a:t>Recomendação geral:</a:t>
            </a:r>
          </a:p>
          <a:p>
            <a:pPr>
              <a:buFont typeface="Wingdings" pitchFamily="2" charset="2"/>
              <a:buChar char="ü"/>
            </a:pPr>
            <a:r>
              <a:rPr lang="pt-BR" sz="1800" dirty="0"/>
              <a:t>legislação carece de embasamento científico,</a:t>
            </a:r>
          </a:p>
          <a:p>
            <a:pPr>
              <a:buFont typeface="Wingdings" pitchFamily="2" charset="2"/>
              <a:buChar char="ü"/>
            </a:pPr>
            <a:r>
              <a:rPr lang="pt-BR" sz="1800" dirty="0"/>
              <a:t>tem efeito extremamente reduzido contra o vetor,</a:t>
            </a:r>
          </a:p>
          <a:p>
            <a:pPr>
              <a:buFont typeface="Wingdings" pitchFamily="2" charset="2"/>
              <a:buChar char="ü"/>
            </a:pPr>
            <a:r>
              <a:rPr lang="pt-BR" sz="1800" dirty="0"/>
              <a:t>representa um retrocesso nas estratégias de comunicação e saúde,</a:t>
            </a:r>
          </a:p>
          <a:p>
            <a:pPr>
              <a:buFont typeface="Wingdings" pitchFamily="2" charset="2"/>
              <a:buChar char="ü"/>
            </a:pPr>
            <a:r>
              <a:rPr lang="pt-BR" sz="1800" dirty="0"/>
              <a:t>tem uma relação custo/benefício incompatível com a realidade do país (de qualquer país)</a:t>
            </a:r>
          </a:p>
          <a:p>
            <a:pPr>
              <a:buFont typeface="Wingdings" pitchFamily="2" charset="2"/>
              <a:buChar char="ü"/>
            </a:pPr>
            <a:r>
              <a:rPr lang="pt-BR" sz="1800" dirty="0"/>
              <a:t>e coloca em risco a última ferramenta de controle químico atualmente disponível contra </a:t>
            </a:r>
            <a:r>
              <a:rPr lang="pt-BR" sz="1800" i="1" dirty="0"/>
              <a:t>Aedes aegypti </a:t>
            </a:r>
            <a:r>
              <a:rPr lang="pt-BR" sz="1800" dirty="0"/>
              <a:t>adultos (o inseticida </a:t>
            </a:r>
            <a:r>
              <a:rPr lang="pt-BR" sz="1800" dirty="0" err="1" smtClean="0"/>
              <a:t>malationa</a:t>
            </a:r>
            <a:r>
              <a:rPr lang="pt-BR" sz="1800" dirty="0" smtClean="0"/>
              <a:t>).</a:t>
            </a:r>
            <a:endParaRPr lang="pt-BR" sz="1800" dirty="0"/>
          </a:p>
        </p:txBody>
      </p:sp>
      <p:sp>
        <p:nvSpPr>
          <p:cNvPr id="6" name="Retângulo 5"/>
          <p:cNvSpPr/>
          <p:nvPr/>
        </p:nvSpPr>
        <p:spPr>
          <a:xfrm>
            <a:off x="2730376" y="6433592"/>
            <a:ext cx="77581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400" dirty="0"/>
              <a:t>http://www.fiocruz.br/ioc/media/NT04_2016_IOC_inseticida_aviao_dv_rlo_ppublicacao.pdf</a:t>
            </a:r>
          </a:p>
        </p:txBody>
      </p:sp>
    </p:spTree>
    <p:extLst>
      <p:ext uri="{BB962C8B-B14F-4D97-AF65-F5344CB8AC3E}">
        <p14:creationId xmlns:p14="http://schemas.microsoft.com/office/powerpoint/2010/main" val="285820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360000"/>
            <a:ext cx="12192000" cy="72000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600" dirty="0"/>
              <a:t>Lista das doenças transmitidas por vetores artrópodes</a:t>
            </a:r>
            <a:endParaRPr lang="pt-BR" sz="3200" dirty="0"/>
          </a:p>
        </p:txBody>
      </p:sp>
      <p:sp>
        <p:nvSpPr>
          <p:cNvPr id="6" name="Retângulo 5"/>
          <p:cNvSpPr/>
          <p:nvPr/>
        </p:nvSpPr>
        <p:spPr>
          <a:xfrm rot="16200000">
            <a:off x="8518143" y="3259514"/>
            <a:ext cx="59359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/>
              <a:t>http://www.who.int/whopes/quality/newspecif/en/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66161"/>
              </p:ext>
            </p:extLst>
          </p:nvPr>
        </p:nvGraphicFramePr>
        <p:xfrm>
          <a:off x="1351746" y="1400930"/>
          <a:ext cx="9287223" cy="5231416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2719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7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marL="131445" marR="190500" algn="ctr" fontAlgn="base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</a:rPr>
                        <a:t>Vetor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1590" marR="190500" algn="ctr" fontAlgn="base">
                        <a:lnSpc>
                          <a:spcPts val="1125"/>
                        </a:lnSpc>
                        <a:spcAft>
                          <a:spcPts val="0"/>
                        </a:spcAft>
                        <a:tabLst>
                          <a:tab pos="1620520" algn="l"/>
                        </a:tabLst>
                      </a:pPr>
                      <a:r>
                        <a:rPr lang="pt-BR" sz="1400" dirty="0" smtClean="0">
                          <a:effectLst/>
                        </a:rPr>
                        <a:t>Doença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929">
                <a:tc>
                  <a:txBody>
                    <a:bodyPr/>
                    <a:lstStyle/>
                    <a:p>
                      <a:pPr marL="266700" marR="190500" indent="-177800" fontAlgn="base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Mosquitos</a:t>
                      </a:r>
                    </a:p>
                    <a:p>
                      <a:pPr marL="355600" marR="190500" indent="0" fontAlgn="base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pt-BR" sz="1400" i="1" dirty="0">
                          <a:effectLst/>
                        </a:rPr>
                        <a:t>Aedes</a:t>
                      </a:r>
                      <a:endParaRPr lang="pt-BR" sz="14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1590" marR="190500" fontAlgn="base">
                        <a:lnSpc>
                          <a:spcPct val="114000"/>
                        </a:lnSpc>
                        <a:spcAft>
                          <a:spcPts val="0"/>
                        </a:spcAft>
                        <a:tabLst>
                          <a:tab pos="1620520" algn="l"/>
                        </a:tabLst>
                      </a:pPr>
                      <a:r>
                        <a:rPr lang="pt-BR" sz="1400" dirty="0" err="1">
                          <a:effectLst/>
                        </a:rPr>
                        <a:t>Chikungunya</a:t>
                      </a:r>
                      <a:r>
                        <a:rPr lang="pt-BR" sz="1400" dirty="0">
                          <a:effectLst/>
                        </a:rPr>
                        <a:t> </a:t>
                      </a:r>
                      <a:r>
                        <a:rPr lang="pt-BR" sz="1400" dirty="0" smtClean="0">
                          <a:effectLst/>
                        </a:rPr>
                        <a:t>(</a:t>
                      </a:r>
                      <a:r>
                        <a:rPr lang="pt-BR" sz="1400" dirty="0" err="1" smtClean="0">
                          <a:effectLst/>
                        </a:rPr>
                        <a:t>chicungunha</a:t>
                      </a:r>
                      <a:r>
                        <a:rPr lang="pt-BR" sz="1400" dirty="0">
                          <a:effectLst/>
                        </a:rPr>
                        <a:t>); dengue; </a:t>
                      </a:r>
                      <a:r>
                        <a:rPr lang="pt-BR" sz="1400" dirty="0" err="1" smtClean="0">
                          <a:effectLst/>
                        </a:rPr>
                        <a:t>filariose</a:t>
                      </a:r>
                      <a:r>
                        <a:rPr lang="pt-BR" sz="1400" dirty="0" smtClean="0">
                          <a:effectLst/>
                        </a:rPr>
                        <a:t> </a:t>
                      </a:r>
                      <a:r>
                        <a:rPr lang="pt-BR" sz="1400" dirty="0">
                          <a:effectLst/>
                        </a:rPr>
                        <a:t>linfática; febre do Vale do </a:t>
                      </a:r>
                      <a:r>
                        <a:rPr lang="pt-BR" sz="1400" dirty="0" err="1">
                          <a:effectLst/>
                        </a:rPr>
                        <a:t>Rift</a:t>
                      </a:r>
                      <a:r>
                        <a:rPr lang="pt-BR" sz="1400" dirty="0">
                          <a:effectLst/>
                        </a:rPr>
                        <a:t>; febre amarela; </a:t>
                      </a:r>
                      <a:r>
                        <a:rPr lang="pt-BR" sz="1400" dirty="0" err="1">
                          <a:effectLst/>
                        </a:rPr>
                        <a:t>Zika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964">
                <a:tc>
                  <a:txBody>
                    <a:bodyPr/>
                    <a:lstStyle/>
                    <a:p>
                      <a:pPr marL="355600" marR="190500" indent="0" fontAlgn="base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pt-BR" sz="1400" i="1" dirty="0" err="1">
                          <a:effectLst/>
                        </a:rPr>
                        <a:t>Anopheles</a:t>
                      </a:r>
                      <a:endParaRPr lang="pt-BR" sz="14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1590" marR="190500" fontAlgn="base">
                        <a:lnSpc>
                          <a:spcPct val="114000"/>
                        </a:lnSpc>
                        <a:spcAft>
                          <a:spcPts val="0"/>
                        </a:spcAft>
                        <a:tabLst>
                          <a:tab pos="1620520" algn="l"/>
                        </a:tabLst>
                      </a:pPr>
                      <a:r>
                        <a:rPr lang="pt-BR" sz="1400" dirty="0">
                          <a:effectLst/>
                        </a:rPr>
                        <a:t>Malária; </a:t>
                      </a:r>
                      <a:r>
                        <a:rPr lang="pt-BR" sz="1400" dirty="0" err="1" smtClean="0">
                          <a:effectLst/>
                        </a:rPr>
                        <a:t>filariose</a:t>
                      </a:r>
                      <a:r>
                        <a:rPr lang="pt-BR" sz="1400" dirty="0" smtClean="0">
                          <a:effectLst/>
                        </a:rPr>
                        <a:t> </a:t>
                      </a:r>
                      <a:r>
                        <a:rPr lang="pt-BR" sz="1400" dirty="0">
                          <a:effectLst/>
                        </a:rPr>
                        <a:t>linfática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3964">
                <a:tc>
                  <a:txBody>
                    <a:bodyPr/>
                    <a:lstStyle/>
                    <a:p>
                      <a:pPr marL="355600" marR="190500" indent="0" fontAlgn="base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pt-BR" sz="1400" i="1" dirty="0" err="1">
                          <a:effectLst/>
                        </a:rPr>
                        <a:t>Culex</a:t>
                      </a:r>
                      <a:endParaRPr lang="pt-BR" sz="14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1590" marR="190500" fontAlgn="base">
                        <a:lnSpc>
                          <a:spcPct val="114000"/>
                        </a:lnSpc>
                        <a:spcAft>
                          <a:spcPts val="0"/>
                        </a:spcAft>
                        <a:tabLst>
                          <a:tab pos="1620520" algn="l"/>
                        </a:tabLst>
                      </a:pPr>
                      <a:r>
                        <a:rPr lang="pt-BR" sz="1400" dirty="0">
                          <a:effectLst/>
                        </a:rPr>
                        <a:t>Encefalite japonesa; </a:t>
                      </a:r>
                      <a:r>
                        <a:rPr lang="pt-BR" sz="1400" dirty="0" err="1" smtClean="0">
                          <a:effectLst/>
                        </a:rPr>
                        <a:t>filariose</a:t>
                      </a:r>
                      <a:r>
                        <a:rPr lang="pt-BR" sz="1400" dirty="0" smtClean="0">
                          <a:effectLst/>
                        </a:rPr>
                        <a:t> </a:t>
                      </a:r>
                      <a:r>
                        <a:rPr lang="pt-BR" sz="1400" dirty="0">
                          <a:effectLst/>
                        </a:rPr>
                        <a:t>linfática; febre do Nilo Ocidental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2335">
                <a:tc>
                  <a:txBody>
                    <a:bodyPr/>
                    <a:lstStyle/>
                    <a:p>
                      <a:pPr marL="177800" indent="-88900" fontAlgn="base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pt-BR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Mosquito-palha, mosquito-pólvora, </a:t>
                      </a:r>
                      <a:r>
                        <a:rPr lang="pt-BR" sz="14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flebótomo</a:t>
                      </a:r>
                      <a:endParaRPr lang="pt-BR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1590" marR="190500" fontAlgn="base">
                        <a:lnSpc>
                          <a:spcPct val="114000"/>
                        </a:lnSpc>
                        <a:spcAft>
                          <a:spcPts val="0"/>
                        </a:spcAft>
                        <a:tabLst>
                          <a:tab pos="1620520" algn="l"/>
                        </a:tabLst>
                      </a:pPr>
                      <a:r>
                        <a:rPr lang="pt-BR" sz="1400" dirty="0">
                          <a:effectLst/>
                        </a:rPr>
                        <a:t>Leishmaniose; Febre de </a:t>
                      </a:r>
                      <a:r>
                        <a:rPr lang="pt-BR" sz="1400" i="0" dirty="0" err="1" smtClean="0">
                          <a:effectLst/>
                        </a:rPr>
                        <a:t>Sandfly</a:t>
                      </a:r>
                      <a:r>
                        <a:rPr lang="pt-BR" sz="1400" dirty="0" smtClean="0">
                          <a:effectLst/>
                        </a:rPr>
                        <a:t> </a:t>
                      </a:r>
                      <a:r>
                        <a:rPr lang="pt-BR" sz="1400" dirty="0">
                          <a:effectLst/>
                        </a:rPr>
                        <a:t>(febre de </a:t>
                      </a:r>
                      <a:r>
                        <a:rPr lang="pt-BR" sz="1400" dirty="0" err="1">
                          <a:effectLst/>
                        </a:rPr>
                        <a:t>Flebótomo</a:t>
                      </a:r>
                      <a:r>
                        <a:rPr lang="pt-BR" sz="1400" dirty="0">
                          <a:effectLst/>
                        </a:rPr>
                        <a:t>)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1488">
                <a:tc>
                  <a:txBody>
                    <a:bodyPr/>
                    <a:lstStyle/>
                    <a:p>
                      <a:pPr marL="177800" indent="-88900" algn="l" defTabSz="914400" rtl="0" eaLnBrk="1" fontAlgn="base" latinLnBrk="0" hangingPunct="1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pt-BR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Carrapatos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1590" marR="190500" fontAlgn="base">
                        <a:lnSpc>
                          <a:spcPct val="114000"/>
                        </a:lnSpc>
                        <a:spcAft>
                          <a:spcPts val="0"/>
                        </a:spcAft>
                        <a:tabLst>
                          <a:tab pos="1620520" algn="l"/>
                        </a:tabLst>
                      </a:pPr>
                      <a:r>
                        <a:rPr lang="pt-BR" sz="1400" dirty="0">
                          <a:effectLst/>
                        </a:rPr>
                        <a:t>Febre hemorrágica da Crimeia-Congo; doença de </a:t>
                      </a:r>
                      <a:r>
                        <a:rPr lang="pt-BR" sz="1400" dirty="0" err="1">
                          <a:effectLst/>
                        </a:rPr>
                        <a:t>Lyme</a:t>
                      </a:r>
                      <a:r>
                        <a:rPr lang="pt-BR" sz="1400" dirty="0">
                          <a:effectLst/>
                        </a:rPr>
                        <a:t>; febre recorrente (</a:t>
                      </a:r>
                      <a:r>
                        <a:rPr lang="pt-BR" sz="1400" dirty="0" err="1">
                          <a:effectLst/>
                        </a:rPr>
                        <a:t>borreliose</a:t>
                      </a:r>
                      <a:r>
                        <a:rPr lang="pt-BR" sz="1400" dirty="0">
                          <a:effectLst/>
                        </a:rPr>
                        <a:t>); </a:t>
                      </a:r>
                      <a:r>
                        <a:rPr lang="pt-BR" sz="1400" dirty="0" err="1">
                          <a:effectLst/>
                        </a:rPr>
                        <a:t>riquetsioses</a:t>
                      </a:r>
                      <a:r>
                        <a:rPr lang="pt-BR" sz="1400" dirty="0">
                          <a:effectLst/>
                        </a:rPr>
                        <a:t> (febre de picada e febre Q); encefalite transmitida por tique-taque; </a:t>
                      </a:r>
                      <a:r>
                        <a:rPr lang="pt-BR" sz="1400" dirty="0" err="1">
                          <a:effectLst/>
                        </a:rPr>
                        <a:t>tularemia</a:t>
                      </a:r>
                      <a:r>
                        <a:rPr lang="pt-BR" sz="1400" dirty="0">
                          <a:effectLst/>
                        </a:rPr>
                        <a:t>.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7929">
                <a:tc>
                  <a:txBody>
                    <a:bodyPr/>
                    <a:lstStyle/>
                    <a:p>
                      <a:pPr marL="177800" indent="-88900" algn="l" defTabSz="914400" rtl="0" eaLnBrk="1" fontAlgn="base" latinLnBrk="0" hangingPunct="1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pt-BR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Triatomíneos (</a:t>
                      </a:r>
                      <a:r>
                        <a:rPr lang="pt-BR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barbeiros)</a:t>
                      </a:r>
                      <a:endParaRPr lang="pt-BR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1590" marR="190500" fontAlgn="base">
                        <a:lnSpc>
                          <a:spcPct val="114000"/>
                        </a:lnSpc>
                        <a:spcAft>
                          <a:spcPts val="0"/>
                        </a:spcAft>
                        <a:tabLst>
                          <a:tab pos="1620520" algn="l"/>
                        </a:tabLst>
                      </a:pPr>
                      <a:r>
                        <a:rPr lang="pt-BR" sz="1400" dirty="0">
                          <a:effectLst/>
                        </a:rPr>
                        <a:t>Doença de Chagas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3964">
                <a:tc>
                  <a:txBody>
                    <a:bodyPr/>
                    <a:lstStyle/>
                    <a:p>
                      <a:pPr marL="177800" indent="-88900" algn="l" defTabSz="914400" rtl="0" eaLnBrk="1" fontAlgn="base" latinLnBrk="0" hangingPunct="1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pt-BR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Mosca Tsé-tsé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1590" marR="190500" fontAlgn="base">
                        <a:lnSpc>
                          <a:spcPct val="114000"/>
                        </a:lnSpc>
                        <a:spcAft>
                          <a:spcPts val="0"/>
                        </a:spcAft>
                        <a:tabLst>
                          <a:tab pos="1620520" algn="l"/>
                        </a:tabLst>
                      </a:pPr>
                      <a:r>
                        <a:rPr lang="pt-BR" sz="1400" dirty="0">
                          <a:effectLst/>
                        </a:rPr>
                        <a:t>Doença do Sono (tripanossomíase africana)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3964">
                <a:tc>
                  <a:txBody>
                    <a:bodyPr/>
                    <a:lstStyle/>
                    <a:p>
                      <a:pPr marL="177800" indent="-88900" algn="l" defTabSz="914400" rtl="0" eaLnBrk="1" fontAlgn="base" latinLnBrk="0" hangingPunct="1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pt-BR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Pulgas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1590" marR="190500" fontAlgn="base">
                        <a:lnSpc>
                          <a:spcPct val="114000"/>
                        </a:lnSpc>
                        <a:spcAft>
                          <a:spcPts val="0"/>
                        </a:spcAft>
                        <a:tabLst>
                          <a:tab pos="1620520" algn="l"/>
                        </a:tabLst>
                      </a:pPr>
                      <a:r>
                        <a:rPr lang="pt-BR" sz="1400" dirty="0">
                          <a:effectLst/>
                        </a:rPr>
                        <a:t>Praga; </a:t>
                      </a:r>
                      <a:r>
                        <a:rPr lang="pt-BR" sz="1400" dirty="0" err="1" smtClean="0">
                          <a:effectLst/>
                        </a:rPr>
                        <a:t>riquetsiose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7929">
                <a:tc>
                  <a:txBody>
                    <a:bodyPr/>
                    <a:lstStyle/>
                    <a:p>
                      <a:pPr marL="177800" indent="-88900" algn="l" defTabSz="914400" rtl="0" eaLnBrk="1" fontAlgn="base" latinLnBrk="0" hangingPunct="1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pt-BR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Mosca preta, borrachudo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1590" marR="190500" fontAlgn="base">
                        <a:lnSpc>
                          <a:spcPct val="114000"/>
                        </a:lnSpc>
                        <a:spcAft>
                          <a:spcPts val="0"/>
                        </a:spcAft>
                        <a:tabLst>
                          <a:tab pos="1620520" algn="l"/>
                        </a:tabLst>
                      </a:pPr>
                      <a:r>
                        <a:rPr lang="pt-BR" sz="1400" dirty="0" err="1">
                          <a:effectLst/>
                        </a:rPr>
                        <a:t>Oncocercose</a:t>
                      </a:r>
                      <a:r>
                        <a:rPr lang="pt-BR" sz="1400" dirty="0">
                          <a:effectLst/>
                        </a:rPr>
                        <a:t> (cegueira do rio)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7929">
                <a:tc>
                  <a:txBody>
                    <a:bodyPr/>
                    <a:lstStyle/>
                    <a:p>
                      <a:pPr marL="177800" indent="-88900" algn="l" defTabSz="914400" rtl="0" eaLnBrk="1" fontAlgn="base" latinLnBrk="0" hangingPunct="1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pt-BR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Caramujos</a:t>
                      </a:r>
                      <a:endParaRPr lang="pt-BR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1590" marR="190500" fontAlgn="base">
                        <a:lnSpc>
                          <a:spcPct val="114000"/>
                        </a:lnSpc>
                        <a:spcAft>
                          <a:spcPts val="0"/>
                        </a:spcAft>
                        <a:tabLst>
                          <a:tab pos="1620520" algn="l"/>
                        </a:tabLst>
                      </a:pPr>
                      <a:r>
                        <a:rPr lang="pt-BR" sz="1400" dirty="0">
                          <a:effectLst/>
                        </a:rPr>
                        <a:t>Esquistossomose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7659">
                <a:tc>
                  <a:txBody>
                    <a:bodyPr/>
                    <a:lstStyle/>
                    <a:p>
                      <a:pPr marL="177800" indent="-88900" algn="l" defTabSz="914400" rtl="0" eaLnBrk="1" fontAlgn="base" latinLnBrk="0" hangingPunct="1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pt-BR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Piolhos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1590" marR="190500" fontAlgn="base">
                        <a:lnSpc>
                          <a:spcPct val="114000"/>
                        </a:lnSpc>
                        <a:spcAft>
                          <a:spcPts val="0"/>
                        </a:spcAft>
                        <a:tabLst>
                          <a:tab pos="1620520" algn="l"/>
                        </a:tabLst>
                      </a:pPr>
                      <a:r>
                        <a:rPr lang="pt-BR" sz="1400" dirty="0">
                          <a:effectLst/>
                        </a:rPr>
                        <a:t>Tifo epidêmico (tifo exantemático epidérmico) e febre recorrente transmitida por piolhos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583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584000" y="360000"/>
            <a:ext cx="9000000" cy="720000"/>
          </a:xfrm>
        </p:spPr>
        <p:txBody>
          <a:bodyPr>
            <a:noAutofit/>
          </a:bodyPr>
          <a:lstStyle/>
          <a:p>
            <a:pPr lvl="1" algn="ctr"/>
            <a:r>
              <a:rPr lang="pt-BR" sz="3200" b="1" kern="1200" cap="all" dirty="0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Programa de Combate aos Vetores</a:t>
            </a:r>
          </a:p>
        </p:txBody>
      </p:sp>
      <p:sp>
        <p:nvSpPr>
          <p:cNvPr id="6" name="Retângulo 5"/>
          <p:cNvSpPr/>
          <p:nvPr/>
        </p:nvSpPr>
        <p:spPr>
          <a:xfrm>
            <a:off x="5178648" y="6433592"/>
            <a:ext cx="53818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400" dirty="0"/>
              <a:t>http://www.who.int/whopes/quality/newspecif/en/</a:t>
            </a:r>
          </a:p>
        </p:txBody>
      </p:sp>
      <p:cxnSp>
        <p:nvCxnSpPr>
          <p:cNvPr id="4" name="Conector reto 3"/>
          <p:cNvCxnSpPr/>
          <p:nvPr/>
        </p:nvCxnSpPr>
        <p:spPr>
          <a:xfrm flipV="1">
            <a:off x="7945582" y="1988457"/>
            <a:ext cx="1198419" cy="38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ço Reservado para Conteúdo 1"/>
          <p:cNvSpPr txBox="1">
            <a:spLocks/>
          </p:cNvSpPr>
          <p:nvPr/>
        </p:nvSpPr>
        <p:spPr bwMode="auto">
          <a:xfrm>
            <a:off x="1335313" y="1124744"/>
            <a:ext cx="9506857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pPr marL="0" lvl="1" indent="0">
              <a:buNone/>
            </a:pPr>
            <a:r>
              <a:rPr lang="pt-BR" sz="2600" dirty="0">
                <a:solidFill>
                  <a:srgbClr val="FFFF00"/>
                </a:solidFill>
              </a:rPr>
              <a:t>Controle biológico (predação, parasitas e patógenos, MIP); legal (legislação); mecânico ou ambiental; químico e, ações educativas.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293257" y="2564904"/>
            <a:ext cx="6850743" cy="3384377"/>
          </a:xfrm>
        </p:spPr>
        <p:txBody>
          <a:bodyPr>
            <a:normAutofit fontScale="92500"/>
          </a:bodyPr>
          <a:lstStyle/>
          <a:p>
            <a:pPr marL="0" lvl="1" indent="0">
              <a:buNone/>
            </a:pPr>
            <a:r>
              <a:rPr lang="pt-BR" sz="2600" dirty="0"/>
              <a:t>Controle Químico (última alternativa)</a:t>
            </a:r>
          </a:p>
          <a:p>
            <a:pPr marL="457200" lvl="1" indent="-457200">
              <a:buFontTx/>
              <a:buChar char="-"/>
            </a:pPr>
            <a:r>
              <a:rPr lang="pt-BR" sz="2600" dirty="0"/>
              <a:t>princípios ativos, doses e tratamentos por normas técnicas e operacionais da OMS;</a:t>
            </a:r>
          </a:p>
          <a:p>
            <a:pPr marL="457200" lvl="1" indent="-457200">
              <a:buFontTx/>
              <a:buChar char="-"/>
            </a:pPr>
            <a:r>
              <a:rPr lang="pt-BR" sz="2400" dirty="0"/>
              <a:t>uso racional (impacto ambiental e resistência);</a:t>
            </a:r>
          </a:p>
          <a:p>
            <a:pPr marL="457200" lvl="1" indent="-457200">
              <a:buFontTx/>
              <a:buChar char="-"/>
            </a:pPr>
            <a:r>
              <a:rPr lang="pt-BR" sz="2400" dirty="0"/>
              <a:t>aquisição de inseticidas pelo Ministério da Saúde.</a:t>
            </a:r>
            <a:endParaRPr lang="pt-BR" sz="2600" dirty="0"/>
          </a:p>
          <a:p>
            <a:endParaRPr lang="pt-B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799" y="2102488"/>
            <a:ext cx="2830286" cy="4005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836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20000" y="360000"/>
            <a:ext cx="10800000" cy="720000"/>
          </a:xfrm>
        </p:spPr>
        <p:txBody>
          <a:bodyPr>
            <a:noAutofit/>
          </a:bodyPr>
          <a:lstStyle/>
          <a:p>
            <a:pPr lvl="1" algn="ctr"/>
            <a:r>
              <a:rPr lang="pt-BR" sz="3200" b="1" kern="1200" cap="all" dirty="0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Controle Químico no Combate a Vetores</a:t>
            </a:r>
          </a:p>
        </p:txBody>
      </p:sp>
      <p:sp>
        <p:nvSpPr>
          <p:cNvPr id="5" name="Espaço Reservado para Conteúdo 1"/>
          <p:cNvSpPr>
            <a:spLocks noGrp="1"/>
          </p:cNvSpPr>
          <p:nvPr>
            <p:ph idx="1"/>
          </p:nvPr>
        </p:nvSpPr>
        <p:spPr>
          <a:xfrm>
            <a:off x="2373941" y="980730"/>
            <a:ext cx="7516688" cy="936103"/>
          </a:xfrm>
        </p:spPr>
        <p:txBody>
          <a:bodyPr>
            <a:normAutofit fontScale="92500" lnSpcReduction="10000"/>
          </a:bodyPr>
          <a:lstStyle/>
          <a:p>
            <a:pPr marL="174625" lvl="1" indent="-174625">
              <a:buFontTx/>
              <a:buChar char="-"/>
            </a:pPr>
            <a:r>
              <a:rPr lang="pt-BR" sz="2600" dirty="0"/>
              <a:t>Lista de agrotóxicos recomendados pela OMS</a:t>
            </a:r>
          </a:p>
          <a:p>
            <a:pPr marL="0" lvl="1" indent="0">
              <a:buNone/>
            </a:pPr>
            <a:r>
              <a:rPr lang="pt-BR" sz="2400" b="1" dirty="0"/>
              <a:t>	</a:t>
            </a:r>
            <a:endParaRPr lang="pt-BR" sz="2600" dirty="0"/>
          </a:p>
        </p:txBody>
      </p:sp>
      <p:sp>
        <p:nvSpPr>
          <p:cNvPr id="6" name="Retângulo 5"/>
          <p:cNvSpPr/>
          <p:nvPr/>
        </p:nvSpPr>
        <p:spPr>
          <a:xfrm>
            <a:off x="6256070" y="6463139"/>
            <a:ext cx="59359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400" dirty="0"/>
              <a:t>http://www.who.int/whopes/quality/newspecif/en/</a:t>
            </a:r>
          </a:p>
        </p:txBody>
      </p:sp>
      <p:sp>
        <p:nvSpPr>
          <p:cNvPr id="2" name="Retângulo 1"/>
          <p:cNvSpPr/>
          <p:nvPr/>
        </p:nvSpPr>
        <p:spPr>
          <a:xfrm>
            <a:off x="232230" y="2147199"/>
            <a:ext cx="8287656" cy="4616648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fontAlgn="base"/>
            <a:r>
              <a:rPr lang="pt-BR" sz="1400" dirty="0" err="1"/>
              <a:t>Aletrina</a:t>
            </a:r>
            <a:r>
              <a:rPr lang="pt-BR" sz="1400" dirty="0"/>
              <a:t> TC</a:t>
            </a:r>
          </a:p>
          <a:p>
            <a:pPr fontAlgn="base"/>
            <a:r>
              <a:rPr lang="pt-BR" sz="1400" i="1" dirty="0" err="1"/>
              <a:t>Bacillus</a:t>
            </a:r>
            <a:r>
              <a:rPr lang="pt-BR" sz="1400" i="1" dirty="0"/>
              <a:t> </a:t>
            </a:r>
            <a:r>
              <a:rPr lang="pt-BR" sz="1400" i="1" dirty="0" err="1"/>
              <a:t>sphaericus</a:t>
            </a:r>
            <a:r>
              <a:rPr lang="pt-BR" sz="1400" dirty="0"/>
              <a:t> GR</a:t>
            </a:r>
          </a:p>
          <a:p>
            <a:pPr fontAlgn="base"/>
            <a:r>
              <a:rPr lang="pt-BR" sz="1400" i="1" dirty="0" err="1"/>
              <a:t>Bacillus</a:t>
            </a:r>
            <a:r>
              <a:rPr lang="pt-BR" sz="1400" i="1" dirty="0"/>
              <a:t> </a:t>
            </a:r>
            <a:r>
              <a:rPr lang="pt-BR" sz="1400" i="1" dirty="0" err="1"/>
              <a:t>thuringiensis</a:t>
            </a:r>
            <a:r>
              <a:rPr lang="pt-BR" sz="1400" i="1" dirty="0"/>
              <a:t> </a:t>
            </a:r>
            <a:r>
              <a:rPr lang="pt-BR" sz="1400" i="1" dirty="0" err="1"/>
              <a:t>israelensis</a:t>
            </a:r>
            <a:r>
              <a:rPr lang="pt-BR" sz="1400" dirty="0"/>
              <a:t> WG, GR</a:t>
            </a:r>
          </a:p>
          <a:p>
            <a:pPr fontAlgn="base"/>
            <a:r>
              <a:rPr lang="pt-BR" sz="1400" dirty="0" err="1"/>
              <a:t>Bendiocarb</a:t>
            </a:r>
            <a:r>
              <a:rPr lang="pt-BR" sz="1400" dirty="0"/>
              <a:t> TC, WP, WP-SB</a:t>
            </a:r>
          </a:p>
          <a:p>
            <a:pPr fontAlgn="base"/>
            <a:r>
              <a:rPr lang="pt-BR" sz="1400" dirty="0" err="1"/>
              <a:t>Bifentrina</a:t>
            </a:r>
            <a:r>
              <a:rPr lang="pt-BR" sz="1400" dirty="0"/>
              <a:t> TC, WP</a:t>
            </a:r>
          </a:p>
          <a:p>
            <a:pPr fontAlgn="base"/>
            <a:r>
              <a:rPr lang="pt-BR" sz="1400" dirty="0" err="1"/>
              <a:t>Bioaletrina</a:t>
            </a:r>
            <a:r>
              <a:rPr lang="pt-BR" sz="1400" dirty="0"/>
              <a:t> TC, EW</a:t>
            </a:r>
          </a:p>
          <a:p>
            <a:pPr fontAlgn="base"/>
            <a:r>
              <a:rPr lang="pt-BR" sz="1400" dirty="0" err="1"/>
              <a:t>Brodifacoum</a:t>
            </a:r>
            <a:r>
              <a:rPr lang="pt-BR" sz="1400" dirty="0"/>
              <a:t> TC, RB</a:t>
            </a:r>
          </a:p>
          <a:p>
            <a:pPr fontAlgn="base"/>
            <a:r>
              <a:rPr lang="pt-BR" sz="1400" dirty="0"/>
              <a:t>Butóxido de </a:t>
            </a:r>
            <a:r>
              <a:rPr lang="pt-BR" sz="1400" dirty="0" err="1"/>
              <a:t>piperonila</a:t>
            </a:r>
            <a:r>
              <a:rPr lang="pt-BR" sz="1400" dirty="0"/>
              <a:t> TC</a:t>
            </a:r>
          </a:p>
          <a:p>
            <a:pPr fontAlgn="base"/>
            <a:r>
              <a:rPr lang="pt-BR" sz="1400" dirty="0" err="1"/>
              <a:t>Cifenotrina</a:t>
            </a:r>
            <a:r>
              <a:rPr lang="pt-BR" sz="1400" dirty="0"/>
              <a:t> TC, EC</a:t>
            </a:r>
          </a:p>
          <a:p>
            <a:pPr fontAlgn="base"/>
            <a:r>
              <a:rPr lang="pt-BR" sz="1400" dirty="0" err="1"/>
              <a:t>Ciflutrina</a:t>
            </a:r>
            <a:r>
              <a:rPr lang="pt-BR" sz="1400" dirty="0"/>
              <a:t> TC, EW, WP</a:t>
            </a:r>
          </a:p>
          <a:p>
            <a:pPr fontAlgn="base"/>
            <a:r>
              <a:rPr lang="pt-BR" sz="1400" dirty="0" err="1"/>
              <a:t>Cipermetrina</a:t>
            </a:r>
            <a:r>
              <a:rPr lang="pt-BR" sz="1400" dirty="0"/>
              <a:t> (Alfa)TC, WP, SC, LN</a:t>
            </a:r>
          </a:p>
          <a:p>
            <a:pPr fontAlgn="base"/>
            <a:r>
              <a:rPr lang="pt-BR" sz="1400" dirty="0" err="1"/>
              <a:t>Clorpirifós</a:t>
            </a:r>
            <a:r>
              <a:rPr lang="pt-BR" sz="1400" dirty="0"/>
              <a:t> TC, EC, UL</a:t>
            </a:r>
          </a:p>
          <a:p>
            <a:pPr fontAlgn="base"/>
            <a:r>
              <a:rPr lang="pt-BR" sz="1400" dirty="0" err="1"/>
              <a:t>Clotianidina</a:t>
            </a:r>
            <a:r>
              <a:rPr lang="pt-BR" sz="1400" dirty="0"/>
              <a:t> TC, WG</a:t>
            </a:r>
          </a:p>
          <a:p>
            <a:pPr fontAlgn="base"/>
            <a:r>
              <a:rPr lang="pt-BR" sz="1400" dirty="0" err="1"/>
              <a:t>Deltametrina</a:t>
            </a:r>
            <a:r>
              <a:rPr lang="pt-BR" sz="1400" dirty="0"/>
              <a:t> TC, DP, WP, SC, SC-PE, EC, UL, WG, WG-SB, EW, WT, LN</a:t>
            </a:r>
          </a:p>
          <a:p>
            <a:pPr fontAlgn="base"/>
            <a:r>
              <a:rPr lang="pt-BR" sz="1400" dirty="0" err="1"/>
              <a:t>Diflubenzuron</a:t>
            </a:r>
            <a:r>
              <a:rPr lang="pt-BR" sz="1400" dirty="0"/>
              <a:t> TC, TK, WP,GR, DT</a:t>
            </a:r>
          </a:p>
          <a:p>
            <a:pPr fontAlgn="base"/>
            <a:r>
              <a:rPr lang="pt-BR" sz="1400" dirty="0" err="1"/>
              <a:t>Dimetoato</a:t>
            </a:r>
            <a:r>
              <a:rPr lang="pt-BR" sz="1400" dirty="0"/>
              <a:t> TC, EC</a:t>
            </a:r>
          </a:p>
          <a:p>
            <a:pPr fontAlgn="base"/>
            <a:r>
              <a:rPr lang="pt-BR" sz="1400" dirty="0" err="1"/>
              <a:t>Esbiotrina</a:t>
            </a:r>
            <a:r>
              <a:rPr lang="pt-BR" sz="1400" dirty="0"/>
              <a:t> (</a:t>
            </a:r>
            <a:r>
              <a:rPr lang="pt-BR" sz="1400" dirty="0" err="1"/>
              <a:t>estereoisômeros</a:t>
            </a:r>
            <a:r>
              <a:rPr lang="pt-BR" sz="1400" dirty="0"/>
              <a:t> da </a:t>
            </a:r>
            <a:r>
              <a:rPr lang="pt-BR" sz="1400" dirty="0" err="1"/>
              <a:t>aletrina</a:t>
            </a:r>
            <a:r>
              <a:rPr lang="pt-BR" sz="1400" dirty="0"/>
              <a:t>) TC</a:t>
            </a:r>
          </a:p>
          <a:p>
            <a:pPr fontAlgn="base"/>
            <a:r>
              <a:rPr lang="pt-BR" sz="1400" dirty="0" err="1"/>
              <a:t>Espinosade</a:t>
            </a:r>
            <a:r>
              <a:rPr lang="pt-BR" sz="1400" dirty="0"/>
              <a:t> TC, EC, GR, SC, DT</a:t>
            </a:r>
          </a:p>
          <a:p>
            <a:pPr fontAlgn="base"/>
            <a:r>
              <a:rPr lang="pt-BR" sz="1400" dirty="0" err="1"/>
              <a:t>Etofemproxi</a:t>
            </a:r>
            <a:r>
              <a:rPr lang="pt-BR" sz="1400" dirty="0"/>
              <a:t> TC, WP, EW</a:t>
            </a:r>
          </a:p>
          <a:p>
            <a:pPr fontAlgn="base"/>
            <a:r>
              <a:rPr lang="pt-BR" sz="1400" dirty="0" err="1"/>
              <a:t>Fenitrotiona</a:t>
            </a:r>
            <a:r>
              <a:rPr lang="pt-BR" sz="1400" dirty="0"/>
              <a:t> TC, WP, EC</a:t>
            </a:r>
          </a:p>
          <a:p>
            <a:pPr fontAlgn="base"/>
            <a:r>
              <a:rPr lang="pt-BR" sz="1400" dirty="0" err="1"/>
              <a:t>Fenotrina</a:t>
            </a:r>
            <a:r>
              <a:rPr lang="pt-BR" sz="1400" dirty="0"/>
              <a:t> TC</a:t>
            </a:r>
          </a:p>
          <a:p>
            <a:pPr fontAlgn="base"/>
            <a:r>
              <a:rPr lang="pt-BR" sz="1400" dirty="0" err="1"/>
              <a:t>Fentione</a:t>
            </a:r>
            <a:r>
              <a:rPr lang="pt-BR" sz="1400" dirty="0"/>
              <a:t> TC, WP, EC</a:t>
            </a:r>
          </a:p>
          <a:p>
            <a:pPr fontAlgn="base"/>
            <a:r>
              <a:rPr lang="pt-BR" sz="1400" dirty="0" err="1"/>
              <a:t>Icaridina</a:t>
            </a:r>
            <a:r>
              <a:rPr lang="pt-BR" sz="1400" dirty="0"/>
              <a:t> TC</a:t>
            </a:r>
          </a:p>
          <a:p>
            <a:pPr fontAlgn="base"/>
            <a:r>
              <a:rPr lang="pt-BR" sz="1400" dirty="0"/>
              <a:t>IR3535 (</a:t>
            </a:r>
            <a:r>
              <a:rPr lang="pt-BR" sz="1400" dirty="0" err="1"/>
              <a:t>etil</a:t>
            </a:r>
            <a:r>
              <a:rPr lang="pt-BR" sz="1400" dirty="0"/>
              <a:t> </a:t>
            </a:r>
            <a:r>
              <a:rPr lang="pt-BR" sz="1400" dirty="0" err="1"/>
              <a:t>butilacetilaminopropionato</a:t>
            </a:r>
            <a:r>
              <a:rPr lang="pt-BR" sz="1400" dirty="0"/>
              <a:t>-EBAAP) </a:t>
            </a:r>
            <a:r>
              <a:rPr lang="pt-BR" sz="1400" dirty="0" smtClean="0"/>
              <a:t>TC</a:t>
            </a:r>
          </a:p>
          <a:p>
            <a:pPr fontAlgn="base">
              <a:lnSpc>
                <a:spcPct val="114000"/>
              </a:lnSpc>
            </a:pPr>
            <a:r>
              <a:rPr lang="pt-BR" sz="1400" dirty="0"/>
              <a:t>Lambda-</a:t>
            </a:r>
            <a:r>
              <a:rPr lang="pt-BR" sz="1400" dirty="0" err="1"/>
              <a:t>cialotrina</a:t>
            </a:r>
            <a:r>
              <a:rPr lang="pt-BR" sz="1400" dirty="0"/>
              <a:t> TC, EC, WP, CS</a:t>
            </a:r>
          </a:p>
          <a:p>
            <a:pPr fontAlgn="base">
              <a:lnSpc>
                <a:spcPct val="114000"/>
              </a:lnSpc>
            </a:pPr>
            <a:r>
              <a:rPr lang="pt-BR" sz="1400" dirty="0" err="1"/>
              <a:t>Malationa</a:t>
            </a:r>
            <a:r>
              <a:rPr lang="pt-BR" sz="1400" dirty="0"/>
              <a:t> TC, DP, EC, EW, UL</a:t>
            </a:r>
          </a:p>
          <a:p>
            <a:pPr fontAlgn="base">
              <a:lnSpc>
                <a:spcPct val="114000"/>
              </a:lnSpc>
            </a:pPr>
            <a:r>
              <a:rPr lang="pt-BR" sz="1400" dirty="0" err="1"/>
              <a:t>Metopreno</a:t>
            </a:r>
            <a:r>
              <a:rPr lang="pt-BR" sz="1400" dirty="0"/>
              <a:t> (RS) (avaliação)</a:t>
            </a:r>
          </a:p>
          <a:p>
            <a:pPr fontAlgn="base">
              <a:lnSpc>
                <a:spcPct val="114000"/>
              </a:lnSpc>
            </a:pPr>
            <a:r>
              <a:rPr lang="pt-BR" sz="1400" dirty="0" err="1"/>
              <a:t>Niclosamide</a:t>
            </a:r>
            <a:r>
              <a:rPr lang="pt-BR" sz="1400" dirty="0"/>
              <a:t> TC, TK, EC, WP</a:t>
            </a:r>
          </a:p>
          <a:p>
            <a:pPr fontAlgn="base">
              <a:lnSpc>
                <a:spcPct val="114000"/>
              </a:lnSpc>
            </a:pPr>
            <a:r>
              <a:rPr lang="pt-BR" sz="1400" dirty="0" err="1"/>
              <a:t>Novaluron</a:t>
            </a:r>
            <a:r>
              <a:rPr lang="pt-BR" sz="1400" dirty="0"/>
              <a:t> TC, EC</a:t>
            </a:r>
          </a:p>
          <a:p>
            <a:pPr fontAlgn="base">
              <a:lnSpc>
                <a:spcPct val="114000"/>
              </a:lnSpc>
            </a:pPr>
            <a:r>
              <a:rPr lang="pt-BR" sz="1400" dirty="0" err="1"/>
              <a:t>Permetrina</a:t>
            </a:r>
            <a:r>
              <a:rPr lang="pt-BR" sz="1400" dirty="0"/>
              <a:t> TC, EC</a:t>
            </a:r>
          </a:p>
          <a:p>
            <a:pPr fontAlgn="base">
              <a:lnSpc>
                <a:spcPct val="114000"/>
              </a:lnSpc>
            </a:pPr>
            <a:r>
              <a:rPr lang="pt-BR" sz="1400" dirty="0" err="1"/>
              <a:t>Pirimifós</a:t>
            </a:r>
            <a:r>
              <a:rPr lang="pt-BR" sz="1400" dirty="0"/>
              <a:t>-metílico TC, CS, EC</a:t>
            </a:r>
          </a:p>
          <a:p>
            <a:pPr fontAlgn="base">
              <a:lnSpc>
                <a:spcPct val="114000"/>
              </a:lnSpc>
            </a:pPr>
            <a:r>
              <a:rPr lang="pt-BR" sz="1400" dirty="0" err="1"/>
              <a:t>Piriproxifem</a:t>
            </a:r>
            <a:r>
              <a:rPr lang="pt-BR" sz="1400" dirty="0"/>
              <a:t> TC, GR, MR</a:t>
            </a:r>
          </a:p>
          <a:p>
            <a:pPr fontAlgn="base">
              <a:lnSpc>
                <a:spcPct val="114000"/>
              </a:lnSpc>
            </a:pPr>
            <a:r>
              <a:rPr lang="pt-BR" sz="1400" dirty="0" err="1"/>
              <a:t>Praletrina</a:t>
            </a:r>
            <a:r>
              <a:rPr lang="pt-BR" sz="1400" dirty="0"/>
              <a:t> TC</a:t>
            </a:r>
          </a:p>
          <a:p>
            <a:pPr fontAlgn="base">
              <a:lnSpc>
                <a:spcPct val="114000"/>
              </a:lnSpc>
            </a:pPr>
            <a:r>
              <a:rPr lang="pt-BR" sz="1400" dirty="0" err="1"/>
              <a:t>Propoxur</a:t>
            </a:r>
            <a:r>
              <a:rPr lang="pt-BR" sz="1400" dirty="0"/>
              <a:t> TC, DP, EC, WP, WP-SB</a:t>
            </a:r>
          </a:p>
          <a:p>
            <a:pPr fontAlgn="base">
              <a:lnSpc>
                <a:spcPct val="114000"/>
              </a:lnSpc>
            </a:pPr>
            <a:r>
              <a:rPr lang="pt-BR" sz="1400" dirty="0" err="1"/>
              <a:t>Temefós</a:t>
            </a:r>
            <a:r>
              <a:rPr lang="pt-BR" sz="1400" dirty="0"/>
              <a:t> TC, GR, EC</a:t>
            </a:r>
          </a:p>
          <a:p>
            <a:pPr fontAlgn="base">
              <a:lnSpc>
                <a:spcPct val="114000"/>
              </a:lnSpc>
            </a:pPr>
            <a:r>
              <a:rPr lang="pt-BR" sz="1400" dirty="0" err="1"/>
              <a:t>Transflutrina</a:t>
            </a:r>
            <a:r>
              <a:rPr lang="pt-BR" sz="1400" dirty="0"/>
              <a:t> TC</a:t>
            </a:r>
          </a:p>
          <a:p>
            <a:pPr fontAlgn="base"/>
            <a:endParaRPr lang="pt-BR" sz="1400" dirty="0"/>
          </a:p>
        </p:txBody>
      </p:sp>
      <p:sp>
        <p:nvSpPr>
          <p:cNvPr id="4" name="Retângulo 3"/>
          <p:cNvSpPr/>
          <p:nvPr/>
        </p:nvSpPr>
        <p:spPr>
          <a:xfrm>
            <a:off x="290285" y="1700730"/>
            <a:ext cx="51657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indent="0">
              <a:buNone/>
            </a:pPr>
            <a:r>
              <a:rPr lang="pt-BR" sz="2000" b="1" dirty="0"/>
              <a:t>De acordo com os novos procedimentos</a:t>
            </a:r>
            <a:endParaRPr lang="pt-BR" sz="2000" dirty="0"/>
          </a:p>
        </p:txBody>
      </p:sp>
      <p:sp>
        <p:nvSpPr>
          <p:cNvPr id="7" name="Retângulo 6"/>
          <p:cNvSpPr/>
          <p:nvPr/>
        </p:nvSpPr>
        <p:spPr>
          <a:xfrm>
            <a:off x="8345714" y="4134325"/>
            <a:ext cx="3517872" cy="2092432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fontAlgn="base">
              <a:lnSpc>
                <a:spcPct val="114000"/>
              </a:lnSpc>
            </a:pPr>
            <a:r>
              <a:rPr lang="pt-BR" sz="1600" dirty="0"/>
              <a:t>DDT TC, DP, WP</a:t>
            </a:r>
          </a:p>
          <a:p>
            <a:pPr fontAlgn="base">
              <a:lnSpc>
                <a:spcPct val="114000"/>
              </a:lnSpc>
            </a:pPr>
            <a:r>
              <a:rPr lang="pt-BR" sz="1600" dirty="0" err="1"/>
              <a:t>Diazinon</a:t>
            </a:r>
            <a:r>
              <a:rPr lang="pt-BR" sz="1600" dirty="0"/>
              <a:t> TC, WP, EC,</a:t>
            </a:r>
          </a:p>
          <a:p>
            <a:pPr fontAlgn="base">
              <a:lnSpc>
                <a:spcPct val="114000"/>
              </a:lnSpc>
            </a:pPr>
            <a:r>
              <a:rPr lang="pt-BR" sz="1600" dirty="0" err="1"/>
              <a:t>Diclorvós</a:t>
            </a:r>
            <a:r>
              <a:rPr lang="pt-BR" sz="1600" dirty="0"/>
              <a:t> TC, EC</a:t>
            </a:r>
          </a:p>
          <a:p>
            <a:pPr fontAlgn="base">
              <a:lnSpc>
                <a:spcPct val="114000"/>
              </a:lnSpc>
            </a:pPr>
            <a:r>
              <a:rPr lang="pt-BR" sz="1600" dirty="0" err="1"/>
              <a:t>Endosulfan</a:t>
            </a:r>
            <a:r>
              <a:rPr lang="pt-BR" sz="1600" dirty="0"/>
              <a:t> TC, EC</a:t>
            </a:r>
          </a:p>
          <a:p>
            <a:pPr fontAlgn="base">
              <a:lnSpc>
                <a:spcPct val="114000"/>
              </a:lnSpc>
            </a:pPr>
            <a:r>
              <a:rPr lang="pt-BR" sz="1600" dirty="0"/>
              <a:t>Óleo </a:t>
            </a:r>
            <a:r>
              <a:rPr lang="pt-BR" sz="1600" dirty="0" err="1"/>
              <a:t>larvicida</a:t>
            </a:r>
            <a:endParaRPr lang="pt-BR" sz="1600" dirty="0"/>
          </a:p>
          <a:p>
            <a:pPr fontAlgn="base">
              <a:lnSpc>
                <a:spcPct val="114000"/>
              </a:lnSpc>
            </a:pPr>
            <a:r>
              <a:rPr lang="pt-BR" sz="1600" dirty="0" err="1"/>
              <a:t>Lindano</a:t>
            </a:r>
            <a:r>
              <a:rPr lang="pt-BR" sz="1600" dirty="0"/>
              <a:t> TC, WP, EC, DP</a:t>
            </a:r>
          </a:p>
          <a:p>
            <a:pPr fontAlgn="base">
              <a:lnSpc>
                <a:spcPct val="114000"/>
              </a:lnSpc>
            </a:pPr>
            <a:r>
              <a:rPr lang="pt-BR" sz="1600" dirty="0" err="1"/>
              <a:t>Foxim</a:t>
            </a:r>
            <a:r>
              <a:rPr lang="pt-BR" sz="1600" dirty="0"/>
              <a:t> TC, EC</a:t>
            </a:r>
            <a:endParaRPr lang="pt-BR" sz="1400" dirty="0"/>
          </a:p>
        </p:txBody>
      </p:sp>
      <p:sp>
        <p:nvSpPr>
          <p:cNvPr id="8" name="Retângulo 7"/>
          <p:cNvSpPr/>
          <p:nvPr/>
        </p:nvSpPr>
        <p:spPr>
          <a:xfrm>
            <a:off x="7437508" y="3658769"/>
            <a:ext cx="47544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r"/>
            <a:r>
              <a:rPr lang="pt-BR" sz="2000" b="1" dirty="0"/>
              <a:t>De acordo com os procedimentos antigos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23895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20000" y="360000"/>
            <a:ext cx="10800000" cy="720000"/>
          </a:xfrm>
        </p:spPr>
        <p:txBody>
          <a:bodyPr>
            <a:noAutofit/>
          </a:bodyPr>
          <a:lstStyle/>
          <a:p>
            <a:pPr lvl="1" algn="ctr"/>
            <a:r>
              <a:rPr lang="pt-BR" sz="3200" b="1" kern="1200" cap="all" dirty="0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Controle Químico no Combate a Vetores</a:t>
            </a:r>
          </a:p>
        </p:txBody>
      </p:sp>
      <p:sp>
        <p:nvSpPr>
          <p:cNvPr id="5" name="Espaço Reservado para Conteúdo 1"/>
          <p:cNvSpPr>
            <a:spLocks noGrp="1"/>
          </p:cNvSpPr>
          <p:nvPr>
            <p:ph idx="1"/>
          </p:nvPr>
        </p:nvSpPr>
        <p:spPr>
          <a:xfrm>
            <a:off x="1967252" y="908719"/>
            <a:ext cx="1543348" cy="440147"/>
          </a:xfrm>
        </p:spPr>
        <p:txBody>
          <a:bodyPr>
            <a:normAutofit/>
          </a:bodyPr>
          <a:lstStyle/>
          <a:p>
            <a:pPr marL="363538" lvl="2" indent="-188913">
              <a:buFont typeface="Wingdings" pitchFamily="2" charset="2"/>
              <a:buChar char="Ø"/>
            </a:pPr>
            <a:r>
              <a:rPr lang="pt-BR" sz="1800" b="1" dirty="0"/>
              <a:t>Dengue</a:t>
            </a:r>
            <a:endParaRPr lang="pt-BR" sz="2800" dirty="0"/>
          </a:p>
        </p:txBody>
      </p:sp>
      <p:sp>
        <p:nvSpPr>
          <p:cNvPr id="6" name="Retângulo 5"/>
          <p:cNvSpPr/>
          <p:nvPr/>
        </p:nvSpPr>
        <p:spPr>
          <a:xfrm>
            <a:off x="2532112" y="6505600"/>
            <a:ext cx="80283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400" dirty="0"/>
              <a:t>http://portalms.saude.gov.br/saude-de-a-z/controle-de-vetores-inseticidas-e-larvicidas</a:t>
            </a:r>
          </a:p>
        </p:txBody>
      </p:sp>
      <p:pic>
        <p:nvPicPr>
          <p:cNvPr id="1038" name="Picture 14" descr="Resultado de imagem para dengu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026" y="1268759"/>
            <a:ext cx="1555476" cy="1166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6802586" y="3603778"/>
            <a:ext cx="17638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lvl="2" indent="-188913">
              <a:buFont typeface="Wingdings" pitchFamily="2" charset="2"/>
              <a:buChar char="Ø"/>
            </a:pPr>
            <a:r>
              <a:rPr lang="pt-BR" b="1" dirty="0"/>
              <a:t>Chagas</a:t>
            </a:r>
          </a:p>
        </p:txBody>
      </p:sp>
      <p:sp>
        <p:nvSpPr>
          <p:cNvPr id="10" name="Retângulo 9"/>
          <p:cNvSpPr/>
          <p:nvPr/>
        </p:nvSpPr>
        <p:spPr>
          <a:xfrm>
            <a:off x="1764859" y="3545715"/>
            <a:ext cx="26457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lvl="2" indent="-188913">
              <a:buFont typeface="Wingdings" pitchFamily="2" charset="2"/>
              <a:buChar char="Ø"/>
            </a:pPr>
            <a:r>
              <a:rPr lang="pt-BR" b="1" dirty="0"/>
              <a:t>Leishmaniose</a:t>
            </a:r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6819065" y="908720"/>
            <a:ext cx="16740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lvl="2" indent="-188913">
              <a:buFont typeface="Wingdings" pitchFamily="2" charset="2"/>
              <a:buChar char="Ø"/>
            </a:pPr>
            <a:r>
              <a:rPr lang="pt-BR" b="1" dirty="0"/>
              <a:t>Malária</a:t>
            </a:r>
          </a:p>
        </p:txBody>
      </p:sp>
      <p:pic>
        <p:nvPicPr>
          <p:cNvPr id="1040" name="Picture 16" descr="Resultado de imagem para chaga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382" y="3963777"/>
            <a:ext cx="1786733" cy="114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Resultado de imagem para leishmanios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7" r="16273" b="14392"/>
          <a:stretch/>
        </p:blipFill>
        <p:spPr bwMode="auto">
          <a:xfrm>
            <a:off x="1915888" y="3905716"/>
            <a:ext cx="1823122" cy="136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Imagem relacionad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743" y="1268759"/>
            <a:ext cx="1692166" cy="1168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Resultado de imagem para ciclo de vida do aedes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8" r="11084"/>
          <a:stretch/>
        </p:blipFill>
        <p:spPr bwMode="auto">
          <a:xfrm>
            <a:off x="3526280" y="1268761"/>
            <a:ext cx="2188720" cy="199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://www.professor.bio.br/imagens/questoes/insetos4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94" y="1260467"/>
            <a:ext cx="3250361" cy="218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Resultado de imagem para ciclo de vida do barbeir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0423" y="3942332"/>
            <a:ext cx="3077920" cy="256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Resultado de imagem para ciclo de vida do flebótomos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0" t="13101" r="22676" b="30647"/>
          <a:stretch/>
        </p:blipFill>
        <p:spPr bwMode="auto">
          <a:xfrm>
            <a:off x="3490542" y="3905714"/>
            <a:ext cx="2675473" cy="2206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70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Conteúdo 1"/>
          <p:cNvSpPr txBox="1">
            <a:spLocks/>
          </p:cNvSpPr>
          <p:nvPr/>
        </p:nvSpPr>
        <p:spPr bwMode="auto">
          <a:xfrm>
            <a:off x="2988160" y="1052737"/>
            <a:ext cx="6409839" cy="504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pPr marL="174625" lvl="1" indent="-174625">
              <a:buFontTx/>
              <a:buChar char="-"/>
            </a:pPr>
            <a:r>
              <a:rPr lang="pt-BR" sz="2600" dirty="0" err="1">
                <a:solidFill>
                  <a:srgbClr val="FFFF00"/>
                </a:solidFill>
              </a:rPr>
              <a:t>Larvicidas</a:t>
            </a:r>
            <a:r>
              <a:rPr lang="pt-BR" sz="2600" dirty="0">
                <a:solidFill>
                  <a:srgbClr val="FFFF00"/>
                </a:solidFill>
              </a:rPr>
              <a:t> (uso em água potável)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282" y="1553319"/>
            <a:ext cx="7343775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eta para a direita 8"/>
          <p:cNvSpPr/>
          <p:nvPr/>
        </p:nvSpPr>
        <p:spPr>
          <a:xfrm rot="16200000">
            <a:off x="2756017" y="3761555"/>
            <a:ext cx="1585912" cy="341262"/>
          </a:xfrm>
          <a:prstGeom prst="right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Picture 26" descr="Resultado de imagem para ciclo de vida do aede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8" r="11084"/>
          <a:stretch/>
        </p:blipFill>
        <p:spPr bwMode="auto">
          <a:xfrm>
            <a:off x="2998281" y="4754462"/>
            <a:ext cx="1442644" cy="131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" t="23822" r="6509"/>
          <a:stretch/>
        </p:blipFill>
        <p:spPr bwMode="auto">
          <a:xfrm>
            <a:off x="4871599" y="4767142"/>
            <a:ext cx="5613365" cy="1615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ítulo 2"/>
          <p:cNvSpPr>
            <a:spLocks noGrp="1"/>
          </p:cNvSpPr>
          <p:nvPr>
            <p:ph type="title"/>
          </p:nvPr>
        </p:nvSpPr>
        <p:spPr>
          <a:xfrm>
            <a:off x="720000" y="358530"/>
            <a:ext cx="10800000" cy="720000"/>
          </a:xfrm>
        </p:spPr>
        <p:txBody>
          <a:bodyPr>
            <a:noAutofit/>
          </a:bodyPr>
          <a:lstStyle/>
          <a:p>
            <a:pPr lvl="1" algn="ctr"/>
            <a:r>
              <a:rPr lang="pt-BR" sz="3200" b="1" kern="1200" cap="all" dirty="0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Controle Químico no Combate a Vetores</a:t>
            </a:r>
          </a:p>
        </p:txBody>
      </p:sp>
    </p:spTree>
    <p:extLst>
      <p:ext uri="{BB962C8B-B14F-4D97-AF65-F5344CB8AC3E}">
        <p14:creationId xmlns:p14="http://schemas.microsoft.com/office/powerpoint/2010/main" val="362358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esultado de imagem para no flies on me thanks to dd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4526">
            <a:off x="2600271" y="332654"/>
            <a:ext cx="1656184" cy="3526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6656">
            <a:off x="7464152" y="552639"/>
            <a:ext cx="291465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esultado de imagem para no flies on me thanks to dd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7655">
            <a:off x="4595479" y="953848"/>
            <a:ext cx="3093261" cy="436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sultado de imagem para no flies on me thanks to dd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151" y="2924945"/>
            <a:ext cx="4032448" cy="3248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8" descr="https://static.wixstatic.com/media/72507b_e8358ba3936246abbdd673e8050cd219.jpg/v1/fill/w_174,h_191,al_c,q_80,usm_0.66_1.00_0.01/72507b_e8358ba3936246abbdd673e8050cd219.webp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10" descr="https://static.wixstatic.com/media/72507b_e8358ba3936246abbdd673e8050cd219.jpg/v1/fill/w_174,h_191,al_c,q_80,usm_0.66_1.00_0.01/72507b_e8358ba3936246abbdd673e8050cd219.webp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AutoShape 12" descr="https://static.wixstatic.com/media/72507b_e8358ba3936246abbdd673e8050cd219.jpg/v1/fill/w_174,h_191,al_c,q_80,usm_0.66_1.00_0.01/72507b_e8358ba3936246abbdd673e8050cd219.webp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702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sultado de imagem para pulverizadores hudson x-per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2" r="28521"/>
          <a:stretch/>
        </p:blipFill>
        <p:spPr bwMode="auto">
          <a:xfrm>
            <a:off x="9644626" y="5228619"/>
            <a:ext cx="627838" cy="145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382" y="5447768"/>
            <a:ext cx="1564858" cy="1142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20000" y="360000"/>
            <a:ext cx="10800000" cy="720000"/>
          </a:xfrm>
        </p:spPr>
        <p:txBody>
          <a:bodyPr>
            <a:noAutofit/>
          </a:bodyPr>
          <a:lstStyle/>
          <a:p>
            <a:pPr lvl="1" algn="ctr"/>
            <a:r>
              <a:rPr lang="pt-BR" sz="3200" b="1" kern="1200" cap="all" dirty="0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Controle Químico no Combate a Vetores</a:t>
            </a:r>
          </a:p>
        </p:txBody>
      </p:sp>
      <p:sp>
        <p:nvSpPr>
          <p:cNvPr id="16" name="Espaço Reservado para Conteúdo 1"/>
          <p:cNvSpPr txBox="1">
            <a:spLocks/>
          </p:cNvSpPr>
          <p:nvPr/>
        </p:nvSpPr>
        <p:spPr bwMode="auto">
          <a:xfrm>
            <a:off x="2899792" y="1124746"/>
            <a:ext cx="4780384" cy="504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pPr marL="174625" lvl="1" indent="-174625">
              <a:buFontTx/>
              <a:buChar char="-"/>
            </a:pPr>
            <a:r>
              <a:rPr lang="pt-BR" sz="2600" dirty="0">
                <a:solidFill>
                  <a:srgbClr val="FFFF00"/>
                </a:solidFill>
              </a:rPr>
              <a:t>Inseticidas (formas adultas)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41" y="1700809"/>
            <a:ext cx="7515225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Seta para a direita 11"/>
          <p:cNvSpPr/>
          <p:nvPr/>
        </p:nvSpPr>
        <p:spPr>
          <a:xfrm rot="16200000">
            <a:off x="2916337" y="3440312"/>
            <a:ext cx="1227981" cy="341262"/>
          </a:xfrm>
          <a:prstGeom prst="right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Picture 26" descr="Resultado de imagem para ciclo de vida do aedes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8" r="11084"/>
          <a:stretch/>
        </p:blipFill>
        <p:spPr bwMode="auto">
          <a:xfrm>
            <a:off x="2927648" y="4275006"/>
            <a:ext cx="1442644" cy="131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Resultado de imagem para chaga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687" y="4714717"/>
            <a:ext cx="1458701" cy="9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Espaço Reservado para Conteúdo 1"/>
          <p:cNvSpPr txBox="1">
            <a:spLocks/>
          </p:cNvSpPr>
          <p:nvPr/>
        </p:nvSpPr>
        <p:spPr bwMode="auto">
          <a:xfrm>
            <a:off x="5375920" y="4330442"/>
            <a:ext cx="2304256" cy="378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pPr marL="0" lvl="1" indent="0" algn="ctr">
              <a:buNone/>
            </a:pPr>
            <a:r>
              <a:rPr lang="pt-BR" sz="2000" dirty="0" err="1">
                <a:solidFill>
                  <a:schemeClr val="tx1"/>
                </a:solidFill>
              </a:rPr>
              <a:t>Alfacipermetrina</a:t>
            </a:r>
            <a:r>
              <a:rPr lang="pt-BR" sz="2000" dirty="0">
                <a:solidFill>
                  <a:schemeClr val="tx1"/>
                </a:solidFill>
              </a:rPr>
              <a:t> </a:t>
            </a:r>
            <a:endParaRPr lang="pt-BR" sz="2600" dirty="0">
              <a:solidFill>
                <a:schemeClr val="tx1"/>
              </a:solidFill>
            </a:endParaRPr>
          </a:p>
        </p:txBody>
      </p:sp>
      <p:pic>
        <p:nvPicPr>
          <p:cNvPr id="19" name="Picture 18" descr="Resultado de imagem para leishmaniose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7" r="16273" b="14392"/>
          <a:stretch/>
        </p:blipFill>
        <p:spPr bwMode="auto">
          <a:xfrm>
            <a:off x="8112225" y="4671228"/>
            <a:ext cx="1488409" cy="111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Espaço Reservado para Conteúdo 1"/>
          <p:cNvSpPr txBox="1">
            <a:spLocks/>
          </p:cNvSpPr>
          <p:nvPr/>
        </p:nvSpPr>
        <p:spPr bwMode="auto">
          <a:xfrm>
            <a:off x="8019033" y="4293097"/>
            <a:ext cx="1722193" cy="378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pPr marL="0" lvl="1" indent="0" algn="ctr">
              <a:buNone/>
            </a:pPr>
            <a:r>
              <a:rPr lang="pt-BR" sz="2000" dirty="0" err="1">
                <a:solidFill>
                  <a:schemeClr val="tx1"/>
                </a:solidFill>
              </a:rPr>
              <a:t>Bendiocarbe</a:t>
            </a:r>
            <a:endParaRPr lang="pt-BR" sz="2600" dirty="0">
              <a:solidFill>
                <a:schemeClr val="tx1"/>
              </a:solidFill>
            </a:endParaRPr>
          </a:p>
        </p:txBody>
      </p:sp>
      <p:pic>
        <p:nvPicPr>
          <p:cNvPr id="1026" name="Picture 2" descr="Resultado de imagem para fumacê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0" r="16113"/>
          <a:stretch/>
        </p:blipFill>
        <p:spPr bwMode="auto">
          <a:xfrm>
            <a:off x="2927983" y="5589240"/>
            <a:ext cx="1656185" cy="1066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tângulo 17"/>
          <p:cNvSpPr/>
          <p:nvPr/>
        </p:nvSpPr>
        <p:spPr>
          <a:xfrm rot="16200000">
            <a:off x="8747641" y="3707450"/>
            <a:ext cx="58326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400" dirty="0"/>
              <a:t>*Campo Grande 2017 – Coord. de Controle de Endemias Vetoriais/SVS/SESAU</a:t>
            </a:r>
          </a:p>
        </p:txBody>
      </p:sp>
    </p:spTree>
    <p:extLst>
      <p:ext uri="{BB962C8B-B14F-4D97-AF65-F5344CB8AC3E}">
        <p14:creationId xmlns:p14="http://schemas.microsoft.com/office/powerpoint/2010/main" val="101775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  <p:bldP spid="21" grpId="0"/>
      <p:bldP spid="1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20000" y="360000"/>
            <a:ext cx="10800000" cy="720000"/>
          </a:xfrm>
        </p:spPr>
        <p:txBody>
          <a:bodyPr>
            <a:normAutofit/>
          </a:bodyPr>
          <a:lstStyle/>
          <a:p>
            <a:pPr lvl="1" algn="ctr"/>
            <a:r>
              <a:rPr lang="pt-BR" sz="3200" b="1" kern="1200" cap="all" dirty="0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Saúde e Segurança do Trabalhador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5367156" y="1514128"/>
            <a:ext cx="6062844" cy="4795193"/>
          </a:xfrm>
        </p:spPr>
        <p:txBody>
          <a:bodyPr>
            <a:normAutofit/>
          </a:bodyPr>
          <a:lstStyle/>
          <a:p>
            <a:pPr marL="342900" lvl="1" indent="-342900">
              <a:lnSpc>
                <a:spcPct val="150000"/>
              </a:lnSpc>
              <a:buFontTx/>
              <a:buChar char="•"/>
            </a:pPr>
            <a:r>
              <a:rPr lang="pt-BR" dirty="0"/>
              <a:t>Controle biológico periódico de exposição em todos os indivíduos que manuseiam esses produtos;</a:t>
            </a:r>
          </a:p>
          <a:p>
            <a:pPr marL="342900" lvl="1" indent="-342900">
              <a:lnSpc>
                <a:spcPct val="150000"/>
              </a:lnSpc>
              <a:buFontTx/>
              <a:buChar char="•"/>
            </a:pPr>
            <a:r>
              <a:rPr lang="pt-BR" dirty="0"/>
              <a:t>Programa de Controle Médico de Saúde Ocupacional (PCMSO) de acordo com a Norma Regulamentadora nº 7 (NR-7) para todos os empregadores e Instituições que admitem trabalhadores como empregados (CLT</a:t>
            </a:r>
            <a:r>
              <a:rPr lang="pt-BR" dirty="0" smtClean="0"/>
              <a:t>);</a:t>
            </a:r>
            <a:endParaRPr lang="pt-BR" dirty="0"/>
          </a:p>
        </p:txBody>
      </p:sp>
      <p:pic>
        <p:nvPicPr>
          <p:cNvPr id="102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332" y="1514128"/>
            <a:ext cx="3388567" cy="476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959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917" y="1360732"/>
            <a:ext cx="2089568" cy="2718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20000" y="360000"/>
            <a:ext cx="10800000" cy="720000"/>
          </a:xfrm>
        </p:spPr>
        <p:txBody>
          <a:bodyPr>
            <a:noAutofit/>
          </a:bodyPr>
          <a:lstStyle/>
          <a:p>
            <a:pPr lvl="1" algn="ctr"/>
            <a:r>
              <a:rPr lang="pt-BR" sz="3200" b="1" kern="1200" cap="all" dirty="0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Saúde e Segurança do Trabalhador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271664" y="836713"/>
            <a:ext cx="6696744" cy="648071"/>
          </a:xfrm>
        </p:spPr>
        <p:txBody>
          <a:bodyPr/>
          <a:lstStyle/>
          <a:p>
            <a:pPr marL="0" lvl="1" indent="0" algn="ctr">
              <a:lnSpc>
                <a:spcPct val="114000"/>
              </a:lnSpc>
              <a:buNone/>
            </a:pPr>
            <a:r>
              <a:rPr lang="pt-BR" dirty="0" smtClean="0"/>
              <a:t>Equipamento de Proteção Individual (EPI)</a:t>
            </a:r>
            <a:endParaRPr lang="pt-BR" dirty="0"/>
          </a:p>
          <a:p>
            <a:pPr marL="342900" lvl="1" indent="-342900" algn="ctr">
              <a:lnSpc>
                <a:spcPct val="114000"/>
              </a:lnSpc>
              <a:buFontTx/>
              <a:buChar char="•"/>
            </a:pP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2495600" y="6505599"/>
            <a:ext cx="817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400" dirty="0"/>
              <a:t>http://bvsms.saude.gov.br/bvs/publicacoes/diretrizes_nacionais_prevencao_controle_dengue.pdf#page=67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86" t="69571"/>
          <a:stretch/>
        </p:blipFill>
        <p:spPr bwMode="auto">
          <a:xfrm>
            <a:off x="8526183" y="4841865"/>
            <a:ext cx="1139169" cy="1472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ângulo 5"/>
          <p:cNvSpPr/>
          <p:nvPr/>
        </p:nvSpPr>
        <p:spPr>
          <a:xfrm>
            <a:off x="3271665" y="1844825"/>
            <a:ext cx="65835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/>
              <a:t>1. Máscara </a:t>
            </a:r>
            <a:r>
              <a:rPr lang="pt-BR" sz="1600" b="1" dirty="0" err="1"/>
              <a:t>semi-facial</a:t>
            </a:r>
            <a:endParaRPr lang="pt-BR" sz="1600" b="1" dirty="0"/>
          </a:p>
          <a:p>
            <a:r>
              <a:rPr lang="pt-BR" sz="1600" dirty="0"/>
              <a:t>Indicada durante a preparação da calda e durante as aplicações de inseticidas residuais. Deve também ser utilizada durante o manuseio de caixas de </a:t>
            </a:r>
            <a:r>
              <a:rPr lang="pt-BR" sz="1600" i="1" dirty="0" err="1"/>
              <a:t>temephós</a:t>
            </a:r>
            <a:r>
              <a:rPr lang="pt-BR" sz="1600" i="1" dirty="0"/>
              <a:t> </a:t>
            </a:r>
            <a:r>
              <a:rPr lang="pt-BR" sz="1600" dirty="0"/>
              <a:t>e a colocação do produto em frasco.</a:t>
            </a:r>
          </a:p>
          <a:p>
            <a:r>
              <a:rPr lang="pt-BR" sz="1600" dirty="0"/>
              <a:t>Não é necessário o uso do equipamento durante a aplicação do </a:t>
            </a:r>
            <a:r>
              <a:rPr lang="pt-BR" sz="1600" dirty="0" err="1"/>
              <a:t>larvicida</a:t>
            </a:r>
            <a:r>
              <a:rPr lang="pt-BR" sz="1600" dirty="0"/>
              <a:t>.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66" b="71559"/>
          <a:stretch/>
        </p:blipFill>
        <p:spPr bwMode="auto">
          <a:xfrm>
            <a:off x="9855201" y="1828190"/>
            <a:ext cx="1451226" cy="1376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12" t="36066" b="33579"/>
          <a:stretch/>
        </p:blipFill>
        <p:spPr bwMode="auto">
          <a:xfrm>
            <a:off x="9994027" y="3668173"/>
            <a:ext cx="1393169" cy="1468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ângulo 6"/>
          <p:cNvSpPr/>
          <p:nvPr/>
        </p:nvSpPr>
        <p:spPr>
          <a:xfrm>
            <a:off x="3619500" y="3863950"/>
            <a:ext cx="63489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/>
              <a:t>2. Máscara facial completa</a:t>
            </a:r>
          </a:p>
          <a:p>
            <a:r>
              <a:rPr lang="pt-BR" sz="1600" dirty="0"/>
              <a:t>Indicada para uso durante a preparação da calda e nas aplicações de inseticidas espaciais (UBV e </a:t>
            </a:r>
            <a:r>
              <a:rPr lang="pt-BR" sz="1600" dirty="0" err="1"/>
              <a:t>termonebulizações</a:t>
            </a:r>
            <a:r>
              <a:rPr lang="pt-BR" sz="1600" dirty="0"/>
              <a:t>).</a:t>
            </a:r>
          </a:p>
        </p:txBody>
      </p:sp>
      <p:sp>
        <p:nvSpPr>
          <p:cNvPr id="8" name="Retângulo 7"/>
          <p:cNvSpPr/>
          <p:nvPr/>
        </p:nvSpPr>
        <p:spPr>
          <a:xfrm>
            <a:off x="1917701" y="4841865"/>
            <a:ext cx="65828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/>
              <a:t>3. Luva nitrílica</a:t>
            </a:r>
          </a:p>
          <a:p>
            <a:r>
              <a:rPr lang="pt-BR" sz="1600" dirty="0"/>
              <a:t>Esse tipo de luva deve ser utilizado durante qualquer atividade</a:t>
            </a:r>
          </a:p>
          <a:p>
            <a:r>
              <a:rPr lang="pt-BR" sz="1600" dirty="0"/>
              <a:t>que envolva o manuseio de inseticidas (preparação de caldas,</a:t>
            </a:r>
          </a:p>
          <a:p>
            <a:r>
              <a:rPr lang="pt-BR" sz="1600" dirty="0"/>
              <a:t>abastecimento de equipamentos e aplicação residual/espacial).</a:t>
            </a:r>
          </a:p>
          <a:p>
            <a:r>
              <a:rPr lang="pt-BR" sz="1600" dirty="0"/>
              <a:t>Não é necessário o uso de luvas durante a aplicação de </a:t>
            </a:r>
            <a:r>
              <a:rPr lang="pt-BR" sz="1600" dirty="0" err="1"/>
              <a:t>larvicidas</a:t>
            </a:r>
            <a:r>
              <a:rPr lang="pt-BR" sz="1600" dirty="0"/>
              <a:t>.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6888088" y="1360732"/>
            <a:ext cx="2777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/>
              <a:t>Norma Regulamentadora nº 6/MT</a:t>
            </a:r>
          </a:p>
        </p:txBody>
      </p:sp>
    </p:spTree>
    <p:extLst>
      <p:ext uri="{BB962C8B-B14F-4D97-AF65-F5344CB8AC3E}">
        <p14:creationId xmlns:p14="http://schemas.microsoft.com/office/powerpoint/2010/main" val="38227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20000" y="360000"/>
            <a:ext cx="10800000" cy="720000"/>
          </a:xfrm>
        </p:spPr>
        <p:txBody>
          <a:bodyPr>
            <a:noAutofit/>
          </a:bodyPr>
          <a:lstStyle/>
          <a:p>
            <a:pPr lvl="1" algn="ctr"/>
            <a:r>
              <a:rPr lang="pt-BR" sz="3200" b="1" kern="1200" cap="all" dirty="0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Saúde e Segurança do Trabalhador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53" t="55807"/>
          <a:stretch/>
        </p:blipFill>
        <p:spPr bwMode="auto">
          <a:xfrm>
            <a:off x="8789376" y="2957936"/>
            <a:ext cx="1595714" cy="1372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53"/>
          <a:stretch/>
        </p:blipFill>
        <p:spPr bwMode="auto">
          <a:xfrm>
            <a:off x="1655506" y="4536423"/>
            <a:ext cx="1680188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87" t="6025" b="50504"/>
          <a:stretch/>
        </p:blipFill>
        <p:spPr bwMode="auto">
          <a:xfrm>
            <a:off x="8976321" y="1575116"/>
            <a:ext cx="1486857" cy="1349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ângulo 5"/>
          <p:cNvSpPr/>
          <p:nvPr/>
        </p:nvSpPr>
        <p:spPr>
          <a:xfrm>
            <a:off x="1562100" y="1556032"/>
            <a:ext cx="75833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/>
              <a:t>4. Capacete de aba larga</a:t>
            </a:r>
          </a:p>
          <a:p>
            <a:r>
              <a:rPr lang="pt-BR" sz="1600" dirty="0"/>
              <a:t>Esse tipo de capacete deve ser utilizado durante qualquer atividade  que envolva o manuseio de inseticidas (preparação de caldas, abastecimento de equipamentos e aplicação residual/espacial).</a:t>
            </a:r>
          </a:p>
          <a:p>
            <a:r>
              <a:rPr lang="pt-BR" sz="1600" dirty="0"/>
              <a:t>Esse equipamento poderá ser substituído pela touca árabe, que fornece uma proteção maior.</a:t>
            </a:r>
          </a:p>
        </p:txBody>
      </p:sp>
      <p:sp>
        <p:nvSpPr>
          <p:cNvPr id="7" name="Retângulo 6"/>
          <p:cNvSpPr/>
          <p:nvPr/>
        </p:nvSpPr>
        <p:spPr>
          <a:xfrm>
            <a:off x="1562100" y="3227973"/>
            <a:ext cx="74142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/>
              <a:t>5. Protetor auricular</a:t>
            </a:r>
          </a:p>
          <a:p>
            <a:r>
              <a:rPr lang="pt-BR" sz="1600" dirty="0"/>
              <a:t>O protetor auricular é indicado para uso durante o manuseio de equipamentos motorizados, no momento de regulagens ou na aplicação de produtos.</a:t>
            </a:r>
          </a:p>
        </p:txBody>
      </p:sp>
      <p:sp>
        <p:nvSpPr>
          <p:cNvPr id="8" name="Retângulo 7"/>
          <p:cNvSpPr/>
          <p:nvPr/>
        </p:nvSpPr>
        <p:spPr>
          <a:xfrm>
            <a:off x="3335694" y="4558507"/>
            <a:ext cx="70493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/>
              <a:t>6. Óculos de Segurança</a:t>
            </a:r>
          </a:p>
          <a:p>
            <a:r>
              <a:rPr lang="pt-BR" sz="1600" dirty="0"/>
              <a:t>Esse equipamento deve ser utilizado durante o manuseio de inseticidas, durante a preparação de caldas, abastecimento de equipamentos e aplicação de inseticidas (residual/espacial).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2495600" y="6505599"/>
            <a:ext cx="817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400" dirty="0"/>
              <a:t>http://bvsms.saude.gov.br/bvs/publicacoes/diretrizes_nacionais_prevencao_controle_dengue.pdf#page=67</a:t>
            </a:r>
          </a:p>
        </p:txBody>
      </p:sp>
    </p:spTree>
    <p:extLst>
      <p:ext uri="{BB962C8B-B14F-4D97-AF65-F5344CB8AC3E}">
        <p14:creationId xmlns:p14="http://schemas.microsoft.com/office/powerpoint/2010/main" val="154521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20000" y="360000"/>
            <a:ext cx="10800000" cy="720000"/>
          </a:xfrm>
        </p:spPr>
        <p:txBody>
          <a:bodyPr>
            <a:noAutofit/>
          </a:bodyPr>
          <a:lstStyle/>
          <a:p>
            <a:pPr lvl="1" algn="ctr"/>
            <a:r>
              <a:rPr lang="pt-BR" sz="3200" b="1" kern="1200" cap="all" dirty="0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Saúde e Segurança do Trabalhador</a:t>
            </a:r>
          </a:p>
        </p:txBody>
      </p:sp>
      <p:sp>
        <p:nvSpPr>
          <p:cNvPr id="5" name="Retângulo 4"/>
          <p:cNvSpPr/>
          <p:nvPr/>
        </p:nvSpPr>
        <p:spPr>
          <a:xfrm>
            <a:off x="2495600" y="6520113"/>
            <a:ext cx="817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400" dirty="0"/>
              <a:t>http://bvsms.saude.gov.br/bvs/publicacoes/diretrizes_nacionais_prevencao_controle_dengue.pdf#page=67</a:t>
            </a:r>
          </a:p>
        </p:txBody>
      </p:sp>
      <p:sp>
        <p:nvSpPr>
          <p:cNvPr id="6" name="Retângulo 5"/>
          <p:cNvSpPr/>
          <p:nvPr/>
        </p:nvSpPr>
        <p:spPr>
          <a:xfrm>
            <a:off x="2070100" y="1556032"/>
            <a:ext cx="584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/>
              <a:t>7. Avental impermeável</a:t>
            </a:r>
          </a:p>
          <a:p>
            <a:r>
              <a:rPr lang="pt-BR" sz="1600" dirty="0"/>
              <a:t>O avental impermeável deve ser utilizado apenas durante a preparação de caldas e o abastecimento de equipamentos.</a:t>
            </a:r>
          </a:p>
        </p:txBody>
      </p:sp>
      <p:sp>
        <p:nvSpPr>
          <p:cNvPr id="7" name="Retângulo 6"/>
          <p:cNvSpPr/>
          <p:nvPr/>
        </p:nvSpPr>
        <p:spPr>
          <a:xfrm>
            <a:off x="4421415" y="3011468"/>
            <a:ext cx="592305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/>
              <a:t>8. Calças e Camisas de brim</a:t>
            </a:r>
          </a:p>
          <a:p>
            <a:r>
              <a:rPr lang="pt-BR" sz="1600" dirty="0"/>
              <a:t>Devem ser utilizadas em qualquer atividade que envolva ações de controle vetorial. Devem ser fornecidas em quantidade suficiente para permitir que o trabalhador use sempre uma peça limpa diariamente.</a:t>
            </a:r>
          </a:p>
        </p:txBody>
      </p:sp>
      <p:sp>
        <p:nvSpPr>
          <p:cNvPr id="2" name="Retângulo 1"/>
          <p:cNvSpPr/>
          <p:nvPr/>
        </p:nvSpPr>
        <p:spPr>
          <a:xfrm>
            <a:off x="3521304" y="4913874"/>
            <a:ext cx="59590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/>
              <a:t>9. Calçados de segurança</a:t>
            </a:r>
          </a:p>
          <a:p>
            <a:r>
              <a:rPr lang="pt-BR" sz="1600" dirty="0"/>
              <a:t>Devem ser utilizados em qualquer atividade que envolva ações de controle vetorial. Devem ser fornecidas duas trocas anuais, o suficiente para permitir que o trabalhador use sempre uma peça limpa diariamente.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48" t="54515" r="12433"/>
          <a:stretch/>
        </p:blipFill>
        <p:spPr bwMode="auto">
          <a:xfrm>
            <a:off x="2070100" y="3011468"/>
            <a:ext cx="1088572" cy="1477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29" r="8819" b="54692"/>
          <a:stretch/>
        </p:blipFill>
        <p:spPr bwMode="auto">
          <a:xfrm>
            <a:off x="7781494" y="1520109"/>
            <a:ext cx="1422401" cy="147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05" t="54780" r="10452" b="3440"/>
          <a:stretch/>
        </p:blipFill>
        <p:spPr bwMode="auto">
          <a:xfrm>
            <a:off x="9102746" y="4859285"/>
            <a:ext cx="1241727" cy="136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89" r="9625" b="54665"/>
          <a:stretch/>
        </p:blipFill>
        <p:spPr bwMode="auto">
          <a:xfrm>
            <a:off x="3158672" y="3011468"/>
            <a:ext cx="1262743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47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20000" y="360000"/>
            <a:ext cx="10800000" cy="720000"/>
          </a:xfrm>
        </p:spPr>
        <p:txBody>
          <a:bodyPr>
            <a:noAutofit/>
          </a:bodyPr>
          <a:lstStyle/>
          <a:p>
            <a:pPr lvl="1" algn="ctr"/>
            <a:r>
              <a:rPr lang="pt-BR" sz="3200" b="1" kern="1200" cap="all" dirty="0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Monitoramento da Saúde do Trabalhador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263900" y="1511206"/>
            <a:ext cx="8092256" cy="2844894"/>
          </a:xfrm>
        </p:spPr>
        <p:txBody>
          <a:bodyPr>
            <a:normAutofit/>
          </a:bodyPr>
          <a:lstStyle/>
          <a:p>
            <a:pPr marL="0" lvl="1" indent="0">
              <a:lnSpc>
                <a:spcPct val="114000"/>
              </a:lnSpc>
              <a:buNone/>
            </a:pPr>
            <a:r>
              <a:rPr lang="pt-BR" sz="2200" dirty="0"/>
              <a:t>Nota Técnica nº </a:t>
            </a:r>
            <a:r>
              <a:rPr lang="pt-BR" sz="2200" dirty="0" smtClean="0"/>
              <a:t>016/2019:</a:t>
            </a:r>
            <a:endParaRPr lang="pt-BR" sz="2200" dirty="0"/>
          </a:p>
          <a:p>
            <a:pPr marL="0" lvl="1" indent="0">
              <a:lnSpc>
                <a:spcPct val="114000"/>
              </a:lnSpc>
              <a:buNone/>
            </a:pPr>
            <a:r>
              <a:rPr lang="pt-BR" sz="2200" dirty="0"/>
              <a:t>– </a:t>
            </a:r>
            <a:r>
              <a:rPr lang="pt-BR" b="1" dirty="0"/>
              <a:t>Valor Basal</a:t>
            </a:r>
            <a:r>
              <a:rPr lang="pt-BR" b="1" dirty="0" smtClean="0"/>
              <a:t>:</a:t>
            </a:r>
          </a:p>
          <a:p>
            <a:r>
              <a:rPr lang="pt-BR" sz="1500" dirty="0"/>
              <a:t>Valor do exame de colinesterase obtido na admissão, antes de iniciar as atividades </a:t>
            </a:r>
            <a:r>
              <a:rPr lang="pt-BR" sz="1500" dirty="0" smtClean="0"/>
              <a:t>com os </a:t>
            </a:r>
            <a:r>
              <a:rPr lang="pt-BR" sz="1500" dirty="0"/>
              <a:t>inseticidas organofosforados e/ou </a:t>
            </a:r>
            <a:r>
              <a:rPr lang="pt-BR" sz="1500" dirty="0" err="1" smtClean="0"/>
              <a:t>carbamatos</a:t>
            </a:r>
            <a:r>
              <a:rPr lang="pt-BR" sz="1500" dirty="0" smtClean="0"/>
              <a:t>, ou ainda após férias/licença, ou na mudança de laboratório/metodologia analítica.</a:t>
            </a:r>
            <a:endParaRPr lang="pt-BR" sz="1500" dirty="0"/>
          </a:p>
          <a:p>
            <a:r>
              <a:rPr lang="pt-BR" sz="1500" dirty="0" smtClean="0"/>
              <a:t>É </a:t>
            </a:r>
            <a:r>
              <a:rPr lang="pt-BR" sz="1500" dirty="0"/>
              <a:t>o valor de referência da colinesterase do trabalhador.</a:t>
            </a:r>
          </a:p>
          <a:p>
            <a:r>
              <a:rPr lang="pt-BR" sz="1500" dirty="0" smtClean="0"/>
              <a:t>É </a:t>
            </a:r>
            <a:r>
              <a:rPr lang="pt-BR" sz="1500" dirty="0"/>
              <a:t>conhecido também como valor “</a:t>
            </a:r>
            <a:r>
              <a:rPr lang="pt-BR" sz="1500" dirty="0" err="1"/>
              <a:t>pré</a:t>
            </a:r>
            <a:r>
              <a:rPr lang="pt-BR" sz="1500" dirty="0"/>
              <a:t>-exposição</a:t>
            </a:r>
            <a:r>
              <a:rPr lang="pt-BR" sz="1500" dirty="0" smtClean="0"/>
              <a:t>”.</a:t>
            </a:r>
          </a:p>
          <a:p>
            <a:endParaRPr lang="pt-BR" sz="1100" dirty="0"/>
          </a:p>
        </p:txBody>
      </p:sp>
      <p:sp>
        <p:nvSpPr>
          <p:cNvPr id="5" name="Retângulo 4"/>
          <p:cNvSpPr/>
          <p:nvPr/>
        </p:nvSpPr>
        <p:spPr>
          <a:xfrm>
            <a:off x="3263900" y="6290156"/>
            <a:ext cx="89281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400" dirty="0"/>
              <a:t>http://www.dive.sc.gov.br/conteudos/NotasTecnicas2019/NOTA_INFORMATIVA_N%2016_2019_CGHDE_DEVIT_SVS_MS.pdf</a:t>
            </a:r>
          </a:p>
        </p:txBody>
      </p:sp>
    </p:spTree>
    <p:extLst>
      <p:ext uri="{BB962C8B-B14F-4D97-AF65-F5344CB8AC3E}">
        <p14:creationId xmlns:p14="http://schemas.microsoft.com/office/powerpoint/2010/main" val="422899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20000" y="360000"/>
            <a:ext cx="10800000" cy="720000"/>
          </a:xfrm>
        </p:spPr>
        <p:txBody>
          <a:bodyPr>
            <a:noAutofit/>
          </a:bodyPr>
          <a:lstStyle/>
          <a:p>
            <a:pPr lvl="1" algn="ctr"/>
            <a:r>
              <a:rPr lang="pt-BR" sz="3200" b="1" kern="1200" cap="all" dirty="0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Monitoramento da Saúde do Trabalhador</a:t>
            </a:r>
          </a:p>
        </p:txBody>
      </p:sp>
      <p:sp>
        <p:nvSpPr>
          <p:cNvPr id="5" name="Retângulo 4"/>
          <p:cNvSpPr/>
          <p:nvPr/>
        </p:nvSpPr>
        <p:spPr>
          <a:xfrm>
            <a:off x="3263900" y="6290156"/>
            <a:ext cx="89281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400" dirty="0"/>
              <a:t>http://www.dive.sc.gov.br/conteudos/NotasTecnicas2019/NOTA_INFORMATIVA_N%2016_2019_CGHDE_DEVIT_SVS_MS.pdf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481" y="1310530"/>
            <a:ext cx="10213038" cy="497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59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20000" y="360000"/>
            <a:ext cx="10800000" cy="720000"/>
          </a:xfrm>
        </p:spPr>
        <p:txBody>
          <a:bodyPr>
            <a:noAutofit/>
          </a:bodyPr>
          <a:lstStyle/>
          <a:p>
            <a:pPr lvl="1" algn="ctr"/>
            <a:r>
              <a:rPr lang="pt-BR" sz="3200" b="1" kern="1200" cap="all" dirty="0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Monitoramento da Saúde do Trabalhador</a:t>
            </a:r>
          </a:p>
        </p:txBody>
      </p:sp>
      <p:sp>
        <p:nvSpPr>
          <p:cNvPr id="7" name="Espaço Reservado para Conteúdo 5"/>
          <p:cNvSpPr>
            <a:spLocks noGrp="1"/>
          </p:cNvSpPr>
          <p:nvPr>
            <p:ph idx="1"/>
          </p:nvPr>
        </p:nvSpPr>
        <p:spPr>
          <a:xfrm>
            <a:off x="2999656" y="1196752"/>
            <a:ext cx="7239000" cy="648072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pt-BR" b="1" dirty="0"/>
              <a:t>Procedimentos específicos</a:t>
            </a:r>
            <a:r>
              <a:rPr lang="pt-BR" dirty="0" smtClean="0"/>
              <a:t>:</a:t>
            </a:r>
            <a:endParaRPr lang="pt-BR" dirty="0"/>
          </a:p>
        </p:txBody>
      </p:sp>
      <p:sp>
        <p:nvSpPr>
          <p:cNvPr id="8" name="Espaço Reservado para Conteúdo 5"/>
          <p:cNvSpPr txBox="1">
            <a:spLocks/>
          </p:cNvSpPr>
          <p:nvPr/>
        </p:nvSpPr>
        <p:spPr bwMode="auto">
          <a:xfrm>
            <a:off x="2680544" y="1844825"/>
            <a:ext cx="8165256" cy="42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pPr>
              <a:lnSpc>
                <a:spcPts val="2500"/>
              </a:lnSpc>
            </a:pPr>
            <a:r>
              <a:rPr lang="pt-BR" sz="1800" dirty="0" smtClean="0">
                <a:solidFill>
                  <a:srgbClr val="FFFF00"/>
                </a:solidFill>
              </a:rPr>
              <a:t>Periodicidade de realização dos </a:t>
            </a:r>
            <a:r>
              <a:rPr lang="pt-BR" sz="1800" dirty="0">
                <a:solidFill>
                  <a:srgbClr val="FFFF00"/>
                </a:solidFill>
              </a:rPr>
              <a:t>exames de colinesterase deverá ser, no mínimo, semestral, podendo ser reduzida </a:t>
            </a:r>
            <a:r>
              <a:rPr lang="pt-BR" sz="1800" dirty="0" smtClean="0">
                <a:solidFill>
                  <a:srgbClr val="FFFF00"/>
                </a:solidFill>
              </a:rPr>
              <a:t>a critério </a:t>
            </a:r>
            <a:r>
              <a:rPr lang="pt-BR" sz="1800" dirty="0">
                <a:solidFill>
                  <a:srgbClr val="FFFF00"/>
                </a:solidFill>
              </a:rPr>
              <a:t>do médico coordenador, ou por notificação do médico agente da inspeção </a:t>
            </a:r>
            <a:r>
              <a:rPr lang="pt-BR" sz="1800" dirty="0" smtClean="0">
                <a:solidFill>
                  <a:srgbClr val="FFFF00"/>
                </a:solidFill>
              </a:rPr>
              <a:t>do trabalho</a:t>
            </a:r>
            <a:r>
              <a:rPr lang="pt-BR" sz="1800" dirty="0">
                <a:solidFill>
                  <a:srgbClr val="FFFF00"/>
                </a:solidFill>
              </a:rPr>
              <a:t>, ou mediante negociação coletiva de trabalho</a:t>
            </a:r>
            <a:r>
              <a:rPr lang="pt-BR" sz="1800" dirty="0" smtClean="0">
                <a:solidFill>
                  <a:srgbClr val="FFFF00"/>
                </a:solidFill>
              </a:rPr>
              <a:t>.</a:t>
            </a:r>
          </a:p>
          <a:p>
            <a:pPr>
              <a:lnSpc>
                <a:spcPts val="2500"/>
              </a:lnSpc>
            </a:pPr>
            <a:endParaRPr lang="pt-BR" sz="1800" dirty="0" smtClean="0">
              <a:solidFill>
                <a:srgbClr val="FFFF00"/>
              </a:solidFill>
            </a:endParaRPr>
          </a:p>
          <a:p>
            <a:pPr>
              <a:lnSpc>
                <a:spcPts val="2500"/>
              </a:lnSpc>
            </a:pPr>
            <a:r>
              <a:rPr lang="pt-BR" sz="1800" dirty="0" smtClean="0">
                <a:solidFill>
                  <a:srgbClr val="FFFF00"/>
                </a:solidFill>
              </a:rPr>
              <a:t>Trabalhadores </a:t>
            </a:r>
            <a:r>
              <a:rPr lang="pt-BR" sz="1800" dirty="0">
                <a:solidFill>
                  <a:srgbClr val="FFFF00"/>
                </a:solidFill>
              </a:rPr>
              <a:t>portadores de problemas hepáticos, cardiológicos</a:t>
            </a:r>
            <a:r>
              <a:rPr lang="pt-BR" sz="1800" dirty="0" smtClean="0">
                <a:solidFill>
                  <a:srgbClr val="FFFF00"/>
                </a:solidFill>
              </a:rPr>
              <a:t>, respiratórios</a:t>
            </a:r>
            <a:r>
              <a:rPr lang="pt-BR" sz="1800" dirty="0">
                <a:solidFill>
                  <a:srgbClr val="FFFF00"/>
                </a:solidFill>
              </a:rPr>
              <a:t>, desnutridos, grávidas, lactantes, portadores de câncer, </a:t>
            </a:r>
            <a:r>
              <a:rPr lang="pt-BR" sz="1800" dirty="0" err="1">
                <a:solidFill>
                  <a:srgbClr val="FFFF00"/>
                </a:solidFill>
              </a:rPr>
              <a:t>imunodeprimidos</a:t>
            </a:r>
            <a:r>
              <a:rPr lang="pt-BR" sz="1800" dirty="0" smtClean="0">
                <a:solidFill>
                  <a:srgbClr val="FFFF00"/>
                </a:solidFill>
              </a:rPr>
              <a:t>, neuropatas</a:t>
            </a:r>
            <a:r>
              <a:rPr lang="pt-BR" sz="1800" dirty="0">
                <a:solidFill>
                  <a:srgbClr val="FFFF00"/>
                </a:solidFill>
              </a:rPr>
              <a:t>, ou ainda que façam uso de medicamentos que possam inibir a colinesterase </a:t>
            </a:r>
            <a:r>
              <a:rPr lang="pt-BR" sz="1800" dirty="0" smtClean="0">
                <a:solidFill>
                  <a:srgbClr val="FFFF00"/>
                </a:solidFill>
              </a:rPr>
              <a:t>de forma </a:t>
            </a:r>
            <a:r>
              <a:rPr lang="pt-BR" sz="1800" dirty="0">
                <a:solidFill>
                  <a:srgbClr val="FFFF00"/>
                </a:solidFill>
              </a:rPr>
              <a:t>significativa, não deverão trabalhar em atividades relacionadas ao uso de </a:t>
            </a:r>
            <a:r>
              <a:rPr lang="pt-BR" sz="1800" dirty="0" smtClean="0">
                <a:solidFill>
                  <a:srgbClr val="FFFF00"/>
                </a:solidFill>
              </a:rPr>
              <a:t>inseticidas inibidores </a:t>
            </a:r>
            <a:r>
              <a:rPr lang="pt-BR" sz="1800" dirty="0">
                <a:solidFill>
                  <a:srgbClr val="FFFF00"/>
                </a:solidFill>
              </a:rPr>
              <a:t>da enzima. Deverá ser exigido laudo médico que informe a situação para </a:t>
            </a:r>
            <a:r>
              <a:rPr lang="pt-BR" sz="1800" dirty="0" smtClean="0">
                <a:solidFill>
                  <a:srgbClr val="FFFF00"/>
                </a:solidFill>
              </a:rPr>
              <a:t>as providências </a:t>
            </a:r>
            <a:r>
              <a:rPr lang="pt-BR" sz="1800" dirty="0">
                <a:solidFill>
                  <a:srgbClr val="FFFF00"/>
                </a:solidFill>
              </a:rPr>
              <a:t>necessárias.</a:t>
            </a:r>
          </a:p>
        </p:txBody>
      </p:sp>
    </p:spTree>
    <p:extLst>
      <p:ext uri="{BB962C8B-B14F-4D97-AF65-F5344CB8AC3E}">
        <p14:creationId xmlns:p14="http://schemas.microsoft.com/office/powerpoint/2010/main" val="348847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20000" y="360000"/>
            <a:ext cx="10800000" cy="720000"/>
          </a:xfrm>
        </p:spPr>
        <p:txBody>
          <a:bodyPr>
            <a:noAutofit/>
          </a:bodyPr>
          <a:lstStyle/>
          <a:p>
            <a:pPr lvl="1" algn="ctr"/>
            <a:r>
              <a:rPr lang="pt-BR" sz="3200" b="1" kern="1200" cap="all" dirty="0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Monitoramento da Saúde do Trabalhador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3000000" y="1195200"/>
            <a:ext cx="7239000" cy="648072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pt-BR" dirty="0" smtClean="0"/>
              <a:t>Condutas (de acordo com recomendação da NR nº 7:</a:t>
            </a:r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1708150" y="2305272"/>
            <a:ext cx="96901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rgbClr val="FFFF00"/>
                </a:solidFill>
                <a:latin typeface="Calibri-Bold"/>
              </a:rPr>
              <a:t>Valores </a:t>
            </a:r>
            <a:r>
              <a:rPr lang="pt-BR" b="1" dirty="0">
                <a:solidFill>
                  <a:srgbClr val="FFFF00"/>
                </a:solidFill>
                <a:latin typeface="Calibri-Bold"/>
              </a:rPr>
              <a:t>normais (valores de inibição da colinesterase até 50</a:t>
            </a:r>
            <a:r>
              <a:rPr lang="pt-BR" b="1" dirty="0" smtClean="0">
                <a:solidFill>
                  <a:srgbClr val="FFFF00"/>
                </a:solidFill>
                <a:latin typeface="Calibri-Bold"/>
              </a:rPr>
              <a:t>%)</a:t>
            </a:r>
            <a:r>
              <a:rPr lang="pt-BR" dirty="0" smtClean="0">
                <a:solidFill>
                  <a:srgbClr val="FFFF00"/>
                </a:solidFill>
                <a:latin typeface="Calibri" panose="020F0502020204030204" pitchFamily="34" charset="0"/>
              </a:rPr>
              <a:t>:</a:t>
            </a:r>
          </a:p>
          <a:p>
            <a:r>
              <a:rPr lang="pt-BR" dirty="0" smtClean="0">
                <a:latin typeface="Calibri" panose="020F0502020204030204" pitchFamily="34" charset="0"/>
              </a:rPr>
              <a:t>	Os servidores </a:t>
            </a:r>
            <a:r>
              <a:rPr lang="pt-BR" dirty="0">
                <a:latin typeface="Calibri" panose="020F0502020204030204" pitchFamily="34" charset="0"/>
              </a:rPr>
              <a:t>devem </a:t>
            </a:r>
            <a:r>
              <a:rPr lang="pt-BR" b="1" dirty="0">
                <a:latin typeface="Calibri-Bold"/>
              </a:rPr>
              <a:t>manter a rotina normal de trabalho </a:t>
            </a:r>
            <a:r>
              <a:rPr lang="pt-BR" dirty="0">
                <a:latin typeface="Calibri" panose="020F0502020204030204" pitchFamily="34" charset="0"/>
              </a:rPr>
              <a:t>e seguir o intervalo de acordo com </a:t>
            </a:r>
            <a:r>
              <a:rPr lang="pt-BR" dirty="0" smtClean="0">
                <a:latin typeface="Calibri" panose="020F0502020204030204" pitchFamily="34" charset="0"/>
              </a:rPr>
              <a:t>o quadro seguinte </a:t>
            </a:r>
            <a:r>
              <a:rPr lang="pt-BR" dirty="0">
                <a:latin typeface="Calibri" panose="020F0502020204030204" pitchFamily="34" charset="0"/>
              </a:rPr>
              <a:t>para coleta e novo monitoramento</a:t>
            </a:r>
            <a:r>
              <a:rPr lang="pt-BR" dirty="0" smtClean="0">
                <a:latin typeface="Calibri" panose="020F0502020204030204" pitchFamily="34" charset="0"/>
              </a:rPr>
              <a:t>.</a:t>
            </a:r>
          </a:p>
          <a:p>
            <a:endParaRPr lang="pt-BR" dirty="0">
              <a:latin typeface="Calibri" panose="020F0502020204030204" pitchFamily="34" charset="0"/>
            </a:endParaRPr>
          </a:p>
          <a:p>
            <a:r>
              <a:rPr lang="pt-BR" b="1" dirty="0" smtClean="0">
                <a:solidFill>
                  <a:srgbClr val="FFFF00"/>
                </a:solidFill>
                <a:latin typeface="Calibri-Bold"/>
              </a:rPr>
              <a:t>Valores </a:t>
            </a:r>
            <a:r>
              <a:rPr lang="pt-BR" b="1" dirty="0">
                <a:solidFill>
                  <a:srgbClr val="FFFF00"/>
                </a:solidFill>
                <a:latin typeface="Calibri-Bold"/>
              </a:rPr>
              <a:t>alterados (valores de inibição da colinesterase maior que 50</a:t>
            </a:r>
            <a:r>
              <a:rPr lang="pt-BR" b="1" dirty="0" smtClean="0">
                <a:solidFill>
                  <a:srgbClr val="FFFF00"/>
                </a:solidFill>
                <a:latin typeface="Calibri-Bold"/>
              </a:rPr>
              <a:t>% para </a:t>
            </a:r>
            <a:r>
              <a:rPr lang="pt-BR" b="1" dirty="0">
                <a:solidFill>
                  <a:srgbClr val="FFFF00"/>
                </a:solidFill>
                <a:latin typeface="Calibri-Bold"/>
              </a:rPr>
              <a:t>plasmática ou 25% para sangue total</a:t>
            </a:r>
            <a:r>
              <a:rPr lang="pt-BR" b="1" dirty="0" smtClean="0">
                <a:solidFill>
                  <a:srgbClr val="FFFF00"/>
                </a:solidFill>
                <a:latin typeface="Calibri-Bold"/>
              </a:rPr>
              <a:t>):</a:t>
            </a:r>
          </a:p>
          <a:p>
            <a:r>
              <a:rPr lang="pt-BR" dirty="0" smtClean="0">
                <a:latin typeface="Calibri" panose="020F0502020204030204" pitchFamily="34" charset="0"/>
              </a:rPr>
              <a:t>	Os </a:t>
            </a:r>
            <a:r>
              <a:rPr lang="pt-BR" dirty="0">
                <a:latin typeface="Calibri" panose="020F0502020204030204" pitchFamily="34" charset="0"/>
              </a:rPr>
              <a:t>servidores devem ter seu </a:t>
            </a:r>
            <a:r>
              <a:rPr lang="pt-BR" dirty="0" smtClean="0">
                <a:latin typeface="Calibri" panose="020F0502020204030204" pitchFamily="34" charset="0"/>
              </a:rPr>
              <a:t>trabalho </a:t>
            </a:r>
            <a:r>
              <a:rPr lang="pt-BR" b="1" dirty="0" smtClean="0">
                <a:latin typeface="Calibri-Bold"/>
              </a:rPr>
              <a:t>redirecionado </a:t>
            </a:r>
            <a:r>
              <a:rPr lang="pt-BR" b="1" dirty="0">
                <a:latin typeface="Calibri-Bold"/>
              </a:rPr>
              <a:t>para atividades SEM </a:t>
            </a:r>
            <a:r>
              <a:rPr lang="pt-BR" b="1" dirty="0" smtClean="0">
                <a:latin typeface="Calibri-Bold"/>
              </a:rPr>
              <a:t> possibilidade </a:t>
            </a:r>
            <a:r>
              <a:rPr lang="pt-BR" b="1" dirty="0">
                <a:latin typeface="Calibri-Bold"/>
              </a:rPr>
              <a:t>de contato com o inseticida por 30 dias</a:t>
            </a:r>
            <a:r>
              <a:rPr lang="pt-BR" b="1" dirty="0" smtClean="0">
                <a:latin typeface="Calibri-Bold"/>
              </a:rPr>
              <a:t>. </a:t>
            </a:r>
            <a:r>
              <a:rPr lang="pt-BR" dirty="0" smtClean="0">
                <a:latin typeface="Calibri" panose="020F0502020204030204" pitchFamily="34" charset="0"/>
              </a:rPr>
              <a:t>Após </a:t>
            </a:r>
            <a:r>
              <a:rPr lang="pt-BR" dirty="0">
                <a:latin typeface="Calibri" panose="020F0502020204030204" pitchFamily="34" charset="0"/>
              </a:rPr>
              <a:t>esse período, realizar nova coleta e enviar amostra ao LACEN. Deve-se encaminhar </a:t>
            </a:r>
            <a:r>
              <a:rPr lang="pt-BR" dirty="0" smtClean="0">
                <a:latin typeface="Calibri" panose="020F0502020204030204" pitchFamily="34" charset="0"/>
              </a:rPr>
              <a:t>o servidor </a:t>
            </a:r>
            <a:r>
              <a:rPr lang="pt-BR" dirty="0">
                <a:latin typeface="Calibri" panose="020F0502020204030204" pitchFamily="34" charset="0"/>
              </a:rPr>
              <a:t>ao médico do trabalho para ser reavaliados clínica e laboratorialmente, </a:t>
            </a:r>
            <a:r>
              <a:rPr lang="pt-BR" dirty="0" smtClean="0">
                <a:latin typeface="Calibri" panose="020F0502020204030204" pitchFamily="34" charset="0"/>
              </a:rPr>
              <a:t>para conclusão </a:t>
            </a:r>
            <a:r>
              <a:rPr lang="pt-BR" dirty="0">
                <a:latin typeface="Calibri" panose="020F0502020204030204" pitchFamily="34" charset="0"/>
              </a:rPr>
              <a:t>final sobre as providências necessárias, de acordo com </a:t>
            </a:r>
            <a:r>
              <a:rPr lang="pt-BR" dirty="0" smtClean="0">
                <a:latin typeface="Calibri" panose="020F0502020204030204" pitchFamily="34" charset="0"/>
              </a:rPr>
              <a:t>quadro anterior;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3940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20000" y="360000"/>
            <a:ext cx="10800000" cy="720000"/>
          </a:xfrm>
        </p:spPr>
        <p:txBody>
          <a:bodyPr>
            <a:noAutofit/>
          </a:bodyPr>
          <a:lstStyle/>
          <a:p>
            <a:pPr lvl="1" algn="ctr"/>
            <a:r>
              <a:rPr lang="pt-BR" sz="3200" b="1" kern="1200" cap="all" dirty="0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Monitoramento da Saúde do Trabalhador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3000000" y="1052736"/>
            <a:ext cx="7239000" cy="576064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pt-BR" dirty="0" smtClean="0"/>
              <a:t>Condutas:</a:t>
            </a:r>
            <a:endParaRPr lang="pt-BR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4763823"/>
              </p:ext>
            </p:extLst>
          </p:nvPr>
        </p:nvGraphicFramePr>
        <p:xfrm>
          <a:off x="1993899" y="1555800"/>
          <a:ext cx="8801102" cy="4571132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789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9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520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9015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“Kit” </a:t>
                      </a:r>
                      <a:r>
                        <a:rPr lang="pt-BR" sz="1600" dirty="0" smtClean="0">
                          <a:effectLst/>
                        </a:rPr>
                        <a:t>utilizado</a:t>
                      </a:r>
                      <a:endParaRPr lang="pt-B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 </a:t>
                      </a:r>
                      <a:r>
                        <a:rPr lang="pt-BR" sz="1600" dirty="0" smtClean="0">
                          <a:effectLst/>
                        </a:rPr>
                        <a:t>Procedimentos </a:t>
                      </a:r>
                      <a:r>
                        <a:rPr lang="pt-BR" sz="1600" dirty="0">
                          <a:effectLst/>
                        </a:rPr>
                        <a:t>a serem adotados</a:t>
                      </a:r>
                      <a:endParaRPr lang="pt-B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23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% Atividade da </a:t>
                      </a:r>
                      <a:r>
                        <a:rPr lang="pt-BR" sz="1600" dirty="0" smtClean="0">
                          <a:effectLst/>
                        </a:rPr>
                        <a:t>Enzima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</a:rPr>
                        <a:t>(% </a:t>
                      </a:r>
                      <a:r>
                        <a:rPr lang="pt-BR" sz="1600" dirty="0">
                          <a:effectLst/>
                        </a:rPr>
                        <a:t>Ativ. </a:t>
                      </a:r>
                      <a:r>
                        <a:rPr lang="pt-BR" sz="1600" dirty="0" err="1">
                          <a:effectLst/>
                        </a:rPr>
                        <a:t>Enz</a:t>
                      </a:r>
                      <a:r>
                        <a:rPr lang="pt-BR" sz="1600" dirty="0" smtClean="0">
                          <a:effectLst/>
                        </a:rPr>
                        <a:t>)</a:t>
                      </a:r>
                      <a:r>
                        <a:rPr lang="pt-BR" sz="1600" dirty="0">
                          <a:effectLst/>
                        </a:rPr>
                        <a:t> </a:t>
                      </a:r>
                      <a:endParaRPr lang="pt-B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% Inibição da </a:t>
                      </a:r>
                      <a:r>
                        <a:rPr lang="pt-BR" sz="1600" dirty="0" smtClean="0">
                          <a:effectLst/>
                        </a:rPr>
                        <a:t>Enzima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</a:rPr>
                        <a:t>(100- </a:t>
                      </a:r>
                      <a:r>
                        <a:rPr lang="pt-BR" sz="1600" dirty="0">
                          <a:effectLst/>
                        </a:rPr>
                        <a:t>% At. </a:t>
                      </a:r>
                      <a:r>
                        <a:rPr lang="pt-BR" sz="1600" dirty="0" err="1">
                          <a:effectLst/>
                        </a:rPr>
                        <a:t>Enz</a:t>
                      </a:r>
                      <a:r>
                        <a:rPr lang="pt-BR" sz="1600" dirty="0">
                          <a:effectLst/>
                        </a:rPr>
                        <a:t>)</a:t>
                      </a:r>
                      <a:endParaRPr lang="pt-B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910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</a:t>
                      </a:r>
                      <a:r>
                        <a:rPr lang="pt-B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 50</a:t>
                      </a:r>
                      <a:endParaRPr lang="pt-B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Limites aceitáveis; repetir o teste </a:t>
                      </a:r>
                      <a:r>
                        <a:rPr lang="pt-BR" sz="1600" dirty="0" smtClean="0">
                          <a:effectLst/>
                        </a:rPr>
                        <a:t>semestralmente</a:t>
                      </a:r>
                      <a:r>
                        <a:rPr lang="pt-BR" sz="1600" dirty="0">
                          <a:effectLst/>
                        </a:rPr>
                        <a:t> </a:t>
                      </a:r>
                      <a:endParaRPr lang="pt-B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6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</a:rPr>
                        <a:t>&lt; 75</a:t>
                      </a:r>
                      <a:endParaRPr lang="pt-B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</a:rPr>
                        <a:t>&gt; 50</a:t>
                      </a:r>
                      <a:endParaRPr lang="pt-B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Exposição excessiva, também com significado clínico ou toxicológico próprio, ou seja, pode indicar </a:t>
                      </a:r>
                      <a:r>
                        <a:rPr lang="pt-BR" sz="1600" dirty="0" smtClean="0">
                          <a:effectLst/>
                        </a:rPr>
                        <a:t>alguma doença</a:t>
                      </a:r>
                      <a:r>
                        <a:rPr lang="pt-BR" sz="1600" dirty="0">
                          <a:effectLst/>
                        </a:rPr>
                        <a:t>, estar associado a um efeito ou uma disfunção do sistema biológico avaliado. </a:t>
                      </a:r>
                      <a:r>
                        <a:rPr lang="pt-BR" sz="1600" dirty="0" smtClean="0">
                          <a:effectLst/>
                        </a:rPr>
                        <a:t>Afastar</a:t>
                      </a:r>
                      <a:r>
                        <a:rPr lang="pt-BR" sz="1600" baseline="0" dirty="0" smtClean="0">
                          <a:effectLst/>
                        </a:rPr>
                        <a:t> o trabalhador do contato com inseticidas, encaminhar trabalhador para o serviço de saúde do trabalhador, r</a:t>
                      </a:r>
                      <a:r>
                        <a:rPr lang="pt-BR" sz="1600" dirty="0" smtClean="0">
                          <a:effectLst/>
                        </a:rPr>
                        <a:t>epetir </a:t>
                      </a:r>
                      <a:r>
                        <a:rPr lang="pt-BR" sz="1600" dirty="0">
                          <a:effectLst/>
                        </a:rPr>
                        <a:t>o </a:t>
                      </a:r>
                      <a:r>
                        <a:rPr lang="pt-BR" sz="1600" dirty="0" smtClean="0">
                          <a:effectLst/>
                        </a:rPr>
                        <a:t>teste em um prazo de 30 dias;</a:t>
                      </a:r>
                      <a:endParaRPr lang="pt-B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205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520000" y="360000"/>
            <a:ext cx="7200000" cy="720000"/>
          </a:xfrm>
        </p:spPr>
        <p:txBody>
          <a:bodyPr/>
          <a:lstStyle/>
          <a:p>
            <a:pPr algn="ctr"/>
            <a:r>
              <a:rPr lang="pt-BR" dirty="0" smtClean="0"/>
              <a:t>Agrotóxicos</a:t>
            </a:r>
            <a:endParaRPr lang="pt-BR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228294" y="1531960"/>
            <a:ext cx="9758149" cy="5069160"/>
          </a:xfrm>
        </p:spPr>
        <p:txBody>
          <a:bodyPr>
            <a:normAutofit/>
          </a:bodyPr>
          <a:lstStyle/>
          <a:p>
            <a:r>
              <a:rPr lang="pt-BR" sz="2800" dirty="0" smtClean="0"/>
              <a:t>Utilização (DDT)</a:t>
            </a:r>
          </a:p>
          <a:p>
            <a:pPr lvl="1"/>
            <a:r>
              <a:rPr lang="pt-BR" sz="2400" dirty="0"/>
              <a:t>1939-1945 (II Guerra Mundial);</a:t>
            </a:r>
          </a:p>
          <a:p>
            <a:pPr lvl="1"/>
            <a:r>
              <a:rPr lang="pt-BR" sz="2400" dirty="0"/>
              <a:t>1940-1970 intensa utilização (malária e tifo);</a:t>
            </a:r>
          </a:p>
          <a:p>
            <a:pPr lvl="1"/>
            <a:r>
              <a:rPr lang="pt-BR" sz="2400" dirty="0"/>
              <a:t>1962: livro Primavera Silenciosa de Rachel Carson;</a:t>
            </a:r>
          </a:p>
          <a:p>
            <a:pPr lvl="1"/>
            <a:r>
              <a:rPr lang="pt-BR" sz="2400" dirty="0"/>
              <a:t>1972: proibido nos EUA;</a:t>
            </a:r>
          </a:p>
          <a:p>
            <a:pPr lvl="1"/>
            <a:r>
              <a:rPr lang="pt-BR" sz="2400" dirty="0"/>
              <a:t>1998: proibido no Brasil;</a:t>
            </a:r>
          </a:p>
          <a:p>
            <a:pPr lvl="1"/>
            <a:r>
              <a:rPr lang="pt-BR" sz="2400" dirty="0"/>
              <a:t>2001: convenção de Estocolmo propõe proibição mundial;</a:t>
            </a:r>
          </a:p>
          <a:p>
            <a:pPr lvl="1"/>
            <a:r>
              <a:rPr lang="pt-BR" sz="2400" dirty="0"/>
              <a:t>2006: OMS apoia uso no controle da malária (África)</a:t>
            </a:r>
          </a:p>
        </p:txBody>
      </p:sp>
    </p:spTree>
    <p:extLst>
      <p:ext uri="{BB962C8B-B14F-4D97-AF65-F5344CB8AC3E}">
        <p14:creationId xmlns:p14="http://schemas.microsoft.com/office/powerpoint/2010/main" val="258343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0000" y="360000"/>
            <a:ext cx="10800000" cy="720000"/>
          </a:xfrm>
        </p:spPr>
        <p:txBody>
          <a:bodyPr/>
          <a:lstStyle/>
          <a:p>
            <a:r>
              <a:rPr lang="pt-BR" dirty="0" smtClean="0"/>
              <a:t>Agrotóxicos no Brasil e no Mundo</a:t>
            </a:r>
            <a:endParaRPr lang="pt-BR" dirty="0"/>
          </a:p>
        </p:txBody>
      </p:sp>
      <p:pic>
        <p:nvPicPr>
          <p:cNvPr id="6146" name="Picture 2" descr="C:\Users\user\Desktop\curso de verão\0,,69830208,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5641" y="1844824"/>
            <a:ext cx="7529979" cy="4392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2213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0000" y="360000"/>
            <a:ext cx="10800000" cy="720000"/>
          </a:xfrm>
        </p:spPr>
        <p:txBody>
          <a:bodyPr/>
          <a:lstStyle/>
          <a:p>
            <a:r>
              <a:rPr lang="pt-BR" dirty="0" smtClean="0"/>
              <a:t>Agrotóxicos no Brasil e no Mundo</a:t>
            </a:r>
            <a:endParaRPr lang="pt-BR" dirty="0"/>
          </a:p>
        </p:txBody>
      </p:sp>
      <p:pic>
        <p:nvPicPr>
          <p:cNvPr id="10242" name="Picture 2" descr="C:\Users\user\Desktop\curso de verão\proibição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721" y="1700808"/>
            <a:ext cx="6048411" cy="47091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033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Agrotóxicos no Brasil e no Mundo</a:t>
            </a:r>
            <a:endParaRPr lang="pt-BR" dirty="0"/>
          </a:p>
        </p:txBody>
      </p:sp>
      <p:pic>
        <p:nvPicPr>
          <p:cNvPr id="7170" name="Picture 2" descr="C:\Users\user\Desktop\curso de verão\0,,69830211,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5680" y="1700808"/>
            <a:ext cx="6853944" cy="45692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7462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0000" y="360000"/>
            <a:ext cx="10800000" cy="720000"/>
          </a:xfrm>
        </p:spPr>
        <p:txBody>
          <a:bodyPr/>
          <a:lstStyle/>
          <a:p>
            <a:r>
              <a:rPr lang="pt-BR" dirty="0" smtClean="0"/>
              <a:t>Agrotóxicos no Brasil e no Mundo</a:t>
            </a:r>
            <a:endParaRPr lang="pt-BR" dirty="0"/>
          </a:p>
        </p:txBody>
      </p:sp>
      <p:pic>
        <p:nvPicPr>
          <p:cNvPr id="8194" name="Picture 2" descr="C:\Users\user\Desktop\curso de verão\0,,69830204,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7888" y="908720"/>
            <a:ext cx="4032448" cy="53631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041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0000" y="360000"/>
            <a:ext cx="10800000" cy="720000"/>
          </a:xfrm>
        </p:spPr>
        <p:txBody>
          <a:bodyPr/>
          <a:lstStyle/>
          <a:p>
            <a:r>
              <a:rPr lang="pt-BR" dirty="0" smtClean="0"/>
              <a:t>Agrotóxicos no Brasil e no Mundo</a:t>
            </a:r>
            <a:endParaRPr lang="pt-BR" dirty="0"/>
          </a:p>
        </p:txBody>
      </p:sp>
      <p:pic>
        <p:nvPicPr>
          <p:cNvPr id="9218" name="Picture 2" descr="C:\Users\user\Desktop\curso de verão\agrotoxicos-300x2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4274" y="1769162"/>
            <a:ext cx="5914094" cy="43961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80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0000" y="360000"/>
            <a:ext cx="10800000" cy="720000"/>
          </a:xfrm>
        </p:spPr>
        <p:txBody>
          <a:bodyPr/>
          <a:lstStyle/>
          <a:p>
            <a:r>
              <a:rPr lang="pt-BR" dirty="0" smtClean="0"/>
              <a:t>Agrotóxicos no Brasil e no Mundo</a:t>
            </a:r>
            <a:endParaRPr lang="pt-BR" dirty="0"/>
          </a:p>
        </p:txBody>
      </p:sp>
      <p:pic>
        <p:nvPicPr>
          <p:cNvPr id="11266" name="Picture 2" descr="C:\Users\user\Desktop\curso de verão\pa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665" y="1135130"/>
            <a:ext cx="7157771" cy="4104456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/>
        </p:nvSpPr>
        <p:spPr>
          <a:xfrm>
            <a:off x="3071665" y="5717798"/>
            <a:ext cx="7157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PARA - Programa </a:t>
            </a:r>
            <a:r>
              <a:rPr lang="pt-BR" dirty="0"/>
              <a:t>de Análise de Resíduos de Agrotóxicos em </a:t>
            </a:r>
            <a:r>
              <a:rPr lang="pt-BR" dirty="0" smtClean="0"/>
              <a:t>Alimentos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83877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0000" y="360000"/>
            <a:ext cx="10800000" cy="720000"/>
          </a:xfrm>
        </p:spPr>
        <p:txBody>
          <a:bodyPr/>
          <a:lstStyle/>
          <a:p>
            <a:r>
              <a:rPr lang="pt-BR" dirty="0" smtClean="0"/>
              <a:t>Agrotóxicos no Brasil e no Mundo</a:t>
            </a:r>
            <a:endParaRPr lang="pt-BR" dirty="0"/>
          </a:p>
        </p:txBody>
      </p:sp>
      <p:pic>
        <p:nvPicPr>
          <p:cNvPr id="12290" name="Picture 2" descr="C:\Users\user\Desktop\curso de verão\para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673" y="1556792"/>
            <a:ext cx="7074555" cy="50131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277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0000" y="360000"/>
            <a:ext cx="10800000" cy="720000"/>
          </a:xfrm>
        </p:spPr>
        <p:txBody>
          <a:bodyPr/>
          <a:lstStyle/>
          <a:p>
            <a:r>
              <a:rPr lang="pt-BR" dirty="0" smtClean="0"/>
              <a:t>Agrotóxicos no Brasil e no Mundo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88750" y="1468724"/>
            <a:ext cx="325048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Limite </a:t>
            </a:r>
            <a:r>
              <a:rPr lang="pt-BR" sz="2000" dirty="0"/>
              <a:t>Máximo de Resíduo (LMR): quantidade máxima de resíduo de agrotóxico oficialmente aceita no alimento, em decorrência da aplicação adequada do agrotóxico numa fase específica, desde sua produção até o seu consumo, expresso em miligrama de resíduo por quilograma de alimento (mg/kg</a:t>
            </a:r>
            <a:r>
              <a:rPr lang="pt-BR" sz="2000" dirty="0" smtClean="0"/>
              <a:t>).</a:t>
            </a:r>
            <a:endParaRPr lang="pt-BR" sz="2000" dirty="0"/>
          </a:p>
        </p:txBody>
      </p:sp>
      <p:pic>
        <p:nvPicPr>
          <p:cNvPr id="1026" name="Picture 2" descr="https://2.bp.blogspot.com/-c6ll6VY_r9k/VTZzxY0zUmI/AAAAAAAAAVM/RPWLy2cEViU/s1600/agroto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479" y="1150433"/>
            <a:ext cx="7937396" cy="564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80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0000" y="360000"/>
            <a:ext cx="10800000" cy="720000"/>
          </a:xfrm>
        </p:spPr>
        <p:txBody>
          <a:bodyPr/>
          <a:lstStyle/>
          <a:p>
            <a:r>
              <a:rPr lang="pt-BR" dirty="0" smtClean="0"/>
              <a:t>Agrotóxicos no Brasil e no Mundo</a:t>
            </a:r>
            <a:endParaRPr lang="pt-BR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7689" y="1585178"/>
            <a:ext cx="6548019" cy="4946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8312006" y="3067963"/>
            <a:ext cx="5640036" cy="166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11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0000" y="360000"/>
            <a:ext cx="10800000" cy="720000"/>
          </a:xfrm>
        </p:spPr>
        <p:txBody>
          <a:bodyPr/>
          <a:lstStyle/>
          <a:p>
            <a:r>
              <a:rPr lang="pt-BR" dirty="0" smtClean="0"/>
              <a:t>Agrotóxicos no Brasil e no Mundo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492" y="1060860"/>
            <a:ext cx="4472545" cy="392400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7747" y="1060858"/>
            <a:ext cx="4432678" cy="392400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76" y="1068751"/>
            <a:ext cx="3061415" cy="1403186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7491" y="4992751"/>
            <a:ext cx="3772819" cy="1560618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92430" y="4984857"/>
            <a:ext cx="3616966" cy="156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27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520000" y="360000"/>
            <a:ext cx="7200000" cy="720000"/>
          </a:xfrm>
        </p:spPr>
        <p:txBody>
          <a:bodyPr/>
          <a:lstStyle/>
          <a:p>
            <a:pPr algn="ctr"/>
            <a:r>
              <a:rPr lang="pt-BR" dirty="0" smtClean="0"/>
              <a:t>Legislação</a:t>
            </a:r>
            <a:endParaRPr lang="pt-BR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556115" y="1600200"/>
            <a:ext cx="9069121" cy="964704"/>
          </a:xfrm>
        </p:spPr>
        <p:txBody>
          <a:bodyPr>
            <a:normAutofit fontScale="92500" lnSpcReduction="10000"/>
          </a:bodyPr>
          <a:lstStyle/>
          <a:p>
            <a:pPr marL="0" lvl="1" indent="0" algn="ctr">
              <a:buNone/>
            </a:pPr>
            <a:r>
              <a:rPr lang="pt-BR" sz="2600" dirty="0"/>
              <a:t>Decreto nº 4.074, 04/01/2002, que regulamenta a Lei nº 7.802 de 11/07/89, considera como agrotóxicos e afins:</a:t>
            </a:r>
          </a:p>
        </p:txBody>
      </p:sp>
      <p:sp>
        <p:nvSpPr>
          <p:cNvPr id="4" name="Espaço Reservado para Conteúdo 1"/>
          <p:cNvSpPr txBox="1">
            <a:spLocks/>
          </p:cNvSpPr>
          <p:nvPr/>
        </p:nvSpPr>
        <p:spPr bwMode="auto">
          <a:xfrm>
            <a:off x="1395300" y="2924944"/>
            <a:ext cx="9390750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pt-BR" sz="2000" dirty="0">
                <a:solidFill>
                  <a:srgbClr val="FFFF00"/>
                </a:solidFill>
              </a:rPr>
              <a:t>"Os produtos e os componentes de processos físicos, químicos ou biológicos destinados ao uso nos setores de produção, armazenamento e beneficiamento de produtos agrícolas, nas pastagens, na proteção de florestas nativas ou implantadas e de outros ecossistemas e também em ambientes urbanos, hídricos e industriais, cuja </a:t>
            </a:r>
            <a:r>
              <a:rPr lang="pt-BR" sz="2000" u="sng" dirty="0">
                <a:solidFill>
                  <a:srgbClr val="FFFF00"/>
                </a:solidFill>
              </a:rPr>
              <a:t>finalidade seja alterar a composição da flora e da fauna</a:t>
            </a:r>
            <a:r>
              <a:rPr lang="pt-BR" sz="2000" dirty="0">
                <a:solidFill>
                  <a:srgbClr val="FFFF00"/>
                </a:solidFill>
              </a:rPr>
              <a:t>, a fim de preservá-la da ação danosa de seres vivos considerados nocivos, bem como substâncias e produtos empregados como desfolhantes, dessecantes, estimuladores e inibidores do crescimento."</a:t>
            </a:r>
            <a:endParaRPr lang="pt-BR" sz="2000" i="1" dirty="0">
              <a:solidFill>
                <a:srgbClr val="FFFF00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223792" y="6525345"/>
            <a:ext cx="6372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400" dirty="0"/>
              <a:t>http://www.planalto.gov.br/ccivil_03/decreto/2002/d4074.htm</a:t>
            </a:r>
          </a:p>
        </p:txBody>
      </p:sp>
    </p:spTree>
    <p:extLst>
      <p:ext uri="{BB962C8B-B14F-4D97-AF65-F5344CB8AC3E}">
        <p14:creationId xmlns:p14="http://schemas.microsoft.com/office/powerpoint/2010/main" val="184225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0000" y="360000"/>
            <a:ext cx="10800000" cy="720000"/>
          </a:xfrm>
        </p:spPr>
        <p:txBody>
          <a:bodyPr/>
          <a:lstStyle/>
          <a:p>
            <a:r>
              <a:rPr lang="pt-BR" dirty="0" smtClean="0"/>
              <a:t>Agrotóxicos no Brasil e no Mundo</a:t>
            </a:r>
            <a:endParaRPr lang="pt-BR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5008" y="1301162"/>
            <a:ext cx="4825298" cy="2232544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0" y="1301162"/>
            <a:ext cx="4460253" cy="392400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3433" y="5916392"/>
            <a:ext cx="2453101" cy="732765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206" y="5222680"/>
            <a:ext cx="11203160" cy="69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13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0000" y="360000"/>
            <a:ext cx="10800000" cy="720000"/>
          </a:xfrm>
        </p:spPr>
        <p:txBody>
          <a:bodyPr/>
          <a:lstStyle/>
          <a:p>
            <a:r>
              <a:rPr lang="pt-BR" dirty="0" smtClean="0"/>
              <a:t>Agrotóxicos no Brasil e no Mundo</a:t>
            </a:r>
            <a:endParaRPr lang="pt-BR" dirty="0"/>
          </a:p>
        </p:txBody>
      </p:sp>
      <p:pic>
        <p:nvPicPr>
          <p:cNvPr id="24578" name="Picture 2" descr="C:\Users\user\Desktop\curso de verão\27-07-2016 15_13_20larissa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3139" y="1318200"/>
            <a:ext cx="8743591" cy="4891314"/>
          </a:xfrm>
          <a:prstGeom prst="rect">
            <a:avLst/>
          </a:prstGeom>
          <a:noFill/>
        </p:spPr>
      </p:pic>
      <p:sp>
        <p:nvSpPr>
          <p:cNvPr id="4" name="Retângulo 3"/>
          <p:cNvSpPr/>
          <p:nvPr/>
        </p:nvSpPr>
        <p:spPr>
          <a:xfrm>
            <a:off x="218364" y="1318200"/>
            <a:ext cx="2866029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/>
              <a:t>Ingestão </a:t>
            </a:r>
            <a:r>
              <a:rPr lang="pt-BR" sz="2000" dirty="0"/>
              <a:t>Diária Aceitável (IDA): quantidade estimada de substância presente nos alimentos que pode ser ingerida diariamente ao longo da vida, sem oferecer risco apreciável à saúde do consumidor, expressa em miligrama de substância por quilograma de peso corpóreo (mg/kg p.c.).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23526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0000" y="360000"/>
            <a:ext cx="10800000" cy="720000"/>
          </a:xfrm>
        </p:spPr>
        <p:txBody>
          <a:bodyPr/>
          <a:lstStyle/>
          <a:p>
            <a:r>
              <a:rPr lang="pt-BR" dirty="0" smtClean="0"/>
              <a:t>Agrotóxicos e Ciência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26439" y="4583946"/>
            <a:ext cx="6987123" cy="1905075"/>
          </a:xfrm>
        </p:spPr>
        <p:txBody>
          <a:bodyPr>
            <a:normAutofit fontScale="70000" lnSpcReduction="20000"/>
          </a:bodyPr>
          <a:lstStyle/>
          <a:p>
            <a:r>
              <a:rPr lang="pt-BR" sz="2800" dirty="0" smtClean="0"/>
              <a:t>Câncer: testículo, mama, próstata</a:t>
            </a:r>
          </a:p>
          <a:p>
            <a:r>
              <a:rPr lang="pt-BR" sz="2800" dirty="0" smtClean="0"/>
              <a:t>Mutações gênicas: significativamente mais alto no grupo exposto a agrotóxicos</a:t>
            </a:r>
          </a:p>
          <a:p>
            <a:endParaRPr lang="pt-BR" dirty="0" smtClean="0"/>
          </a:p>
          <a:p>
            <a:pPr algn="r"/>
            <a:r>
              <a:rPr lang="pt-BR" dirty="0" err="1"/>
              <a:t>Rev</a:t>
            </a:r>
            <a:r>
              <a:rPr lang="pt-BR" dirty="0"/>
              <a:t> </a:t>
            </a:r>
            <a:r>
              <a:rPr lang="pt-BR" dirty="0" err="1"/>
              <a:t>Esc</a:t>
            </a:r>
            <a:r>
              <a:rPr lang="pt-BR" dirty="0"/>
              <a:t> Enfermagem USP, v. 42, n. 3, 2008.</a:t>
            </a:r>
          </a:p>
        </p:txBody>
      </p:sp>
      <p:pic>
        <p:nvPicPr>
          <p:cNvPr id="13315" name="Picture 3" descr="C:\Users\user\Desktop\curso de verão\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6439" y="1484783"/>
            <a:ext cx="6987123" cy="27363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018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0000" y="360000"/>
            <a:ext cx="10800000" cy="720000"/>
          </a:xfrm>
        </p:spPr>
        <p:txBody>
          <a:bodyPr/>
          <a:lstStyle/>
          <a:p>
            <a:r>
              <a:rPr lang="pt-BR" dirty="0" smtClean="0"/>
              <a:t>Agrotóxicos e Ciência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27566" y="4509121"/>
            <a:ext cx="7184868" cy="1617043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Associação de 6 tipos de agrotóxicos e diabetes: DDT, DDE, heptacloro, HCH, </a:t>
            </a:r>
            <a:r>
              <a:rPr lang="pt-BR" dirty="0" err="1" smtClean="0"/>
              <a:t>oxiclordano</a:t>
            </a:r>
            <a:r>
              <a:rPr lang="pt-BR" dirty="0" smtClean="0"/>
              <a:t>, </a:t>
            </a:r>
            <a:r>
              <a:rPr lang="pt-BR" dirty="0" err="1" smtClean="0"/>
              <a:t>trans-nonachlor</a:t>
            </a:r>
            <a:endParaRPr lang="pt-BR" dirty="0"/>
          </a:p>
        </p:txBody>
      </p:sp>
      <p:pic>
        <p:nvPicPr>
          <p:cNvPr id="14338" name="Picture 2" descr="C:\Users\user\Desktop\curso de verão\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7566" y="1556792"/>
            <a:ext cx="7184868" cy="27949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636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0000" y="360000"/>
            <a:ext cx="10800000" cy="720000"/>
          </a:xfrm>
        </p:spPr>
        <p:txBody>
          <a:bodyPr/>
          <a:lstStyle/>
          <a:p>
            <a:r>
              <a:rPr lang="pt-BR" dirty="0" smtClean="0"/>
              <a:t>Agrotóxicos e Ciência</a:t>
            </a:r>
            <a:endParaRPr lang="pt-BR" dirty="0"/>
          </a:p>
        </p:txBody>
      </p:sp>
      <p:pic>
        <p:nvPicPr>
          <p:cNvPr id="15362" name="Picture 2" descr="C:\Users\user\Desktop\curso de verão\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7235" y="1383747"/>
            <a:ext cx="7365530" cy="2230310"/>
          </a:xfrm>
          <a:prstGeom prst="rect">
            <a:avLst/>
          </a:prstGeom>
          <a:noFill/>
        </p:spPr>
      </p:pic>
      <p:sp>
        <p:nvSpPr>
          <p:cNvPr id="5" name="Espaço Reservado para Conteúdo 2"/>
          <p:cNvSpPr txBox="1">
            <a:spLocks/>
          </p:cNvSpPr>
          <p:nvPr/>
        </p:nvSpPr>
        <p:spPr bwMode="auto">
          <a:xfrm>
            <a:off x="2437236" y="4005064"/>
            <a:ext cx="736553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2800" kern="0" dirty="0" smtClean="0">
                <a:sym typeface="Wingdings" pitchFamily="2" charset="2"/>
              </a:rPr>
              <a:t>Doença </a:t>
            </a:r>
            <a:r>
              <a:rPr lang="pt-BR" sz="2800" kern="0" dirty="0">
                <a:sym typeface="Wingdings" pitchFamily="2" charset="2"/>
              </a:rPr>
              <a:t>inflamatória crônica do tecido conjuntivo. Principal característica é o endurecimento (</a:t>
            </a:r>
            <a:r>
              <a:rPr lang="pt-BR" sz="2800" kern="0" dirty="0" err="1">
                <a:sym typeface="Wingdings" pitchFamily="2" charset="2"/>
              </a:rPr>
              <a:t>esclero</a:t>
            </a:r>
            <a:r>
              <a:rPr lang="pt-BR" sz="2800" kern="0" dirty="0">
                <a:sym typeface="Wingdings" pitchFamily="2" charset="2"/>
              </a:rPr>
              <a:t>) da </a:t>
            </a:r>
            <a:r>
              <a:rPr lang="pt-BR" sz="2800" kern="0" dirty="0" smtClean="0">
                <a:sym typeface="Wingdings" pitchFamily="2" charset="2"/>
              </a:rPr>
              <a:t>pele.</a:t>
            </a:r>
            <a:endParaRPr lang="pt-BR" sz="2800" kern="0" dirty="0">
              <a:sym typeface="Wingdings" pitchFamily="2" charset="2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pt-BR" sz="2800" kern="0" dirty="0">
              <a:sym typeface="Wingdings" pitchFamily="2" charset="2"/>
            </a:endParaRPr>
          </a:p>
          <a:p>
            <a:pPr marL="342900" indent="-342900" algn="r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pt-BR" sz="2000" kern="0" dirty="0" err="1">
                <a:sym typeface="Wingdings" pitchFamily="2" charset="2"/>
              </a:rPr>
              <a:t>Rev</a:t>
            </a:r>
            <a:r>
              <a:rPr lang="pt-BR" sz="2000" kern="0" dirty="0">
                <a:sym typeface="Wingdings" pitchFamily="2" charset="2"/>
              </a:rPr>
              <a:t> </a:t>
            </a:r>
            <a:r>
              <a:rPr lang="pt-BR" sz="2000" kern="0" dirty="0" err="1">
                <a:sym typeface="Wingdings" pitchFamily="2" charset="2"/>
              </a:rPr>
              <a:t>Bras</a:t>
            </a:r>
            <a:r>
              <a:rPr lang="pt-BR" sz="2000" kern="0" dirty="0">
                <a:sym typeface="Wingdings" pitchFamily="2" charset="2"/>
              </a:rPr>
              <a:t> </a:t>
            </a:r>
            <a:r>
              <a:rPr lang="pt-BR" sz="2000" kern="0" dirty="0" err="1">
                <a:sym typeface="Wingdings" pitchFamily="2" charset="2"/>
              </a:rPr>
              <a:t>Reumatol</a:t>
            </a:r>
            <a:r>
              <a:rPr lang="pt-BR" sz="2000" kern="0" dirty="0">
                <a:sym typeface="Wingdings" pitchFamily="2" charset="2"/>
              </a:rPr>
              <a:t>, v.48, n.1, 2008.</a:t>
            </a:r>
            <a:endParaRPr lang="pt-BR" sz="2000" kern="0" dirty="0"/>
          </a:p>
        </p:txBody>
      </p:sp>
    </p:spTree>
    <p:extLst>
      <p:ext uri="{BB962C8B-B14F-4D97-AF65-F5344CB8AC3E}">
        <p14:creationId xmlns:p14="http://schemas.microsoft.com/office/powerpoint/2010/main" val="385334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0000" y="360000"/>
            <a:ext cx="10800000" cy="720000"/>
          </a:xfrm>
        </p:spPr>
        <p:txBody>
          <a:bodyPr/>
          <a:lstStyle/>
          <a:p>
            <a:r>
              <a:rPr lang="pt-BR" dirty="0" smtClean="0"/>
              <a:t>Agrotóxicos </a:t>
            </a:r>
            <a:r>
              <a:rPr lang="pt-BR" dirty="0" smtClean="0"/>
              <a:t>e Ciência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758" y="1143183"/>
            <a:ext cx="7110484" cy="213320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8469" y="6261114"/>
            <a:ext cx="5335169" cy="317578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2564758" y="3590721"/>
            <a:ext cx="71104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dirty="0" smtClean="0"/>
              <a:t>Danos ao DNA; câncer; malformações; prematuros;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dirty="0" smtClean="0"/>
              <a:t>Possuíam níveis sanguíneos </a:t>
            </a:r>
            <a:r>
              <a:rPr lang="pt-BR" sz="2000" dirty="0"/>
              <a:t>de </a:t>
            </a:r>
            <a:r>
              <a:rPr lang="pt-BR" sz="2000" dirty="0" smtClean="0"/>
              <a:t>DDT bem </a:t>
            </a:r>
            <a:r>
              <a:rPr lang="pt-BR" sz="2000" dirty="0"/>
              <a:t>superiores aos da </a:t>
            </a:r>
            <a:r>
              <a:rPr lang="pt-BR" sz="2000" dirty="0" smtClean="0"/>
              <a:t>população </a:t>
            </a:r>
            <a:r>
              <a:rPr lang="pt-BR" sz="2000" dirty="0"/>
              <a:t>em </a:t>
            </a:r>
            <a:r>
              <a:rPr lang="pt-BR" sz="2000" dirty="0" smtClean="0"/>
              <a:t>geral;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dirty="0" smtClean="0"/>
              <a:t>Alterações nos </a:t>
            </a:r>
            <a:r>
              <a:rPr lang="pt-BR" sz="2000" dirty="0"/>
              <a:t>sistemas reprodutores masculinos </a:t>
            </a:r>
            <a:r>
              <a:rPr lang="pt-BR" sz="2000" dirty="0" smtClean="0"/>
              <a:t>e femininos;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dirty="0" smtClean="0"/>
              <a:t>Doenças neurológicas (Alzheimer).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428716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0000" y="360000"/>
            <a:ext cx="10800000" cy="720000"/>
          </a:xfrm>
        </p:spPr>
        <p:txBody>
          <a:bodyPr/>
          <a:lstStyle/>
          <a:p>
            <a:r>
              <a:rPr lang="pt-BR" dirty="0" smtClean="0"/>
              <a:t>ACE / Agrotóxicos e Ciência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2305876" y="4653137"/>
            <a:ext cx="7628247" cy="1473027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Apesar de tratar da exposição aos agrotóxicos, o artigo enfoca a precarização das condições de trabalho.</a:t>
            </a:r>
          </a:p>
          <a:p>
            <a:pPr algn="r"/>
            <a:r>
              <a:rPr lang="pt-BR" dirty="0"/>
              <a:t>Ciência &amp; Saúde Coletiva, v.14, n.6, 2009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5876" y="1196973"/>
            <a:ext cx="7628247" cy="3456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7291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0000" y="360000"/>
            <a:ext cx="10800000" cy="720000"/>
          </a:xfrm>
        </p:spPr>
        <p:txBody>
          <a:bodyPr/>
          <a:lstStyle/>
          <a:p>
            <a:r>
              <a:rPr lang="pt-BR" dirty="0" smtClean="0"/>
              <a:t>ACE / Agrotóxicos e Ciência</a:t>
            </a:r>
            <a:endParaRPr lang="pt-BR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8150" y="1440712"/>
            <a:ext cx="7523699" cy="2197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7514" y="5645933"/>
            <a:ext cx="31908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2358150" y="3998485"/>
            <a:ext cx="75236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Precarização </a:t>
            </a:r>
            <a:r>
              <a:rPr lang="pt-BR" sz="3200" dirty="0"/>
              <a:t>das condições de trabalho</a:t>
            </a:r>
          </a:p>
        </p:txBody>
      </p:sp>
    </p:spTree>
    <p:extLst>
      <p:ext uri="{BB962C8B-B14F-4D97-AF65-F5344CB8AC3E}">
        <p14:creationId xmlns:p14="http://schemas.microsoft.com/office/powerpoint/2010/main" val="379032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0000" y="360000"/>
            <a:ext cx="10800000" cy="720000"/>
          </a:xfrm>
        </p:spPr>
        <p:txBody>
          <a:bodyPr/>
          <a:lstStyle/>
          <a:p>
            <a:r>
              <a:rPr lang="pt-BR" dirty="0" smtClean="0"/>
              <a:t>Agrotóxicos e Ciência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6085" y="5428343"/>
            <a:ext cx="7207831" cy="1039414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Alimentos orgânicos possuem entre 19% a 69% a mais de antioxidante que alimentos convencionais.</a:t>
            </a:r>
          </a:p>
        </p:txBody>
      </p:sp>
      <p:pic>
        <p:nvPicPr>
          <p:cNvPr id="16386" name="Picture 2" descr="C:\Users\user\Desktop\curso de verão\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6085" y="1196114"/>
            <a:ext cx="7207831" cy="36515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7114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983632" y="548680"/>
            <a:ext cx="7315200" cy="864096"/>
          </a:xfrm>
        </p:spPr>
        <p:txBody>
          <a:bodyPr>
            <a:normAutofit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pt-BR" sz="3400" b="1" kern="1200" cap="all" dirty="0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Muito Obrigado!!</a:t>
            </a:r>
          </a:p>
        </p:txBody>
      </p:sp>
      <p:pic>
        <p:nvPicPr>
          <p:cNvPr id="1026" name="Picture 2" descr="O que me preocupa não é nem o grito dos corruptos, dos violentos, dos desonestos, dos sem caráter, dos sem ética... O que me preocupa é o silêncio dos bons.... Frase de Martin Luther King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679" y="1628800"/>
            <a:ext cx="6675106" cy="350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2"/>
          <p:cNvSpPr txBox="1">
            <a:spLocks/>
          </p:cNvSpPr>
          <p:nvPr/>
        </p:nvSpPr>
        <p:spPr bwMode="auto">
          <a:xfrm>
            <a:off x="2983632" y="5421264"/>
            <a:ext cx="7315200" cy="117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pPr marL="0" lvl="1" algn="ctr"/>
            <a:r>
              <a:rPr lang="pt-BR" sz="2000" kern="0" dirty="0" smtClean="0">
                <a:hlinkClick r:id="rId3"/>
              </a:rPr>
              <a:t>marcos.rodrigues@sesau.campogrande.ms.gov.br</a:t>
            </a:r>
            <a:endParaRPr lang="pt-BR" sz="2000" kern="0" dirty="0"/>
          </a:p>
        </p:txBody>
      </p:sp>
    </p:spTree>
    <p:extLst>
      <p:ext uri="{BB962C8B-B14F-4D97-AF65-F5344CB8AC3E}">
        <p14:creationId xmlns:p14="http://schemas.microsoft.com/office/powerpoint/2010/main" val="115027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520000" y="360000"/>
            <a:ext cx="7200000" cy="720000"/>
          </a:xfrm>
        </p:spPr>
        <p:txBody>
          <a:bodyPr/>
          <a:lstStyle/>
          <a:p>
            <a:pPr algn="ctr"/>
            <a:r>
              <a:rPr lang="pt-BR" dirty="0" smtClean="0"/>
              <a:t>Agrotóxicos</a:t>
            </a:r>
            <a:endParaRPr lang="pt-BR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Classificação</a:t>
            </a:r>
          </a:p>
          <a:p>
            <a:pPr lvl="1"/>
            <a:r>
              <a:rPr lang="pt-BR" sz="2400" dirty="0" smtClean="0"/>
              <a:t>Quanto à natureza da praga;</a:t>
            </a:r>
          </a:p>
          <a:p>
            <a:pPr lvl="1"/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51353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1252927"/>
              </p:ext>
            </p:extLst>
          </p:nvPr>
        </p:nvGraphicFramePr>
        <p:xfrm>
          <a:off x="1378425" y="143929"/>
          <a:ext cx="9703557" cy="6611653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3234519">
                  <a:extLst>
                    <a:ext uri="{9D8B030D-6E8A-4147-A177-3AD203B41FA5}">
                      <a16:colId xmlns:a16="http://schemas.microsoft.com/office/drawing/2014/main" val="3416861033"/>
                    </a:ext>
                  </a:extLst>
                </a:gridCol>
                <a:gridCol w="3200472">
                  <a:extLst>
                    <a:ext uri="{9D8B030D-6E8A-4147-A177-3AD203B41FA5}">
                      <a16:colId xmlns:a16="http://schemas.microsoft.com/office/drawing/2014/main" val="3531595648"/>
                    </a:ext>
                  </a:extLst>
                </a:gridCol>
                <a:gridCol w="3268566">
                  <a:extLst>
                    <a:ext uri="{9D8B030D-6E8A-4147-A177-3AD203B41FA5}">
                      <a16:colId xmlns:a16="http://schemas.microsoft.com/office/drawing/2014/main" val="3840880861"/>
                    </a:ext>
                  </a:extLst>
                </a:gridCol>
              </a:tblGrid>
              <a:tr h="43158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</a:rPr>
                        <a:t>Principais </a:t>
                      </a:r>
                      <a:r>
                        <a:rPr lang="pt-BR" sz="1600" dirty="0">
                          <a:effectLst/>
                        </a:rPr>
                        <a:t>categorias de agrotóxicos quanto à natureza da praga combatida e ao grupo químico a que pertencem.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2" marR="26422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7647235"/>
                  </a:ext>
                </a:extLst>
              </a:tr>
              <a:tr h="4764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Classificação quanto à natureza da praga controlada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2" marR="264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Classificação quanto ao grupo químico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2" marR="264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Exemplos (produto/substâncias/agentes)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2" marR="26422" marT="0" marB="0" anchor="ctr"/>
                </a:tc>
                <a:extLst>
                  <a:ext uri="{0D108BD9-81ED-4DB2-BD59-A6C34878D82A}">
                    <a16:rowId xmlns:a16="http://schemas.microsoft.com/office/drawing/2014/main" val="833749452"/>
                  </a:ext>
                </a:extLst>
              </a:tr>
              <a:tr h="431585">
                <a:tc row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Inseticidas (controle de insetos)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2" marR="2642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Inorgânicos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2" marR="2642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Fosfeto de alumínio, arseniato de cálcio*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2" marR="26422" marT="0" marB="0" anchor="ctr"/>
                </a:tc>
                <a:extLst>
                  <a:ext uri="{0D108BD9-81ED-4DB2-BD59-A6C34878D82A}">
                    <a16:rowId xmlns:a16="http://schemas.microsoft.com/office/drawing/2014/main" val="538725044"/>
                  </a:ext>
                </a:extLst>
              </a:tr>
              <a:tr h="23823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Ésteres de ácidos graxos de origem vegetal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2" marR="2642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Óleos vegetais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2" marR="26422" marT="0" marB="0" anchor="ctr"/>
                </a:tc>
                <a:extLst>
                  <a:ext uri="{0D108BD9-81ED-4DB2-BD59-A6C34878D82A}">
                    <a16:rowId xmlns:a16="http://schemas.microsoft.com/office/drawing/2014/main" val="765367149"/>
                  </a:ext>
                </a:extLst>
              </a:tr>
              <a:tr h="23823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Organoclorados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2" marR="2642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err="1">
                          <a:effectLst/>
                        </a:rPr>
                        <a:t>Aldrin</a:t>
                      </a:r>
                      <a:r>
                        <a:rPr lang="pt-BR" sz="1400" dirty="0">
                          <a:effectLst/>
                        </a:rPr>
                        <a:t>*, DDT*, BHC*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2" marR="26422" marT="0" marB="0" anchor="ctr"/>
                </a:tc>
                <a:extLst>
                  <a:ext uri="{0D108BD9-81ED-4DB2-BD59-A6C34878D82A}">
                    <a16:rowId xmlns:a16="http://schemas.microsoft.com/office/drawing/2014/main" val="1059349451"/>
                  </a:ext>
                </a:extLst>
              </a:tr>
              <a:tr h="47647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Organofosforados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2" marR="2642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Fenitrotiona, parationa*, malationa, parationa metilíca*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2" marR="26422" marT="0" marB="0" anchor="ctr"/>
                </a:tc>
                <a:extLst>
                  <a:ext uri="{0D108BD9-81ED-4DB2-BD59-A6C34878D82A}">
                    <a16:rowId xmlns:a16="http://schemas.microsoft.com/office/drawing/2014/main" val="3106534352"/>
                  </a:ext>
                </a:extLst>
              </a:tr>
              <a:tr h="23823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Carbamatos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2" marR="2642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err="1">
                          <a:effectLst/>
                        </a:rPr>
                        <a:t>Carbofurano</a:t>
                      </a:r>
                      <a:r>
                        <a:rPr lang="pt-BR" sz="1400" dirty="0">
                          <a:effectLst/>
                        </a:rPr>
                        <a:t>*, </a:t>
                      </a:r>
                      <a:r>
                        <a:rPr lang="pt-BR" sz="1400" dirty="0" err="1">
                          <a:effectLst/>
                        </a:rPr>
                        <a:t>aldicarbe</a:t>
                      </a:r>
                      <a:r>
                        <a:rPr lang="pt-BR" sz="1400" dirty="0">
                          <a:effectLst/>
                        </a:rPr>
                        <a:t>, </a:t>
                      </a:r>
                      <a:r>
                        <a:rPr lang="pt-BR" sz="1400" dirty="0" err="1">
                          <a:effectLst/>
                        </a:rPr>
                        <a:t>carbaril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2" marR="26422" marT="0" marB="0" anchor="ctr"/>
                </a:tc>
                <a:extLst>
                  <a:ext uri="{0D108BD9-81ED-4DB2-BD59-A6C34878D82A}">
                    <a16:rowId xmlns:a16="http://schemas.microsoft.com/office/drawing/2014/main" val="3675398530"/>
                  </a:ext>
                </a:extLst>
              </a:tr>
              <a:tr h="47647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Piretroides sintéticos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Microbiais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2" marR="2642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err="1">
                          <a:effectLst/>
                        </a:rPr>
                        <a:t>Deltametrina</a:t>
                      </a:r>
                      <a:r>
                        <a:rPr lang="pt-BR" sz="1400" dirty="0">
                          <a:effectLst/>
                        </a:rPr>
                        <a:t>, </a:t>
                      </a:r>
                      <a:r>
                        <a:rPr lang="pt-BR" sz="1400" dirty="0" err="1">
                          <a:effectLst/>
                        </a:rPr>
                        <a:t>permetrina</a:t>
                      </a:r>
                      <a:endParaRPr lang="pt-BR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i="1" dirty="0" err="1">
                          <a:effectLst/>
                        </a:rPr>
                        <a:t>Bacillus</a:t>
                      </a:r>
                      <a:r>
                        <a:rPr lang="pt-BR" sz="1400" i="1" dirty="0">
                          <a:effectLst/>
                        </a:rPr>
                        <a:t> </a:t>
                      </a:r>
                      <a:r>
                        <a:rPr lang="pt-BR" sz="1400" i="1" dirty="0" err="1">
                          <a:effectLst/>
                        </a:rPr>
                        <a:t>thuringiensis</a:t>
                      </a:r>
                      <a:endParaRPr lang="pt-BR" sz="14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2" marR="26422" marT="0" marB="0" anchor="ctr"/>
                </a:tc>
                <a:extLst>
                  <a:ext uri="{0D108BD9-81ED-4DB2-BD59-A6C34878D82A}">
                    <a16:rowId xmlns:a16="http://schemas.microsoft.com/office/drawing/2014/main" val="335830983"/>
                  </a:ext>
                </a:extLst>
              </a:tr>
              <a:tr h="43158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Neonicotinoides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2" marR="2642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err="1">
                          <a:effectLst/>
                        </a:rPr>
                        <a:t>Tiametoxam</a:t>
                      </a:r>
                      <a:r>
                        <a:rPr lang="pt-BR" sz="1400" dirty="0">
                          <a:effectLst/>
                        </a:rPr>
                        <a:t>, </a:t>
                      </a:r>
                      <a:r>
                        <a:rPr lang="pt-BR" sz="1400" dirty="0" err="1">
                          <a:effectLst/>
                        </a:rPr>
                        <a:t>imidacloprido</a:t>
                      </a:r>
                      <a:r>
                        <a:rPr lang="pt-BR" sz="1400" dirty="0">
                          <a:effectLst/>
                        </a:rPr>
                        <a:t>, </a:t>
                      </a:r>
                      <a:r>
                        <a:rPr lang="pt-BR" sz="1400" dirty="0" err="1">
                          <a:effectLst/>
                        </a:rPr>
                        <a:t>tiacloprido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2" marR="26422" marT="0" marB="0" anchor="ctr"/>
                </a:tc>
                <a:extLst>
                  <a:ext uri="{0D108BD9-81ED-4DB2-BD59-A6C34878D82A}">
                    <a16:rowId xmlns:a16="http://schemas.microsoft.com/office/drawing/2014/main" val="3801372851"/>
                  </a:ext>
                </a:extLst>
              </a:tr>
              <a:tr h="652813"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Fungicidas (combate aos fungos)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2" marR="2642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Inorgânicos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2" marR="2642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Calda bordalesa (sulfato de cobre II + cal virgem + água), enxofre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2" marR="26422" marT="0" marB="0" anchor="ctr"/>
                </a:tc>
                <a:extLst>
                  <a:ext uri="{0D108BD9-81ED-4DB2-BD59-A6C34878D82A}">
                    <a16:rowId xmlns:a16="http://schemas.microsoft.com/office/drawing/2014/main" val="2389641394"/>
                  </a:ext>
                </a:extLst>
              </a:tr>
              <a:tr h="23823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Ditiocarbamatos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2" marR="2642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err="1">
                          <a:effectLst/>
                        </a:rPr>
                        <a:t>Mancozebe</a:t>
                      </a:r>
                      <a:r>
                        <a:rPr lang="pt-BR" sz="1400" dirty="0">
                          <a:effectLst/>
                        </a:rPr>
                        <a:t>, tiram, </a:t>
                      </a:r>
                      <a:r>
                        <a:rPr lang="pt-BR" sz="1400" dirty="0" err="1">
                          <a:effectLst/>
                        </a:rPr>
                        <a:t>metiram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2" marR="26422" marT="0" marB="0" anchor="ctr"/>
                </a:tc>
                <a:extLst>
                  <a:ext uri="{0D108BD9-81ED-4DB2-BD59-A6C34878D82A}">
                    <a16:rowId xmlns:a16="http://schemas.microsoft.com/office/drawing/2014/main" val="2952280671"/>
                  </a:ext>
                </a:extLst>
              </a:tr>
              <a:tr h="23823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Dinitrofenóis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2" marR="2642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err="1">
                          <a:effectLst/>
                        </a:rPr>
                        <a:t>Binapacril</a:t>
                      </a:r>
                      <a:r>
                        <a:rPr lang="pt-BR" sz="1400" dirty="0">
                          <a:effectLst/>
                        </a:rPr>
                        <a:t>*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2" marR="26422" marT="0" marB="0" anchor="ctr"/>
                </a:tc>
                <a:extLst>
                  <a:ext uri="{0D108BD9-81ED-4DB2-BD59-A6C34878D82A}">
                    <a16:rowId xmlns:a16="http://schemas.microsoft.com/office/drawing/2014/main" val="1408574637"/>
                  </a:ext>
                </a:extLst>
              </a:tr>
              <a:tr h="11911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Organomercuriais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Antibióticos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Organoestânico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Análogo do triazol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Morfolinas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2" marR="2642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Acetato de </a:t>
                      </a:r>
                      <a:r>
                        <a:rPr lang="pt-BR" sz="1400" dirty="0" err="1">
                          <a:effectLst/>
                        </a:rPr>
                        <a:t>fenilmercúrio</a:t>
                      </a:r>
                      <a:endParaRPr lang="pt-BR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err="1">
                          <a:effectLst/>
                        </a:rPr>
                        <a:t>Oxitetraciclina</a:t>
                      </a:r>
                      <a:r>
                        <a:rPr lang="pt-BR" sz="1400" dirty="0">
                          <a:effectLst/>
                        </a:rPr>
                        <a:t>, </a:t>
                      </a:r>
                      <a:r>
                        <a:rPr lang="pt-BR" sz="1400" dirty="0" err="1">
                          <a:effectLst/>
                        </a:rPr>
                        <a:t>casugamicina</a:t>
                      </a:r>
                      <a:endParaRPr lang="pt-BR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err="1">
                          <a:effectLst/>
                        </a:rPr>
                        <a:t>Fentina</a:t>
                      </a:r>
                      <a:r>
                        <a:rPr lang="pt-BR" sz="1400" dirty="0">
                          <a:effectLst/>
                        </a:rPr>
                        <a:t> (acetato ou hidróxido)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err="1">
                          <a:effectLst/>
                        </a:rPr>
                        <a:t>Triforina</a:t>
                      </a:r>
                      <a:endParaRPr lang="pt-BR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err="1">
                          <a:effectLst/>
                        </a:rPr>
                        <a:t>Dimetomorfe</a:t>
                      </a:r>
                      <a:r>
                        <a:rPr lang="pt-BR" sz="1400" dirty="0">
                          <a:effectLst/>
                        </a:rPr>
                        <a:t>, </a:t>
                      </a:r>
                      <a:r>
                        <a:rPr lang="pt-BR" sz="1400" dirty="0" err="1">
                          <a:effectLst/>
                        </a:rPr>
                        <a:t>tridemorfe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2" marR="26422" marT="0" marB="0" anchor="ctr"/>
                </a:tc>
                <a:extLst>
                  <a:ext uri="{0D108BD9-81ED-4DB2-BD59-A6C34878D82A}">
                    <a16:rowId xmlns:a16="http://schemas.microsoft.com/office/drawing/2014/main" val="3637891227"/>
                  </a:ext>
                </a:extLst>
              </a:tr>
              <a:tr h="23823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Fentalamidas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2" marR="2642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err="1">
                          <a:effectLst/>
                        </a:rPr>
                        <a:t>Captafol</a:t>
                      </a:r>
                      <a:r>
                        <a:rPr lang="pt-BR" sz="1400" dirty="0">
                          <a:effectLst/>
                        </a:rPr>
                        <a:t>*, </a:t>
                      </a:r>
                      <a:r>
                        <a:rPr lang="pt-BR" sz="1400" dirty="0" err="1">
                          <a:effectLst/>
                        </a:rPr>
                        <a:t>captana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2" marR="26422" marT="0" marB="0" anchor="ctr"/>
                </a:tc>
                <a:extLst>
                  <a:ext uri="{0D108BD9-81ED-4DB2-BD59-A6C34878D82A}">
                    <a16:rowId xmlns:a16="http://schemas.microsoft.com/office/drawing/2014/main" val="3917277809"/>
                  </a:ext>
                </a:extLst>
              </a:tr>
            </a:tbl>
          </a:graphicData>
        </a:graphic>
      </p:graphicFrame>
      <p:sp>
        <p:nvSpPr>
          <p:cNvPr id="3" name="Seta para a Esquerda 2"/>
          <p:cNvSpPr/>
          <p:nvPr/>
        </p:nvSpPr>
        <p:spPr>
          <a:xfrm>
            <a:off x="10058399" y="2434515"/>
            <a:ext cx="2133601" cy="159157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Sarna, piolho, carrapatos</a:t>
            </a:r>
          </a:p>
        </p:txBody>
      </p:sp>
    </p:spTree>
    <p:extLst>
      <p:ext uri="{BB962C8B-B14F-4D97-AF65-F5344CB8AC3E}">
        <p14:creationId xmlns:p14="http://schemas.microsoft.com/office/powerpoint/2010/main" val="404928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037657"/>
              </p:ext>
            </p:extLst>
          </p:nvPr>
        </p:nvGraphicFramePr>
        <p:xfrm>
          <a:off x="464024" y="116633"/>
          <a:ext cx="11159319" cy="6638241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3985146">
                  <a:extLst>
                    <a:ext uri="{9D8B030D-6E8A-4147-A177-3AD203B41FA5}">
                      <a16:colId xmlns:a16="http://schemas.microsoft.com/office/drawing/2014/main" val="3416861033"/>
                    </a:ext>
                  </a:extLst>
                </a:gridCol>
                <a:gridCol w="3415245">
                  <a:extLst>
                    <a:ext uri="{9D8B030D-6E8A-4147-A177-3AD203B41FA5}">
                      <a16:colId xmlns:a16="http://schemas.microsoft.com/office/drawing/2014/main" val="3531595648"/>
                    </a:ext>
                  </a:extLst>
                </a:gridCol>
                <a:gridCol w="3758928">
                  <a:extLst>
                    <a:ext uri="{9D8B030D-6E8A-4147-A177-3AD203B41FA5}">
                      <a16:colId xmlns:a16="http://schemas.microsoft.com/office/drawing/2014/main" val="3840880861"/>
                    </a:ext>
                  </a:extLst>
                </a:gridCol>
              </a:tblGrid>
              <a:tr h="356263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</a:rPr>
                        <a:t>Principais </a:t>
                      </a:r>
                      <a:r>
                        <a:rPr lang="pt-BR" sz="1600" dirty="0">
                          <a:effectLst/>
                        </a:rPr>
                        <a:t>categorias de agrotóxicos quanto à natureza da praga combatida e ao grupo químico a que pertencem.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2" marR="26422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7647235"/>
                  </a:ext>
                </a:extLst>
              </a:tr>
              <a:tr h="5383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Classificação quanto à natureza da praga controlada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2" marR="264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Classificação quanto ao grupo químico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2" marR="264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Exemplos (produto/substâncias/agentes)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2" marR="26422" marT="0" marB="0" anchor="ctr"/>
                </a:tc>
                <a:extLst>
                  <a:ext uri="{0D108BD9-81ED-4DB2-BD59-A6C34878D82A}">
                    <a16:rowId xmlns:a16="http://schemas.microsoft.com/office/drawing/2014/main" val="833749452"/>
                  </a:ext>
                </a:extLst>
              </a:tr>
              <a:tr h="356263">
                <a:tc row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Herbicidas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(combate às plantas invasoras)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2" marR="2642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Inorgânicos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2" marR="2642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err="1">
                          <a:effectLst/>
                        </a:rPr>
                        <a:t>Arsenito</a:t>
                      </a:r>
                      <a:r>
                        <a:rPr lang="pt-BR" sz="1400" dirty="0">
                          <a:effectLst/>
                        </a:rPr>
                        <a:t> de sódio*, clorato de sódio*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2" marR="26422" marT="0" marB="0" anchor="ctr"/>
                </a:tc>
                <a:extLst>
                  <a:ext uri="{0D108BD9-81ED-4DB2-BD59-A6C34878D82A}">
                    <a16:rowId xmlns:a16="http://schemas.microsoft.com/office/drawing/2014/main" val="721917364"/>
                  </a:ext>
                </a:extLst>
              </a:tr>
              <a:tr h="35626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Dinitrofenóis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2" marR="2642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err="1">
                          <a:effectLst/>
                        </a:rPr>
                        <a:t>Dinoseb</a:t>
                      </a:r>
                      <a:r>
                        <a:rPr lang="pt-BR" sz="1400" dirty="0">
                          <a:effectLst/>
                        </a:rPr>
                        <a:t>*, </a:t>
                      </a:r>
                      <a:r>
                        <a:rPr lang="pt-BR" sz="1400" dirty="0" err="1">
                          <a:effectLst/>
                        </a:rPr>
                        <a:t>pentaclorofenol</a:t>
                      </a:r>
                      <a:r>
                        <a:rPr lang="pt-BR" sz="1400" dirty="0">
                          <a:effectLst/>
                        </a:rPr>
                        <a:t> (PCP)*, </a:t>
                      </a:r>
                      <a:r>
                        <a:rPr lang="pt-BR" sz="1400" dirty="0" err="1">
                          <a:effectLst/>
                        </a:rPr>
                        <a:t>dinocape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2" marR="26422" marT="0" marB="0" anchor="ctr"/>
                </a:tc>
                <a:extLst>
                  <a:ext uri="{0D108BD9-81ED-4DB2-BD59-A6C34878D82A}">
                    <a16:rowId xmlns:a16="http://schemas.microsoft.com/office/drawing/2014/main" val="2373435830"/>
                  </a:ext>
                </a:extLst>
              </a:tr>
              <a:tr h="2692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Ácidos ariloxialcanoico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2" marR="2642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CMPP*, 2,4-D, MCPA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2" marR="26422" marT="0" marB="0" anchor="ctr"/>
                </a:tc>
                <a:extLst>
                  <a:ext uri="{0D108BD9-81ED-4DB2-BD59-A6C34878D82A}">
                    <a16:rowId xmlns:a16="http://schemas.microsoft.com/office/drawing/2014/main" val="1767124448"/>
                  </a:ext>
                </a:extLst>
              </a:tr>
              <a:tr h="35626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Carbamatos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2" marR="2642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err="1">
                          <a:effectLst/>
                        </a:rPr>
                        <a:t>Asulam</a:t>
                      </a:r>
                      <a:r>
                        <a:rPr lang="pt-BR" sz="1400" dirty="0">
                          <a:effectLst/>
                        </a:rPr>
                        <a:t>, </a:t>
                      </a:r>
                      <a:r>
                        <a:rPr lang="pt-BR" sz="1400" dirty="0" err="1">
                          <a:effectLst/>
                        </a:rPr>
                        <a:t>clorprofan</a:t>
                      </a:r>
                      <a:r>
                        <a:rPr lang="pt-BR" sz="1400" dirty="0">
                          <a:effectLst/>
                        </a:rPr>
                        <a:t>*, </a:t>
                      </a:r>
                      <a:r>
                        <a:rPr lang="pt-BR" sz="1400" dirty="0" err="1">
                          <a:effectLst/>
                        </a:rPr>
                        <a:t>bendiocarbe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2" marR="26422" marT="0" marB="0" anchor="ctr"/>
                </a:tc>
                <a:extLst>
                  <a:ext uri="{0D108BD9-81ED-4DB2-BD59-A6C34878D82A}">
                    <a16:rowId xmlns:a16="http://schemas.microsoft.com/office/drawing/2014/main" val="1871411194"/>
                  </a:ext>
                </a:extLst>
              </a:tr>
              <a:tr h="2692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err="1">
                          <a:effectLst/>
                        </a:rPr>
                        <a:t>Bipiridílios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2" marR="2642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err="1">
                          <a:effectLst/>
                        </a:rPr>
                        <a:t>Diquate</a:t>
                      </a:r>
                      <a:r>
                        <a:rPr lang="pt-BR" sz="1400" dirty="0">
                          <a:effectLst/>
                        </a:rPr>
                        <a:t>, </a:t>
                      </a:r>
                      <a:r>
                        <a:rPr lang="pt-BR" sz="1400" dirty="0" err="1">
                          <a:effectLst/>
                        </a:rPr>
                        <a:t>paraquate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2" marR="26422" marT="0" marB="0" anchor="ctr"/>
                </a:tc>
                <a:extLst>
                  <a:ext uri="{0D108BD9-81ED-4DB2-BD59-A6C34878D82A}">
                    <a16:rowId xmlns:a16="http://schemas.microsoft.com/office/drawing/2014/main" val="1420780247"/>
                  </a:ext>
                </a:extLst>
              </a:tr>
              <a:tr h="2692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err="1">
                          <a:effectLst/>
                        </a:rPr>
                        <a:t>Dinitroanilinas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2" marR="2642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err="1">
                          <a:effectLst/>
                        </a:rPr>
                        <a:t>Nitralin</a:t>
                      </a:r>
                      <a:r>
                        <a:rPr lang="pt-BR" sz="1400" dirty="0">
                          <a:effectLst/>
                        </a:rPr>
                        <a:t>*, </a:t>
                      </a:r>
                      <a:r>
                        <a:rPr lang="pt-BR" sz="1400" dirty="0" err="1">
                          <a:effectLst/>
                        </a:rPr>
                        <a:t>trifluralina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2" marR="26422" marT="0" marB="0" anchor="ctr"/>
                </a:tc>
                <a:extLst>
                  <a:ext uri="{0D108BD9-81ED-4DB2-BD59-A6C34878D82A}">
                    <a16:rowId xmlns:a16="http://schemas.microsoft.com/office/drawing/2014/main" val="822313971"/>
                  </a:ext>
                </a:extLst>
              </a:tr>
              <a:tr h="2692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err="1">
                          <a:effectLst/>
                        </a:rPr>
                        <a:t>Benzonitrilas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2" marR="2642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err="1">
                          <a:effectLst/>
                        </a:rPr>
                        <a:t>Bromoxinil</a:t>
                      </a:r>
                      <a:r>
                        <a:rPr lang="pt-BR" sz="1400" dirty="0">
                          <a:effectLst/>
                        </a:rPr>
                        <a:t>, </a:t>
                      </a:r>
                      <a:r>
                        <a:rPr lang="pt-BR" sz="1400" dirty="0" err="1">
                          <a:effectLst/>
                        </a:rPr>
                        <a:t>Diclobenil</a:t>
                      </a:r>
                      <a:r>
                        <a:rPr lang="pt-BR" sz="1400" dirty="0">
                          <a:effectLst/>
                        </a:rPr>
                        <a:t>*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2" marR="26422" marT="0" marB="0" anchor="ctr"/>
                </a:tc>
                <a:extLst>
                  <a:ext uri="{0D108BD9-81ED-4DB2-BD59-A6C34878D82A}">
                    <a16:rowId xmlns:a16="http://schemas.microsoft.com/office/drawing/2014/main" val="376221613"/>
                  </a:ext>
                </a:extLst>
              </a:tr>
              <a:tr h="2692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Glicina substituída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2" marR="2642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Glifosato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2" marR="26422" marT="0" marB="0" anchor="ctr"/>
                </a:tc>
                <a:extLst>
                  <a:ext uri="{0D108BD9-81ED-4DB2-BD59-A6C34878D82A}">
                    <a16:rowId xmlns:a16="http://schemas.microsoft.com/office/drawing/2014/main" val="2396008024"/>
                  </a:ext>
                </a:extLst>
              </a:tr>
              <a:tr h="26920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Reguladores do crescimento (podem ser desfolhantes e dessecantes)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2" marR="2642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Amônio quaternário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2" marR="2642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err="1">
                          <a:effectLst/>
                        </a:rPr>
                        <a:t>Clormequate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2" marR="26422" marT="0" marB="0" anchor="ctr"/>
                </a:tc>
                <a:extLst>
                  <a:ext uri="{0D108BD9-81ED-4DB2-BD59-A6C34878D82A}">
                    <a16:rowId xmlns:a16="http://schemas.microsoft.com/office/drawing/2014/main" val="38794008"/>
                  </a:ext>
                </a:extLst>
              </a:tr>
              <a:tr h="2692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Precursor de etileno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2" marR="2642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err="1">
                          <a:effectLst/>
                        </a:rPr>
                        <a:t>Etefom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2" marR="26422" marT="0" marB="0" anchor="ctr"/>
                </a:tc>
                <a:extLst>
                  <a:ext uri="{0D108BD9-81ED-4DB2-BD59-A6C34878D82A}">
                    <a16:rowId xmlns:a16="http://schemas.microsoft.com/office/drawing/2014/main" val="1335480769"/>
                  </a:ext>
                </a:extLst>
              </a:tr>
              <a:tr h="26920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err="1">
                          <a:effectLst/>
                        </a:rPr>
                        <a:t>Fumigantes</a:t>
                      </a:r>
                      <a:r>
                        <a:rPr lang="pt-BR" sz="1400" dirty="0">
                          <a:effectLst/>
                        </a:rPr>
                        <a:t> de solo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(combate às bactérias do solo)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Hidrocarbonetos </a:t>
                      </a:r>
                      <a:r>
                        <a:rPr lang="pt-BR" sz="1400" dirty="0" err="1">
                          <a:effectLst/>
                        </a:rPr>
                        <a:t>halogenados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Brometo de metila, cloropicrina*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038070741"/>
                  </a:ext>
                </a:extLst>
              </a:tr>
              <a:tr h="2692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Inorgânico precursor de Fosfina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err="1">
                          <a:effectLst/>
                        </a:rPr>
                        <a:t>Fosfeto</a:t>
                      </a:r>
                      <a:r>
                        <a:rPr lang="pt-BR" sz="1400" dirty="0">
                          <a:effectLst/>
                        </a:rPr>
                        <a:t> de alumínio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452424431"/>
                  </a:ext>
                </a:extLst>
              </a:tr>
              <a:tr h="26920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Rodenticidas/Raticidas (combate aos roedores/ratos)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Hidroxicumarinas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err="1">
                          <a:effectLst/>
                        </a:rPr>
                        <a:t>Cumatetralil</a:t>
                      </a:r>
                      <a:r>
                        <a:rPr lang="pt-BR" sz="1400" dirty="0">
                          <a:effectLst/>
                        </a:rPr>
                        <a:t>, </a:t>
                      </a:r>
                      <a:r>
                        <a:rPr lang="pt-BR" sz="1400" dirty="0" err="1">
                          <a:effectLst/>
                        </a:rPr>
                        <a:t>difenacuma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826403772"/>
                  </a:ext>
                </a:extLst>
              </a:tr>
              <a:tr h="2692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Indandionas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err="1">
                          <a:effectLst/>
                        </a:rPr>
                        <a:t>Clorfacinona</a:t>
                      </a:r>
                      <a:r>
                        <a:rPr lang="pt-BR" sz="1400" dirty="0">
                          <a:effectLst/>
                        </a:rPr>
                        <a:t>, </a:t>
                      </a:r>
                      <a:r>
                        <a:rPr lang="pt-BR" sz="1400" dirty="0" err="1">
                          <a:effectLst/>
                        </a:rPr>
                        <a:t>pindona</a:t>
                      </a:r>
                      <a:r>
                        <a:rPr lang="pt-BR" sz="1400" dirty="0">
                          <a:effectLst/>
                        </a:rPr>
                        <a:t>,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668541435"/>
                  </a:ext>
                </a:extLst>
              </a:tr>
              <a:tr h="26920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err="1">
                          <a:effectLst/>
                        </a:rPr>
                        <a:t>Moluscicidas</a:t>
                      </a:r>
                      <a:endParaRPr lang="pt-BR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(combate aos moluscos)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Aquáticos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err="1">
                          <a:effectLst/>
                        </a:rPr>
                        <a:t>Niclosamida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83167514"/>
                  </a:ext>
                </a:extLst>
              </a:tr>
              <a:tr h="2692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Terrestres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err="1">
                          <a:effectLst/>
                        </a:rPr>
                        <a:t>Metaldeído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60791321"/>
                  </a:ext>
                </a:extLst>
              </a:tr>
              <a:tr h="26920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Nematicidas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(combate aos nematoides)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Hidrocarbonetos </a:t>
                      </a:r>
                      <a:r>
                        <a:rPr lang="pt-BR" sz="1400" dirty="0" err="1">
                          <a:effectLst/>
                        </a:rPr>
                        <a:t>halogenados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err="1">
                          <a:effectLst/>
                        </a:rPr>
                        <a:t>Bometo</a:t>
                      </a:r>
                      <a:r>
                        <a:rPr lang="pt-BR" sz="1400" dirty="0">
                          <a:effectLst/>
                        </a:rPr>
                        <a:t> de metila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606337734"/>
                  </a:ext>
                </a:extLst>
              </a:tr>
              <a:tr h="2692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Organofosforados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err="1">
                          <a:effectLst/>
                        </a:rPr>
                        <a:t>Fensulfotiona</a:t>
                      </a:r>
                      <a:r>
                        <a:rPr lang="pt-BR" sz="1400" dirty="0">
                          <a:effectLst/>
                        </a:rPr>
                        <a:t>*, </a:t>
                      </a:r>
                      <a:r>
                        <a:rPr lang="pt-BR" sz="1400" dirty="0" err="1">
                          <a:effectLst/>
                        </a:rPr>
                        <a:t>fenamifós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147802212"/>
                  </a:ext>
                </a:extLst>
              </a:tr>
              <a:tr h="216111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*Não possuem autorização de uso no Brasil.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088516419"/>
                  </a:ext>
                </a:extLst>
              </a:tr>
              <a:tr h="216111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US" sz="1200" dirty="0">
                          <a:effectLst/>
                        </a:rPr>
                        <a:t>Fonte: </a:t>
                      </a:r>
                      <a:r>
                        <a:rPr lang="en-US" sz="1200" dirty="0" err="1">
                          <a:effectLst/>
                        </a:rPr>
                        <a:t>Adaptado</a:t>
                      </a:r>
                      <a:r>
                        <a:rPr lang="en-US" sz="1200" dirty="0">
                          <a:effectLst/>
                        </a:rPr>
                        <a:t> World Health Organization (1990) e </a:t>
                      </a:r>
                      <a:r>
                        <a:rPr lang="en-US" sz="1200" dirty="0" err="1">
                          <a:effectLst/>
                        </a:rPr>
                        <a:t>baseado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em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Agrofit</a:t>
                      </a:r>
                      <a:r>
                        <a:rPr lang="en-US" sz="1200" dirty="0">
                          <a:effectLst/>
                        </a:rPr>
                        <a:t> (2018) e </a:t>
                      </a:r>
                      <a:r>
                        <a:rPr lang="en-US" sz="1200" dirty="0" err="1">
                          <a:effectLst/>
                        </a:rPr>
                        <a:t>Anvisa</a:t>
                      </a:r>
                      <a:r>
                        <a:rPr lang="en-US" sz="1200" dirty="0">
                          <a:effectLst/>
                        </a:rPr>
                        <a:t> (2018).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554398487"/>
                  </a:ext>
                </a:extLst>
              </a:tr>
            </a:tbl>
          </a:graphicData>
        </a:graphic>
      </p:graphicFrame>
      <p:sp>
        <p:nvSpPr>
          <p:cNvPr id="5" name="Seta para a Esquerda 4"/>
          <p:cNvSpPr/>
          <p:nvPr/>
        </p:nvSpPr>
        <p:spPr>
          <a:xfrm>
            <a:off x="10410056" y="2785701"/>
            <a:ext cx="1781944" cy="139144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/>
              <a:t>Mata-mato</a:t>
            </a:r>
            <a:r>
              <a:rPr lang="pt-BR" dirty="0"/>
              <a:t>, Round </a:t>
            </a:r>
            <a:r>
              <a:rPr lang="pt-BR" dirty="0" err="1"/>
              <a:t>Up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8287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520000" y="360000"/>
            <a:ext cx="7200000" cy="720000"/>
          </a:xfrm>
        </p:spPr>
        <p:txBody>
          <a:bodyPr/>
          <a:lstStyle/>
          <a:p>
            <a:pPr algn="ctr"/>
            <a:r>
              <a:rPr lang="pt-BR" dirty="0" smtClean="0"/>
              <a:t>Agrotóxicos</a:t>
            </a:r>
            <a:endParaRPr lang="pt-BR" dirty="0"/>
          </a:p>
        </p:txBody>
      </p:sp>
      <p:pic>
        <p:nvPicPr>
          <p:cNvPr id="5" name="Picture 2" descr="Resultado de imagem para classificação de agrotoxic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475" y="4106780"/>
            <a:ext cx="7175641" cy="236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ço Reservado para Conteúdo 1"/>
          <p:cNvSpPr txBox="1">
            <a:spLocks/>
          </p:cNvSpPr>
          <p:nvPr/>
        </p:nvSpPr>
        <p:spPr>
          <a:xfrm>
            <a:off x="913795" y="1791266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dirty="0" smtClean="0"/>
              <a:t>Classificação</a:t>
            </a:r>
          </a:p>
          <a:p>
            <a:pPr lvl="1"/>
            <a:r>
              <a:rPr lang="pt-BR" sz="2400" dirty="0" smtClean="0"/>
              <a:t>Quanto à natureza da praga;</a:t>
            </a:r>
          </a:p>
          <a:p>
            <a:pPr lvl="1"/>
            <a:r>
              <a:rPr lang="pt-BR" sz="2400" dirty="0"/>
              <a:t>Quanto ao grupo químico;</a:t>
            </a:r>
          </a:p>
          <a:p>
            <a:pPr lvl="1"/>
            <a:r>
              <a:rPr lang="pt-BR" sz="2400" dirty="0"/>
              <a:t>Quanto </a:t>
            </a:r>
            <a:r>
              <a:rPr lang="pt-BR" sz="2400" dirty="0" smtClean="0"/>
              <a:t>à </a:t>
            </a:r>
            <a:r>
              <a:rPr lang="pt-BR" sz="2400" dirty="0"/>
              <a:t>capacidade toxicológica</a:t>
            </a:r>
            <a:r>
              <a:rPr lang="pt-BR" sz="2400" dirty="0" smtClean="0"/>
              <a:t>.</a:t>
            </a:r>
          </a:p>
          <a:p>
            <a:pPr lvl="1"/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96817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42332"/>
      </a:dk2>
      <a:lt2>
        <a:srgbClr val="EE91A0"/>
      </a:lt2>
      <a:accent1>
        <a:srgbClr val="E03754"/>
      </a:accent1>
      <a:accent2>
        <a:srgbClr val="E86C2E"/>
      </a:accent2>
      <a:accent3>
        <a:srgbClr val="DAB250"/>
      </a:accent3>
      <a:accent4>
        <a:srgbClr val="60C4AA"/>
      </a:accent4>
      <a:accent5>
        <a:srgbClr val="51A9DB"/>
      </a:accent5>
      <a:accent6>
        <a:srgbClr val="976AC9"/>
      </a:accent6>
      <a:hlink>
        <a:srgbClr val="D5445E"/>
      </a:hlink>
      <a:folHlink>
        <a:srgbClr val="E17C8E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6B2E858E-683F-40D9-B4CB-284D097F3AC0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TM04033921[[fn=Damasco]]</Template>
  <TotalTime>336</TotalTime>
  <Words>2555</Words>
  <Application>Microsoft Office PowerPoint</Application>
  <PresentationFormat>Widescreen</PresentationFormat>
  <Paragraphs>466</Paragraphs>
  <Slides>59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59</vt:i4>
      </vt:variant>
    </vt:vector>
  </HeadingPairs>
  <TitlesOfParts>
    <vt:vector size="68" baseType="lpstr">
      <vt:lpstr>Arial</vt:lpstr>
      <vt:lpstr>Bookman Old Style</vt:lpstr>
      <vt:lpstr>Calibri</vt:lpstr>
      <vt:lpstr>Calibri-Bold</vt:lpstr>
      <vt:lpstr>Garamond</vt:lpstr>
      <vt:lpstr>Rockwell</vt:lpstr>
      <vt:lpstr>Times New Roman</vt:lpstr>
      <vt:lpstr>Wingdings</vt:lpstr>
      <vt:lpstr>Damask</vt:lpstr>
      <vt:lpstr>Os impactos da utilização de agrotóxicos na saúde da população e dos trabalhadores</vt:lpstr>
      <vt:lpstr>Agrotóxicos, defensivos agrícolas ou produtos fitossanitários?</vt:lpstr>
      <vt:lpstr>Apresentação do PowerPoint</vt:lpstr>
      <vt:lpstr>Agrotóxicos</vt:lpstr>
      <vt:lpstr>Legislação</vt:lpstr>
      <vt:lpstr>Agrotóxicos</vt:lpstr>
      <vt:lpstr>Apresentação do PowerPoint</vt:lpstr>
      <vt:lpstr>Apresentação do PowerPoint</vt:lpstr>
      <vt:lpstr>Agrotóxicos</vt:lpstr>
      <vt:lpstr>Agrotóxicos</vt:lpstr>
      <vt:lpstr>CARACTERÍSTICAS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Legislação</vt:lpstr>
      <vt:lpstr>Legislação Estadual</vt:lpstr>
      <vt:lpstr>Medidas extremas</vt:lpstr>
      <vt:lpstr>Medidas extremas</vt:lpstr>
      <vt:lpstr>Pulverização Aérea</vt:lpstr>
      <vt:lpstr>Lista das doenças transmitidas por vetores artrópodes</vt:lpstr>
      <vt:lpstr>Programa de Combate aos Vetores</vt:lpstr>
      <vt:lpstr>Controle Químico no Combate a Vetores</vt:lpstr>
      <vt:lpstr>Controle Químico no Combate a Vetores</vt:lpstr>
      <vt:lpstr>Controle Químico no Combate a Vetores</vt:lpstr>
      <vt:lpstr>Controle Químico no Combate a Vetores</vt:lpstr>
      <vt:lpstr>Saúde e Segurança do Trabalhador</vt:lpstr>
      <vt:lpstr>Saúde e Segurança do Trabalhador</vt:lpstr>
      <vt:lpstr>Saúde e Segurança do Trabalhador</vt:lpstr>
      <vt:lpstr>Saúde e Segurança do Trabalhador</vt:lpstr>
      <vt:lpstr>Monitoramento da Saúde do Trabalhador</vt:lpstr>
      <vt:lpstr>Monitoramento da Saúde do Trabalhador</vt:lpstr>
      <vt:lpstr>Monitoramento da Saúde do Trabalhador</vt:lpstr>
      <vt:lpstr>Monitoramento da Saúde do Trabalhador</vt:lpstr>
      <vt:lpstr>Monitoramento da Saúde do Trabalhador</vt:lpstr>
      <vt:lpstr>Agrotóxicos no Brasil e no Mundo</vt:lpstr>
      <vt:lpstr>Agrotóxicos no Brasil e no Mundo</vt:lpstr>
      <vt:lpstr>Agrotóxicos no Brasil e no Mundo</vt:lpstr>
      <vt:lpstr>Agrotóxicos no Brasil e no Mundo</vt:lpstr>
      <vt:lpstr>Agrotóxicos no Brasil e no Mundo</vt:lpstr>
      <vt:lpstr>Agrotóxicos no Brasil e no Mundo</vt:lpstr>
      <vt:lpstr>Agrotóxicos no Brasil e no Mundo</vt:lpstr>
      <vt:lpstr>Agrotóxicos no Brasil e no Mundo</vt:lpstr>
      <vt:lpstr>Agrotóxicos no Brasil e no Mundo</vt:lpstr>
      <vt:lpstr>Agrotóxicos no Brasil e no Mundo</vt:lpstr>
      <vt:lpstr>Agrotóxicos no Brasil e no Mundo</vt:lpstr>
      <vt:lpstr>Agrotóxicos no Brasil e no Mundo</vt:lpstr>
      <vt:lpstr>Agrotóxicos e Ciência</vt:lpstr>
      <vt:lpstr>Agrotóxicos e Ciência</vt:lpstr>
      <vt:lpstr>Agrotóxicos e Ciência</vt:lpstr>
      <vt:lpstr>Agrotóxicos e Ciência</vt:lpstr>
      <vt:lpstr>ACE / Agrotóxicos e Ciência</vt:lpstr>
      <vt:lpstr>ACE / Agrotóxicos e Ciência</vt:lpstr>
      <vt:lpstr>Agrotóxicos e Ciência</vt:lpstr>
      <vt:lpstr>Muito Obrigado!!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Marcos Zana</dc:creator>
  <cp:lastModifiedBy>Marcos Zana</cp:lastModifiedBy>
  <cp:revision>34</cp:revision>
  <dcterms:created xsi:type="dcterms:W3CDTF">2020-02-16T22:39:40Z</dcterms:created>
  <dcterms:modified xsi:type="dcterms:W3CDTF">2020-02-17T06:16:00Z</dcterms:modified>
</cp:coreProperties>
</file>