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9"/>
  </p:notesMasterIdLst>
  <p:sldIdLst>
    <p:sldId id="324" r:id="rId4"/>
    <p:sldId id="300" r:id="rId5"/>
    <p:sldId id="360" r:id="rId6"/>
    <p:sldId id="397" r:id="rId7"/>
    <p:sldId id="398" r:id="rId8"/>
    <p:sldId id="399" r:id="rId9"/>
    <p:sldId id="396" r:id="rId10"/>
    <p:sldId id="314" r:id="rId11"/>
    <p:sldId id="375" r:id="rId12"/>
    <p:sldId id="388" r:id="rId13"/>
    <p:sldId id="361" r:id="rId14"/>
    <p:sldId id="333" r:id="rId15"/>
    <p:sldId id="381" r:id="rId16"/>
    <p:sldId id="352" r:id="rId17"/>
    <p:sldId id="377" r:id="rId18"/>
    <p:sldId id="378" r:id="rId19"/>
    <p:sldId id="379" r:id="rId20"/>
    <p:sldId id="389" r:id="rId21"/>
    <p:sldId id="390" r:id="rId22"/>
    <p:sldId id="391" r:id="rId23"/>
    <p:sldId id="392" r:id="rId24"/>
    <p:sldId id="393" r:id="rId25"/>
    <p:sldId id="394" r:id="rId26"/>
    <p:sldId id="395" r:id="rId27"/>
    <p:sldId id="358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DRÃO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7B"/>
    <a:srgbClr val="0E7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79826" autoAdjust="0"/>
  </p:normalViewPr>
  <p:slideViewPr>
    <p:cSldViewPr snapToGrid="0">
      <p:cViewPr varScale="1">
        <p:scale>
          <a:sx n="58" d="100"/>
          <a:sy n="58" d="100"/>
        </p:scale>
        <p:origin x="-30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A19546-D138-46A6-8C24-94AD70116203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E762C640-0FFE-479A-8B5B-B6D505ADB4FA}">
      <dgm:prSet phldrT="[Texto]"/>
      <dgm:spPr/>
      <dgm:t>
        <a:bodyPr/>
        <a:lstStyle/>
        <a:p>
          <a:r>
            <a:rPr lang="pt-BR" dirty="0" smtClean="0"/>
            <a:t>VEH</a:t>
          </a:r>
          <a:endParaRPr lang="pt-BR" dirty="0"/>
        </a:p>
      </dgm:t>
    </dgm:pt>
    <dgm:pt modelId="{D0DC9F22-24E9-4CB0-A20E-4E43A02B002D}" type="parTrans" cxnId="{FD204C1B-3EFC-4357-A81B-7CEE87B34DD4}">
      <dgm:prSet/>
      <dgm:spPr/>
      <dgm:t>
        <a:bodyPr/>
        <a:lstStyle/>
        <a:p>
          <a:endParaRPr lang="pt-BR"/>
        </a:p>
      </dgm:t>
    </dgm:pt>
    <dgm:pt modelId="{B2FC4210-88C7-4101-8627-C17BB5D109B1}" type="sibTrans" cxnId="{FD204C1B-3EFC-4357-A81B-7CEE87B34DD4}">
      <dgm:prSet/>
      <dgm:spPr/>
      <dgm:t>
        <a:bodyPr/>
        <a:lstStyle/>
        <a:p>
          <a:endParaRPr lang="pt-BR"/>
        </a:p>
      </dgm:t>
    </dgm:pt>
    <dgm:pt modelId="{5B84078A-605A-4E84-9F98-3BE049E77672}">
      <dgm:prSet phldrT="[Texto]"/>
      <dgm:spPr/>
      <dgm:t>
        <a:bodyPr/>
        <a:lstStyle/>
        <a:p>
          <a:r>
            <a:rPr lang="pt-BR" dirty="0" smtClean="0"/>
            <a:t>NSP</a:t>
          </a:r>
          <a:endParaRPr lang="pt-BR" dirty="0"/>
        </a:p>
      </dgm:t>
    </dgm:pt>
    <dgm:pt modelId="{6C9B2818-4A4C-4007-AFBC-492C1B277D4E}" type="parTrans" cxnId="{704AA477-4E3B-4788-B7CD-FEC461A9F77C}">
      <dgm:prSet/>
      <dgm:spPr/>
      <dgm:t>
        <a:bodyPr/>
        <a:lstStyle/>
        <a:p>
          <a:endParaRPr lang="pt-BR"/>
        </a:p>
      </dgm:t>
    </dgm:pt>
    <dgm:pt modelId="{59E6C494-6A97-4ADC-AF86-A4F2D6F736AC}" type="sibTrans" cxnId="{704AA477-4E3B-4788-B7CD-FEC461A9F77C}">
      <dgm:prSet/>
      <dgm:spPr/>
      <dgm:t>
        <a:bodyPr/>
        <a:lstStyle/>
        <a:p>
          <a:endParaRPr lang="pt-BR"/>
        </a:p>
      </dgm:t>
    </dgm:pt>
    <dgm:pt modelId="{47D3B0AD-385D-416D-9BE5-0CC1DD10DE63}" type="pres">
      <dgm:prSet presAssocID="{A4A19546-D138-46A6-8C24-94AD70116203}" presName="compositeShape" presStyleCnt="0">
        <dgm:presLayoutVars>
          <dgm:chMax val="7"/>
          <dgm:dir/>
          <dgm:resizeHandles val="exact"/>
        </dgm:presLayoutVars>
      </dgm:prSet>
      <dgm:spPr/>
    </dgm:pt>
    <dgm:pt modelId="{3840945C-23B5-4927-ABE0-627080E4D571}" type="pres">
      <dgm:prSet presAssocID="{E762C640-0FFE-479A-8B5B-B6D505ADB4FA}" presName="circ1" presStyleLbl="vennNode1" presStyleIdx="0" presStyleCnt="2"/>
      <dgm:spPr/>
      <dgm:t>
        <a:bodyPr/>
        <a:lstStyle/>
        <a:p>
          <a:endParaRPr lang="pt-BR"/>
        </a:p>
      </dgm:t>
    </dgm:pt>
    <dgm:pt modelId="{791040F3-1C49-4DCB-BDA6-3BD66DD8BFDA}" type="pres">
      <dgm:prSet presAssocID="{E762C640-0FFE-479A-8B5B-B6D505ADB4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B0726C-3D91-4ADF-81C3-4C6C168451B1}" type="pres">
      <dgm:prSet presAssocID="{5B84078A-605A-4E84-9F98-3BE049E77672}" presName="circ2" presStyleLbl="vennNode1" presStyleIdx="1" presStyleCnt="2"/>
      <dgm:spPr/>
      <dgm:t>
        <a:bodyPr/>
        <a:lstStyle/>
        <a:p>
          <a:endParaRPr lang="pt-BR"/>
        </a:p>
      </dgm:t>
    </dgm:pt>
    <dgm:pt modelId="{CE34C220-2C41-4843-A02E-2B6B22CBF3A3}" type="pres">
      <dgm:prSet presAssocID="{5B84078A-605A-4E84-9F98-3BE049E776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85D44DC-85F3-41DF-A3F0-6DD7A1755FE3}" type="presOf" srcId="{5B84078A-605A-4E84-9F98-3BE049E77672}" destId="{CE34C220-2C41-4843-A02E-2B6B22CBF3A3}" srcOrd="1" destOrd="0" presId="urn:microsoft.com/office/officeart/2005/8/layout/venn1"/>
    <dgm:cxn modelId="{7642131A-5A9C-47F0-94DE-F5BB30A7EBEA}" type="presOf" srcId="{E762C640-0FFE-479A-8B5B-B6D505ADB4FA}" destId="{791040F3-1C49-4DCB-BDA6-3BD66DD8BFDA}" srcOrd="1" destOrd="0" presId="urn:microsoft.com/office/officeart/2005/8/layout/venn1"/>
    <dgm:cxn modelId="{65DB0D77-3359-4BAC-9E12-6D29C006827B}" type="presOf" srcId="{E762C640-0FFE-479A-8B5B-B6D505ADB4FA}" destId="{3840945C-23B5-4927-ABE0-627080E4D571}" srcOrd="0" destOrd="0" presId="urn:microsoft.com/office/officeart/2005/8/layout/venn1"/>
    <dgm:cxn modelId="{FD204C1B-3EFC-4357-A81B-7CEE87B34DD4}" srcId="{A4A19546-D138-46A6-8C24-94AD70116203}" destId="{E762C640-0FFE-479A-8B5B-B6D505ADB4FA}" srcOrd="0" destOrd="0" parTransId="{D0DC9F22-24E9-4CB0-A20E-4E43A02B002D}" sibTransId="{B2FC4210-88C7-4101-8627-C17BB5D109B1}"/>
    <dgm:cxn modelId="{2C5D381B-91D5-4407-B311-88F48CE6E4C6}" type="presOf" srcId="{5B84078A-605A-4E84-9F98-3BE049E77672}" destId="{64B0726C-3D91-4ADF-81C3-4C6C168451B1}" srcOrd="0" destOrd="0" presId="urn:microsoft.com/office/officeart/2005/8/layout/venn1"/>
    <dgm:cxn modelId="{62C993E3-6C5B-4205-9CD2-0EAF87946898}" type="presOf" srcId="{A4A19546-D138-46A6-8C24-94AD70116203}" destId="{47D3B0AD-385D-416D-9BE5-0CC1DD10DE63}" srcOrd="0" destOrd="0" presId="urn:microsoft.com/office/officeart/2005/8/layout/venn1"/>
    <dgm:cxn modelId="{704AA477-4E3B-4788-B7CD-FEC461A9F77C}" srcId="{A4A19546-D138-46A6-8C24-94AD70116203}" destId="{5B84078A-605A-4E84-9F98-3BE049E77672}" srcOrd="1" destOrd="0" parTransId="{6C9B2818-4A4C-4007-AFBC-492C1B277D4E}" sibTransId="{59E6C494-6A97-4ADC-AF86-A4F2D6F736AC}"/>
    <dgm:cxn modelId="{6322207A-09C5-4D8A-A478-E15024011AA2}" type="presParOf" srcId="{47D3B0AD-385D-416D-9BE5-0CC1DD10DE63}" destId="{3840945C-23B5-4927-ABE0-627080E4D571}" srcOrd="0" destOrd="0" presId="urn:microsoft.com/office/officeart/2005/8/layout/venn1"/>
    <dgm:cxn modelId="{C6320315-2EB7-4031-A1C1-5D956DD9AAF3}" type="presParOf" srcId="{47D3B0AD-385D-416D-9BE5-0CC1DD10DE63}" destId="{791040F3-1C49-4DCB-BDA6-3BD66DD8BFDA}" srcOrd="1" destOrd="0" presId="urn:microsoft.com/office/officeart/2005/8/layout/venn1"/>
    <dgm:cxn modelId="{CAD7C417-8313-449C-A2F8-65DB101B9793}" type="presParOf" srcId="{47D3B0AD-385D-416D-9BE5-0CC1DD10DE63}" destId="{64B0726C-3D91-4ADF-81C3-4C6C168451B1}" srcOrd="2" destOrd="0" presId="urn:microsoft.com/office/officeart/2005/8/layout/venn1"/>
    <dgm:cxn modelId="{B728BF1B-0B5A-4A34-BB0D-031D84C0567C}" type="presParOf" srcId="{47D3B0AD-385D-416D-9BE5-0CC1DD10DE63}" destId="{CE34C220-2C41-4843-A02E-2B6B22CBF3A3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4A2102-2C54-48FC-B3DC-EDD0C340E067}" type="doc">
      <dgm:prSet loTypeId="urn:microsoft.com/office/officeart/2005/8/layout/bProcess4" loCatId="process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0EBB7C90-FD91-4C2F-9A95-9AD96F96FF91}">
      <dgm:prSet phldrT="[Texto]"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GM/MS 529/2013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institui o Programa Nacional de Segurança do Paciente (PNSP)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79413503-25FA-463E-A881-77CB3240B29D}" type="parTrans" cxnId="{1972424F-CCEA-490D-B7DE-F99A8B2C8CA3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40D973-DEF8-4FA8-866F-9B06426D9F7D}" type="sibTrans" cxnId="{1972424F-CCEA-490D-B7DE-F99A8B2C8CA3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8F87EF9-43CE-4FA0-834F-E036B38F96A5}">
      <dgm:prSet custT="1"/>
      <dgm:spPr/>
      <dgm:t>
        <a:bodyPr/>
        <a:lstStyle/>
        <a:p>
          <a:r>
            <a:rPr lang="pt-BR" sz="1000" b="1" smtClean="0">
              <a:latin typeface="Arial" pitchFamily="34" charset="0"/>
              <a:cs typeface="Arial" pitchFamily="34" charset="0"/>
            </a:rPr>
            <a:t>  Portaria GM/ MS 1377//2013  </a:t>
          </a:r>
          <a:r>
            <a:rPr lang="pt-BR" sz="1000" b="0" smtClean="0">
              <a:latin typeface="Arial" pitchFamily="34" charset="0"/>
              <a:cs typeface="Arial" pitchFamily="34" charset="0"/>
            </a:rPr>
            <a:t>que aprova os protocolos básicos de segurança do paciente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B489D2A4-A2A2-4DFD-9FA8-02411B394596}" type="parTrans" cxnId="{6FF46421-5982-4513-A29A-6BAD384B532E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C9E7CE6-737C-43BD-97F7-D3647CF15F4D}" type="sibTrans" cxnId="{6FF46421-5982-4513-A29A-6BAD384B532E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C241D0-46AD-40B2-85BD-5E957A62ED39}">
      <dgm:prSet custT="1"/>
      <dgm:spPr/>
      <dgm:t>
        <a:bodyPr/>
        <a:lstStyle/>
        <a:p>
          <a:r>
            <a:rPr lang="pt-BR" sz="1000" b="1" smtClean="0">
              <a:latin typeface="Arial" pitchFamily="34" charset="0"/>
              <a:cs typeface="Arial" pitchFamily="34" charset="0"/>
            </a:rPr>
            <a:t>Portaria GM/ MS 2095/ 2013  </a:t>
          </a:r>
          <a:r>
            <a:rPr lang="pt-BR" sz="1000" b="0" smtClean="0">
              <a:latin typeface="Arial" pitchFamily="34" charset="0"/>
              <a:cs typeface="Arial" pitchFamily="34" charset="0"/>
            </a:rPr>
            <a:t>que aprova os protocolos básicos de segurança do paciente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3607BAD1-D43A-4516-A6D6-2330F4337375}" type="parTrans" cxnId="{A4236450-AED9-43E4-8071-1FB3AC642D11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304609-5FD5-4292-9D6E-02867D59790B}" type="sibTrans" cxnId="{A4236450-AED9-43E4-8071-1FB3AC642D11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DA18AB-2659-4D0A-AD1F-150AE3B02C0B}">
      <dgm:prSet custT="1"/>
      <dgm:spPr/>
      <dgm:t>
        <a:bodyPr/>
        <a:lstStyle/>
        <a:p>
          <a:r>
            <a:rPr lang="pt-BR" sz="1000" b="1" smtClean="0">
              <a:latin typeface="Arial" pitchFamily="34" charset="0"/>
              <a:cs typeface="Arial" pitchFamily="34" charset="0"/>
            </a:rPr>
            <a:t> RDC ANVISA 36/2013 </a:t>
          </a:r>
          <a:r>
            <a:rPr lang="pt-BR" sz="1000" b="0" smtClean="0">
              <a:latin typeface="Arial" pitchFamily="34" charset="0"/>
              <a:cs typeface="Arial" pitchFamily="34" charset="0"/>
            </a:rPr>
            <a:t>institui ações para a segurança do paciente em serviços de saúde e dá outras providências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5A103F50-9BBA-4699-9338-6110B0F67F89}" type="parTrans" cxnId="{4A379176-4810-4BC9-B2AC-E498E7B3B11F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D2C6C3-8335-4D3A-8415-ADB54287DD86}" type="sibTrans" cxnId="{4A379176-4810-4BC9-B2AC-E498E7B3B11F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4A4453-2966-425F-8343-E9CE5FFA8E64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Nº 3.390/ 2013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. Institui a Política Nacional de Atenção Hospitalar (PNHOSP)).  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7FA61513-414F-4C5C-B4E1-8E31A1E2A427}" type="parTrans" cxnId="{71E8AC23-BB3B-4C64-9FAB-D258EC03E7F2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E144D46-FF1D-4FFF-AB98-07C81AEA0722}" type="sibTrans" cxnId="{71E8AC23-BB3B-4C64-9FAB-D258EC03E7F2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0DCAB6-40B9-485E-9E88-78BBD5FCBEE5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Nº 3.410, DE 30 DE DEZEMBRO DE 2013(*).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Estabelece as diretrizes para a </a:t>
          </a:r>
          <a:r>
            <a:rPr lang="pt-BR" sz="1000" b="0" dirty="0" err="1" smtClean="0">
              <a:latin typeface="Arial" pitchFamily="34" charset="0"/>
              <a:cs typeface="Arial" pitchFamily="34" charset="0"/>
            </a:rPr>
            <a:t>contratualização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 de hospitais no âmbito do (SUS).  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BFD54BE1-BC97-49FF-9269-3E086E271944}" type="parTrans" cxnId="{4ACDFBBE-1A95-43CE-B85D-BB7FC7DAC9FE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2372E8-C30F-4539-8DA2-70CD2F603582}" type="sibTrans" cxnId="{4ACDFBBE-1A95-43CE-B85D-BB7FC7DAC9FE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F5C792-F961-4D0F-98D4-B4386EDC3E30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Resolução CNE/CES nº 3, de 20 de junho de 2014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- Institui Diretrizes Curriculares Nacionais do Curso de Graduação em Medicina.  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BEEDC17C-3B1E-49F1-9D78-B9B8D6D2173C}" type="parTrans" cxnId="{137C0D5B-8CBA-43E6-A709-0EE7C553B986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8071FE8-A536-4EE1-8924-3C7CC782D688}" type="sibTrans" cxnId="{137C0D5B-8CBA-43E6-A709-0EE7C553B986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1B924B7-B25B-48C1-A6D9-8796C37FA521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Resolução CNRMS Nº 5 DE 07/11/2014 –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Residência Multiprofissional da saúde  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C621BC37-A2A9-4542-92EB-61AEE5862E9F}" type="parTrans" cxnId="{7FB8DEEE-60D3-47A7-8CD9-D927ED888D24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42BF7B8-E6FF-4D91-B28B-3152A7A5B82A}" type="sibTrans" cxnId="{7FB8DEEE-60D3-47A7-8CD9-D927ED888D24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F6FF08-1E7E-4A42-B1FD-105278B52E1C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INTERMINISTERIAL Nº 285, DE 24 DE MARÇO DE 2015.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Redefine o Programa de Certificação de Hospitais de Ensino (HE). </a:t>
          </a:r>
          <a:r>
            <a:rPr lang="pt-BR" sz="1000" b="1" dirty="0" smtClean="0">
              <a:latin typeface="Arial" pitchFamily="34" charset="0"/>
              <a:cs typeface="Arial" pitchFamily="34" charset="0"/>
            </a:rPr>
            <a:t> </a:t>
          </a:r>
          <a:endParaRPr lang="pt-BR" sz="1000" b="1" dirty="0">
            <a:latin typeface="Arial" pitchFamily="34" charset="0"/>
            <a:cs typeface="Arial" pitchFamily="34" charset="0"/>
          </a:endParaRPr>
        </a:p>
      </dgm:t>
    </dgm:pt>
    <dgm:pt modelId="{368F5615-7B09-47D9-8A40-F7F4E17E973F}" type="parTrans" cxnId="{9AEB7283-F5F6-4230-AD38-1083629E49F7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73D14A-C306-48A4-B5F6-AC909EF135FD}" type="sibTrans" cxnId="{9AEB7283-F5F6-4230-AD38-1083629E49F7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74DF84B-48F9-4586-8D8F-7A2F82A7D968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Nº 2.436, DE 21 DE SETEMBRO DE 2017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Institui a  PNAB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D8F79467-4E3B-4027-99E8-EB9C3033490A}" type="parTrans" cxnId="{67BB4B13-75AD-49C7-90BF-8F8F201BCBCF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3602AA8-50FB-4E1E-A2FE-6523C9FCB5E8}" type="sibTrans" cxnId="{67BB4B13-75AD-49C7-90BF-8F8F201BCBCF}">
      <dgm:prSet custT="1"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ECC5FE3-6F8A-4697-ADE5-8E7D02BB03B7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RESOLUÇÃO Nº 569 DE 8 DE DEZEMBRO DE 2017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Aprova o parecer de princípios a serem incorporados nas DCN de graduação da área da saúde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305946B2-21A9-4668-BF2F-F17EFBC071B2}" type="parTrans" cxnId="{769F1C8D-D1C6-43C5-BF68-0167DA92A75F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FB28B34-63F1-4154-8AC1-B16B14F45936}" type="sibTrans" cxnId="{769F1C8D-D1C6-43C5-BF68-0167DA92A75F}">
      <dgm:prSet/>
      <dgm:spPr/>
      <dgm:t>
        <a:bodyPr/>
        <a:lstStyle/>
        <a:p>
          <a:endParaRPr lang="pt-BR" sz="10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401D50-C2AF-4524-89D2-EE543EEBB172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RESOLUÇÃO Nº 6, DE 19 DE OUTUBRO DE 2017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– DCN do Curso de Graduação de </a:t>
          </a:r>
          <a:r>
            <a:rPr lang="pt-BR" sz="1000" b="1" u="sng" dirty="0" smtClean="0">
              <a:effectLst/>
              <a:latin typeface="Arial" pitchFamily="34" charset="0"/>
              <a:cs typeface="Arial" pitchFamily="34" charset="0"/>
            </a:rPr>
            <a:t>Farmácia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. 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DF18FA4C-225B-43EB-87B6-5CEF23DA50C8}" type="parTrans" cxnId="{E2F9DD5B-B6D9-4211-82FD-2E09A752C1DF}">
      <dgm:prSet/>
      <dgm:spPr/>
      <dgm:t>
        <a:bodyPr/>
        <a:lstStyle/>
        <a:p>
          <a:endParaRPr lang="pt-BR" sz="1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D4F120-7E01-491E-9579-2B76EEF92621}" type="sibTrans" cxnId="{E2F9DD5B-B6D9-4211-82FD-2E09A752C1DF}">
      <dgm:prSet custT="1"/>
      <dgm:spPr/>
      <dgm:t>
        <a:bodyPr/>
        <a:lstStyle/>
        <a:p>
          <a:endParaRPr lang="pt-BR" sz="1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B707199-6A2A-47D9-8048-90E687612B78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Parecer CNE/CES nº 242/2017, aprovado em 6 de junho de 2017 -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DCN do Curso de Graduação em Saúde Coletiva.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86818664-7FFF-4F3A-B2E0-2A3DB44B691C}" type="parTrans" cxnId="{32E38496-6C68-403D-99DE-75D8CAE6E877}">
      <dgm:prSet/>
      <dgm:spPr/>
      <dgm:t>
        <a:bodyPr/>
        <a:lstStyle/>
        <a:p>
          <a:endParaRPr lang="pt-BR" sz="1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584B5F3-4687-4FB4-938A-91364547552A}" type="sibTrans" cxnId="{32E38496-6C68-403D-99DE-75D8CAE6E877}">
      <dgm:prSet custT="1"/>
      <dgm:spPr/>
      <dgm:t>
        <a:bodyPr/>
        <a:lstStyle/>
        <a:p>
          <a:endParaRPr lang="pt-BR" sz="100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1974D82-0112-43EB-B8C9-DBA20043D207}">
      <dgm:prSet custT="1"/>
      <dgm:spPr/>
      <dgm:t>
        <a:bodyPr/>
        <a:lstStyle/>
        <a:p>
          <a:r>
            <a:rPr lang="pt-BR" sz="1000" b="1" dirty="0" smtClean="0">
              <a:latin typeface="Arial" pitchFamily="34" charset="0"/>
              <a:cs typeface="Arial" pitchFamily="34" charset="0"/>
            </a:rPr>
            <a:t>PORTARIA Nº 389, DE 13 DE MARÇO DE 2014 </a:t>
          </a:r>
          <a:r>
            <a:rPr lang="pt-BR" sz="1000" b="0" dirty="0" smtClean="0">
              <a:latin typeface="Arial" pitchFamily="34" charset="0"/>
              <a:cs typeface="Arial" pitchFamily="34" charset="0"/>
            </a:rPr>
            <a:t>Define os critérios para a organização da linha de cuidado da </a:t>
          </a:r>
          <a:r>
            <a:rPr lang="pt-BR" sz="1000" b="1" u="sng" dirty="0" smtClean="0">
              <a:latin typeface="Arial" pitchFamily="34" charset="0"/>
              <a:cs typeface="Arial" pitchFamily="34" charset="0"/>
            </a:rPr>
            <a:t>Pessoa com Doença Renal Crônica (DRC) </a:t>
          </a:r>
          <a:endParaRPr lang="pt-BR" sz="1000" b="1" u="sng" dirty="0">
            <a:latin typeface="Arial" pitchFamily="34" charset="0"/>
            <a:cs typeface="Arial" pitchFamily="34" charset="0"/>
          </a:endParaRPr>
        </a:p>
      </dgm:t>
    </dgm:pt>
    <dgm:pt modelId="{D2BF71F0-819A-48A1-ACCE-8AED3FA83DEA}" type="parTrans" cxnId="{C407997F-D080-45C8-A97B-9636810C9E72}">
      <dgm:prSet/>
      <dgm:spPr/>
      <dgm:t>
        <a:bodyPr/>
        <a:lstStyle/>
        <a:p>
          <a:endParaRPr lang="pt-BR" sz="1000"/>
        </a:p>
      </dgm:t>
    </dgm:pt>
    <dgm:pt modelId="{0F0F0A6B-B704-469C-B5F4-08945793D9FF}" type="sibTrans" cxnId="{C407997F-D080-45C8-A97B-9636810C9E72}">
      <dgm:prSet/>
      <dgm:spPr/>
      <dgm:t>
        <a:bodyPr/>
        <a:lstStyle/>
        <a:p>
          <a:endParaRPr lang="pt-BR" sz="1000"/>
        </a:p>
      </dgm:t>
    </dgm:pt>
    <dgm:pt modelId="{BA2D7DD2-71C0-43F7-8EDA-5E0457CEDB06}">
      <dgm:prSet custT="1"/>
      <dgm:spPr/>
      <dgm:t>
        <a:bodyPr/>
        <a:lstStyle/>
        <a:p>
          <a:r>
            <a:rPr lang="pt-BR" sz="1000" b="1" smtClean="0">
              <a:latin typeface="Arial" pitchFamily="34" charset="0"/>
              <a:cs typeface="Arial" pitchFamily="34" charset="0"/>
            </a:rPr>
            <a:t>PORTARIA Nº 183, DE 30 DE JANEIRO DE 2014. </a:t>
          </a:r>
          <a:r>
            <a:rPr lang="pt-BR" sz="1000" b="0" smtClean="0">
              <a:latin typeface="Arial" pitchFamily="34" charset="0"/>
              <a:cs typeface="Arial" pitchFamily="34" charset="0"/>
            </a:rPr>
            <a:t>Regulamenta a Portaria nº 1.378/ 2013 – VEH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A5BBE4C2-F33D-4EF5-BE18-63B615FE8B76}" type="parTrans" cxnId="{D99BB364-0FE1-422C-A5CB-013E95533FD5}">
      <dgm:prSet/>
      <dgm:spPr/>
      <dgm:t>
        <a:bodyPr/>
        <a:lstStyle/>
        <a:p>
          <a:endParaRPr lang="pt-BR" sz="1000"/>
        </a:p>
      </dgm:t>
    </dgm:pt>
    <dgm:pt modelId="{737ACEEB-1793-4906-B5A5-66AB918E3944}" type="sibTrans" cxnId="{D99BB364-0FE1-422C-A5CB-013E95533FD5}">
      <dgm:prSet/>
      <dgm:spPr/>
      <dgm:t>
        <a:bodyPr/>
        <a:lstStyle/>
        <a:p>
          <a:endParaRPr lang="pt-BR" sz="1000"/>
        </a:p>
      </dgm:t>
    </dgm:pt>
    <dgm:pt modelId="{BC75D84E-9A69-4A6E-916E-B17E67ADD6C2}">
      <dgm:prSet custT="1"/>
      <dgm:spPr/>
      <dgm:t>
        <a:bodyPr/>
        <a:lstStyle/>
        <a:p>
          <a:r>
            <a:rPr lang="pt-BR" sz="1000" b="1" i="0" dirty="0" smtClean="0">
              <a:latin typeface="Arial" pitchFamily="34" charset="0"/>
              <a:cs typeface="Arial" pitchFamily="34" charset="0"/>
            </a:rPr>
            <a:t>PORTARIA Nº 774, DE 13 DE ABRIL DE 2017</a:t>
          </a:r>
          <a:r>
            <a:rPr lang="pt-BR" sz="1000" b="0" i="0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1000" b="0" i="1" dirty="0" smtClean="0">
              <a:latin typeface="Arial" pitchFamily="34" charset="0"/>
              <a:cs typeface="Arial" pitchFamily="34" charset="0"/>
            </a:rPr>
            <a:t>Define normas para o cadastramento dos NSP no CNES</a:t>
          </a:r>
          <a:endParaRPr lang="pt-BR" sz="1000" b="0" dirty="0">
            <a:latin typeface="Arial" pitchFamily="34" charset="0"/>
            <a:cs typeface="Arial" pitchFamily="34" charset="0"/>
          </a:endParaRPr>
        </a:p>
      </dgm:t>
    </dgm:pt>
    <dgm:pt modelId="{939E6151-CF08-45A6-B9A0-7628B4E2CE61}" type="parTrans" cxnId="{A94D6D38-05C3-4160-89AA-7B94DF7AD086}">
      <dgm:prSet/>
      <dgm:spPr/>
      <dgm:t>
        <a:bodyPr/>
        <a:lstStyle/>
        <a:p>
          <a:endParaRPr lang="pt-BR" sz="1000"/>
        </a:p>
      </dgm:t>
    </dgm:pt>
    <dgm:pt modelId="{4B035DE4-1251-454F-AB25-DE9DB3281F44}" type="sibTrans" cxnId="{A94D6D38-05C3-4160-89AA-7B94DF7AD086}">
      <dgm:prSet/>
      <dgm:spPr/>
      <dgm:t>
        <a:bodyPr/>
        <a:lstStyle/>
        <a:p>
          <a:endParaRPr lang="pt-BR" sz="1000"/>
        </a:p>
      </dgm:t>
    </dgm:pt>
    <dgm:pt modelId="{287664BA-2ED4-466A-89E5-EE0DEF3873ED}" type="pres">
      <dgm:prSet presAssocID="{854A2102-2C54-48FC-B3DC-EDD0C340E067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pt-BR"/>
        </a:p>
      </dgm:t>
    </dgm:pt>
    <dgm:pt modelId="{FCF73A5A-D3D4-4C38-B727-F7F3CF79E775}" type="pres">
      <dgm:prSet presAssocID="{0EBB7C90-FD91-4C2F-9A95-9AD96F96FF91}" presName="compNode" presStyleCnt="0"/>
      <dgm:spPr/>
      <dgm:t>
        <a:bodyPr/>
        <a:lstStyle/>
        <a:p>
          <a:endParaRPr lang="pt-BR"/>
        </a:p>
      </dgm:t>
    </dgm:pt>
    <dgm:pt modelId="{0001A17F-509E-4067-AF15-C953F0D099FC}" type="pres">
      <dgm:prSet presAssocID="{0EBB7C90-FD91-4C2F-9A95-9AD96F96FF91}" presName="dummyConnPt" presStyleCnt="0"/>
      <dgm:spPr/>
      <dgm:t>
        <a:bodyPr/>
        <a:lstStyle/>
        <a:p>
          <a:endParaRPr lang="pt-BR"/>
        </a:p>
      </dgm:t>
    </dgm:pt>
    <dgm:pt modelId="{27086CB7-9B67-40E0-A761-4D80A7B8B9D4}" type="pres">
      <dgm:prSet presAssocID="{0EBB7C90-FD91-4C2F-9A95-9AD96F96FF91}" presName="node" presStyleLbl="node1" presStyleIdx="0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6562DA7-DDC9-4CFD-A197-CAEC0EC19EDC}" type="pres">
      <dgm:prSet presAssocID="{1640D973-DEF8-4FA8-866F-9B06426D9F7D}" presName="sibTrans" presStyleLbl="bgSibTrans2D1" presStyleIdx="0" presStyleCnt="15" custScaleX="137977" custScaleY="160963"/>
      <dgm:spPr/>
      <dgm:t>
        <a:bodyPr/>
        <a:lstStyle/>
        <a:p>
          <a:endParaRPr lang="pt-BR"/>
        </a:p>
      </dgm:t>
    </dgm:pt>
    <dgm:pt modelId="{F77ECFAC-4520-4B46-961F-BDA0F6ADA895}" type="pres">
      <dgm:prSet presAssocID="{28F87EF9-43CE-4FA0-834F-E036B38F96A5}" presName="compNode" presStyleCnt="0"/>
      <dgm:spPr/>
      <dgm:t>
        <a:bodyPr/>
        <a:lstStyle/>
        <a:p>
          <a:endParaRPr lang="pt-BR"/>
        </a:p>
      </dgm:t>
    </dgm:pt>
    <dgm:pt modelId="{9D14543A-ADF6-474B-A5F8-90B2869CE5D5}" type="pres">
      <dgm:prSet presAssocID="{28F87EF9-43CE-4FA0-834F-E036B38F96A5}" presName="dummyConnPt" presStyleCnt="0"/>
      <dgm:spPr/>
      <dgm:t>
        <a:bodyPr/>
        <a:lstStyle/>
        <a:p>
          <a:endParaRPr lang="pt-BR"/>
        </a:p>
      </dgm:t>
    </dgm:pt>
    <dgm:pt modelId="{AA792B9B-0BE8-441E-B606-017A0C21D933}" type="pres">
      <dgm:prSet presAssocID="{28F87EF9-43CE-4FA0-834F-E036B38F96A5}" presName="node" presStyleLbl="node1" presStyleIdx="1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3FD3BDE-7013-4190-8DC4-3C005BE45C66}" type="pres">
      <dgm:prSet presAssocID="{EC9E7CE6-737C-43BD-97F7-D3647CF15F4D}" presName="sibTrans" presStyleLbl="bgSibTrans2D1" presStyleIdx="1" presStyleCnt="15" custScaleX="137977" custScaleY="160963"/>
      <dgm:spPr/>
      <dgm:t>
        <a:bodyPr/>
        <a:lstStyle/>
        <a:p>
          <a:endParaRPr lang="pt-BR"/>
        </a:p>
      </dgm:t>
    </dgm:pt>
    <dgm:pt modelId="{BEB25472-5C49-4A4D-B272-250A6E61A1EF}" type="pres">
      <dgm:prSet presAssocID="{A4C241D0-46AD-40B2-85BD-5E957A62ED39}" presName="compNode" presStyleCnt="0"/>
      <dgm:spPr/>
      <dgm:t>
        <a:bodyPr/>
        <a:lstStyle/>
        <a:p>
          <a:endParaRPr lang="pt-BR"/>
        </a:p>
      </dgm:t>
    </dgm:pt>
    <dgm:pt modelId="{BDE25EAB-8010-48D8-8B91-45E73F74D763}" type="pres">
      <dgm:prSet presAssocID="{A4C241D0-46AD-40B2-85BD-5E957A62ED39}" presName="dummyConnPt" presStyleCnt="0"/>
      <dgm:spPr/>
      <dgm:t>
        <a:bodyPr/>
        <a:lstStyle/>
        <a:p>
          <a:endParaRPr lang="pt-BR"/>
        </a:p>
      </dgm:t>
    </dgm:pt>
    <dgm:pt modelId="{2EDCD6A2-8274-4144-911A-9E5DB7B80854}" type="pres">
      <dgm:prSet presAssocID="{A4C241D0-46AD-40B2-85BD-5E957A62ED39}" presName="node" presStyleLbl="node1" presStyleIdx="2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B8F030B-329B-4AF8-8377-5AE5665B8574}" type="pres">
      <dgm:prSet presAssocID="{2E304609-5FD5-4292-9D6E-02867D59790B}" presName="sibTrans" presStyleLbl="bgSibTrans2D1" presStyleIdx="2" presStyleCnt="15" custScaleX="137977" custScaleY="160963"/>
      <dgm:spPr/>
      <dgm:t>
        <a:bodyPr/>
        <a:lstStyle/>
        <a:p>
          <a:endParaRPr lang="pt-BR"/>
        </a:p>
      </dgm:t>
    </dgm:pt>
    <dgm:pt modelId="{13C76F53-856B-4258-9F58-859BE8244F8A}" type="pres">
      <dgm:prSet presAssocID="{09DA18AB-2659-4D0A-AD1F-150AE3B02C0B}" presName="compNode" presStyleCnt="0"/>
      <dgm:spPr/>
      <dgm:t>
        <a:bodyPr/>
        <a:lstStyle/>
        <a:p>
          <a:endParaRPr lang="pt-BR"/>
        </a:p>
      </dgm:t>
    </dgm:pt>
    <dgm:pt modelId="{BE703C88-4D4E-47B1-8006-2AD2C447B9EF}" type="pres">
      <dgm:prSet presAssocID="{09DA18AB-2659-4D0A-AD1F-150AE3B02C0B}" presName="dummyConnPt" presStyleCnt="0"/>
      <dgm:spPr/>
      <dgm:t>
        <a:bodyPr/>
        <a:lstStyle/>
        <a:p>
          <a:endParaRPr lang="pt-BR"/>
        </a:p>
      </dgm:t>
    </dgm:pt>
    <dgm:pt modelId="{12580E1E-01AA-4F23-94B2-49187E024570}" type="pres">
      <dgm:prSet presAssocID="{09DA18AB-2659-4D0A-AD1F-150AE3B02C0B}" presName="node" presStyleLbl="node1" presStyleIdx="3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7CF3D9-0026-4945-829F-AE29833631B9}" type="pres">
      <dgm:prSet presAssocID="{07D2C6C3-8335-4D3A-8415-ADB54287DD86}" presName="sibTrans" presStyleLbl="bgSibTrans2D1" presStyleIdx="3" presStyleCnt="15" custScaleX="137977" custScaleY="160963"/>
      <dgm:spPr/>
      <dgm:t>
        <a:bodyPr/>
        <a:lstStyle/>
        <a:p>
          <a:endParaRPr lang="pt-BR"/>
        </a:p>
      </dgm:t>
    </dgm:pt>
    <dgm:pt modelId="{2CE69CB7-D745-46CE-B2A9-C3DF44A09F98}" type="pres">
      <dgm:prSet presAssocID="{BE4A4453-2966-425F-8343-E9CE5FFA8E64}" presName="compNode" presStyleCnt="0"/>
      <dgm:spPr/>
      <dgm:t>
        <a:bodyPr/>
        <a:lstStyle/>
        <a:p>
          <a:endParaRPr lang="pt-BR"/>
        </a:p>
      </dgm:t>
    </dgm:pt>
    <dgm:pt modelId="{C49D115A-D7C3-4D64-9163-7F8BC957C2BA}" type="pres">
      <dgm:prSet presAssocID="{BE4A4453-2966-425F-8343-E9CE5FFA8E64}" presName="dummyConnPt" presStyleCnt="0"/>
      <dgm:spPr/>
      <dgm:t>
        <a:bodyPr/>
        <a:lstStyle/>
        <a:p>
          <a:endParaRPr lang="pt-BR"/>
        </a:p>
      </dgm:t>
    </dgm:pt>
    <dgm:pt modelId="{87AD180C-B9B8-4E4C-98DA-ED40A2CF5E26}" type="pres">
      <dgm:prSet presAssocID="{BE4A4453-2966-425F-8343-E9CE5FFA8E64}" presName="node" presStyleLbl="node1" presStyleIdx="4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717B096-AAF9-42BD-AACA-2A8210FFA775}" type="pres">
      <dgm:prSet presAssocID="{8E144D46-FF1D-4FFF-AB98-07C81AEA0722}" presName="sibTrans" presStyleLbl="bgSibTrans2D1" presStyleIdx="4" presStyleCnt="15" custScaleX="137977" custScaleY="160963"/>
      <dgm:spPr/>
      <dgm:t>
        <a:bodyPr/>
        <a:lstStyle/>
        <a:p>
          <a:endParaRPr lang="pt-BR"/>
        </a:p>
      </dgm:t>
    </dgm:pt>
    <dgm:pt modelId="{CB40F227-01DB-421E-ADFD-C6B09AECF23F}" type="pres">
      <dgm:prSet presAssocID="{BF0DCAB6-40B9-485E-9E88-78BBD5FCBEE5}" presName="compNode" presStyleCnt="0"/>
      <dgm:spPr/>
      <dgm:t>
        <a:bodyPr/>
        <a:lstStyle/>
        <a:p>
          <a:endParaRPr lang="pt-BR"/>
        </a:p>
      </dgm:t>
    </dgm:pt>
    <dgm:pt modelId="{EDB813C3-390E-4E1B-A187-C00D1506FAAC}" type="pres">
      <dgm:prSet presAssocID="{BF0DCAB6-40B9-485E-9E88-78BBD5FCBEE5}" presName="dummyConnPt" presStyleCnt="0"/>
      <dgm:spPr/>
      <dgm:t>
        <a:bodyPr/>
        <a:lstStyle/>
        <a:p>
          <a:endParaRPr lang="pt-BR"/>
        </a:p>
      </dgm:t>
    </dgm:pt>
    <dgm:pt modelId="{B9E0EDB6-BA92-4DE9-9FCD-75921EBEE3F1}" type="pres">
      <dgm:prSet presAssocID="{BF0DCAB6-40B9-485E-9E88-78BBD5FCBEE5}" presName="node" presStyleLbl="node1" presStyleIdx="5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5CE5C69-3C07-4EFA-B2A9-991969B8CE65}" type="pres">
      <dgm:prSet presAssocID="{182372E8-C30F-4539-8DA2-70CD2F603582}" presName="sibTrans" presStyleLbl="bgSibTrans2D1" presStyleIdx="5" presStyleCnt="15" custScaleX="137977" custScaleY="160963"/>
      <dgm:spPr/>
      <dgm:t>
        <a:bodyPr/>
        <a:lstStyle/>
        <a:p>
          <a:endParaRPr lang="pt-BR"/>
        </a:p>
      </dgm:t>
    </dgm:pt>
    <dgm:pt modelId="{3FFA7D46-ED06-425A-BCF8-EEB0046ECBC5}" type="pres">
      <dgm:prSet presAssocID="{BA2D7DD2-71C0-43F7-8EDA-5E0457CEDB06}" presName="compNode" presStyleCnt="0"/>
      <dgm:spPr/>
    </dgm:pt>
    <dgm:pt modelId="{70BE6333-62F4-41B6-81F2-542E0D05718D}" type="pres">
      <dgm:prSet presAssocID="{BA2D7DD2-71C0-43F7-8EDA-5E0457CEDB06}" presName="dummyConnPt" presStyleCnt="0"/>
      <dgm:spPr/>
    </dgm:pt>
    <dgm:pt modelId="{686996A4-4B52-4ADE-A585-7B1B5E681C16}" type="pres">
      <dgm:prSet presAssocID="{BA2D7DD2-71C0-43F7-8EDA-5E0457CEDB06}" presName="node" presStyleLbl="node1" presStyleIdx="6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64DD5B-E627-4CD1-9050-D5984561830A}" type="pres">
      <dgm:prSet presAssocID="{737ACEEB-1793-4906-B5A5-66AB918E3944}" presName="sibTrans" presStyleLbl="bgSibTrans2D1" presStyleIdx="6" presStyleCnt="15"/>
      <dgm:spPr/>
      <dgm:t>
        <a:bodyPr/>
        <a:lstStyle/>
        <a:p>
          <a:endParaRPr lang="pt-BR"/>
        </a:p>
      </dgm:t>
    </dgm:pt>
    <dgm:pt modelId="{E4826E93-0B85-4F7D-B11D-E00E171AFD71}" type="pres">
      <dgm:prSet presAssocID="{21974D82-0112-43EB-B8C9-DBA20043D207}" presName="compNode" presStyleCnt="0"/>
      <dgm:spPr/>
    </dgm:pt>
    <dgm:pt modelId="{359021E0-AACE-430A-A968-0E98D93A6D33}" type="pres">
      <dgm:prSet presAssocID="{21974D82-0112-43EB-B8C9-DBA20043D207}" presName="dummyConnPt" presStyleCnt="0"/>
      <dgm:spPr/>
    </dgm:pt>
    <dgm:pt modelId="{8E6C67E4-2F57-4A26-89B8-8D5DC3197811}" type="pres">
      <dgm:prSet presAssocID="{21974D82-0112-43EB-B8C9-DBA20043D207}" presName="node" presStyleLbl="node1" presStyleIdx="7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69DA09-9F59-45F0-93B9-0B453D5120F0}" type="pres">
      <dgm:prSet presAssocID="{0F0F0A6B-B704-469C-B5F4-08945793D9FF}" presName="sibTrans" presStyleLbl="bgSibTrans2D1" presStyleIdx="7" presStyleCnt="15"/>
      <dgm:spPr/>
      <dgm:t>
        <a:bodyPr/>
        <a:lstStyle/>
        <a:p>
          <a:endParaRPr lang="pt-BR"/>
        </a:p>
      </dgm:t>
    </dgm:pt>
    <dgm:pt modelId="{567672DD-CAF6-46AB-B8FB-797DD5F30C8A}" type="pres">
      <dgm:prSet presAssocID="{ABF5C792-F961-4D0F-98D4-B4386EDC3E30}" presName="compNode" presStyleCnt="0"/>
      <dgm:spPr/>
      <dgm:t>
        <a:bodyPr/>
        <a:lstStyle/>
        <a:p>
          <a:endParaRPr lang="pt-BR"/>
        </a:p>
      </dgm:t>
    </dgm:pt>
    <dgm:pt modelId="{DF3F31E8-0945-464F-A2DA-FDB3C1CC1513}" type="pres">
      <dgm:prSet presAssocID="{ABF5C792-F961-4D0F-98D4-B4386EDC3E30}" presName="dummyConnPt" presStyleCnt="0"/>
      <dgm:spPr/>
      <dgm:t>
        <a:bodyPr/>
        <a:lstStyle/>
        <a:p>
          <a:endParaRPr lang="pt-BR"/>
        </a:p>
      </dgm:t>
    </dgm:pt>
    <dgm:pt modelId="{6CEA165D-79A8-43D2-A366-FB8A6F7793DE}" type="pres">
      <dgm:prSet presAssocID="{ABF5C792-F961-4D0F-98D4-B4386EDC3E30}" presName="node" presStyleLbl="node1" presStyleIdx="8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344C78-7D70-456F-9BBC-134E6063CD1D}" type="pres">
      <dgm:prSet presAssocID="{C8071FE8-A536-4EE1-8924-3C7CC782D688}" presName="sibTrans" presStyleLbl="bgSibTrans2D1" presStyleIdx="8" presStyleCnt="15" custScaleX="137977" custScaleY="160963"/>
      <dgm:spPr/>
      <dgm:t>
        <a:bodyPr/>
        <a:lstStyle/>
        <a:p>
          <a:endParaRPr lang="pt-BR"/>
        </a:p>
      </dgm:t>
    </dgm:pt>
    <dgm:pt modelId="{BCE5DD0A-EEFD-4834-80D7-37659008E966}" type="pres">
      <dgm:prSet presAssocID="{F1B924B7-B25B-48C1-A6D9-8796C37FA521}" presName="compNode" presStyleCnt="0"/>
      <dgm:spPr/>
      <dgm:t>
        <a:bodyPr/>
        <a:lstStyle/>
        <a:p>
          <a:endParaRPr lang="pt-BR"/>
        </a:p>
      </dgm:t>
    </dgm:pt>
    <dgm:pt modelId="{5781C9ED-DFA1-4727-9E77-59124E73273F}" type="pres">
      <dgm:prSet presAssocID="{F1B924B7-B25B-48C1-A6D9-8796C37FA521}" presName="dummyConnPt" presStyleCnt="0"/>
      <dgm:spPr/>
      <dgm:t>
        <a:bodyPr/>
        <a:lstStyle/>
        <a:p>
          <a:endParaRPr lang="pt-BR"/>
        </a:p>
      </dgm:t>
    </dgm:pt>
    <dgm:pt modelId="{0216C705-5A58-4C97-861A-FEAF999CA919}" type="pres">
      <dgm:prSet presAssocID="{F1B924B7-B25B-48C1-A6D9-8796C37FA521}" presName="node" presStyleLbl="node1" presStyleIdx="9" presStyleCnt="16" custScaleX="137977" custScaleY="16096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C1BBC5-663E-4AC4-A973-BDDE8E1A8BC8}" type="pres">
      <dgm:prSet presAssocID="{F42BF7B8-E6FF-4D91-B28B-3152A7A5B82A}" presName="sibTrans" presStyleLbl="bgSibTrans2D1" presStyleIdx="9" presStyleCnt="15" custScaleX="137977" custScaleY="160963"/>
      <dgm:spPr/>
      <dgm:t>
        <a:bodyPr/>
        <a:lstStyle/>
        <a:p>
          <a:endParaRPr lang="pt-BR"/>
        </a:p>
      </dgm:t>
    </dgm:pt>
    <dgm:pt modelId="{4506406F-2423-43F3-82DC-890A36A69383}" type="pres">
      <dgm:prSet presAssocID="{30F6FF08-1E7E-4A42-B1FD-105278B52E1C}" presName="compNode" presStyleCnt="0"/>
      <dgm:spPr/>
      <dgm:t>
        <a:bodyPr/>
        <a:lstStyle/>
        <a:p>
          <a:endParaRPr lang="pt-BR"/>
        </a:p>
      </dgm:t>
    </dgm:pt>
    <dgm:pt modelId="{C6DD5262-7CA0-4F17-9588-43F1C7BAB693}" type="pres">
      <dgm:prSet presAssocID="{30F6FF08-1E7E-4A42-B1FD-105278B52E1C}" presName="dummyConnPt" presStyleCnt="0"/>
      <dgm:spPr/>
      <dgm:t>
        <a:bodyPr/>
        <a:lstStyle/>
        <a:p>
          <a:endParaRPr lang="pt-BR"/>
        </a:p>
      </dgm:t>
    </dgm:pt>
    <dgm:pt modelId="{38122E9C-1160-497A-A352-29CC11603681}" type="pres">
      <dgm:prSet presAssocID="{30F6FF08-1E7E-4A42-B1FD-105278B52E1C}" presName="node" presStyleLbl="node1" presStyleIdx="10" presStyleCnt="16" custScaleX="137977" custScaleY="160963" custLinFactNeighborY="-614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97CD64-D95F-4F98-B6D3-3A2106316E86}" type="pres">
      <dgm:prSet presAssocID="{8173D14A-C306-48A4-B5F6-AC909EF135FD}" presName="sibTrans" presStyleLbl="bgSibTrans2D1" presStyleIdx="10" presStyleCnt="15" custScaleX="137977" custScaleY="160963"/>
      <dgm:spPr/>
      <dgm:t>
        <a:bodyPr/>
        <a:lstStyle/>
        <a:p>
          <a:endParaRPr lang="pt-BR"/>
        </a:p>
      </dgm:t>
    </dgm:pt>
    <dgm:pt modelId="{510A1430-B964-4B30-9C30-D11AC6C4BCE0}" type="pres">
      <dgm:prSet presAssocID="{BC75D84E-9A69-4A6E-916E-B17E67ADD6C2}" presName="compNode" presStyleCnt="0"/>
      <dgm:spPr/>
    </dgm:pt>
    <dgm:pt modelId="{FA1180E4-6121-4ED2-BA1A-9FD0533263A4}" type="pres">
      <dgm:prSet presAssocID="{BC75D84E-9A69-4A6E-916E-B17E67ADD6C2}" presName="dummyConnPt" presStyleCnt="0"/>
      <dgm:spPr/>
    </dgm:pt>
    <dgm:pt modelId="{D132AD30-64D6-4D13-B906-7B4776C9445D}" type="pres">
      <dgm:prSet presAssocID="{BC75D84E-9A69-4A6E-916E-B17E67ADD6C2}" presName="node" presStyleLbl="node1" presStyleIdx="11" presStyleCnt="16" custScaleX="130668" custScaleY="16096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FB434F-CBDB-44F3-88B5-F58D399F43D1}" type="pres">
      <dgm:prSet presAssocID="{4B035DE4-1251-454F-AB25-DE9DB3281F44}" presName="sibTrans" presStyleLbl="bgSibTrans2D1" presStyleIdx="11" presStyleCnt="15"/>
      <dgm:spPr/>
      <dgm:t>
        <a:bodyPr/>
        <a:lstStyle/>
        <a:p>
          <a:endParaRPr lang="pt-BR"/>
        </a:p>
      </dgm:t>
    </dgm:pt>
    <dgm:pt modelId="{4804B8B8-8FA8-424E-A1EF-B19CFC7AD54F}" type="pres">
      <dgm:prSet presAssocID="{AB707199-6A2A-47D9-8048-90E687612B78}" presName="compNode" presStyleCnt="0"/>
      <dgm:spPr/>
      <dgm:t>
        <a:bodyPr/>
        <a:lstStyle/>
        <a:p>
          <a:endParaRPr lang="pt-BR"/>
        </a:p>
      </dgm:t>
    </dgm:pt>
    <dgm:pt modelId="{3E39B3DE-13CB-45C2-B6F1-D923346C67D1}" type="pres">
      <dgm:prSet presAssocID="{AB707199-6A2A-47D9-8048-90E687612B78}" presName="dummyConnPt" presStyleCnt="0"/>
      <dgm:spPr/>
      <dgm:t>
        <a:bodyPr/>
        <a:lstStyle/>
        <a:p>
          <a:endParaRPr lang="pt-BR"/>
        </a:p>
      </dgm:t>
    </dgm:pt>
    <dgm:pt modelId="{9A9C5E03-3874-4891-ACB6-DD456039F6CA}" type="pres">
      <dgm:prSet presAssocID="{AB707199-6A2A-47D9-8048-90E687612B78}" presName="node" presStyleLbl="node1" presStyleIdx="12" presStyleCnt="16" custScaleX="137051" custScaleY="1873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B96063F-F709-46F6-9C3E-05A1588525A5}" type="pres">
      <dgm:prSet presAssocID="{B584B5F3-4687-4FB4-938A-91364547552A}" presName="sibTrans" presStyleLbl="bgSibTrans2D1" presStyleIdx="12" presStyleCnt="15"/>
      <dgm:spPr/>
      <dgm:t>
        <a:bodyPr/>
        <a:lstStyle/>
        <a:p>
          <a:endParaRPr lang="pt-BR"/>
        </a:p>
      </dgm:t>
    </dgm:pt>
    <dgm:pt modelId="{D48ADEDB-02E4-47E6-9C6D-7BC2081AC8ED}" type="pres">
      <dgm:prSet presAssocID="{23401D50-C2AF-4524-89D2-EE543EEBB172}" presName="compNode" presStyleCnt="0"/>
      <dgm:spPr/>
      <dgm:t>
        <a:bodyPr/>
        <a:lstStyle/>
        <a:p>
          <a:endParaRPr lang="pt-BR"/>
        </a:p>
      </dgm:t>
    </dgm:pt>
    <dgm:pt modelId="{FFD3B1E1-B8FE-4AF3-B074-CB8D063BC6A5}" type="pres">
      <dgm:prSet presAssocID="{23401D50-C2AF-4524-89D2-EE543EEBB172}" presName="dummyConnPt" presStyleCnt="0"/>
      <dgm:spPr/>
      <dgm:t>
        <a:bodyPr/>
        <a:lstStyle/>
        <a:p>
          <a:endParaRPr lang="pt-BR"/>
        </a:p>
      </dgm:t>
    </dgm:pt>
    <dgm:pt modelId="{42EA0304-37A5-47C5-A514-74844611629E}" type="pres">
      <dgm:prSet presAssocID="{23401D50-C2AF-4524-89D2-EE543EEBB172}" presName="node" presStyleLbl="node1" presStyleIdx="13" presStyleCnt="16" custScaleX="136774" custScaleY="154204" custLinFactNeighborY="14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5960A83-955D-4493-AFD0-ADAD4433559B}" type="pres">
      <dgm:prSet presAssocID="{C0D4F120-7E01-491E-9579-2B76EEF92621}" presName="sibTrans" presStyleLbl="bgSibTrans2D1" presStyleIdx="13" presStyleCnt="15"/>
      <dgm:spPr/>
      <dgm:t>
        <a:bodyPr/>
        <a:lstStyle/>
        <a:p>
          <a:endParaRPr lang="pt-BR"/>
        </a:p>
      </dgm:t>
    </dgm:pt>
    <dgm:pt modelId="{842E0EF4-2D42-4632-B4F1-BE9DDD84B4F9}" type="pres">
      <dgm:prSet presAssocID="{474DF84B-48F9-4586-8D8F-7A2F82A7D968}" presName="compNode" presStyleCnt="0"/>
      <dgm:spPr/>
      <dgm:t>
        <a:bodyPr/>
        <a:lstStyle/>
        <a:p>
          <a:endParaRPr lang="pt-BR"/>
        </a:p>
      </dgm:t>
    </dgm:pt>
    <dgm:pt modelId="{7F8D2095-C1AB-471F-A8CF-E6C337BC5F6B}" type="pres">
      <dgm:prSet presAssocID="{474DF84B-48F9-4586-8D8F-7A2F82A7D968}" presName="dummyConnPt" presStyleCnt="0"/>
      <dgm:spPr/>
      <dgm:t>
        <a:bodyPr/>
        <a:lstStyle/>
        <a:p>
          <a:endParaRPr lang="pt-BR"/>
        </a:p>
      </dgm:t>
    </dgm:pt>
    <dgm:pt modelId="{C7F48C74-C98E-4147-AA5E-4F75CE517D02}" type="pres">
      <dgm:prSet presAssocID="{474DF84B-48F9-4586-8D8F-7A2F82A7D968}" presName="node" presStyleLbl="node1" presStyleIdx="14" presStyleCnt="16" custScaleX="137299" custScaleY="1523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7A2C7CA-0939-4F38-868C-EA0B96351345}" type="pres">
      <dgm:prSet presAssocID="{C3602AA8-50FB-4E1E-A2FE-6523C9FCB5E8}" presName="sibTrans" presStyleLbl="bgSibTrans2D1" presStyleIdx="14" presStyleCnt="15" custAng="21544799" custScaleX="137977" custScaleY="160963"/>
      <dgm:spPr/>
      <dgm:t>
        <a:bodyPr/>
        <a:lstStyle/>
        <a:p>
          <a:endParaRPr lang="pt-BR"/>
        </a:p>
      </dgm:t>
    </dgm:pt>
    <dgm:pt modelId="{36ABD3AB-ABFF-4587-B58F-527EDB50ADE2}" type="pres">
      <dgm:prSet presAssocID="{9ECC5FE3-6F8A-4697-ADE5-8E7D02BB03B7}" presName="compNode" presStyleCnt="0"/>
      <dgm:spPr/>
      <dgm:t>
        <a:bodyPr/>
        <a:lstStyle/>
        <a:p>
          <a:endParaRPr lang="pt-BR"/>
        </a:p>
      </dgm:t>
    </dgm:pt>
    <dgm:pt modelId="{C352F342-D97A-47DC-96B3-366622B757D9}" type="pres">
      <dgm:prSet presAssocID="{9ECC5FE3-6F8A-4697-ADE5-8E7D02BB03B7}" presName="dummyConnPt" presStyleCnt="0"/>
      <dgm:spPr/>
      <dgm:t>
        <a:bodyPr/>
        <a:lstStyle/>
        <a:p>
          <a:endParaRPr lang="pt-BR"/>
        </a:p>
      </dgm:t>
    </dgm:pt>
    <dgm:pt modelId="{E4DA9464-2610-45DA-A6EF-4B993D57D8FC}" type="pres">
      <dgm:prSet presAssocID="{9ECC5FE3-6F8A-4697-ADE5-8E7D02BB03B7}" presName="node" presStyleLbl="node1" presStyleIdx="15" presStyleCnt="16" custScaleX="139029" custScaleY="158539" custLinFactNeighborX="17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7BB4B13-75AD-49C7-90BF-8F8F201BCBCF}" srcId="{854A2102-2C54-48FC-B3DC-EDD0C340E067}" destId="{474DF84B-48F9-4586-8D8F-7A2F82A7D968}" srcOrd="14" destOrd="0" parTransId="{D8F79467-4E3B-4027-99E8-EB9C3033490A}" sibTransId="{C3602AA8-50FB-4E1E-A2FE-6523C9FCB5E8}"/>
    <dgm:cxn modelId="{7FB8DEEE-60D3-47A7-8CD9-D927ED888D24}" srcId="{854A2102-2C54-48FC-B3DC-EDD0C340E067}" destId="{F1B924B7-B25B-48C1-A6D9-8796C37FA521}" srcOrd="9" destOrd="0" parTransId="{C621BC37-A2A9-4542-92EB-61AEE5862E9F}" sibTransId="{F42BF7B8-E6FF-4D91-B28B-3152A7A5B82A}"/>
    <dgm:cxn modelId="{71E8AC23-BB3B-4C64-9FAB-D258EC03E7F2}" srcId="{854A2102-2C54-48FC-B3DC-EDD0C340E067}" destId="{BE4A4453-2966-425F-8343-E9CE5FFA8E64}" srcOrd="4" destOrd="0" parTransId="{7FA61513-414F-4C5C-B4E1-8E31A1E2A427}" sibTransId="{8E144D46-FF1D-4FFF-AB98-07C81AEA0722}"/>
    <dgm:cxn modelId="{89092B4F-EF3E-4396-BDEB-3B339DF06B49}" type="presOf" srcId="{BF0DCAB6-40B9-485E-9E88-78BBD5FCBEE5}" destId="{B9E0EDB6-BA92-4DE9-9FCD-75921EBEE3F1}" srcOrd="0" destOrd="0" presId="urn:microsoft.com/office/officeart/2005/8/layout/bProcess4"/>
    <dgm:cxn modelId="{B94388CD-C3A4-4AD0-A74C-F1F6CB355F02}" type="presOf" srcId="{BA2D7DD2-71C0-43F7-8EDA-5E0457CEDB06}" destId="{686996A4-4B52-4ADE-A585-7B1B5E681C16}" srcOrd="0" destOrd="0" presId="urn:microsoft.com/office/officeart/2005/8/layout/bProcess4"/>
    <dgm:cxn modelId="{4694AE7A-591E-4BEC-BA70-59149DA10488}" type="presOf" srcId="{ABF5C792-F961-4D0F-98D4-B4386EDC3E30}" destId="{6CEA165D-79A8-43D2-A366-FB8A6F7793DE}" srcOrd="0" destOrd="0" presId="urn:microsoft.com/office/officeart/2005/8/layout/bProcess4"/>
    <dgm:cxn modelId="{444464A8-B1C7-43CF-B50E-E00E113E574F}" type="presOf" srcId="{30F6FF08-1E7E-4A42-B1FD-105278B52E1C}" destId="{38122E9C-1160-497A-A352-29CC11603681}" srcOrd="0" destOrd="0" presId="urn:microsoft.com/office/officeart/2005/8/layout/bProcess4"/>
    <dgm:cxn modelId="{682CAA75-F596-4B65-84EB-CB3F5BCDF965}" type="presOf" srcId="{F42BF7B8-E6FF-4D91-B28B-3152A7A5B82A}" destId="{79C1BBC5-663E-4AC4-A973-BDDE8E1A8BC8}" srcOrd="0" destOrd="0" presId="urn:microsoft.com/office/officeart/2005/8/layout/bProcess4"/>
    <dgm:cxn modelId="{A94D6D38-05C3-4160-89AA-7B94DF7AD086}" srcId="{854A2102-2C54-48FC-B3DC-EDD0C340E067}" destId="{BC75D84E-9A69-4A6E-916E-B17E67ADD6C2}" srcOrd="11" destOrd="0" parTransId="{939E6151-CF08-45A6-B9A0-7628B4E2CE61}" sibTransId="{4B035DE4-1251-454F-AB25-DE9DB3281F44}"/>
    <dgm:cxn modelId="{4A379176-4810-4BC9-B2AC-E498E7B3B11F}" srcId="{854A2102-2C54-48FC-B3DC-EDD0C340E067}" destId="{09DA18AB-2659-4D0A-AD1F-150AE3B02C0B}" srcOrd="3" destOrd="0" parTransId="{5A103F50-9BBA-4699-9338-6110B0F67F89}" sibTransId="{07D2C6C3-8335-4D3A-8415-ADB54287DD86}"/>
    <dgm:cxn modelId="{CE919523-A75A-40F6-93C2-850271314AF4}" type="presOf" srcId="{A4C241D0-46AD-40B2-85BD-5E957A62ED39}" destId="{2EDCD6A2-8274-4144-911A-9E5DB7B80854}" srcOrd="0" destOrd="0" presId="urn:microsoft.com/office/officeart/2005/8/layout/bProcess4"/>
    <dgm:cxn modelId="{32E38496-6C68-403D-99DE-75D8CAE6E877}" srcId="{854A2102-2C54-48FC-B3DC-EDD0C340E067}" destId="{AB707199-6A2A-47D9-8048-90E687612B78}" srcOrd="12" destOrd="0" parTransId="{86818664-7FFF-4F3A-B2E0-2A3DB44B691C}" sibTransId="{B584B5F3-4687-4FB4-938A-91364547552A}"/>
    <dgm:cxn modelId="{EF57CC8E-94AD-4174-A623-821F51C8DDD5}" type="presOf" srcId="{8173D14A-C306-48A4-B5F6-AC909EF135FD}" destId="{8297CD64-D95F-4F98-B6D3-3A2106316E86}" srcOrd="0" destOrd="0" presId="urn:microsoft.com/office/officeart/2005/8/layout/bProcess4"/>
    <dgm:cxn modelId="{6FF46421-5982-4513-A29A-6BAD384B532E}" srcId="{854A2102-2C54-48FC-B3DC-EDD0C340E067}" destId="{28F87EF9-43CE-4FA0-834F-E036B38F96A5}" srcOrd="1" destOrd="0" parTransId="{B489D2A4-A2A2-4DFD-9FA8-02411B394596}" sibTransId="{EC9E7CE6-737C-43BD-97F7-D3647CF15F4D}"/>
    <dgm:cxn modelId="{6831FABC-8820-4A12-8C8B-4E3411064118}" type="presOf" srcId="{737ACEEB-1793-4906-B5A5-66AB918E3944}" destId="{9B64DD5B-E627-4CD1-9050-D5984561830A}" srcOrd="0" destOrd="0" presId="urn:microsoft.com/office/officeart/2005/8/layout/bProcess4"/>
    <dgm:cxn modelId="{D64FA173-63F1-4596-987B-D420D4C75384}" type="presOf" srcId="{0F0F0A6B-B704-469C-B5F4-08945793D9FF}" destId="{4A69DA09-9F59-45F0-93B9-0B453D5120F0}" srcOrd="0" destOrd="0" presId="urn:microsoft.com/office/officeart/2005/8/layout/bProcess4"/>
    <dgm:cxn modelId="{1A2F78AF-1F9A-4421-8C5E-8C09622BBD44}" type="presOf" srcId="{21974D82-0112-43EB-B8C9-DBA20043D207}" destId="{8E6C67E4-2F57-4A26-89B8-8D5DC3197811}" srcOrd="0" destOrd="0" presId="urn:microsoft.com/office/officeart/2005/8/layout/bProcess4"/>
    <dgm:cxn modelId="{D9427538-DE89-4CB5-85F8-7A0DFEDDAC39}" type="presOf" srcId="{2E304609-5FD5-4292-9D6E-02867D59790B}" destId="{4B8F030B-329B-4AF8-8377-5AE5665B8574}" srcOrd="0" destOrd="0" presId="urn:microsoft.com/office/officeart/2005/8/layout/bProcess4"/>
    <dgm:cxn modelId="{4ACDFBBE-1A95-43CE-B85D-BB7FC7DAC9FE}" srcId="{854A2102-2C54-48FC-B3DC-EDD0C340E067}" destId="{BF0DCAB6-40B9-485E-9E88-78BBD5FCBEE5}" srcOrd="5" destOrd="0" parTransId="{BFD54BE1-BC97-49FF-9269-3E086E271944}" sibTransId="{182372E8-C30F-4539-8DA2-70CD2F603582}"/>
    <dgm:cxn modelId="{8C7A013E-3AD7-476E-B247-E8AB5BD7E7C5}" type="presOf" srcId="{28F87EF9-43CE-4FA0-834F-E036B38F96A5}" destId="{AA792B9B-0BE8-441E-B606-017A0C21D933}" srcOrd="0" destOrd="0" presId="urn:microsoft.com/office/officeart/2005/8/layout/bProcess4"/>
    <dgm:cxn modelId="{9AEB7283-F5F6-4230-AD38-1083629E49F7}" srcId="{854A2102-2C54-48FC-B3DC-EDD0C340E067}" destId="{30F6FF08-1E7E-4A42-B1FD-105278B52E1C}" srcOrd="10" destOrd="0" parTransId="{368F5615-7B09-47D9-8A40-F7F4E17E973F}" sibTransId="{8173D14A-C306-48A4-B5F6-AC909EF135FD}"/>
    <dgm:cxn modelId="{83A91411-3D52-44CF-ADFF-067C6698753B}" type="presOf" srcId="{854A2102-2C54-48FC-B3DC-EDD0C340E067}" destId="{287664BA-2ED4-466A-89E5-EE0DEF3873ED}" srcOrd="0" destOrd="0" presId="urn:microsoft.com/office/officeart/2005/8/layout/bProcess4"/>
    <dgm:cxn modelId="{ED83941D-4501-4747-8D48-A9CF4D5C54EA}" type="presOf" srcId="{0EBB7C90-FD91-4C2F-9A95-9AD96F96FF91}" destId="{27086CB7-9B67-40E0-A761-4D80A7B8B9D4}" srcOrd="0" destOrd="0" presId="urn:microsoft.com/office/officeart/2005/8/layout/bProcess4"/>
    <dgm:cxn modelId="{E26F1896-4FE3-497C-8570-9F9154E0ECE5}" type="presOf" srcId="{07D2C6C3-8335-4D3A-8415-ADB54287DD86}" destId="{3D7CF3D9-0026-4945-829F-AE29833631B9}" srcOrd="0" destOrd="0" presId="urn:microsoft.com/office/officeart/2005/8/layout/bProcess4"/>
    <dgm:cxn modelId="{9151B74E-F31A-4BB1-ADEE-272A751E2F0B}" type="presOf" srcId="{4B035DE4-1251-454F-AB25-DE9DB3281F44}" destId="{5AFB434F-CBDB-44F3-88B5-F58D399F43D1}" srcOrd="0" destOrd="0" presId="urn:microsoft.com/office/officeart/2005/8/layout/bProcess4"/>
    <dgm:cxn modelId="{32BDBDA0-8EFE-4D04-9DF3-AB6BE3701CAF}" type="presOf" srcId="{BE4A4453-2966-425F-8343-E9CE5FFA8E64}" destId="{87AD180C-B9B8-4E4C-98DA-ED40A2CF5E26}" srcOrd="0" destOrd="0" presId="urn:microsoft.com/office/officeart/2005/8/layout/bProcess4"/>
    <dgm:cxn modelId="{89CABD8A-0209-425D-B691-997C781CB148}" type="presOf" srcId="{C0D4F120-7E01-491E-9579-2B76EEF92621}" destId="{F5960A83-955D-4493-AFD0-ADAD4433559B}" srcOrd="0" destOrd="0" presId="urn:microsoft.com/office/officeart/2005/8/layout/bProcess4"/>
    <dgm:cxn modelId="{9FB4B778-8B95-4152-8992-05BDC68D990F}" type="presOf" srcId="{182372E8-C30F-4539-8DA2-70CD2F603582}" destId="{05CE5C69-3C07-4EFA-B2A9-991969B8CE65}" srcOrd="0" destOrd="0" presId="urn:microsoft.com/office/officeart/2005/8/layout/bProcess4"/>
    <dgm:cxn modelId="{B81BF205-335D-4D8F-B3A1-A8650499437C}" type="presOf" srcId="{F1B924B7-B25B-48C1-A6D9-8796C37FA521}" destId="{0216C705-5A58-4C97-861A-FEAF999CA919}" srcOrd="0" destOrd="0" presId="urn:microsoft.com/office/officeart/2005/8/layout/bProcess4"/>
    <dgm:cxn modelId="{04170101-A2BE-48A6-B347-5B7EA592B129}" type="presOf" srcId="{AB707199-6A2A-47D9-8048-90E687612B78}" destId="{9A9C5E03-3874-4891-ACB6-DD456039F6CA}" srcOrd="0" destOrd="0" presId="urn:microsoft.com/office/officeart/2005/8/layout/bProcess4"/>
    <dgm:cxn modelId="{A4236450-AED9-43E4-8071-1FB3AC642D11}" srcId="{854A2102-2C54-48FC-B3DC-EDD0C340E067}" destId="{A4C241D0-46AD-40B2-85BD-5E957A62ED39}" srcOrd="2" destOrd="0" parTransId="{3607BAD1-D43A-4516-A6D6-2330F4337375}" sibTransId="{2E304609-5FD5-4292-9D6E-02867D59790B}"/>
    <dgm:cxn modelId="{769F1C8D-D1C6-43C5-BF68-0167DA92A75F}" srcId="{854A2102-2C54-48FC-B3DC-EDD0C340E067}" destId="{9ECC5FE3-6F8A-4697-ADE5-8E7D02BB03B7}" srcOrd="15" destOrd="0" parTransId="{305946B2-21A9-4668-BF2F-F17EFBC071B2}" sibTransId="{BFB28B34-63F1-4154-8AC1-B16B14F45936}"/>
    <dgm:cxn modelId="{C390CB3B-F61A-413C-AAEC-4BA1693FAD77}" type="presOf" srcId="{8E144D46-FF1D-4FFF-AB98-07C81AEA0722}" destId="{5717B096-AAF9-42BD-AACA-2A8210FFA775}" srcOrd="0" destOrd="0" presId="urn:microsoft.com/office/officeart/2005/8/layout/bProcess4"/>
    <dgm:cxn modelId="{446EAEF8-98C3-4098-B153-64C2D7DBF760}" type="presOf" srcId="{C3602AA8-50FB-4E1E-A2FE-6523C9FCB5E8}" destId="{37A2C7CA-0939-4F38-868C-EA0B96351345}" srcOrd="0" destOrd="0" presId="urn:microsoft.com/office/officeart/2005/8/layout/bProcess4"/>
    <dgm:cxn modelId="{F84D724A-1CCE-4DDC-B428-4BB01EA1E5C0}" type="presOf" srcId="{09DA18AB-2659-4D0A-AD1F-150AE3B02C0B}" destId="{12580E1E-01AA-4F23-94B2-49187E024570}" srcOrd="0" destOrd="0" presId="urn:microsoft.com/office/officeart/2005/8/layout/bProcess4"/>
    <dgm:cxn modelId="{B9D27F2E-18A1-41D5-9FA5-B30A67FD06B3}" type="presOf" srcId="{EC9E7CE6-737C-43BD-97F7-D3647CF15F4D}" destId="{43FD3BDE-7013-4190-8DC4-3C005BE45C66}" srcOrd="0" destOrd="0" presId="urn:microsoft.com/office/officeart/2005/8/layout/bProcess4"/>
    <dgm:cxn modelId="{1972424F-CCEA-490D-B7DE-F99A8B2C8CA3}" srcId="{854A2102-2C54-48FC-B3DC-EDD0C340E067}" destId="{0EBB7C90-FD91-4C2F-9A95-9AD96F96FF91}" srcOrd="0" destOrd="0" parTransId="{79413503-25FA-463E-A881-77CB3240B29D}" sibTransId="{1640D973-DEF8-4FA8-866F-9B06426D9F7D}"/>
    <dgm:cxn modelId="{137C0D5B-8CBA-43E6-A709-0EE7C553B986}" srcId="{854A2102-2C54-48FC-B3DC-EDD0C340E067}" destId="{ABF5C792-F961-4D0F-98D4-B4386EDC3E30}" srcOrd="8" destOrd="0" parTransId="{BEEDC17C-3B1E-49F1-9D78-B9B8D6D2173C}" sibTransId="{C8071FE8-A536-4EE1-8924-3C7CC782D688}"/>
    <dgm:cxn modelId="{CC182CA8-B8CD-46AA-BDA0-FA70EC76B525}" type="presOf" srcId="{474DF84B-48F9-4586-8D8F-7A2F82A7D968}" destId="{C7F48C74-C98E-4147-AA5E-4F75CE517D02}" srcOrd="0" destOrd="0" presId="urn:microsoft.com/office/officeart/2005/8/layout/bProcess4"/>
    <dgm:cxn modelId="{FDBC1EEB-0480-437E-A466-BFAD85E5600C}" type="presOf" srcId="{C8071FE8-A536-4EE1-8924-3C7CC782D688}" destId="{A6344C78-7D70-456F-9BBC-134E6063CD1D}" srcOrd="0" destOrd="0" presId="urn:microsoft.com/office/officeart/2005/8/layout/bProcess4"/>
    <dgm:cxn modelId="{8D3101CF-6FA8-486D-ACA9-B0BF1666890D}" type="presOf" srcId="{BC75D84E-9A69-4A6E-916E-B17E67ADD6C2}" destId="{D132AD30-64D6-4D13-B906-7B4776C9445D}" srcOrd="0" destOrd="0" presId="urn:microsoft.com/office/officeart/2005/8/layout/bProcess4"/>
    <dgm:cxn modelId="{422CFB8C-8F19-47F8-A6C9-5BCB289B1822}" type="presOf" srcId="{1640D973-DEF8-4FA8-866F-9B06426D9F7D}" destId="{36562DA7-DDC9-4CFD-A197-CAEC0EC19EDC}" srcOrd="0" destOrd="0" presId="urn:microsoft.com/office/officeart/2005/8/layout/bProcess4"/>
    <dgm:cxn modelId="{D00A0AE0-1401-4897-8520-A9B786842807}" type="presOf" srcId="{B584B5F3-4687-4FB4-938A-91364547552A}" destId="{0B96063F-F709-46F6-9C3E-05A1588525A5}" srcOrd="0" destOrd="0" presId="urn:microsoft.com/office/officeart/2005/8/layout/bProcess4"/>
    <dgm:cxn modelId="{E2F9DD5B-B6D9-4211-82FD-2E09A752C1DF}" srcId="{854A2102-2C54-48FC-B3DC-EDD0C340E067}" destId="{23401D50-C2AF-4524-89D2-EE543EEBB172}" srcOrd="13" destOrd="0" parTransId="{DF18FA4C-225B-43EB-87B6-5CEF23DA50C8}" sibTransId="{C0D4F120-7E01-491E-9579-2B76EEF92621}"/>
    <dgm:cxn modelId="{C407997F-D080-45C8-A97B-9636810C9E72}" srcId="{854A2102-2C54-48FC-B3DC-EDD0C340E067}" destId="{21974D82-0112-43EB-B8C9-DBA20043D207}" srcOrd="7" destOrd="0" parTransId="{D2BF71F0-819A-48A1-ACCE-8AED3FA83DEA}" sibTransId="{0F0F0A6B-B704-469C-B5F4-08945793D9FF}"/>
    <dgm:cxn modelId="{A26C2BC4-AEA0-4F08-8327-F52C58A3FEE9}" type="presOf" srcId="{9ECC5FE3-6F8A-4697-ADE5-8E7D02BB03B7}" destId="{E4DA9464-2610-45DA-A6EF-4B993D57D8FC}" srcOrd="0" destOrd="0" presId="urn:microsoft.com/office/officeart/2005/8/layout/bProcess4"/>
    <dgm:cxn modelId="{D99BB364-0FE1-422C-A5CB-013E95533FD5}" srcId="{854A2102-2C54-48FC-B3DC-EDD0C340E067}" destId="{BA2D7DD2-71C0-43F7-8EDA-5E0457CEDB06}" srcOrd="6" destOrd="0" parTransId="{A5BBE4C2-F33D-4EF5-BE18-63B615FE8B76}" sibTransId="{737ACEEB-1793-4906-B5A5-66AB918E3944}"/>
    <dgm:cxn modelId="{5C56165C-4E69-41F2-AD63-E87457176375}" type="presOf" srcId="{23401D50-C2AF-4524-89D2-EE543EEBB172}" destId="{42EA0304-37A5-47C5-A514-74844611629E}" srcOrd="0" destOrd="0" presId="urn:microsoft.com/office/officeart/2005/8/layout/bProcess4"/>
    <dgm:cxn modelId="{43F450C4-4FFC-456B-B719-6DD941F39C9D}" type="presParOf" srcId="{287664BA-2ED4-466A-89E5-EE0DEF3873ED}" destId="{FCF73A5A-D3D4-4C38-B727-F7F3CF79E775}" srcOrd="0" destOrd="0" presId="urn:microsoft.com/office/officeart/2005/8/layout/bProcess4"/>
    <dgm:cxn modelId="{72378A21-D8F1-4782-B261-EF37081E74C5}" type="presParOf" srcId="{FCF73A5A-D3D4-4C38-B727-F7F3CF79E775}" destId="{0001A17F-509E-4067-AF15-C953F0D099FC}" srcOrd="0" destOrd="0" presId="urn:microsoft.com/office/officeart/2005/8/layout/bProcess4"/>
    <dgm:cxn modelId="{636E82CF-4A85-4D3C-B8A4-770C2A3414E6}" type="presParOf" srcId="{FCF73A5A-D3D4-4C38-B727-F7F3CF79E775}" destId="{27086CB7-9B67-40E0-A761-4D80A7B8B9D4}" srcOrd="1" destOrd="0" presId="urn:microsoft.com/office/officeart/2005/8/layout/bProcess4"/>
    <dgm:cxn modelId="{600E5C21-F7C4-4946-B67E-6E2A104AE32E}" type="presParOf" srcId="{287664BA-2ED4-466A-89E5-EE0DEF3873ED}" destId="{36562DA7-DDC9-4CFD-A197-CAEC0EC19EDC}" srcOrd="1" destOrd="0" presId="urn:microsoft.com/office/officeart/2005/8/layout/bProcess4"/>
    <dgm:cxn modelId="{7D48D119-096A-4DA6-AC46-491EE82276E7}" type="presParOf" srcId="{287664BA-2ED4-466A-89E5-EE0DEF3873ED}" destId="{F77ECFAC-4520-4B46-961F-BDA0F6ADA895}" srcOrd="2" destOrd="0" presId="urn:microsoft.com/office/officeart/2005/8/layout/bProcess4"/>
    <dgm:cxn modelId="{B04291F9-1FA9-43B4-8034-16D6BBE00D5D}" type="presParOf" srcId="{F77ECFAC-4520-4B46-961F-BDA0F6ADA895}" destId="{9D14543A-ADF6-474B-A5F8-90B2869CE5D5}" srcOrd="0" destOrd="0" presId="urn:microsoft.com/office/officeart/2005/8/layout/bProcess4"/>
    <dgm:cxn modelId="{B4D9CB66-2EC6-44A3-A2E7-FF6884C8735F}" type="presParOf" srcId="{F77ECFAC-4520-4B46-961F-BDA0F6ADA895}" destId="{AA792B9B-0BE8-441E-B606-017A0C21D933}" srcOrd="1" destOrd="0" presId="urn:microsoft.com/office/officeart/2005/8/layout/bProcess4"/>
    <dgm:cxn modelId="{54A7DAE3-6B3A-4712-934A-30479216C813}" type="presParOf" srcId="{287664BA-2ED4-466A-89E5-EE0DEF3873ED}" destId="{43FD3BDE-7013-4190-8DC4-3C005BE45C66}" srcOrd="3" destOrd="0" presId="urn:microsoft.com/office/officeart/2005/8/layout/bProcess4"/>
    <dgm:cxn modelId="{4A5EE948-275D-445C-8067-FCD937394FCF}" type="presParOf" srcId="{287664BA-2ED4-466A-89E5-EE0DEF3873ED}" destId="{BEB25472-5C49-4A4D-B272-250A6E61A1EF}" srcOrd="4" destOrd="0" presId="urn:microsoft.com/office/officeart/2005/8/layout/bProcess4"/>
    <dgm:cxn modelId="{C0A3C2DD-2678-4EF4-ACA6-8907F85F9E74}" type="presParOf" srcId="{BEB25472-5C49-4A4D-B272-250A6E61A1EF}" destId="{BDE25EAB-8010-48D8-8B91-45E73F74D763}" srcOrd="0" destOrd="0" presId="urn:microsoft.com/office/officeart/2005/8/layout/bProcess4"/>
    <dgm:cxn modelId="{AC9E3EAA-E5BE-4DA2-8225-79E0BAD76973}" type="presParOf" srcId="{BEB25472-5C49-4A4D-B272-250A6E61A1EF}" destId="{2EDCD6A2-8274-4144-911A-9E5DB7B80854}" srcOrd="1" destOrd="0" presId="urn:microsoft.com/office/officeart/2005/8/layout/bProcess4"/>
    <dgm:cxn modelId="{2FBF4039-CEA0-4A02-B818-E621C4BA7AE5}" type="presParOf" srcId="{287664BA-2ED4-466A-89E5-EE0DEF3873ED}" destId="{4B8F030B-329B-4AF8-8377-5AE5665B8574}" srcOrd="5" destOrd="0" presId="urn:microsoft.com/office/officeart/2005/8/layout/bProcess4"/>
    <dgm:cxn modelId="{C8E3842B-9F9A-4AFA-81E2-B732BBB928A4}" type="presParOf" srcId="{287664BA-2ED4-466A-89E5-EE0DEF3873ED}" destId="{13C76F53-856B-4258-9F58-859BE8244F8A}" srcOrd="6" destOrd="0" presId="urn:microsoft.com/office/officeart/2005/8/layout/bProcess4"/>
    <dgm:cxn modelId="{A7C9328D-32FB-4870-BEBA-D29B86248F7A}" type="presParOf" srcId="{13C76F53-856B-4258-9F58-859BE8244F8A}" destId="{BE703C88-4D4E-47B1-8006-2AD2C447B9EF}" srcOrd="0" destOrd="0" presId="urn:microsoft.com/office/officeart/2005/8/layout/bProcess4"/>
    <dgm:cxn modelId="{A35BBF74-27E8-46D6-A99B-F7005F1CE88C}" type="presParOf" srcId="{13C76F53-856B-4258-9F58-859BE8244F8A}" destId="{12580E1E-01AA-4F23-94B2-49187E024570}" srcOrd="1" destOrd="0" presId="urn:microsoft.com/office/officeart/2005/8/layout/bProcess4"/>
    <dgm:cxn modelId="{9F1BABDA-F4C6-4B4A-93DB-362D6A70012A}" type="presParOf" srcId="{287664BA-2ED4-466A-89E5-EE0DEF3873ED}" destId="{3D7CF3D9-0026-4945-829F-AE29833631B9}" srcOrd="7" destOrd="0" presId="urn:microsoft.com/office/officeart/2005/8/layout/bProcess4"/>
    <dgm:cxn modelId="{39EDF4BA-1010-4EF3-85CA-C91AA1AD5328}" type="presParOf" srcId="{287664BA-2ED4-466A-89E5-EE0DEF3873ED}" destId="{2CE69CB7-D745-46CE-B2A9-C3DF44A09F98}" srcOrd="8" destOrd="0" presId="urn:microsoft.com/office/officeart/2005/8/layout/bProcess4"/>
    <dgm:cxn modelId="{7654CCC6-BDAE-4EE6-A2FD-83E69FF5FD59}" type="presParOf" srcId="{2CE69CB7-D745-46CE-B2A9-C3DF44A09F98}" destId="{C49D115A-D7C3-4D64-9163-7F8BC957C2BA}" srcOrd="0" destOrd="0" presId="urn:microsoft.com/office/officeart/2005/8/layout/bProcess4"/>
    <dgm:cxn modelId="{FA5ED49E-EF7C-45D0-B66E-778F6C8804C6}" type="presParOf" srcId="{2CE69CB7-D745-46CE-B2A9-C3DF44A09F98}" destId="{87AD180C-B9B8-4E4C-98DA-ED40A2CF5E26}" srcOrd="1" destOrd="0" presId="urn:microsoft.com/office/officeart/2005/8/layout/bProcess4"/>
    <dgm:cxn modelId="{A3FF98B1-DF15-4B42-AFB2-A1E5F19C3306}" type="presParOf" srcId="{287664BA-2ED4-466A-89E5-EE0DEF3873ED}" destId="{5717B096-AAF9-42BD-AACA-2A8210FFA775}" srcOrd="9" destOrd="0" presId="urn:microsoft.com/office/officeart/2005/8/layout/bProcess4"/>
    <dgm:cxn modelId="{8494F85E-9486-4778-91BF-14C7140ED32F}" type="presParOf" srcId="{287664BA-2ED4-466A-89E5-EE0DEF3873ED}" destId="{CB40F227-01DB-421E-ADFD-C6B09AECF23F}" srcOrd="10" destOrd="0" presId="urn:microsoft.com/office/officeart/2005/8/layout/bProcess4"/>
    <dgm:cxn modelId="{A1812320-43C8-46EF-83A9-A67A79588977}" type="presParOf" srcId="{CB40F227-01DB-421E-ADFD-C6B09AECF23F}" destId="{EDB813C3-390E-4E1B-A187-C00D1506FAAC}" srcOrd="0" destOrd="0" presId="urn:microsoft.com/office/officeart/2005/8/layout/bProcess4"/>
    <dgm:cxn modelId="{E3B8CC27-C4B5-4B9F-8E8E-7A8BCE9227AC}" type="presParOf" srcId="{CB40F227-01DB-421E-ADFD-C6B09AECF23F}" destId="{B9E0EDB6-BA92-4DE9-9FCD-75921EBEE3F1}" srcOrd="1" destOrd="0" presId="urn:microsoft.com/office/officeart/2005/8/layout/bProcess4"/>
    <dgm:cxn modelId="{6A13B39F-D1C4-48CA-B289-4BC4F233869A}" type="presParOf" srcId="{287664BA-2ED4-466A-89E5-EE0DEF3873ED}" destId="{05CE5C69-3C07-4EFA-B2A9-991969B8CE65}" srcOrd="11" destOrd="0" presId="urn:microsoft.com/office/officeart/2005/8/layout/bProcess4"/>
    <dgm:cxn modelId="{93345F2E-501C-431A-9999-D80D4FC09445}" type="presParOf" srcId="{287664BA-2ED4-466A-89E5-EE0DEF3873ED}" destId="{3FFA7D46-ED06-425A-BCF8-EEB0046ECBC5}" srcOrd="12" destOrd="0" presId="urn:microsoft.com/office/officeart/2005/8/layout/bProcess4"/>
    <dgm:cxn modelId="{7183C54A-58BE-4CF6-A67E-DE72AAD3A451}" type="presParOf" srcId="{3FFA7D46-ED06-425A-BCF8-EEB0046ECBC5}" destId="{70BE6333-62F4-41B6-81F2-542E0D05718D}" srcOrd="0" destOrd="0" presId="urn:microsoft.com/office/officeart/2005/8/layout/bProcess4"/>
    <dgm:cxn modelId="{E6DD13B8-6AB5-41C8-87FA-2CB8D07176AD}" type="presParOf" srcId="{3FFA7D46-ED06-425A-BCF8-EEB0046ECBC5}" destId="{686996A4-4B52-4ADE-A585-7B1B5E681C16}" srcOrd="1" destOrd="0" presId="urn:microsoft.com/office/officeart/2005/8/layout/bProcess4"/>
    <dgm:cxn modelId="{866DF248-94AE-431A-8F13-1E7B0CF148FE}" type="presParOf" srcId="{287664BA-2ED4-466A-89E5-EE0DEF3873ED}" destId="{9B64DD5B-E627-4CD1-9050-D5984561830A}" srcOrd="13" destOrd="0" presId="urn:microsoft.com/office/officeart/2005/8/layout/bProcess4"/>
    <dgm:cxn modelId="{493F3D7C-9465-42F1-A5B6-D1F4DC230CBD}" type="presParOf" srcId="{287664BA-2ED4-466A-89E5-EE0DEF3873ED}" destId="{E4826E93-0B85-4F7D-B11D-E00E171AFD71}" srcOrd="14" destOrd="0" presId="urn:microsoft.com/office/officeart/2005/8/layout/bProcess4"/>
    <dgm:cxn modelId="{E6E266CD-6C79-49F1-A785-808E04AB36E0}" type="presParOf" srcId="{E4826E93-0B85-4F7D-B11D-E00E171AFD71}" destId="{359021E0-AACE-430A-A968-0E98D93A6D33}" srcOrd="0" destOrd="0" presId="urn:microsoft.com/office/officeart/2005/8/layout/bProcess4"/>
    <dgm:cxn modelId="{576CA908-D23C-4CDE-9F87-66F9106CB2C0}" type="presParOf" srcId="{E4826E93-0B85-4F7D-B11D-E00E171AFD71}" destId="{8E6C67E4-2F57-4A26-89B8-8D5DC3197811}" srcOrd="1" destOrd="0" presId="urn:microsoft.com/office/officeart/2005/8/layout/bProcess4"/>
    <dgm:cxn modelId="{6F5403CD-819C-4BEB-9E80-A833B5BCBA80}" type="presParOf" srcId="{287664BA-2ED4-466A-89E5-EE0DEF3873ED}" destId="{4A69DA09-9F59-45F0-93B9-0B453D5120F0}" srcOrd="15" destOrd="0" presId="urn:microsoft.com/office/officeart/2005/8/layout/bProcess4"/>
    <dgm:cxn modelId="{B8F31D24-9EBB-4B80-B896-0878E78CF9E1}" type="presParOf" srcId="{287664BA-2ED4-466A-89E5-EE0DEF3873ED}" destId="{567672DD-CAF6-46AB-B8FB-797DD5F30C8A}" srcOrd="16" destOrd="0" presId="urn:microsoft.com/office/officeart/2005/8/layout/bProcess4"/>
    <dgm:cxn modelId="{C801DC13-CD25-43F2-B82A-CAD16C84BCF2}" type="presParOf" srcId="{567672DD-CAF6-46AB-B8FB-797DD5F30C8A}" destId="{DF3F31E8-0945-464F-A2DA-FDB3C1CC1513}" srcOrd="0" destOrd="0" presId="urn:microsoft.com/office/officeart/2005/8/layout/bProcess4"/>
    <dgm:cxn modelId="{2242CF58-B1DC-4B3E-B792-1435772B4D64}" type="presParOf" srcId="{567672DD-CAF6-46AB-B8FB-797DD5F30C8A}" destId="{6CEA165D-79A8-43D2-A366-FB8A6F7793DE}" srcOrd="1" destOrd="0" presId="urn:microsoft.com/office/officeart/2005/8/layout/bProcess4"/>
    <dgm:cxn modelId="{2AF00E61-59E4-4627-AD6C-3C9F74506F40}" type="presParOf" srcId="{287664BA-2ED4-466A-89E5-EE0DEF3873ED}" destId="{A6344C78-7D70-456F-9BBC-134E6063CD1D}" srcOrd="17" destOrd="0" presId="urn:microsoft.com/office/officeart/2005/8/layout/bProcess4"/>
    <dgm:cxn modelId="{8E80B6E4-FF3B-4F39-A7A8-A1A90A495D1D}" type="presParOf" srcId="{287664BA-2ED4-466A-89E5-EE0DEF3873ED}" destId="{BCE5DD0A-EEFD-4834-80D7-37659008E966}" srcOrd="18" destOrd="0" presId="urn:microsoft.com/office/officeart/2005/8/layout/bProcess4"/>
    <dgm:cxn modelId="{CC01634A-B915-4ED2-9D2A-AAE7CD387E04}" type="presParOf" srcId="{BCE5DD0A-EEFD-4834-80D7-37659008E966}" destId="{5781C9ED-DFA1-4727-9E77-59124E73273F}" srcOrd="0" destOrd="0" presId="urn:microsoft.com/office/officeart/2005/8/layout/bProcess4"/>
    <dgm:cxn modelId="{C69574A7-46D5-46B4-9719-32E62F92DC09}" type="presParOf" srcId="{BCE5DD0A-EEFD-4834-80D7-37659008E966}" destId="{0216C705-5A58-4C97-861A-FEAF999CA919}" srcOrd="1" destOrd="0" presId="urn:microsoft.com/office/officeart/2005/8/layout/bProcess4"/>
    <dgm:cxn modelId="{188A52DB-E8D2-4082-B612-09E7288AA208}" type="presParOf" srcId="{287664BA-2ED4-466A-89E5-EE0DEF3873ED}" destId="{79C1BBC5-663E-4AC4-A973-BDDE8E1A8BC8}" srcOrd="19" destOrd="0" presId="urn:microsoft.com/office/officeart/2005/8/layout/bProcess4"/>
    <dgm:cxn modelId="{5FFA6DA1-2A51-49FC-878E-7639FBDABE25}" type="presParOf" srcId="{287664BA-2ED4-466A-89E5-EE0DEF3873ED}" destId="{4506406F-2423-43F3-82DC-890A36A69383}" srcOrd="20" destOrd="0" presId="urn:microsoft.com/office/officeart/2005/8/layout/bProcess4"/>
    <dgm:cxn modelId="{659C1679-0606-4887-AE3C-A2FD65BE6E24}" type="presParOf" srcId="{4506406F-2423-43F3-82DC-890A36A69383}" destId="{C6DD5262-7CA0-4F17-9588-43F1C7BAB693}" srcOrd="0" destOrd="0" presId="urn:microsoft.com/office/officeart/2005/8/layout/bProcess4"/>
    <dgm:cxn modelId="{41110567-BB7C-49D3-BA45-D4A27BEAC19C}" type="presParOf" srcId="{4506406F-2423-43F3-82DC-890A36A69383}" destId="{38122E9C-1160-497A-A352-29CC11603681}" srcOrd="1" destOrd="0" presId="urn:microsoft.com/office/officeart/2005/8/layout/bProcess4"/>
    <dgm:cxn modelId="{BC9311AE-4CD5-463A-9528-D57DF91CB956}" type="presParOf" srcId="{287664BA-2ED4-466A-89E5-EE0DEF3873ED}" destId="{8297CD64-D95F-4F98-B6D3-3A2106316E86}" srcOrd="21" destOrd="0" presId="urn:microsoft.com/office/officeart/2005/8/layout/bProcess4"/>
    <dgm:cxn modelId="{07DA4689-1E25-4BDE-B2FB-83E1A771521D}" type="presParOf" srcId="{287664BA-2ED4-466A-89E5-EE0DEF3873ED}" destId="{510A1430-B964-4B30-9C30-D11AC6C4BCE0}" srcOrd="22" destOrd="0" presId="urn:microsoft.com/office/officeart/2005/8/layout/bProcess4"/>
    <dgm:cxn modelId="{3A0D019C-0929-4BD1-96FF-410D759D1803}" type="presParOf" srcId="{510A1430-B964-4B30-9C30-D11AC6C4BCE0}" destId="{FA1180E4-6121-4ED2-BA1A-9FD0533263A4}" srcOrd="0" destOrd="0" presId="urn:microsoft.com/office/officeart/2005/8/layout/bProcess4"/>
    <dgm:cxn modelId="{80DE72A3-DE7D-47F5-AB81-C41314EC036C}" type="presParOf" srcId="{510A1430-B964-4B30-9C30-D11AC6C4BCE0}" destId="{D132AD30-64D6-4D13-B906-7B4776C9445D}" srcOrd="1" destOrd="0" presId="urn:microsoft.com/office/officeart/2005/8/layout/bProcess4"/>
    <dgm:cxn modelId="{529131D2-AEB3-4204-A076-790FCA773BFC}" type="presParOf" srcId="{287664BA-2ED4-466A-89E5-EE0DEF3873ED}" destId="{5AFB434F-CBDB-44F3-88B5-F58D399F43D1}" srcOrd="23" destOrd="0" presId="urn:microsoft.com/office/officeart/2005/8/layout/bProcess4"/>
    <dgm:cxn modelId="{753FE7FC-0C44-4D5F-94CD-6963C871B1F9}" type="presParOf" srcId="{287664BA-2ED4-466A-89E5-EE0DEF3873ED}" destId="{4804B8B8-8FA8-424E-A1EF-B19CFC7AD54F}" srcOrd="24" destOrd="0" presId="urn:microsoft.com/office/officeart/2005/8/layout/bProcess4"/>
    <dgm:cxn modelId="{257B3044-3BFC-4134-A0F7-209803A0CA63}" type="presParOf" srcId="{4804B8B8-8FA8-424E-A1EF-B19CFC7AD54F}" destId="{3E39B3DE-13CB-45C2-B6F1-D923346C67D1}" srcOrd="0" destOrd="0" presId="urn:microsoft.com/office/officeart/2005/8/layout/bProcess4"/>
    <dgm:cxn modelId="{C0899EF6-C3C2-46C5-8925-8041B1E3CE7D}" type="presParOf" srcId="{4804B8B8-8FA8-424E-A1EF-B19CFC7AD54F}" destId="{9A9C5E03-3874-4891-ACB6-DD456039F6CA}" srcOrd="1" destOrd="0" presId="urn:microsoft.com/office/officeart/2005/8/layout/bProcess4"/>
    <dgm:cxn modelId="{B788DA00-42E5-4C40-94BE-41435D049F1B}" type="presParOf" srcId="{287664BA-2ED4-466A-89E5-EE0DEF3873ED}" destId="{0B96063F-F709-46F6-9C3E-05A1588525A5}" srcOrd="25" destOrd="0" presId="urn:microsoft.com/office/officeart/2005/8/layout/bProcess4"/>
    <dgm:cxn modelId="{666D9870-600B-44CB-A302-7C184309B70B}" type="presParOf" srcId="{287664BA-2ED4-466A-89E5-EE0DEF3873ED}" destId="{D48ADEDB-02E4-47E6-9C6D-7BC2081AC8ED}" srcOrd="26" destOrd="0" presId="urn:microsoft.com/office/officeart/2005/8/layout/bProcess4"/>
    <dgm:cxn modelId="{8573A52E-34FA-4EEE-8A29-26BEF89FA198}" type="presParOf" srcId="{D48ADEDB-02E4-47E6-9C6D-7BC2081AC8ED}" destId="{FFD3B1E1-B8FE-4AF3-B074-CB8D063BC6A5}" srcOrd="0" destOrd="0" presId="urn:microsoft.com/office/officeart/2005/8/layout/bProcess4"/>
    <dgm:cxn modelId="{EAE74A4F-7034-418B-9233-44708F7B085F}" type="presParOf" srcId="{D48ADEDB-02E4-47E6-9C6D-7BC2081AC8ED}" destId="{42EA0304-37A5-47C5-A514-74844611629E}" srcOrd="1" destOrd="0" presId="urn:microsoft.com/office/officeart/2005/8/layout/bProcess4"/>
    <dgm:cxn modelId="{0C096248-022E-4539-B776-621866834A0B}" type="presParOf" srcId="{287664BA-2ED4-466A-89E5-EE0DEF3873ED}" destId="{F5960A83-955D-4493-AFD0-ADAD4433559B}" srcOrd="27" destOrd="0" presId="urn:microsoft.com/office/officeart/2005/8/layout/bProcess4"/>
    <dgm:cxn modelId="{5EAF3EDE-DF89-45CC-A46D-9F097462E46E}" type="presParOf" srcId="{287664BA-2ED4-466A-89E5-EE0DEF3873ED}" destId="{842E0EF4-2D42-4632-B4F1-BE9DDD84B4F9}" srcOrd="28" destOrd="0" presId="urn:microsoft.com/office/officeart/2005/8/layout/bProcess4"/>
    <dgm:cxn modelId="{D7C4B7E3-BB5A-441F-94DB-9012A13FDCE8}" type="presParOf" srcId="{842E0EF4-2D42-4632-B4F1-BE9DDD84B4F9}" destId="{7F8D2095-C1AB-471F-A8CF-E6C337BC5F6B}" srcOrd="0" destOrd="0" presId="urn:microsoft.com/office/officeart/2005/8/layout/bProcess4"/>
    <dgm:cxn modelId="{82E2A92B-DC61-45CD-94D8-5C2EF4E76D26}" type="presParOf" srcId="{842E0EF4-2D42-4632-B4F1-BE9DDD84B4F9}" destId="{C7F48C74-C98E-4147-AA5E-4F75CE517D02}" srcOrd="1" destOrd="0" presId="urn:microsoft.com/office/officeart/2005/8/layout/bProcess4"/>
    <dgm:cxn modelId="{C5A57C09-EBEC-4223-A6D6-CDEF102F318D}" type="presParOf" srcId="{287664BA-2ED4-466A-89E5-EE0DEF3873ED}" destId="{37A2C7CA-0939-4F38-868C-EA0B96351345}" srcOrd="29" destOrd="0" presId="urn:microsoft.com/office/officeart/2005/8/layout/bProcess4"/>
    <dgm:cxn modelId="{72DF26F3-6925-41F3-B5FC-633C7BC3285E}" type="presParOf" srcId="{287664BA-2ED4-466A-89E5-EE0DEF3873ED}" destId="{36ABD3AB-ABFF-4587-B58F-527EDB50ADE2}" srcOrd="30" destOrd="0" presId="urn:microsoft.com/office/officeart/2005/8/layout/bProcess4"/>
    <dgm:cxn modelId="{5C46EC94-9A49-4D2A-9B64-528382104B4C}" type="presParOf" srcId="{36ABD3AB-ABFF-4587-B58F-527EDB50ADE2}" destId="{C352F342-D97A-47DC-96B3-366622B757D9}" srcOrd="0" destOrd="0" presId="urn:microsoft.com/office/officeart/2005/8/layout/bProcess4"/>
    <dgm:cxn modelId="{CF51FBDD-ED83-454C-A082-96FB42EC6EC5}" type="presParOf" srcId="{36ABD3AB-ABFF-4587-B58F-527EDB50ADE2}" destId="{E4DA9464-2610-45DA-A6EF-4B993D57D8F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4BE5DA-7A0D-429C-821A-FA8BB4B6681F}" type="doc">
      <dgm:prSet loTypeId="urn:microsoft.com/office/officeart/2005/8/layout/vList3" loCatId="list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96355ED8-37E6-4E79-AF1B-DEADADCE0E95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Aprimoramento em MATERNIDADES </a:t>
          </a:r>
          <a:endParaRPr lang="en-US" b="0" noProof="1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n-US" b="0" noProof="1" smtClean="0">
              <a:latin typeface="Arial" panose="020B0604020202020204" pitchFamily="34" charset="0"/>
              <a:cs typeface="Arial" panose="020B0604020202020204" pitchFamily="34" charset="0"/>
            </a:rPr>
            <a:t>Segurança do Paciente – 600 alunos - 2017</a:t>
          </a:r>
          <a:endParaRPr lang="pt-BR" b="0" dirty="0"/>
        </a:p>
      </dgm:t>
    </dgm:pt>
    <dgm:pt modelId="{85EEC0DA-2A36-4E6C-A3CF-E20483AC7868}" type="parTrans" cxnId="{82ED12C2-03D4-4166-BC11-16828967B869}">
      <dgm:prSet/>
      <dgm:spPr/>
      <dgm:t>
        <a:bodyPr/>
        <a:lstStyle/>
        <a:p>
          <a:endParaRPr lang="pt-BR"/>
        </a:p>
      </dgm:t>
    </dgm:pt>
    <dgm:pt modelId="{85DACC7C-AC5D-4700-8B25-E72283FF2A2B}" type="sibTrans" cxnId="{82ED12C2-03D4-4166-BC11-16828967B869}">
      <dgm:prSet/>
      <dgm:spPr/>
      <dgm:t>
        <a:bodyPr/>
        <a:lstStyle/>
        <a:p>
          <a:endParaRPr lang="pt-BR"/>
        </a:p>
      </dgm:t>
    </dgm:pt>
    <dgm:pt modelId="{97E35FF7-D55F-44C1-BBFE-4A65FC45ADD1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Itinerários do Saber – Até 2019 – Ensino Técnico</a:t>
          </a:r>
          <a:endParaRPr lang="pt-BR" dirty="0"/>
        </a:p>
      </dgm:t>
    </dgm:pt>
    <dgm:pt modelId="{5CA4D5AF-7F42-4D6E-AC7D-6AC3DA1767F3}" type="parTrans" cxnId="{4D4BA08C-320D-4CD9-A2AB-ACC30239F8FE}">
      <dgm:prSet/>
      <dgm:spPr/>
      <dgm:t>
        <a:bodyPr/>
        <a:lstStyle/>
        <a:p>
          <a:endParaRPr lang="pt-BR"/>
        </a:p>
      </dgm:t>
    </dgm:pt>
    <dgm:pt modelId="{912B8FFC-1EE1-4DAA-9C65-35E57E1AE495}" type="sibTrans" cxnId="{4D4BA08C-320D-4CD9-A2AB-ACC30239F8FE}">
      <dgm:prSet/>
      <dgm:spPr/>
      <dgm:t>
        <a:bodyPr/>
        <a:lstStyle/>
        <a:p>
          <a:endParaRPr lang="pt-BR"/>
        </a:p>
      </dgm:t>
    </dgm:pt>
    <dgm:pt modelId="{4F7E72EA-A7E8-40E4-91E5-B8F0A2AC6F7D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Manual – Segurança do Paciente no Domicílio -2017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2F17D6-0C63-4D6D-927F-ECC20E9F5906}" type="parTrans" cxnId="{85B1B2F4-D9E3-4FB6-8CAE-C929240125F8}">
      <dgm:prSet/>
      <dgm:spPr/>
      <dgm:t>
        <a:bodyPr/>
        <a:lstStyle/>
        <a:p>
          <a:endParaRPr lang="pt-BR"/>
        </a:p>
      </dgm:t>
    </dgm:pt>
    <dgm:pt modelId="{0915DE2B-102B-423E-851C-C4C4697A48BF}" type="sibTrans" cxnId="{85B1B2F4-D9E3-4FB6-8CAE-C929240125F8}">
      <dgm:prSet/>
      <dgm:spPr/>
      <dgm:t>
        <a:bodyPr/>
        <a:lstStyle/>
        <a:p>
          <a:endParaRPr lang="pt-BR"/>
        </a:p>
      </dgm:t>
    </dgm:pt>
    <dgm:pt modelId="{28E2B542-A8F4-43B3-A989-EDA354C935A4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      Apoio à Câmara Técnica de Qualidade e Segurança do Paciente de Secretários Estaduais- CONASS</a:t>
          </a:r>
          <a:endParaRPr lang="pt-BR" dirty="0"/>
        </a:p>
      </dgm:t>
    </dgm:pt>
    <dgm:pt modelId="{DF3EB8FD-9FD7-4076-AA84-362D4A4D4188}" type="parTrans" cxnId="{B30CB749-4FA2-4A42-B0FE-BD9AED05BA0E}">
      <dgm:prSet/>
      <dgm:spPr/>
      <dgm:t>
        <a:bodyPr/>
        <a:lstStyle/>
        <a:p>
          <a:endParaRPr lang="pt-BR"/>
        </a:p>
      </dgm:t>
    </dgm:pt>
    <dgm:pt modelId="{A7C62054-C8DA-49C8-BB7F-EB1D5D8CEF1A}" type="sibTrans" cxnId="{B30CB749-4FA2-4A42-B0FE-BD9AED05BA0E}">
      <dgm:prSet/>
      <dgm:spPr/>
      <dgm:t>
        <a:bodyPr/>
        <a:lstStyle/>
        <a:p>
          <a:endParaRPr lang="pt-BR"/>
        </a:p>
      </dgm:t>
    </dgm:pt>
    <dgm:pt modelId="{47B7BB12-B122-4AE9-B5C8-E04D2FC0CB3C}">
      <dgm:prSet phldrT="[Texto]"/>
      <dgm:spPr/>
      <dgm:t>
        <a:bodyPr/>
        <a:lstStyle/>
        <a:p>
          <a:r>
            <a:rPr lang="pt-BR" b="1" smtClean="0">
              <a:latin typeface="Arial" panose="020B0604020202020204" pitchFamily="34" charset="0"/>
              <a:cs typeface="Arial" panose="020B0604020202020204" pitchFamily="34" charset="0"/>
            </a:rPr>
            <a:t>Participação no Lançamento do 3º Desafio Global de Segurança do Paciente </a:t>
          </a:r>
          <a:r>
            <a:rPr lang="pt-BR" smtClean="0">
              <a:latin typeface="Arial" panose="020B0604020202020204" pitchFamily="34" charset="0"/>
              <a:cs typeface="Arial" panose="020B0604020202020204" pitchFamily="34" charset="0"/>
            </a:rPr>
            <a:t>– OMS -2017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D43A0-0969-487D-A961-A4780D093A21}" type="parTrans" cxnId="{57F64DD7-5BB2-46DC-8D55-65D7704D14BA}">
      <dgm:prSet/>
      <dgm:spPr/>
      <dgm:t>
        <a:bodyPr/>
        <a:lstStyle/>
        <a:p>
          <a:endParaRPr lang="pt-BR"/>
        </a:p>
      </dgm:t>
    </dgm:pt>
    <dgm:pt modelId="{C0CF5D71-4E05-4567-A27A-784A03248788}" type="sibTrans" cxnId="{57F64DD7-5BB2-46DC-8D55-65D7704D14BA}">
      <dgm:prSet/>
      <dgm:spPr/>
      <dgm:t>
        <a:bodyPr/>
        <a:lstStyle/>
        <a:p>
          <a:endParaRPr lang="pt-BR"/>
        </a:p>
      </dgm:t>
    </dgm:pt>
    <dgm:pt modelId="{6DE9B268-085D-47D4-9B4E-27EF9ED35860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Agenda prioridade Pesquisa MS</a:t>
          </a:r>
          <a:endParaRPr lang="pt-BR" dirty="0"/>
        </a:p>
      </dgm:t>
    </dgm:pt>
    <dgm:pt modelId="{6AEC9728-F134-4282-A937-ECC7316D7EA2}" type="parTrans" cxnId="{6959C128-9F86-4517-8F8D-A702E5AF5148}">
      <dgm:prSet/>
      <dgm:spPr/>
      <dgm:t>
        <a:bodyPr/>
        <a:lstStyle/>
        <a:p>
          <a:endParaRPr lang="pt-BR"/>
        </a:p>
      </dgm:t>
    </dgm:pt>
    <dgm:pt modelId="{8E1E51AE-7693-4A83-8423-2779DAE0851A}" type="sibTrans" cxnId="{6959C128-9F86-4517-8F8D-A702E5AF5148}">
      <dgm:prSet/>
      <dgm:spPr/>
      <dgm:t>
        <a:bodyPr/>
        <a:lstStyle/>
        <a:p>
          <a:endParaRPr lang="pt-BR"/>
        </a:p>
      </dgm:t>
    </dgm:pt>
    <dgm:pt modelId="{309B5879-E8B4-433B-94E4-BF2677042805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Ferramentas e instrumental         </a:t>
          </a:r>
          <a:endParaRPr lang="pt-BR" dirty="0"/>
        </a:p>
      </dgm:t>
    </dgm:pt>
    <dgm:pt modelId="{D01FF9CB-2FA7-4995-946C-3D2FF375F4A1}" type="parTrans" cxnId="{B92F1D41-EF9D-4473-94C4-C06E38AA129B}">
      <dgm:prSet/>
      <dgm:spPr/>
      <dgm:t>
        <a:bodyPr/>
        <a:lstStyle/>
        <a:p>
          <a:endParaRPr lang="pt-BR"/>
        </a:p>
      </dgm:t>
    </dgm:pt>
    <dgm:pt modelId="{1B6918A2-5BFC-439F-B492-65C286C38082}" type="sibTrans" cxnId="{B92F1D41-EF9D-4473-94C4-C06E38AA129B}">
      <dgm:prSet/>
      <dgm:spPr/>
      <dgm:t>
        <a:bodyPr/>
        <a:lstStyle/>
        <a:p>
          <a:endParaRPr lang="pt-BR"/>
        </a:p>
      </dgm:t>
    </dgm:pt>
    <dgm:pt modelId="{5D91F0DB-FE7A-4F0B-8CF7-4F6A10658AE7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Manual de Vacinas – Segurança do Paciente na vacinação</a:t>
          </a:r>
          <a:endParaRPr lang="pt-BR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CE394-FA46-4AAB-A20F-021FFF93F0D3}" type="parTrans" cxnId="{C4382FBA-88F9-4910-A038-B65716E314C6}">
      <dgm:prSet/>
      <dgm:spPr/>
      <dgm:t>
        <a:bodyPr/>
        <a:lstStyle/>
        <a:p>
          <a:endParaRPr lang="pt-BR"/>
        </a:p>
      </dgm:t>
    </dgm:pt>
    <dgm:pt modelId="{2DF8D42C-1C9E-4991-ACED-379DA374FB48}" type="sibTrans" cxnId="{C4382FBA-88F9-4910-A038-B65716E314C6}">
      <dgm:prSet/>
      <dgm:spPr/>
      <dgm:t>
        <a:bodyPr/>
        <a:lstStyle/>
        <a:p>
          <a:endParaRPr lang="pt-BR"/>
        </a:p>
      </dgm:t>
    </dgm:pt>
    <dgm:pt modelId="{A1C1EA13-87C5-4FCA-A59E-4FC449C87F52}">
      <dgm:prSet phldrT="[Texto]"/>
      <dgm:spPr/>
      <dgm:t>
        <a:bodyPr/>
        <a:lstStyle/>
        <a:p>
          <a:r>
            <a:rPr lang="en-US" b="1" noProof="1" smtClean="0">
              <a:latin typeface="Arial" panose="020B0604020202020204" pitchFamily="34" charset="0"/>
              <a:cs typeface="Arial" panose="020B0604020202020204" pitchFamily="34" charset="0"/>
            </a:rPr>
            <a:t>Participação no CURM</a:t>
          </a:r>
          <a:endParaRPr lang="pt-BR" b="1" dirty="0">
            <a:latin typeface="Arial" pitchFamily="34" charset="0"/>
            <a:cs typeface="Arial" pitchFamily="34" charset="0"/>
          </a:endParaRPr>
        </a:p>
      </dgm:t>
    </dgm:pt>
    <dgm:pt modelId="{F109BC6B-3910-4530-B2B5-021DFB448713}" type="parTrans" cxnId="{C5387D86-7686-4300-9B1B-5E86D865629F}">
      <dgm:prSet/>
      <dgm:spPr/>
      <dgm:t>
        <a:bodyPr/>
        <a:lstStyle/>
        <a:p>
          <a:endParaRPr lang="pt-BR"/>
        </a:p>
      </dgm:t>
    </dgm:pt>
    <dgm:pt modelId="{703DE6EF-FDA9-4E4B-A60D-BE590BC09908}" type="sibTrans" cxnId="{C5387D86-7686-4300-9B1B-5E86D865629F}">
      <dgm:prSet/>
      <dgm:spPr/>
      <dgm:t>
        <a:bodyPr/>
        <a:lstStyle/>
        <a:p>
          <a:endParaRPr lang="pt-BR"/>
        </a:p>
      </dgm:t>
    </dgm:pt>
    <dgm:pt modelId="{86300518-C2EA-42FE-B26D-C3A10C80846E}" type="pres">
      <dgm:prSet presAssocID="{024BE5DA-7A0D-429C-821A-FA8BB4B6681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54C08C9-EB54-415F-9417-C4FC3B62B76E}" type="pres">
      <dgm:prSet presAssocID="{47B7BB12-B122-4AE9-B5C8-E04D2FC0CB3C}" presName="composite" presStyleCnt="0"/>
      <dgm:spPr/>
      <dgm:t>
        <a:bodyPr/>
        <a:lstStyle/>
        <a:p>
          <a:endParaRPr lang="pt-BR"/>
        </a:p>
      </dgm:t>
    </dgm:pt>
    <dgm:pt modelId="{62AA6069-2F30-4455-A956-016C356C9506}" type="pres">
      <dgm:prSet presAssocID="{47B7BB12-B122-4AE9-B5C8-E04D2FC0CB3C}" presName="imgShp" presStyleLbl="fgImgPlace1" presStyleIdx="0" presStyleCnt="9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44117BB3-6599-4AD3-841C-11A7017291B1}" type="pres">
      <dgm:prSet presAssocID="{47B7BB12-B122-4AE9-B5C8-E04D2FC0CB3C}" presName="txShp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E3BE9FE-E1F7-4442-A3A8-15A691203062}" type="pres">
      <dgm:prSet presAssocID="{C0CF5D71-4E05-4567-A27A-784A03248788}" presName="spacing" presStyleCnt="0"/>
      <dgm:spPr/>
      <dgm:t>
        <a:bodyPr/>
        <a:lstStyle/>
        <a:p>
          <a:endParaRPr lang="pt-BR"/>
        </a:p>
      </dgm:t>
    </dgm:pt>
    <dgm:pt modelId="{1AD2267C-41FD-434B-AEAC-78EF23B94527}" type="pres">
      <dgm:prSet presAssocID="{4F7E72EA-A7E8-40E4-91E5-B8F0A2AC6F7D}" presName="composite" presStyleCnt="0"/>
      <dgm:spPr/>
      <dgm:t>
        <a:bodyPr/>
        <a:lstStyle/>
        <a:p>
          <a:endParaRPr lang="pt-BR"/>
        </a:p>
      </dgm:t>
    </dgm:pt>
    <dgm:pt modelId="{27CCB124-8ECD-4E00-A329-BE891560D58E}" type="pres">
      <dgm:prSet presAssocID="{4F7E72EA-A7E8-40E4-91E5-B8F0A2AC6F7D}" presName="imgShp" presStyleLbl="fgImgPlace1" presStyleIdx="1" presStyleCnt="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E7C11087-15DC-40FB-9B95-A39E008780A3}" type="pres">
      <dgm:prSet presAssocID="{4F7E72EA-A7E8-40E4-91E5-B8F0A2AC6F7D}" presName="txShp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1339A3D-BE43-4D86-9669-9558F1974E94}" type="pres">
      <dgm:prSet presAssocID="{0915DE2B-102B-423E-851C-C4C4697A48BF}" presName="spacing" presStyleCnt="0"/>
      <dgm:spPr/>
      <dgm:t>
        <a:bodyPr/>
        <a:lstStyle/>
        <a:p>
          <a:endParaRPr lang="pt-BR"/>
        </a:p>
      </dgm:t>
    </dgm:pt>
    <dgm:pt modelId="{102D1B06-6EC4-4985-8A89-F3E4210D429A}" type="pres">
      <dgm:prSet presAssocID="{96355ED8-37E6-4E79-AF1B-DEADADCE0E95}" presName="composite" presStyleCnt="0"/>
      <dgm:spPr/>
      <dgm:t>
        <a:bodyPr/>
        <a:lstStyle/>
        <a:p>
          <a:endParaRPr lang="pt-BR"/>
        </a:p>
      </dgm:t>
    </dgm:pt>
    <dgm:pt modelId="{E5797231-784E-4A23-83A6-052F1B951672}" type="pres">
      <dgm:prSet presAssocID="{96355ED8-37E6-4E79-AF1B-DEADADCE0E95}" presName="imgShp" presStyleLbl="fgImgPlace1" presStyleIdx="2" presStyleCnt="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245E4FD-AAB5-4D8C-B496-15C8DF9DA9A7}" type="pres">
      <dgm:prSet presAssocID="{96355ED8-37E6-4E79-AF1B-DEADADCE0E95}" presName="txShp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EE4A3BC-A3F4-4DA3-B8E9-58DA295EFFA2}" type="pres">
      <dgm:prSet presAssocID="{85DACC7C-AC5D-4700-8B25-E72283FF2A2B}" presName="spacing" presStyleCnt="0"/>
      <dgm:spPr/>
      <dgm:t>
        <a:bodyPr/>
        <a:lstStyle/>
        <a:p>
          <a:endParaRPr lang="pt-BR"/>
        </a:p>
      </dgm:t>
    </dgm:pt>
    <dgm:pt modelId="{5B5A0F03-2B3E-4767-8A0F-9DBA5A2AC893}" type="pres">
      <dgm:prSet presAssocID="{97E35FF7-D55F-44C1-BBFE-4A65FC45ADD1}" presName="composite" presStyleCnt="0"/>
      <dgm:spPr/>
      <dgm:t>
        <a:bodyPr/>
        <a:lstStyle/>
        <a:p>
          <a:endParaRPr lang="pt-BR"/>
        </a:p>
      </dgm:t>
    </dgm:pt>
    <dgm:pt modelId="{18A75E40-1916-4241-9E7F-A65F8910C1DD}" type="pres">
      <dgm:prSet presAssocID="{97E35FF7-D55F-44C1-BBFE-4A65FC45ADD1}" presName="imgShp" presStyleLbl="fgImgPlace1" presStyleIdx="3" presStyleCnt="9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ECF9647-674B-4E6E-9F54-E1A18829CFD2}" type="pres">
      <dgm:prSet presAssocID="{97E35FF7-D55F-44C1-BBFE-4A65FC45ADD1}" presName="txShp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E23321-BA64-4493-8711-D5F87C7737E7}" type="pres">
      <dgm:prSet presAssocID="{912B8FFC-1EE1-4DAA-9C65-35E57E1AE495}" presName="spacing" presStyleCnt="0"/>
      <dgm:spPr/>
      <dgm:t>
        <a:bodyPr/>
        <a:lstStyle/>
        <a:p>
          <a:endParaRPr lang="pt-BR"/>
        </a:p>
      </dgm:t>
    </dgm:pt>
    <dgm:pt modelId="{62AC89EA-6568-4F7E-AF06-65DD5651A184}" type="pres">
      <dgm:prSet presAssocID="{28E2B542-A8F4-43B3-A989-EDA354C935A4}" presName="composite" presStyleCnt="0"/>
      <dgm:spPr/>
      <dgm:t>
        <a:bodyPr/>
        <a:lstStyle/>
        <a:p>
          <a:endParaRPr lang="pt-BR"/>
        </a:p>
      </dgm:t>
    </dgm:pt>
    <dgm:pt modelId="{40BBD994-B4DD-4DA8-838D-E27EC6EB221C}" type="pres">
      <dgm:prSet presAssocID="{28E2B542-A8F4-43B3-A989-EDA354C935A4}" presName="imgShp" presStyleLbl="fgImgPlace1" presStyleIdx="4" presStyleCnt="9"/>
      <dgm:spPr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6075DD0F-5342-4BEE-AE0F-A63F5EAFA84F}" type="pres">
      <dgm:prSet presAssocID="{28E2B542-A8F4-43B3-A989-EDA354C935A4}" presName="txShp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DEEF2E-738D-4B43-ABCF-30E906DB4283}" type="pres">
      <dgm:prSet presAssocID="{A7C62054-C8DA-49C8-BB7F-EB1D5D8CEF1A}" presName="spacing" presStyleCnt="0"/>
      <dgm:spPr/>
      <dgm:t>
        <a:bodyPr/>
        <a:lstStyle/>
        <a:p>
          <a:endParaRPr lang="pt-BR"/>
        </a:p>
      </dgm:t>
    </dgm:pt>
    <dgm:pt modelId="{1CCDC3FE-0DD3-4C04-90DA-87A57C72D379}" type="pres">
      <dgm:prSet presAssocID="{6DE9B268-085D-47D4-9B4E-27EF9ED35860}" presName="composite" presStyleCnt="0"/>
      <dgm:spPr/>
      <dgm:t>
        <a:bodyPr/>
        <a:lstStyle/>
        <a:p>
          <a:endParaRPr lang="pt-BR"/>
        </a:p>
      </dgm:t>
    </dgm:pt>
    <dgm:pt modelId="{4A269821-05B7-4037-A36D-CA39A989A05F}" type="pres">
      <dgm:prSet presAssocID="{6DE9B268-085D-47D4-9B4E-27EF9ED35860}" presName="imgShp" presStyleLbl="fgImgPlace1" presStyleIdx="5" presStyleCnt="9"/>
      <dgm:spPr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BC1A8916-4228-463B-8361-CAF1F0FF8E34}" type="pres">
      <dgm:prSet presAssocID="{6DE9B268-085D-47D4-9B4E-27EF9ED35860}" presName="txShp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669CE1B-6365-4185-A495-1D3A869A59DF}" type="pres">
      <dgm:prSet presAssocID="{8E1E51AE-7693-4A83-8423-2779DAE0851A}" presName="spacing" presStyleCnt="0"/>
      <dgm:spPr/>
      <dgm:t>
        <a:bodyPr/>
        <a:lstStyle/>
        <a:p>
          <a:endParaRPr lang="pt-BR"/>
        </a:p>
      </dgm:t>
    </dgm:pt>
    <dgm:pt modelId="{22AAC948-5695-40A9-8A1B-61F13D133DE9}" type="pres">
      <dgm:prSet presAssocID="{309B5879-E8B4-433B-94E4-BF2677042805}" presName="composite" presStyleCnt="0"/>
      <dgm:spPr/>
      <dgm:t>
        <a:bodyPr/>
        <a:lstStyle/>
        <a:p>
          <a:endParaRPr lang="pt-BR"/>
        </a:p>
      </dgm:t>
    </dgm:pt>
    <dgm:pt modelId="{3F19F0ED-0AD4-4E2F-B921-0FAAE3DAFEE8}" type="pres">
      <dgm:prSet presAssocID="{309B5879-E8B4-433B-94E4-BF2677042805}" presName="imgShp" presStyleLbl="fgImgPlace1" presStyleIdx="6" presStyleCnt="9"/>
      <dgm:spPr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AB3F0A3E-19A1-4BAF-8C83-62CE21362C51}" type="pres">
      <dgm:prSet presAssocID="{309B5879-E8B4-433B-94E4-BF2677042805}" presName="txShp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F3D64BA-AFFA-4E52-AF25-8524C2A8C1B7}" type="pres">
      <dgm:prSet presAssocID="{1B6918A2-5BFC-439F-B492-65C286C38082}" presName="spacing" presStyleCnt="0"/>
      <dgm:spPr/>
    </dgm:pt>
    <dgm:pt modelId="{54C7CBC8-16D7-42E8-A8EB-4975C51D87E1}" type="pres">
      <dgm:prSet presAssocID="{5D91F0DB-FE7A-4F0B-8CF7-4F6A10658AE7}" presName="composite" presStyleCnt="0"/>
      <dgm:spPr/>
    </dgm:pt>
    <dgm:pt modelId="{701C0FFC-EC6F-4C58-96F6-81835F43E6CE}" type="pres">
      <dgm:prSet presAssocID="{5D91F0DB-FE7A-4F0B-8CF7-4F6A10658AE7}" presName="imgShp" presStyleLbl="fgImgPlace1" presStyleIdx="7" presStyleCnt="9"/>
      <dgm:spPr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31B66D4F-A7C3-4B96-9D1B-EA57E0F6D4FA}" type="pres">
      <dgm:prSet presAssocID="{5D91F0DB-FE7A-4F0B-8CF7-4F6A10658AE7}" presName="txShp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E5CCE-DD23-42D3-991E-F438A445C180}" type="pres">
      <dgm:prSet presAssocID="{2DF8D42C-1C9E-4991-ACED-379DA374FB48}" presName="spacing" presStyleCnt="0"/>
      <dgm:spPr/>
    </dgm:pt>
    <dgm:pt modelId="{EFFB9881-88AE-4B12-9400-5B086FC98208}" type="pres">
      <dgm:prSet presAssocID="{A1C1EA13-87C5-4FCA-A59E-4FC449C87F52}" presName="composite" presStyleCnt="0"/>
      <dgm:spPr/>
    </dgm:pt>
    <dgm:pt modelId="{351E01EA-42B4-43A1-B9AC-0ABD2977FC12}" type="pres">
      <dgm:prSet presAssocID="{A1C1EA13-87C5-4FCA-A59E-4FC449C87F52}" presName="imgShp" presStyleLbl="fgImgPlace1" presStyleIdx="8" presStyleCnt="9"/>
      <dgm:spPr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pt-BR"/>
        </a:p>
      </dgm:t>
    </dgm:pt>
    <dgm:pt modelId="{DA9D2449-D3A6-436F-80AA-0B59B1B21F8A}" type="pres">
      <dgm:prSet presAssocID="{A1C1EA13-87C5-4FCA-A59E-4FC449C87F52}" presName="txShp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7F64DD7-5BB2-46DC-8D55-65D7704D14BA}" srcId="{024BE5DA-7A0D-429C-821A-FA8BB4B6681F}" destId="{47B7BB12-B122-4AE9-B5C8-E04D2FC0CB3C}" srcOrd="0" destOrd="0" parTransId="{7C4D43A0-0969-487D-A961-A4780D093A21}" sibTransId="{C0CF5D71-4E05-4567-A27A-784A03248788}"/>
    <dgm:cxn modelId="{844A822D-7BF6-4AAF-9D8B-C4348B9F2F78}" type="presOf" srcId="{6DE9B268-085D-47D4-9B4E-27EF9ED35860}" destId="{BC1A8916-4228-463B-8361-CAF1F0FF8E34}" srcOrd="0" destOrd="0" presId="urn:microsoft.com/office/officeart/2005/8/layout/vList3"/>
    <dgm:cxn modelId="{024D0639-249A-4A2B-8C53-B2C247BBD8B7}" type="presOf" srcId="{A1C1EA13-87C5-4FCA-A59E-4FC449C87F52}" destId="{DA9D2449-D3A6-436F-80AA-0B59B1B21F8A}" srcOrd="0" destOrd="0" presId="urn:microsoft.com/office/officeart/2005/8/layout/vList3"/>
    <dgm:cxn modelId="{CB14C8FA-23AC-41B4-B942-B10430F0C4A3}" type="presOf" srcId="{5D91F0DB-FE7A-4F0B-8CF7-4F6A10658AE7}" destId="{31B66D4F-A7C3-4B96-9D1B-EA57E0F6D4FA}" srcOrd="0" destOrd="0" presId="urn:microsoft.com/office/officeart/2005/8/layout/vList3"/>
    <dgm:cxn modelId="{85B1B2F4-D9E3-4FB6-8CAE-C929240125F8}" srcId="{024BE5DA-7A0D-429C-821A-FA8BB4B6681F}" destId="{4F7E72EA-A7E8-40E4-91E5-B8F0A2AC6F7D}" srcOrd="1" destOrd="0" parTransId="{472F17D6-0C63-4D6D-927F-ECC20E9F5906}" sibTransId="{0915DE2B-102B-423E-851C-C4C4697A48BF}"/>
    <dgm:cxn modelId="{15E5049A-BADE-4BD6-A301-935868CF9C08}" type="presOf" srcId="{96355ED8-37E6-4E79-AF1B-DEADADCE0E95}" destId="{D245E4FD-AAB5-4D8C-B496-15C8DF9DA9A7}" srcOrd="0" destOrd="0" presId="urn:microsoft.com/office/officeart/2005/8/layout/vList3"/>
    <dgm:cxn modelId="{1E4BD19D-FD68-4B56-92C6-F54229425838}" type="presOf" srcId="{47B7BB12-B122-4AE9-B5C8-E04D2FC0CB3C}" destId="{44117BB3-6599-4AD3-841C-11A7017291B1}" srcOrd="0" destOrd="0" presId="urn:microsoft.com/office/officeart/2005/8/layout/vList3"/>
    <dgm:cxn modelId="{C4382FBA-88F9-4910-A038-B65716E314C6}" srcId="{024BE5DA-7A0D-429C-821A-FA8BB4B6681F}" destId="{5D91F0DB-FE7A-4F0B-8CF7-4F6A10658AE7}" srcOrd="7" destOrd="0" parTransId="{544CE394-FA46-4AAB-A20F-021FFF93F0D3}" sibTransId="{2DF8D42C-1C9E-4991-ACED-379DA374FB48}"/>
    <dgm:cxn modelId="{B30CB749-4FA2-4A42-B0FE-BD9AED05BA0E}" srcId="{024BE5DA-7A0D-429C-821A-FA8BB4B6681F}" destId="{28E2B542-A8F4-43B3-A989-EDA354C935A4}" srcOrd="4" destOrd="0" parTransId="{DF3EB8FD-9FD7-4076-AA84-362D4A4D4188}" sibTransId="{A7C62054-C8DA-49C8-BB7F-EB1D5D8CEF1A}"/>
    <dgm:cxn modelId="{B92F1D41-EF9D-4473-94C4-C06E38AA129B}" srcId="{024BE5DA-7A0D-429C-821A-FA8BB4B6681F}" destId="{309B5879-E8B4-433B-94E4-BF2677042805}" srcOrd="6" destOrd="0" parTransId="{D01FF9CB-2FA7-4995-946C-3D2FF375F4A1}" sibTransId="{1B6918A2-5BFC-439F-B492-65C286C38082}"/>
    <dgm:cxn modelId="{A0149730-B282-402E-8273-CB9DC7EBA320}" type="presOf" srcId="{024BE5DA-7A0D-429C-821A-FA8BB4B6681F}" destId="{86300518-C2EA-42FE-B26D-C3A10C80846E}" srcOrd="0" destOrd="0" presId="urn:microsoft.com/office/officeart/2005/8/layout/vList3"/>
    <dgm:cxn modelId="{645B5419-5595-40DF-91E4-59549B203291}" type="presOf" srcId="{28E2B542-A8F4-43B3-A989-EDA354C935A4}" destId="{6075DD0F-5342-4BEE-AE0F-A63F5EAFA84F}" srcOrd="0" destOrd="0" presId="urn:microsoft.com/office/officeart/2005/8/layout/vList3"/>
    <dgm:cxn modelId="{22AAB81F-9B22-4510-AB44-A139F589F608}" type="presOf" srcId="{309B5879-E8B4-433B-94E4-BF2677042805}" destId="{AB3F0A3E-19A1-4BAF-8C83-62CE21362C51}" srcOrd="0" destOrd="0" presId="urn:microsoft.com/office/officeart/2005/8/layout/vList3"/>
    <dgm:cxn modelId="{82ED12C2-03D4-4166-BC11-16828967B869}" srcId="{024BE5DA-7A0D-429C-821A-FA8BB4B6681F}" destId="{96355ED8-37E6-4E79-AF1B-DEADADCE0E95}" srcOrd="2" destOrd="0" parTransId="{85EEC0DA-2A36-4E6C-A3CF-E20483AC7868}" sibTransId="{85DACC7C-AC5D-4700-8B25-E72283FF2A2B}"/>
    <dgm:cxn modelId="{C290FACF-8521-45BD-A0FA-C4AC885F8DF4}" type="presOf" srcId="{97E35FF7-D55F-44C1-BBFE-4A65FC45ADD1}" destId="{3ECF9647-674B-4E6E-9F54-E1A18829CFD2}" srcOrd="0" destOrd="0" presId="urn:microsoft.com/office/officeart/2005/8/layout/vList3"/>
    <dgm:cxn modelId="{C5387D86-7686-4300-9B1B-5E86D865629F}" srcId="{024BE5DA-7A0D-429C-821A-FA8BB4B6681F}" destId="{A1C1EA13-87C5-4FCA-A59E-4FC449C87F52}" srcOrd="8" destOrd="0" parTransId="{F109BC6B-3910-4530-B2B5-021DFB448713}" sibTransId="{703DE6EF-FDA9-4E4B-A60D-BE590BC09908}"/>
    <dgm:cxn modelId="{73E2E724-660B-4CCC-8C16-281D699D5950}" type="presOf" srcId="{4F7E72EA-A7E8-40E4-91E5-B8F0A2AC6F7D}" destId="{E7C11087-15DC-40FB-9B95-A39E008780A3}" srcOrd="0" destOrd="0" presId="urn:microsoft.com/office/officeart/2005/8/layout/vList3"/>
    <dgm:cxn modelId="{4D4BA08C-320D-4CD9-A2AB-ACC30239F8FE}" srcId="{024BE5DA-7A0D-429C-821A-FA8BB4B6681F}" destId="{97E35FF7-D55F-44C1-BBFE-4A65FC45ADD1}" srcOrd="3" destOrd="0" parTransId="{5CA4D5AF-7F42-4D6E-AC7D-6AC3DA1767F3}" sibTransId="{912B8FFC-1EE1-4DAA-9C65-35E57E1AE495}"/>
    <dgm:cxn modelId="{6959C128-9F86-4517-8F8D-A702E5AF5148}" srcId="{024BE5DA-7A0D-429C-821A-FA8BB4B6681F}" destId="{6DE9B268-085D-47D4-9B4E-27EF9ED35860}" srcOrd="5" destOrd="0" parTransId="{6AEC9728-F134-4282-A937-ECC7316D7EA2}" sibTransId="{8E1E51AE-7693-4A83-8423-2779DAE0851A}"/>
    <dgm:cxn modelId="{5DEE9183-E71A-4994-B2D3-E4B80EFEA208}" type="presParOf" srcId="{86300518-C2EA-42FE-B26D-C3A10C80846E}" destId="{654C08C9-EB54-415F-9417-C4FC3B62B76E}" srcOrd="0" destOrd="0" presId="urn:microsoft.com/office/officeart/2005/8/layout/vList3"/>
    <dgm:cxn modelId="{36A43736-3F2C-417F-BB49-A1CCC5EE2AD9}" type="presParOf" srcId="{654C08C9-EB54-415F-9417-C4FC3B62B76E}" destId="{62AA6069-2F30-4455-A956-016C356C9506}" srcOrd="0" destOrd="0" presId="urn:microsoft.com/office/officeart/2005/8/layout/vList3"/>
    <dgm:cxn modelId="{E2977087-15E0-4B72-9C48-9982764B3D59}" type="presParOf" srcId="{654C08C9-EB54-415F-9417-C4FC3B62B76E}" destId="{44117BB3-6599-4AD3-841C-11A7017291B1}" srcOrd="1" destOrd="0" presId="urn:microsoft.com/office/officeart/2005/8/layout/vList3"/>
    <dgm:cxn modelId="{3277A3CC-0BA7-48C6-BCDB-889C9F9FD82E}" type="presParOf" srcId="{86300518-C2EA-42FE-B26D-C3A10C80846E}" destId="{EE3BE9FE-E1F7-4442-A3A8-15A691203062}" srcOrd="1" destOrd="0" presId="urn:microsoft.com/office/officeart/2005/8/layout/vList3"/>
    <dgm:cxn modelId="{56C41D77-CC41-4836-BD53-93A5B63C2593}" type="presParOf" srcId="{86300518-C2EA-42FE-B26D-C3A10C80846E}" destId="{1AD2267C-41FD-434B-AEAC-78EF23B94527}" srcOrd="2" destOrd="0" presId="urn:microsoft.com/office/officeart/2005/8/layout/vList3"/>
    <dgm:cxn modelId="{CC8B77B5-C4B8-4624-AB30-CB062BA49CF8}" type="presParOf" srcId="{1AD2267C-41FD-434B-AEAC-78EF23B94527}" destId="{27CCB124-8ECD-4E00-A329-BE891560D58E}" srcOrd="0" destOrd="0" presId="urn:microsoft.com/office/officeart/2005/8/layout/vList3"/>
    <dgm:cxn modelId="{5CD947D5-C7BB-4200-98A2-F49BAB3AFAFB}" type="presParOf" srcId="{1AD2267C-41FD-434B-AEAC-78EF23B94527}" destId="{E7C11087-15DC-40FB-9B95-A39E008780A3}" srcOrd="1" destOrd="0" presId="urn:microsoft.com/office/officeart/2005/8/layout/vList3"/>
    <dgm:cxn modelId="{2BCE03BB-2B2E-4776-A38E-3AA649E5374B}" type="presParOf" srcId="{86300518-C2EA-42FE-B26D-C3A10C80846E}" destId="{81339A3D-BE43-4D86-9669-9558F1974E94}" srcOrd="3" destOrd="0" presId="urn:microsoft.com/office/officeart/2005/8/layout/vList3"/>
    <dgm:cxn modelId="{F5C47DDA-9CDE-4F5A-B2B6-CEB4A845F13E}" type="presParOf" srcId="{86300518-C2EA-42FE-B26D-C3A10C80846E}" destId="{102D1B06-6EC4-4985-8A89-F3E4210D429A}" srcOrd="4" destOrd="0" presId="urn:microsoft.com/office/officeart/2005/8/layout/vList3"/>
    <dgm:cxn modelId="{31F5E4C0-B390-41BA-8023-54BDE10D2233}" type="presParOf" srcId="{102D1B06-6EC4-4985-8A89-F3E4210D429A}" destId="{E5797231-784E-4A23-83A6-052F1B951672}" srcOrd="0" destOrd="0" presId="urn:microsoft.com/office/officeart/2005/8/layout/vList3"/>
    <dgm:cxn modelId="{6329D664-3DF6-445B-BAD3-FD04E4BFA270}" type="presParOf" srcId="{102D1B06-6EC4-4985-8A89-F3E4210D429A}" destId="{D245E4FD-AAB5-4D8C-B496-15C8DF9DA9A7}" srcOrd="1" destOrd="0" presId="urn:microsoft.com/office/officeart/2005/8/layout/vList3"/>
    <dgm:cxn modelId="{5E7C7437-8B22-4B3D-8710-50E7E3A9B05E}" type="presParOf" srcId="{86300518-C2EA-42FE-B26D-C3A10C80846E}" destId="{CEE4A3BC-A3F4-4DA3-B8E9-58DA295EFFA2}" srcOrd="5" destOrd="0" presId="urn:microsoft.com/office/officeart/2005/8/layout/vList3"/>
    <dgm:cxn modelId="{37F98285-16EF-41BC-9F0C-D8F72B5DB140}" type="presParOf" srcId="{86300518-C2EA-42FE-B26D-C3A10C80846E}" destId="{5B5A0F03-2B3E-4767-8A0F-9DBA5A2AC893}" srcOrd="6" destOrd="0" presId="urn:microsoft.com/office/officeart/2005/8/layout/vList3"/>
    <dgm:cxn modelId="{74730366-5078-4D43-855B-8706C6D3E621}" type="presParOf" srcId="{5B5A0F03-2B3E-4767-8A0F-9DBA5A2AC893}" destId="{18A75E40-1916-4241-9E7F-A65F8910C1DD}" srcOrd="0" destOrd="0" presId="urn:microsoft.com/office/officeart/2005/8/layout/vList3"/>
    <dgm:cxn modelId="{C6A497BD-2EBB-4649-81E6-1BE1FB1536D4}" type="presParOf" srcId="{5B5A0F03-2B3E-4767-8A0F-9DBA5A2AC893}" destId="{3ECF9647-674B-4E6E-9F54-E1A18829CFD2}" srcOrd="1" destOrd="0" presId="urn:microsoft.com/office/officeart/2005/8/layout/vList3"/>
    <dgm:cxn modelId="{02BBBAE0-3CAE-4EC0-ACD8-2C24F28F46B4}" type="presParOf" srcId="{86300518-C2EA-42FE-B26D-C3A10C80846E}" destId="{5AE23321-BA64-4493-8711-D5F87C7737E7}" srcOrd="7" destOrd="0" presId="urn:microsoft.com/office/officeart/2005/8/layout/vList3"/>
    <dgm:cxn modelId="{488013BC-9372-445C-88BB-BB4B50E94E74}" type="presParOf" srcId="{86300518-C2EA-42FE-B26D-C3A10C80846E}" destId="{62AC89EA-6568-4F7E-AF06-65DD5651A184}" srcOrd="8" destOrd="0" presId="urn:microsoft.com/office/officeart/2005/8/layout/vList3"/>
    <dgm:cxn modelId="{05568657-1411-4C62-BB09-29D99125D0FD}" type="presParOf" srcId="{62AC89EA-6568-4F7E-AF06-65DD5651A184}" destId="{40BBD994-B4DD-4DA8-838D-E27EC6EB221C}" srcOrd="0" destOrd="0" presId="urn:microsoft.com/office/officeart/2005/8/layout/vList3"/>
    <dgm:cxn modelId="{4CBC99B0-9148-4C78-825E-0C8A1D58D441}" type="presParOf" srcId="{62AC89EA-6568-4F7E-AF06-65DD5651A184}" destId="{6075DD0F-5342-4BEE-AE0F-A63F5EAFA84F}" srcOrd="1" destOrd="0" presId="urn:microsoft.com/office/officeart/2005/8/layout/vList3"/>
    <dgm:cxn modelId="{B920DE1C-24EC-4391-BB53-626B28D59A8E}" type="presParOf" srcId="{86300518-C2EA-42FE-B26D-C3A10C80846E}" destId="{8DDEEF2E-738D-4B43-ABCF-30E906DB4283}" srcOrd="9" destOrd="0" presId="urn:microsoft.com/office/officeart/2005/8/layout/vList3"/>
    <dgm:cxn modelId="{0946D84A-444A-4D97-B103-4F0EE4FD6BA1}" type="presParOf" srcId="{86300518-C2EA-42FE-B26D-C3A10C80846E}" destId="{1CCDC3FE-0DD3-4C04-90DA-87A57C72D379}" srcOrd="10" destOrd="0" presId="urn:microsoft.com/office/officeart/2005/8/layout/vList3"/>
    <dgm:cxn modelId="{764C62C7-9CC3-42A1-9B1A-ED0497DDC55D}" type="presParOf" srcId="{1CCDC3FE-0DD3-4C04-90DA-87A57C72D379}" destId="{4A269821-05B7-4037-A36D-CA39A989A05F}" srcOrd="0" destOrd="0" presId="urn:microsoft.com/office/officeart/2005/8/layout/vList3"/>
    <dgm:cxn modelId="{6C52B965-27D0-404E-8FF5-1E8FA16C4E16}" type="presParOf" srcId="{1CCDC3FE-0DD3-4C04-90DA-87A57C72D379}" destId="{BC1A8916-4228-463B-8361-CAF1F0FF8E34}" srcOrd="1" destOrd="0" presId="urn:microsoft.com/office/officeart/2005/8/layout/vList3"/>
    <dgm:cxn modelId="{40DE65BC-E57A-47CC-B3A7-02B1CA470CB2}" type="presParOf" srcId="{86300518-C2EA-42FE-B26D-C3A10C80846E}" destId="{E669CE1B-6365-4185-A495-1D3A869A59DF}" srcOrd="11" destOrd="0" presId="urn:microsoft.com/office/officeart/2005/8/layout/vList3"/>
    <dgm:cxn modelId="{9BB8327C-7124-4D27-86C7-FC9CF1E9A18C}" type="presParOf" srcId="{86300518-C2EA-42FE-B26D-C3A10C80846E}" destId="{22AAC948-5695-40A9-8A1B-61F13D133DE9}" srcOrd="12" destOrd="0" presId="urn:microsoft.com/office/officeart/2005/8/layout/vList3"/>
    <dgm:cxn modelId="{69EE62F4-7ACC-4F97-BC6C-237CEEB4E9F9}" type="presParOf" srcId="{22AAC948-5695-40A9-8A1B-61F13D133DE9}" destId="{3F19F0ED-0AD4-4E2F-B921-0FAAE3DAFEE8}" srcOrd="0" destOrd="0" presId="urn:microsoft.com/office/officeart/2005/8/layout/vList3"/>
    <dgm:cxn modelId="{9F6CACEC-20A2-4BE5-B14B-6EB756AD0D23}" type="presParOf" srcId="{22AAC948-5695-40A9-8A1B-61F13D133DE9}" destId="{AB3F0A3E-19A1-4BAF-8C83-62CE21362C51}" srcOrd="1" destOrd="0" presId="urn:microsoft.com/office/officeart/2005/8/layout/vList3"/>
    <dgm:cxn modelId="{ABC721CE-A2A3-453C-8780-B43341EB864F}" type="presParOf" srcId="{86300518-C2EA-42FE-B26D-C3A10C80846E}" destId="{3F3D64BA-AFFA-4E52-AF25-8524C2A8C1B7}" srcOrd="13" destOrd="0" presId="urn:microsoft.com/office/officeart/2005/8/layout/vList3"/>
    <dgm:cxn modelId="{B3F9F6C2-3E4F-40A1-86A8-3D2916E5873F}" type="presParOf" srcId="{86300518-C2EA-42FE-B26D-C3A10C80846E}" destId="{54C7CBC8-16D7-42E8-A8EB-4975C51D87E1}" srcOrd="14" destOrd="0" presId="urn:microsoft.com/office/officeart/2005/8/layout/vList3"/>
    <dgm:cxn modelId="{0B2A52E6-F798-4633-994A-CA90BF4BCDED}" type="presParOf" srcId="{54C7CBC8-16D7-42E8-A8EB-4975C51D87E1}" destId="{701C0FFC-EC6F-4C58-96F6-81835F43E6CE}" srcOrd="0" destOrd="0" presId="urn:microsoft.com/office/officeart/2005/8/layout/vList3"/>
    <dgm:cxn modelId="{C8EBB7AE-EDDE-423E-92F4-88063D73306A}" type="presParOf" srcId="{54C7CBC8-16D7-42E8-A8EB-4975C51D87E1}" destId="{31B66D4F-A7C3-4B96-9D1B-EA57E0F6D4FA}" srcOrd="1" destOrd="0" presId="urn:microsoft.com/office/officeart/2005/8/layout/vList3"/>
    <dgm:cxn modelId="{65E98654-2633-44A3-8407-D2CD36B313C0}" type="presParOf" srcId="{86300518-C2EA-42FE-B26D-C3A10C80846E}" destId="{DEAE5CCE-DD23-42D3-991E-F438A445C180}" srcOrd="15" destOrd="0" presId="urn:microsoft.com/office/officeart/2005/8/layout/vList3"/>
    <dgm:cxn modelId="{766B4FF3-DBA0-4526-9BDC-D965EAD3F1A1}" type="presParOf" srcId="{86300518-C2EA-42FE-B26D-C3A10C80846E}" destId="{EFFB9881-88AE-4B12-9400-5B086FC98208}" srcOrd="16" destOrd="0" presId="urn:microsoft.com/office/officeart/2005/8/layout/vList3"/>
    <dgm:cxn modelId="{D1B50A3F-BDAD-4EB3-8A8B-177B937312E0}" type="presParOf" srcId="{EFFB9881-88AE-4B12-9400-5B086FC98208}" destId="{351E01EA-42B4-43A1-B9AC-0ABD2977FC12}" srcOrd="0" destOrd="0" presId="urn:microsoft.com/office/officeart/2005/8/layout/vList3"/>
    <dgm:cxn modelId="{2B551730-0144-4FE0-AD02-79C88FA797D5}" type="presParOf" srcId="{EFFB9881-88AE-4B12-9400-5B086FC98208}" destId="{DA9D2449-D3A6-436F-80AA-0B59B1B21F8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40945C-23B5-4927-ABE0-627080E4D571}">
      <dsp:nvSpPr>
        <dsp:cNvPr id="0" name=""/>
        <dsp:cNvSpPr/>
      </dsp:nvSpPr>
      <dsp:spPr>
        <a:xfrm>
          <a:off x="137159" y="340360"/>
          <a:ext cx="3383280" cy="338327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VEH</a:t>
          </a:r>
          <a:endParaRPr lang="pt-BR" sz="6500" kern="1200" dirty="0"/>
        </a:p>
      </dsp:txBody>
      <dsp:txXfrm>
        <a:off x="609599" y="739321"/>
        <a:ext cx="1950720" cy="2585357"/>
      </dsp:txXfrm>
    </dsp:sp>
    <dsp:sp modelId="{64B0726C-3D91-4ADF-81C3-4C6C168451B1}">
      <dsp:nvSpPr>
        <dsp:cNvPr id="0" name=""/>
        <dsp:cNvSpPr/>
      </dsp:nvSpPr>
      <dsp:spPr>
        <a:xfrm>
          <a:off x="2575559" y="340360"/>
          <a:ext cx="3383280" cy="338327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6500" kern="1200" dirty="0" smtClean="0"/>
            <a:t>NSP</a:t>
          </a:r>
          <a:endParaRPr lang="pt-BR" sz="6500" kern="1200" dirty="0"/>
        </a:p>
      </dsp:txBody>
      <dsp:txXfrm>
        <a:off x="3535680" y="739321"/>
        <a:ext cx="1950720" cy="25853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62DA7-DDC9-4CFD-A197-CAEC0EC19EDC}">
      <dsp:nvSpPr>
        <dsp:cNvPr id="0" name=""/>
        <dsp:cNvSpPr/>
      </dsp:nvSpPr>
      <dsp:spPr>
        <a:xfrm rot="5400000">
          <a:off x="-422793" y="1303123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086CB7-9B67-40E0-A761-4D80A7B8B9D4}">
      <dsp:nvSpPr>
        <dsp:cNvPr id="0" name=""/>
        <dsp:cNvSpPr/>
      </dsp:nvSpPr>
      <dsp:spPr>
        <a:xfrm>
          <a:off x="1535" y="372803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GM/MS 529/2013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institui o Programa Nacional de Segurança do Paciente (PNSP)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3794" y="405062"/>
        <a:ext cx="1509009" cy="1036881"/>
      </dsp:txXfrm>
    </dsp:sp>
    <dsp:sp modelId="{43FD3BDE-7013-4190-8DC4-3C005BE45C66}">
      <dsp:nvSpPr>
        <dsp:cNvPr id="0" name=""/>
        <dsp:cNvSpPr/>
      </dsp:nvSpPr>
      <dsp:spPr>
        <a:xfrm rot="5400000">
          <a:off x="-422793" y="2575586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92B9B-0BE8-441E-B606-017A0C21D933}">
      <dsp:nvSpPr>
        <dsp:cNvPr id="0" name=""/>
        <dsp:cNvSpPr/>
      </dsp:nvSpPr>
      <dsp:spPr>
        <a:xfrm>
          <a:off x="1535" y="1645266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>
              <a:latin typeface="Arial" pitchFamily="34" charset="0"/>
              <a:cs typeface="Arial" pitchFamily="34" charset="0"/>
            </a:rPr>
            <a:t>  Portaria GM/ MS 1377//2013  </a:t>
          </a:r>
          <a:r>
            <a:rPr lang="pt-BR" sz="1000" b="0" kern="1200" smtClean="0">
              <a:latin typeface="Arial" pitchFamily="34" charset="0"/>
              <a:cs typeface="Arial" pitchFamily="34" charset="0"/>
            </a:rPr>
            <a:t>que aprova os protocolos básicos de segurança do paciente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3794" y="1677525"/>
        <a:ext cx="1509009" cy="1036881"/>
      </dsp:txXfrm>
    </dsp:sp>
    <dsp:sp modelId="{4B8F030B-329B-4AF8-8377-5AE5665B8574}">
      <dsp:nvSpPr>
        <dsp:cNvPr id="0" name=""/>
        <dsp:cNvSpPr/>
      </dsp:nvSpPr>
      <dsp:spPr>
        <a:xfrm rot="5400000">
          <a:off x="-422793" y="3848050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DCD6A2-8274-4144-911A-9E5DB7B80854}">
      <dsp:nvSpPr>
        <dsp:cNvPr id="0" name=""/>
        <dsp:cNvSpPr/>
      </dsp:nvSpPr>
      <dsp:spPr>
        <a:xfrm>
          <a:off x="1535" y="2917730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>
              <a:latin typeface="Arial" pitchFamily="34" charset="0"/>
              <a:cs typeface="Arial" pitchFamily="34" charset="0"/>
            </a:rPr>
            <a:t>Portaria GM/ MS 2095/ 2013  </a:t>
          </a:r>
          <a:r>
            <a:rPr lang="pt-BR" sz="1000" b="0" kern="1200" smtClean="0">
              <a:latin typeface="Arial" pitchFamily="34" charset="0"/>
              <a:cs typeface="Arial" pitchFamily="34" charset="0"/>
            </a:rPr>
            <a:t>que aprova os protocolos básicos de segurança do paciente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3794" y="2949989"/>
        <a:ext cx="1509009" cy="1036881"/>
      </dsp:txXfrm>
    </dsp:sp>
    <dsp:sp modelId="{3D7CF3D9-0026-4945-829F-AE29833631B9}">
      <dsp:nvSpPr>
        <dsp:cNvPr id="0" name=""/>
        <dsp:cNvSpPr/>
      </dsp:nvSpPr>
      <dsp:spPr>
        <a:xfrm>
          <a:off x="83934" y="4484282"/>
          <a:ext cx="2679862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580E1E-01AA-4F23-94B2-49187E024570}">
      <dsp:nvSpPr>
        <dsp:cNvPr id="0" name=""/>
        <dsp:cNvSpPr/>
      </dsp:nvSpPr>
      <dsp:spPr>
        <a:xfrm>
          <a:off x="1535" y="4190194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>
              <a:latin typeface="Arial" pitchFamily="34" charset="0"/>
              <a:cs typeface="Arial" pitchFamily="34" charset="0"/>
            </a:rPr>
            <a:t> RDC ANVISA 36/2013 </a:t>
          </a:r>
          <a:r>
            <a:rPr lang="pt-BR" sz="1000" b="0" kern="1200" smtClean="0">
              <a:latin typeface="Arial" pitchFamily="34" charset="0"/>
              <a:cs typeface="Arial" pitchFamily="34" charset="0"/>
            </a:rPr>
            <a:t>institui ações para a segurança do paciente em serviços de saúde e dá outras providências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3794" y="4222453"/>
        <a:ext cx="1509009" cy="1036881"/>
      </dsp:txXfrm>
    </dsp:sp>
    <dsp:sp modelId="{5717B096-AAF9-42BD-AACA-2A8210FFA775}">
      <dsp:nvSpPr>
        <dsp:cNvPr id="0" name=""/>
        <dsp:cNvSpPr/>
      </dsp:nvSpPr>
      <dsp:spPr>
        <a:xfrm rot="16200000">
          <a:off x="1527074" y="3848050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7AD180C-B9B8-4E4C-98DA-ED40A2CF5E26}">
      <dsp:nvSpPr>
        <dsp:cNvPr id="0" name=""/>
        <dsp:cNvSpPr/>
      </dsp:nvSpPr>
      <dsp:spPr>
        <a:xfrm>
          <a:off x="1951403" y="4190194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Nº 3.390/ 2013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. Institui a Política Nacional de Atenção Hospitalar (PNHOSP)).  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1983662" y="4222453"/>
        <a:ext cx="1509009" cy="1036881"/>
      </dsp:txXfrm>
    </dsp:sp>
    <dsp:sp modelId="{05CE5C69-3C07-4EFA-B2A9-991969B8CE65}">
      <dsp:nvSpPr>
        <dsp:cNvPr id="0" name=""/>
        <dsp:cNvSpPr/>
      </dsp:nvSpPr>
      <dsp:spPr>
        <a:xfrm rot="16200000">
          <a:off x="1527074" y="2575586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E0EDB6-BA92-4DE9-9FCD-75921EBEE3F1}">
      <dsp:nvSpPr>
        <dsp:cNvPr id="0" name=""/>
        <dsp:cNvSpPr/>
      </dsp:nvSpPr>
      <dsp:spPr>
        <a:xfrm>
          <a:off x="1951403" y="2917730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Nº 3.410, DE 30 DE DEZEMBRO DE 2013(*).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Estabelece as diretrizes para a </a:t>
          </a:r>
          <a:r>
            <a:rPr lang="pt-BR" sz="1000" b="0" kern="1200" dirty="0" err="1" smtClean="0">
              <a:latin typeface="Arial" pitchFamily="34" charset="0"/>
              <a:cs typeface="Arial" pitchFamily="34" charset="0"/>
            </a:rPr>
            <a:t>contratualização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 de hospitais no âmbito do (SUS).  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1983662" y="2949989"/>
        <a:ext cx="1509009" cy="1036881"/>
      </dsp:txXfrm>
    </dsp:sp>
    <dsp:sp modelId="{9B64DD5B-E627-4CD1-9050-D5984561830A}">
      <dsp:nvSpPr>
        <dsp:cNvPr id="0" name=""/>
        <dsp:cNvSpPr/>
      </dsp:nvSpPr>
      <dsp:spPr>
        <a:xfrm rot="16200000">
          <a:off x="1767009" y="1334409"/>
          <a:ext cx="1263579" cy="1026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6996A4-4B52-4ADE-A585-7B1B5E681C16}">
      <dsp:nvSpPr>
        <dsp:cNvPr id="0" name=""/>
        <dsp:cNvSpPr/>
      </dsp:nvSpPr>
      <dsp:spPr>
        <a:xfrm>
          <a:off x="1951403" y="1645266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smtClean="0">
              <a:latin typeface="Arial" pitchFamily="34" charset="0"/>
              <a:cs typeface="Arial" pitchFamily="34" charset="0"/>
            </a:rPr>
            <a:t>PORTARIA Nº 183, DE 30 DE JANEIRO DE 2014. </a:t>
          </a:r>
          <a:r>
            <a:rPr lang="pt-BR" sz="1000" b="0" kern="1200" smtClean="0">
              <a:latin typeface="Arial" pitchFamily="34" charset="0"/>
              <a:cs typeface="Arial" pitchFamily="34" charset="0"/>
            </a:rPr>
            <a:t>Regulamenta a Portaria nº 1.378/ 2013 – VEH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1983662" y="1677525"/>
        <a:ext cx="1509009" cy="1036881"/>
      </dsp:txXfrm>
    </dsp:sp>
    <dsp:sp modelId="{4A69DA09-9F59-45F0-93B9-0B453D5120F0}">
      <dsp:nvSpPr>
        <dsp:cNvPr id="0" name=""/>
        <dsp:cNvSpPr/>
      </dsp:nvSpPr>
      <dsp:spPr>
        <a:xfrm>
          <a:off x="2402607" y="698177"/>
          <a:ext cx="1942252" cy="1026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6C67E4-2F57-4A26-89B8-8D5DC3197811}">
      <dsp:nvSpPr>
        <dsp:cNvPr id="0" name=""/>
        <dsp:cNvSpPr/>
      </dsp:nvSpPr>
      <dsp:spPr>
        <a:xfrm>
          <a:off x="1951403" y="372803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Nº 389, DE 13 DE MARÇO DE 2014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Define os critérios para a organização da linha de cuidado da </a:t>
          </a:r>
          <a:r>
            <a:rPr lang="pt-BR" sz="1000" b="1" u="sng" kern="1200" dirty="0" smtClean="0">
              <a:latin typeface="Arial" pitchFamily="34" charset="0"/>
              <a:cs typeface="Arial" pitchFamily="34" charset="0"/>
            </a:rPr>
            <a:t>Pessoa com Doença Renal Crônica (DRC) </a:t>
          </a:r>
          <a:endParaRPr lang="pt-BR" sz="1000" b="1" u="sng" kern="1200" dirty="0">
            <a:latin typeface="Arial" pitchFamily="34" charset="0"/>
            <a:cs typeface="Arial" pitchFamily="34" charset="0"/>
          </a:endParaRPr>
        </a:p>
      </dsp:txBody>
      <dsp:txXfrm>
        <a:off x="1983662" y="405062"/>
        <a:ext cx="1509009" cy="1036881"/>
      </dsp:txXfrm>
    </dsp:sp>
    <dsp:sp modelId="{A6344C78-7D70-456F-9BBC-134E6063CD1D}">
      <dsp:nvSpPr>
        <dsp:cNvPr id="0" name=""/>
        <dsp:cNvSpPr/>
      </dsp:nvSpPr>
      <dsp:spPr>
        <a:xfrm rot="5400000">
          <a:off x="3476943" y="1303123"/>
          <a:ext cx="1743448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EA165D-79A8-43D2-A366-FB8A6F7793DE}">
      <dsp:nvSpPr>
        <dsp:cNvPr id="0" name=""/>
        <dsp:cNvSpPr/>
      </dsp:nvSpPr>
      <dsp:spPr>
        <a:xfrm>
          <a:off x="3901272" y="372803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Resolução CNE/CES nº 3, de 20 de junho de 2014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- Institui Diretrizes Curriculares Nacionais do Curso de Graduação em Medicina.  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933531" y="405062"/>
        <a:ext cx="1509009" cy="1036881"/>
      </dsp:txXfrm>
    </dsp:sp>
    <dsp:sp modelId="{79C1BBC5-663E-4AC4-A973-BDDE8E1A8BC8}">
      <dsp:nvSpPr>
        <dsp:cNvPr id="0" name=""/>
        <dsp:cNvSpPr/>
      </dsp:nvSpPr>
      <dsp:spPr>
        <a:xfrm rot="5400000">
          <a:off x="3505937" y="2554573"/>
          <a:ext cx="1685461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216C705-5A58-4C97-861A-FEAF999CA919}">
      <dsp:nvSpPr>
        <dsp:cNvPr id="0" name=""/>
        <dsp:cNvSpPr/>
      </dsp:nvSpPr>
      <dsp:spPr>
        <a:xfrm>
          <a:off x="3901272" y="1645266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Resolução CNRMS Nº 5 DE 07/11/2014 –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Residência Multiprofissional da saúde  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933531" y="1677525"/>
        <a:ext cx="1509009" cy="1036881"/>
      </dsp:txXfrm>
    </dsp:sp>
    <dsp:sp modelId="{8297CD64-D95F-4F98-B6D3-3A2106316E86}">
      <dsp:nvSpPr>
        <dsp:cNvPr id="0" name=""/>
        <dsp:cNvSpPr/>
      </dsp:nvSpPr>
      <dsp:spPr>
        <a:xfrm rot="5400000">
          <a:off x="3447951" y="3827035"/>
          <a:ext cx="1801431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8122E9C-1160-497A-A352-29CC11603681}">
      <dsp:nvSpPr>
        <dsp:cNvPr id="0" name=""/>
        <dsp:cNvSpPr/>
      </dsp:nvSpPr>
      <dsp:spPr>
        <a:xfrm>
          <a:off x="3901272" y="2875703"/>
          <a:ext cx="1573527" cy="11013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INTERMINISTERIAL Nº 285, DE 24 DE MARÇO DE 2015.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Redefine o Programa de Certificação de Hospitais de Ensino (HE). </a:t>
          </a: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 </a:t>
          </a:r>
          <a:endParaRPr lang="pt-BR" sz="1000" b="1" kern="1200" dirty="0">
            <a:latin typeface="Arial" pitchFamily="34" charset="0"/>
            <a:cs typeface="Arial" pitchFamily="34" charset="0"/>
          </a:endParaRPr>
        </a:p>
      </dsp:txBody>
      <dsp:txXfrm>
        <a:off x="3933531" y="2907962"/>
        <a:ext cx="1509009" cy="1036881"/>
      </dsp:txXfrm>
    </dsp:sp>
    <dsp:sp modelId="{5AFB434F-CBDB-44F3-88B5-F58D399F43D1}">
      <dsp:nvSpPr>
        <dsp:cNvPr id="0" name=""/>
        <dsp:cNvSpPr/>
      </dsp:nvSpPr>
      <dsp:spPr>
        <a:xfrm rot="21458371">
          <a:off x="4347837" y="4470810"/>
          <a:ext cx="1957528" cy="1026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32AD30-64D6-4D13-B906-7B4776C9445D}">
      <dsp:nvSpPr>
        <dsp:cNvPr id="0" name=""/>
        <dsp:cNvSpPr/>
      </dsp:nvSpPr>
      <dsp:spPr>
        <a:xfrm>
          <a:off x="3942949" y="4190194"/>
          <a:ext cx="1490173" cy="1101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i="0" kern="1200" dirty="0" smtClean="0">
              <a:latin typeface="Arial" pitchFamily="34" charset="0"/>
              <a:cs typeface="Arial" pitchFamily="34" charset="0"/>
            </a:rPr>
            <a:t>PORTARIA Nº 774, DE 13 DE ABRIL DE 2017</a:t>
          </a:r>
          <a:r>
            <a:rPr lang="pt-BR" sz="1000" b="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pt-BR" sz="1000" b="0" i="1" kern="1200" dirty="0" smtClean="0">
              <a:latin typeface="Arial" pitchFamily="34" charset="0"/>
              <a:cs typeface="Arial" pitchFamily="34" charset="0"/>
            </a:rPr>
            <a:t>Define normas para o cadastramento dos NSP no CNES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3975208" y="4222453"/>
        <a:ext cx="1425655" cy="1036874"/>
      </dsp:txXfrm>
    </dsp:sp>
    <dsp:sp modelId="{0B96063F-F709-46F6-9C3E-05A1588525A5}">
      <dsp:nvSpPr>
        <dsp:cNvPr id="0" name=""/>
        <dsp:cNvSpPr/>
      </dsp:nvSpPr>
      <dsp:spPr>
        <a:xfrm rot="16200000">
          <a:off x="5644391" y="3760015"/>
          <a:ext cx="1320286" cy="1026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9C5E03-3874-4891-ACB6-DD456039F6CA}">
      <dsp:nvSpPr>
        <dsp:cNvPr id="0" name=""/>
        <dsp:cNvSpPr/>
      </dsp:nvSpPr>
      <dsp:spPr>
        <a:xfrm>
          <a:off x="5862419" y="4009721"/>
          <a:ext cx="1562967" cy="12818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Parecer CNE/CES nº 242/2017, aprovado em 6 de junho de 2017 -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DCN do Curso de Graduação em Saúde Coletiva.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5899964" y="4047266"/>
        <a:ext cx="1487877" cy="1206775"/>
      </dsp:txXfrm>
    </dsp:sp>
    <dsp:sp modelId="{F5960A83-955D-4493-AFD0-ADAD4433559B}">
      <dsp:nvSpPr>
        <dsp:cNvPr id="0" name=""/>
        <dsp:cNvSpPr/>
      </dsp:nvSpPr>
      <dsp:spPr>
        <a:xfrm rot="16200000">
          <a:off x="5693958" y="2480784"/>
          <a:ext cx="1221152" cy="102638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EA0304-37A5-47C5-A514-74844611629E}">
      <dsp:nvSpPr>
        <dsp:cNvPr id="0" name=""/>
        <dsp:cNvSpPr/>
      </dsp:nvSpPr>
      <dsp:spPr>
        <a:xfrm>
          <a:off x="5863999" y="2793366"/>
          <a:ext cx="1559808" cy="10551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RESOLUÇÃO Nº 6, DE 19 DE OUTUBRO DE 2017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– DCN do Curso de Graduação de </a:t>
          </a:r>
          <a:r>
            <a:rPr lang="pt-BR" sz="1000" b="1" u="sng" kern="1200" dirty="0" smtClean="0">
              <a:effectLst/>
              <a:latin typeface="Arial" pitchFamily="34" charset="0"/>
              <a:cs typeface="Arial" pitchFamily="34" charset="0"/>
            </a:rPr>
            <a:t>Farmácia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. 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5894903" y="2824270"/>
        <a:ext cx="1498000" cy="993342"/>
      </dsp:txXfrm>
    </dsp:sp>
    <dsp:sp modelId="{37A2C7CA-0939-4F38-868C-EA0B96351345}">
      <dsp:nvSpPr>
        <dsp:cNvPr id="0" name=""/>
        <dsp:cNvSpPr/>
      </dsp:nvSpPr>
      <dsp:spPr>
        <a:xfrm rot="16149105">
          <a:off x="5459499" y="1217512"/>
          <a:ext cx="1691605" cy="16520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F48C74-C98E-4147-AA5E-4F75CE517D02}">
      <dsp:nvSpPr>
        <dsp:cNvPr id="0" name=""/>
        <dsp:cNvSpPr/>
      </dsp:nvSpPr>
      <dsp:spPr>
        <a:xfrm>
          <a:off x="5861005" y="1570217"/>
          <a:ext cx="1565795" cy="104222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PORTARIA Nº 2.436, DE 21 DE SETEMBRO DE 2017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Institui a  PNAB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5891531" y="1600743"/>
        <a:ext cx="1504743" cy="981173"/>
      </dsp:txXfrm>
    </dsp:sp>
    <dsp:sp modelId="{E4DA9464-2610-45DA-A6EF-4B993D57D8FC}">
      <dsp:nvSpPr>
        <dsp:cNvPr id="0" name=""/>
        <dsp:cNvSpPr/>
      </dsp:nvSpPr>
      <dsp:spPr>
        <a:xfrm>
          <a:off x="5852676" y="314340"/>
          <a:ext cx="1585524" cy="10848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b="1" kern="1200" dirty="0" smtClean="0">
              <a:latin typeface="Arial" pitchFamily="34" charset="0"/>
              <a:cs typeface="Arial" pitchFamily="34" charset="0"/>
            </a:rPr>
            <a:t>RESOLUÇÃO Nº 569 DE 8 DE DEZEMBRO DE 2017 </a:t>
          </a:r>
          <a:r>
            <a:rPr lang="pt-BR" sz="1000" b="0" kern="1200" dirty="0" smtClean="0">
              <a:latin typeface="Arial" pitchFamily="34" charset="0"/>
              <a:cs typeface="Arial" pitchFamily="34" charset="0"/>
            </a:rPr>
            <a:t>Aprova o parecer de princípios a serem incorporados nas DCN de graduação da área da saúde</a:t>
          </a:r>
          <a:endParaRPr lang="pt-BR" sz="1000" b="0" kern="1200" dirty="0">
            <a:latin typeface="Arial" pitchFamily="34" charset="0"/>
            <a:cs typeface="Arial" pitchFamily="34" charset="0"/>
          </a:endParaRPr>
        </a:p>
      </dsp:txBody>
      <dsp:txXfrm>
        <a:off x="5884449" y="346113"/>
        <a:ext cx="1521978" cy="1021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117BB3-6599-4AD3-841C-11A7017291B1}">
      <dsp:nvSpPr>
        <dsp:cNvPr id="0" name=""/>
        <dsp:cNvSpPr/>
      </dsp:nvSpPr>
      <dsp:spPr>
        <a:xfrm rot="10800000">
          <a:off x="1999236" y="2851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300" b="1" kern="1200" smtClean="0">
              <a:latin typeface="Arial" panose="020B0604020202020204" pitchFamily="34" charset="0"/>
              <a:cs typeface="Arial" panose="020B0604020202020204" pitchFamily="34" charset="0"/>
            </a:rPr>
            <a:t>Participação no Lançamento do 3º Desafio Global de Segurança do Paciente </a:t>
          </a:r>
          <a:r>
            <a:rPr lang="pt-BR" sz="1300" kern="1200" smtClean="0">
              <a:latin typeface="Arial" panose="020B0604020202020204" pitchFamily="34" charset="0"/>
              <a:cs typeface="Arial" panose="020B0604020202020204" pitchFamily="34" charset="0"/>
            </a:rPr>
            <a:t>– OMS -2017</a:t>
          </a:r>
          <a:endParaRPr lang="pt-B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29933" y="2851"/>
        <a:ext cx="7287680" cy="522789"/>
      </dsp:txXfrm>
    </dsp:sp>
    <dsp:sp modelId="{62AA6069-2F30-4455-A956-016C356C9506}">
      <dsp:nvSpPr>
        <dsp:cNvPr id="0" name=""/>
        <dsp:cNvSpPr/>
      </dsp:nvSpPr>
      <dsp:spPr>
        <a:xfrm>
          <a:off x="1737841" y="2851"/>
          <a:ext cx="522789" cy="522789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7C11087-15DC-40FB-9B95-A39E008780A3}">
      <dsp:nvSpPr>
        <dsp:cNvPr id="0" name=""/>
        <dsp:cNvSpPr/>
      </dsp:nvSpPr>
      <dsp:spPr>
        <a:xfrm rot="10800000">
          <a:off x="1999236" y="681697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Manual – Segurança do Paciente no Domicílio -2017</a:t>
          </a:r>
          <a:endParaRPr lang="pt-B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29933" y="681697"/>
        <a:ext cx="7287680" cy="522789"/>
      </dsp:txXfrm>
    </dsp:sp>
    <dsp:sp modelId="{27CCB124-8ECD-4E00-A329-BE891560D58E}">
      <dsp:nvSpPr>
        <dsp:cNvPr id="0" name=""/>
        <dsp:cNvSpPr/>
      </dsp:nvSpPr>
      <dsp:spPr>
        <a:xfrm>
          <a:off x="1737841" y="681697"/>
          <a:ext cx="522789" cy="522789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245E4FD-AAB5-4D8C-B496-15C8DF9DA9A7}">
      <dsp:nvSpPr>
        <dsp:cNvPr id="0" name=""/>
        <dsp:cNvSpPr/>
      </dsp:nvSpPr>
      <dsp:spPr>
        <a:xfrm rot="10800000">
          <a:off x="1999236" y="1360543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Aprimoramento em MATERNIDADES </a:t>
          </a:r>
          <a:endParaRPr lang="en-US" sz="1300" b="0" kern="1200" noProof="1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0" kern="1200" noProof="1" smtClean="0">
              <a:latin typeface="Arial" panose="020B0604020202020204" pitchFamily="34" charset="0"/>
              <a:cs typeface="Arial" panose="020B0604020202020204" pitchFamily="34" charset="0"/>
            </a:rPr>
            <a:t>Segurança do Paciente – 600 alunos - 2017</a:t>
          </a:r>
          <a:endParaRPr lang="pt-BR" sz="1300" b="0" kern="1200" dirty="0"/>
        </a:p>
      </dsp:txBody>
      <dsp:txXfrm rot="10800000">
        <a:off x="2129933" y="1360543"/>
        <a:ext cx="7287680" cy="522789"/>
      </dsp:txXfrm>
    </dsp:sp>
    <dsp:sp modelId="{E5797231-784E-4A23-83A6-052F1B951672}">
      <dsp:nvSpPr>
        <dsp:cNvPr id="0" name=""/>
        <dsp:cNvSpPr/>
      </dsp:nvSpPr>
      <dsp:spPr>
        <a:xfrm>
          <a:off x="1737841" y="1360543"/>
          <a:ext cx="522789" cy="522789"/>
        </a:xfrm>
        <a:prstGeom prst="ellipse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CF9647-674B-4E6E-9F54-E1A18829CFD2}">
      <dsp:nvSpPr>
        <dsp:cNvPr id="0" name=""/>
        <dsp:cNvSpPr/>
      </dsp:nvSpPr>
      <dsp:spPr>
        <a:xfrm rot="10800000">
          <a:off x="1999236" y="2039389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Itinerários do Saber – Até 2019 – Ensino Técnico</a:t>
          </a:r>
          <a:endParaRPr lang="pt-BR" sz="1300" kern="1200" dirty="0"/>
        </a:p>
      </dsp:txBody>
      <dsp:txXfrm rot="10800000">
        <a:off x="2129933" y="2039389"/>
        <a:ext cx="7287680" cy="522789"/>
      </dsp:txXfrm>
    </dsp:sp>
    <dsp:sp modelId="{18A75E40-1916-4241-9E7F-A65F8910C1DD}">
      <dsp:nvSpPr>
        <dsp:cNvPr id="0" name=""/>
        <dsp:cNvSpPr/>
      </dsp:nvSpPr>
      <dsp:spPr>
        <a:xfrm>
          <a:off x="1737841" y="2039389"/>
          <a:ext cx="522789" cy="522789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075DD0F-5342-4BEE-AE0F-A63F5EAFA84F}">
      <dsp:nvSpPr>
        <dsp:cNvPr id="0" name=""/>
        <dsp:cNvSpPr/>
      </dsp:nvSpPr>
      <dsp:spPr>
        <a:xfrm rot="10800000">
          <a:off x="1999236" y="2718235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      Apoio à Câmara Técnica de Qualidade e Segurança do Paciente de Secretários Estaduais- CONASS</a:t>
          </a:r>
          <a:endParaRPr lang="pt-BR" sz="1300" kern="1200" dirty="0"/>
        </a:p>
      </dsp:txBody>
      <dsp:txXfrm rot="10800000">
        <a:off x="2129933" y="2718235"/>
        <a:ext cx="7287680" cy="522789"/>
      </dsp:txXfrm>
    </dsp:sp>
    <dsp:sp modelId="{40BBD994-B4DD-4DA8-838D-E27EC6EB221C}">
      <dsp:nvSpPr>
        <dsp:cNvPr id="0" name=""/>
        <dsp:cNvSpPr/>
      </dsp:nvSpPr>
      <dsp:spPr>
        <a:xfrm>
          <a:off x="1737841" y="2718235"/>
          <a:ext cx="522789" cy="522789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1A8916-4228-463B-8361-CAF1F0FF8E34}">
      <dsp:nvSpPr>
        <dsp:cNvPr id="0" name=""/>
        <dsp:cNvSpPr/>
      </dsp:nvSpPr>
      <dsp:spPr>
        <a:xfrm rot="10800000">
          <a:off x="1999236" y="3397081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Agenda prioridade Pesquisa MS</a:t>
          </a:r>
          <a:endParaRPr lang="pt-BR" sz="1300" kern="1200" dirty="0"/>
        </a:p>
      </dsp:txBody>
      <dsp:txXfrm rot="10800000">
        <a:off x="2129933" y="3397081"/>
        <a:ext cx="7287680" cy="522789"/>
      </dsp:txXfrm>
    </dsp:sp>
    <dsp:sp modelId="{4A269821-05B7-4037-A36D-CA39A989A05F}">
      <dsp:nvSpPr>
        <dsp:cNvPr id="0" name=""/>
        <dsp:cNvSpPr/>
      </dsp:nvSpPr>
      <dsp:spPr>
        <a:xfrm>
          <a:off x="1737841" y="3397081"/>
          <a:ext cx="522789" cy="522789"/>
        </a:xfrm>
        <a:prstGeom prst="ellipse">
          <a:avLst/>
        </a:prstGeom>
        <a:blipFill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3F0A3E-19A1-4BAF-8C83-62CE21362C51}">
      <dsp:nvSpPr>
        <dsp:cNvPr id="0" name=""/>
        <dsp:cNvSpPr/>
      </dsp:nvSpPr>
      <dsp:spPr>
        <a:xfrm rot="10800000">
          <a:off x="1999236" y="4075927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Ferramentas e instrumental         </a:t>
          </a:r>
          <a:endParaRPr lang="pt-BR" sz="1300" kern="1200" dirty="0"/>
        </a:p>
      </dsp:txBody>
      <dsp:txXfrm rot="10800000">
        <a:off x="2129933" y="4075927"/>
        <a:ext cx="7287680" cy="522789"/>
      </dsp:txXfrm>
    </dsp:sp>
    <dsp:sp modelId="{3F19F0ED-0AD4-4E2F-B921-0FAAE3DAFEE8}">
      <dsp:nvSpPr>
        <dsp:cNvPr id="0" name=""/>
        <dsp:cNvSpPr/>
      </dsp:nvSpPr>
      <dsp:spPr>
        <a:xfrm>
          <a:off x="1737841" y="4075927"/>
          <a:ext cx="522789" cy="522789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1B66D4F-A7C3-4B96-9D1B-EA57E0F6D4FA}">
      <dsp:nvSpPr>
        <dsp:cNvPr id="0" name=""/>
        <dsp:cNvSpPr/>
      </dsp:nvSpPr>
      <dsp:spPr>
        <a:xfrm rot="10800000">
          <a:off x="1999236" y="4754773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Manual de Vacinas – Segurança do Paciente na vacinação</a:t>
          </a:r>
          <a:endParaRPr lang="pt-BR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2129933" y="4754773"/>
        <a:ext cx="7287680" cy="522789"/>
      </dsp:txXfrm>
    </dsp:sp>
    <dsp:sp modelId="{701C0FFC-EC6F-4C58-96F6-81835F43E6CE}">
      <dsp:nvSpPr>
        <dsp:cNvPr id="0" name=""/>
        <dsp:cNvSpPr/>
      </dsp:nvSpPr>
      <dsp:spPr>
        <a:xfrm>
          <a:off x="1737841" y="4754773"/>
          <a:ext cx="522789" cy="522789"/>
        </a:xfrm>
        <a:prstGeom prst="ellipse">
          <a:avLst/>
        </a:prstGeom>
        <a:blipFill>
          <a:blip xmlns:r="http://schemas.openxmlformats.org/officeDocument/2006/relationships"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9D2449-D3A6-436F-80AA-0B59B1B21F8A}">
      <dsp:nvSpPr>
        <dsp:cNvPr id="0" name=""/>
        <dsp:cNvSpPr/>
      </dsp:nvSpPr>
      <dsp:spPr>
        <a:xfrm rot="10800000">
          <a:off x="1999236" y="5433619"/>
          <a:ext cx="7418377" cy="522789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0536" tIns="49530" rIns="92456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noProof="1" smtClean="0">
              <a:latin typeface="Arial" panose="020B0604020202020204" pitchFamily="34" charset="0"/>
              <a:cs typeface="Arial" panose="020B0604020202020204" pitchFamily="34" charset="0"/>
            </a:rPr>
            <a:t>Participação no CURM</a:t>
          </a:r>
          <a:endParaRPr lang="pt-BR" sz="13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129933" y="5433619"/>
        <a:ext cx="7287680" cy="522789"/>
      </dsp:txXfrm>
    </dsp:sp>
    <dsp:sp modelId="{351E01EA-42B4-43A1-B9AC-0ABD2977FC12}">
      <dsp:nvSpPr>
        <dsp:cNvPr id="0" name=""/>
        <dsp:cNvSpPr/>
      </dsp:nvSpPr>
      <dsp:spPr>
        <a:xfrm>
          <a:off x="1737841" y="5433619"/>
          <a:ext cx="522789" cy="522789"/>
        </a:xfrm>
        <a:prstGeom prst="ellipse">
          <a:avLst/>
        </a:prstGeom>
        <a:blipFill>
          <a:blip xmlns:r="http://schemas.openxmlformats.org/officeDocument/2006/relationships"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C86A3-2A20-437E-AD8A-2300F7B8BB34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54475-53AE-4189-B89C-FA19C4B9A94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4549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623050" cy="3725863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A3613-6A0F-404D-AD94-8A8EE7D3144C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950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5000 profissionais foram capacitados em pós graduação(</a:t>
            </a:r>
            <a:r>
              <a:rPr lang="pt-BR" baseline="0" dirty="0" smtClean="0"/>
              <a:t> especialização e aperfeiçoamento) em segurança do Paciente. Fiocruz e PROADI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4475-53AE-4189-B89C-FA19C4B9A94D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638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Disponível</a:t>
            </a:r>
            <a:r>
              <a:rPr lang="pt-BR" baseline="0" dirty="0" smtClean="0"/>
              <a:t> para compartilhamento do conhecimento.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4475-53AE-4189-B89C-FA19C4B9A94D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137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dirty="0" smtClean="0"/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xfrm>
            <a:off x="3851619" y="9429378"/>
            <a:ext cx="2944971" cy="49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2C4895-F8D4-4A76-ADC3-00D1D27C2239}" type="slidenum">
              <a:rPr lang="pt-BR" smtClean="0"/>
              <a:pPr eaLnBrk="1" hangingPunct="1"/>
              <a:t>25</a:t>
            </a:fld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506723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smtClean="0"/>
          </a:p>
        </p:txBody>
      </p:sp>
      <p:sp>
        <p:nvSpPr>
          <p:cNvPr id="2970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A2FE526-7485-4603-A29A-1A5D1C4FC388}" type="slidenum">
              <a:rPr lang="pt-BR" altLang="pt-BR" smtClean="0"/>
              <a:pPr/>
              <a:t>2</a:t>
            </a:fld>
            <a:endParaRPr lang="pt-BR" altLang="pt-BR" smtClean="0"/>
          </a:p>
        </p:txBody>
      </p:sp>
    </p:spTree>
    <p:extLst>
      <p:ext uri="{BB962C8B-B14F-4D97-AF65-F5344CB8AC3E}">
        <p14:creationId xmlns:p14="http://schemas.microsoft.com/office/powerpoint/2010/main" val="690586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4475-53AE-4189-B89C-FA19C4B9A94D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01052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Programa Nacional de Segurança do Paciente lançado através da Portaria 529, prevê o Plano de Segurança do Paciente que deve ser construído pela Núcleo de Segurança do Paciente.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3855837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11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289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Núcleo de Segurança do Paciente deve ser composto por uma equipe multidisciplinar, sendo uma pessoa indicada para coordenar a equipe. Este grupo deve ser nomeado pela Direção da Instituição, dando autoridade aos membros, responsabilidade e poder para executar as ações do Plano de Segurança do Paciente em Serviços de Saúde.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 grupo pode ser formado por comitês, comissões, gerências, coordenações ou núcleos já existentes.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equipe deve ser cadastrada na Agência Nacional de Vigilância Sanitária (ANVISA). 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sldNum" idx="12"/>
          </p:nvPr>
        </p:nvSpPr>
        <p:spPr>
          <a:xfrm>
            <a:off x="3855837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15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29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Compete ao Núcleo de Segurança do Paciente, segundo a RDC36 da ANVISA: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I- promover ações para a gestão de risco; II- desenvolver ações para a integração e a articulação multiprofissional; III- promover mecanismos para identificar e avaliar a existência de não conformidades nos processos e procedimentos realizados e na utilização de equipamentos, medicamentos e insumos propondo ações preventivas e corretivas; IV- elaborar, implantar, divulgar e manter atualizado o Plano de Segurança do Paciente; V- acompanhar as ações vinculadas ao Plano de Segurança do Paciente; VI- implantar os Protocolos de Segurança do Paciente e realizar o monitoramento dos seus indicadores; VII- estabelecer barreiras para a prevenção de incidentes; VIII- desenvolver, implantar e acompanhar programas de capacitação em segurança do paciente e qualidade;</a:t>
            </a:r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55837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16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843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10160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0720" y="4705350"/>
            <a:ext cx="5445760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Shape 338"/>
          <p:cNvSpPr txBox="1">
            <a:spLocks noGrp="1"/>
          </p:cNvSpPr>
          <p:nvPr>
            <p:ph type="sldNum" idx="12"/>
          </p:nvPr>
        </p:nvSpPr>
        <p:spPr>
          <a:xfrm>
            <a:off x="3855837" y="9408981"/>
            <a:ext cx="2949787" cy="495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  <a:tabLst/>
              <a:defRPr/>
            </a:pPr>
            <a:fld id="{00000000-1234-1234-1234-123412341234}" type="slidenum"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  <a:tabLst/>
                <a:defRPr/>
              </a:pPr>
              <a:t>17</a:t>
            </a:fld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6443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SEGURANÇA DO PACIENTE</a:t>
            </a:r>
            <a:r>
              <a:rPr lang="pt-BR" baseline="0" dirty="0" smtClean="0"/>
              <a:t> COMEÇOU NO HOSPITAL, MAS ...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4475-53AE-4189-B89C-FA19C4B9A94D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1634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Projetos</a:t>
            </a:r>
            <a:r>
              <a:rPr lang="pt-BR" baseline="0" dirty="0" smtClean="0"/>
              <a:t> de intervenção do MS em apoio a implementação da segurança do paciente.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54475-53AE-4189-B89C-FA19C4B9A94D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01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4897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396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24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B166BC5-E1D6-0E4F-B191-3AA1932480FC}" type="datetimeFigureOut">
              <a:rPr lang="pt-BR" smtClean="0"/>
              <a:pPr/>
              <a:t>18/02/2020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86981194-948D-1849-882D-85E1530BB66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3166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72983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69401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367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345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5667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2067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3864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663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873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799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8475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DEC657-DC7D-4D2A-8635-2D9A61B4294F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E9C197-3DF3-4771-836F-9B03FE01CB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8766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746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62811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021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596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20030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7295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96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33543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536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7340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61148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14899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4473A47-1B51-481C-89B4-31D28EA198D1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7166352-502C-4970-BBA4-1575815211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02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6955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0646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877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7805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83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61F5D9-2851-48E1-91E4-602047E3A897}" type="datetimeFigureOut">
              <a:rPr lang="pt-BR" smtClean="0"/>
              <a:t>18/02/2020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0D536AA-9E39-4D0F-82EA-04A417145BA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728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6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16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606"/>
          </a:xfrm>
          <a:prstGeom prst="rect">
            <a:avLst/>
          </a:prstGeom>
        </p:spPr>
      </p:pic>
      <p:sp>
        <p:nvSpPr>
          <p:cNvPr id="4" name="CaixaDeTexto 3"/>
          <p:cNvSpPr txBox="1"/>
          <p:nvPr userDrawn="1"/>
        </p:nvSpPr>
        <p:spPr>
          <a:xfrm>
            <a:off x="313151" y="6301310"/>
            <a:ext cx="3920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Assinatura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e-mail: </a:t>
            </a:r>
            <a:r>
              <a:rPr lang="en-U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</a:t>
            </a:r>
            <a:r>
              <a:rPr lang="en-US" sz="11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100" b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04</a:t>
            </a:r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/06/2019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1477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60606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8058912" y="5669280"/>
            <a:ext cx="4133088" cy="1188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 userDrawn="1"/>
        </p:nvSpPr>
        <p:spPr>
          <a:xfrm>
            <a:off x="313151" y="6301310"/>
            <a:ext cx="39206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Assinatura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de e-mail: </a:t>
            </a:r>
            <a:r>
              <a:rPr lang="en-US" sz="11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</a:t>
            </a:r>
            <a:r>
              <a:rPr lang="en-US" sz="1100" b="1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 </a:t>
            </a:r>
            <a:r>
              <a:rPr lang="en-US" sz="1100" b="1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passo</a:t>
            </a:r>
            <a:r>
              <a:rPr lang="en-U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| 04</a:t>
            </a:r>
            <a:r>
              <a:rPr lang="pt-BR" sz="11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/06/2019</a:t>
            </a:r>
            <a:endParaRPr lang="pt-BR" sz="11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40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mp-brasil.org/site/boletins/" TargetMode="External"/><Relationship Id="rId2" Type="http://schemas.openxmlformats.org/officeDocument/2006/relationships/hyperlink" Target="http://apps.who.int/iris/bitstream/handle/10665/44641/9788555268502-por.pdf?sequence=3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www.who.int/vaccine_safety/initiative/tech_support/ebasic/en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7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6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vasus.ufrn.br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aude.gov.br/segurancadopacient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gif"/><Relationship Id="rId4" Type="http://schemas.openxmlformats.org/officeDocument/2006/relationships/hyperlink" Target="mailto:segurancadopaciente@saude.gov.b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3"/>
          <p:cNvSpPr>
            <a:spLocks noChangeArrowheads="1"/>
          </p:cNvSpPr>
          <p:nvPr/>
        </p:nvSpPr>
        <p:spPr bwMode="auto">
          <a:xfrm>
            <a:off x="1652955" y="1041023"/>
            <a:ext cx="9785838" cy="69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pt-BR" b="1" dirty="0"/>
              <a:t> </a:t>
            </a:r>
            <a:endParaRPr lang="pt-BR" b="1" dirty="0" smtClean="0"/>
          </a:p>
          <a:p>
            <a:pPr algn="ctr"/>
            <a:endParaRPr lang="pt-BR" sz="2800" b="1" cap="all" dirty="0"/>
          </a:p>
          <a:p>
            <a:pPr algn="ctr"/>
            <a:r>
              <a:rPr lang="pt-BR" sz="4800" b="1" cap="all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Segurança do Paciente </a:t>
            </a:r>
            <a:endParaRPr lang="pt-BR" sz="4800" b="1" cap="all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4800" b="1" cap="all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2800" b="1" cap="all" dirty="0" smtClean="0"/>
          </a:p>
          <a:p>
            <a:pPr algn="ctr"/>
            <a:r>
              <a:rPr lang="pt-BR" sz="2800" b="1" dirty="0"/>
              <a:t>Integração da vigilância com a </a:t>
            </a:r>
            <a:r>
              <a:rPr lang="pt-BR" sz="2800" b="1" dirty="0" smtClean="0"/>
              <a:t>Segurança do paciente: </a:t>
            </a:r>
            <a:r>
              <a:rPr lang="pt-BR" sz="2800" b="1" dirty="0"/>
              <a:t>estratégias e desafios atuais</a:t>
            </a:r>
          </a:p>
          <a:p>
            <a:pPr algn="ctr"/>
            <a:endParaRPr lang="pt-BR" sz="2800" b="1" cap="all" dirty="0"/>
          </a:p>
          <a:p>
            <a:pPr algn="ctr"/>
            <a:endParaRPr lang="pt-BR" sz="2800" b="1" cap="all" dirty="0" smtClean="0"/>
          </a:p>
          <a:p>
            <a:pPr algn="ctr"/>
            <a:endParaRPr lang="pt-BR" sz="2800" b="1" cap="all" dirty="0"/>
          </a:p>
          <a:p>
            <a:pPr algn="ctr"/>
            <a:endParaRPr lang="pt-BR" sz="2800" b="1" cap="all" dirty="0" smtClean="0"/>
          </a:p>
          <a:p>
            <a:pPr algn="ctr"/>
            <a:endParaRPr lang="pt-BR" sz="2800" b="1" cap="all" dirty="0"/>
          </a:p>
          <a:p>
            <a:pPr algn="ctr"/>
            <a:endParaRPr lang="pt-BR" sz="2800" b="1" cap="all" dirty="0"/>
          </a:p>
          <a:p>
            <a:pPr algn="ctr"/>
            <a:r>
              <a:rPr lang="pt-BR" sz="2000" b="1" cap="all" dirty="0" smtClean="0">
                <a:latin typeface="+mn-lt"/>
              </a:rPr>
              <a:t>06 </a:t>
            </a:r>
            <a:r>
              <a:rPr lang="pt-BR" sz="2000" b="1" cap="all" dirty="0" err="1" smtClean="0">
                <a:latin typeface="+mn-lt"/>
              </a:rPr>
              <a:t>dE</a:t>
            </a:r>
            <a:r>
              <a:rPr lang="pt-BR" sz="2000" b="1" cap="all" dirty="0" smtClean="0">
                <a:latin typeface="+mn-lt"/>
              </a:rPr>
              <a:t> dezembro de 2019</a:t>
            </a:r>
            <a:endParaRPr lang="pt-BR" sz="2000" b="1" cap="all" dirty="0">
              <a:latin typeface="+mn-lt"/>
            </a:endParaRPr>
          </a:p>
          <a:p>
            <a:pPr algn="ctr"/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429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372" y="7951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Segurança do paciente na Atenção Primária à Saúde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27" y="1335629"/>
            <a:ext cx="10881945" cy="4422224"/>
          </a:xfrm>
        </p:spPr>
        <p:txBody>
          <a:bodyPr>
            <a:normAutofit/>
          </a:bodyPr>
          <a:lstStyle/>
          <a:p>
            <a:pPr algn="just"/>
            <a:r>
              <a:rPr lang="en-US" sz="2400" dirty="0" err="1"/>
              <a:t>Em</a:t>
            </a:r>
            <a:r>
              <a:rPr lang="en-US" sz="2400" dirty="0"/>
              <a:t> 2012 </a:t>
            </a:r>
            <a:r>
              <a:rPr lang="en-US" sz="2400" dirty="0" err="1"/>
              <a:t>foi</a:t>
            </a:r>
            <a:r>
              <a:rPr lang="en-US" sz="2400" dirty="0"/>
              <a:t> </a:t>
            </a:r>
            <a:r>
              <a:rPr lang="en-US" sz="2400" dirty="0" err="1"/>
              <a:t>criado</a:t>
            </a:r>
            <a:r>
              <a:rPr lang="en-US" sz="2400" dirty="0"/>
              <a:t> um </a:t>
            </a:r>
            <a:r>
              <a:rPr lang="en-US" sz="2400" dirty="0" err="1"/>
              <a:t>grupo</a:t>
            </a:r>
            <a:r>
              <a:rPr lang="en-US" sz="2400" dirty="0"/>
              <a:t> </a:t>
            </a:r>
            <a:r>
              <a:rPr lang="en-US" sz="2400" b="1" i="1" dirty="0"/>
              <a:t>Safer Primary Care Expert Working Group</a:t>
            </a:r>
            <a:r>
              <a:rPr lang="en-US" sz="2400" b="1" dirty="0"/>
              <a:t> </a:t>
            </a:r>
            <a:r>
              <a:rPr lang="en-US" sz="2400" dirty="0"/>
              <a:t>, para </a:t>
            </a:r>
            <a:r>
              <a:rPr lang="en-US" sz="2400" dirty="0" err="1"/>
              <a:t>estudar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riscos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pacientes</a:t>
            </a:r>
            <a:r>
              <a:rPr lang="en-US" sz="2400" dirty="0"/>
              <a:t> de </a:t>
            </a:r>
            <a:r>
              <a:rPr lang="en-US" sz="2400" dirty="0" err="1"/>
              <a:t>atenção</a:t>
            </a:r>
            <a:r>
              <a:rPr lang="en-US" sz="2400" dirty="0"/>
              <a:t> </a:t>
            </a:r>
            <a:r>
              <a:rPr lang="en-US" sz="2400" dirty="0" err="1"/>
              <a:t>primária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submetidos</a:t>
            </a:r>
            <a:r>
              <a:rPr lang="en-US" sz="2400" dirty="0"/>
              <a:t> </a:t>
            </a:r>
            <a:r>
              <a:rPr lang="en-US" sz="2400" dirty="0" smtClean="0"/>
              <a:t>.</a:t>
            </a:r>
            <a:r>
              <a:rPr lang="en-US" sz="2400" dirty="0" err="1" smtClean="0"/>
              <a:t>Ficou</a:t>
            </a:r>
            <a:r>
              <a:rPr lang="en-US" sz="2400" dirty="0" smtClean="0"/>
              <a:t> </a:t>
            </a:r>
            <a:r>
              <a:rPr lang="en-US" sz="2400" dirty="0" err="1"/>
              <a:t>evidenciado</a:t>
            </a:r>
            <a:r>
              <a:rPr lang="en-US" sz="2400" dirty="0"/>
              <a:t> </a:t>
            </a:r>
            <a:r>
              <a:rPr lang="en-US" sz="2400" dirty="0" err="1"/>
              <a:t>nesse</a:t>
            </a:r>
            <a:r>
              <a:rPr lang="en-US" sz="2400" dirty="0"/>
              <a:t> </a:t>
            </a:r>
            <a:r>
              <a:rPr lang="en-US" sz="2400" dirty="0" err="1"/>
              <a:t>estudo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incidentes</a:t>
            </a:r>
            <a:r>
              <a:rPr lang="en-US" sz="2400" dirty="0"/>
              <a:t> </a:t>
            </a:r>
            <a:r>
              <a:rPr lang="en-US" sz="2400" dirty="0" err="1"/>
              <a:t>decorrentes</a:t>
            </a:r>
            <a:r>
              <a:rPr lang="en-US" sz="2400" dirty="0"/>
              <a:t> de APS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frequentes</a:t>
            </a:r>
            <a:r>
              <a:rPr lang="en-US" sz="2400" dirty="0"/>
              <a:t> ,e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os</a:t>
            </a:r>
            <a:r>
              <a:rPr lang="en-US" sz="2400" dirty="0"/>
              <a:t> </a:t>
            </a:r>
            <a:r>
              <a:rPr lang="en-US" sz="2400" dirty="0" err="1"/>
              <a:t>riscos</a:t>
            </a:r>
            <a:r>
              <a:rPr lang="en-US" sz="2400" dirty="0"/>
              <a:t> </a:t>
            </a:r>
            <a:r>
              <a:rPr lang="en-US" sz="2400" dirty="0" err="1"/>
              <a:t>são</a:t>
            </a:r>
            <a:r>
              <a:rPr lang="en-US" sz="2400" dirty="0"/>
              <a:t> </a:t>
            </a:r>
            <a:r>
              <a:rPr lang="en-US" sz="2400" dirty="0" err="1"/>
              <a:t>específicos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causa</a:t>
            </a:r>
            <a:r>
              <a:rPr lang="en-US" sz="2400" dirty="0"/>
              <a:t> do </a:t>
            </a:r>
            <a:r>
              <a:rPr lang="en-US" sz="2400" dirty="0" err="1"/>
              <a:t>ambiente</a:t>
            </a:r>
            <a:r>
              <a:rPr lang="en-US" sz="2400" dirty="0"/>
              <a:t> e </a:t>
            </a:r>
            <a:r>
              <a:rPr lang="en-US" sz="2400" dirty="0" err="1"/>
              <a:t>pelo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cuidado</a:t>
            </a:r>
            <a:r>
              <a:rPr lang="en-US" sz="2400" dirty="0"/>
              <a:t> </a:t>
            </a:r>
            <a:r>
              <a:rPr lang="en-US" sz="2400" dirty="0" err="1"/>
              <a:t>prestado</a:t>
            </a:r>
            <a:r>
              <a:rPr lang="en-US" sz="2400" dirty="0"/>
              <a:t> a </a:t>
            </a:r>
            <a:r>
              <a:rPr lang="en-US" sz="2400" dirty="0" err="1"/>
              <a:t>saúde</a:t>
            </a:r>
            <a:r>
              <a:rPr lang="en-US" sz="2400" dirty="0"/>
              <a:t>.</a:t>
            </a:r>
          </a:p>
        </p:txBody>
      </p:sp>
      <p:sp>
        <p:nvSpPr>
          <p:cNvPr id="4" name="Content Placeholder 5"/>
          <p:cNvSpPr txBox="1">
            <a:spLocks/>
          </p:cNvSpPr>
          <p:nvPr/>
        </p:nvSpPr>
        <p:spPr>
          <a:xfrm>
            <a:off x="1972965" y="3475037"/>
            <a:ext cx="8246070" cy="25444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Erros</a:t>
            </a:r>
            <a:r>
              <a:rPr lang="en-US" sz="2400" dirty="0" smtClean="0"/>
              <a:t> de </a:t>
            </a:r>
            <a:r>
              <a:rPr lang="en-US" sz="2400" dirty="0" err="1" smtClean="0"/>
              <a:t>diagnóstico</a:t>
            </a:r>
            <a:r>
              <a:rPr lang="en-US" sz="2400" dirty="0" smtClean="0"/>
              <a:t> (26 % a 57%);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Erros</a:t>
            </a:r>
            <a:r>
              <a:rPr lang="en-US" sz="2400" dirty="0" smtClean="0"/>
              <a:t> no </a:t>
            </a:r>
            <a:r>
              <a:rPr lang="en-US" sz="2400" dirty="0" err="1" smtClean="0"/>
              <a:t>tratamento</a:t>
            </a:r>
            <a:r>
              <a:rPr lang="en-US" sz="2400" dirty="0" smtClean="0"/>
              <a:t> (7% a 37%);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Tratamento</a:t>
            </a:r>
            <a:r>
              <a:rPr lang="en-US" sz="2400" dirty="0" smtClean="0"/>
              <a:t> </a:t>
            </a:r>
            <a:r>
              <a:rPr lang="en-US" sz="2400" dirty="0" err="1" smtClean="0"/>
              <a:t>medicamentoso</a:t>
            </a:r>
            <a:r>
              <a:rPr lang="en-US" sz="2400" dirty="0" smtClean="0"/>
              <a:t> (13% a 53%);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Decorrente</a:t>
            </a:r>
            <a:r>
              <a:rPr lang="en-US" sz="2400" dirty="0" smtClean="0"/>
              <a:t> da forma e </a:t>
            </a:r>
            <a:r>
              <a:rPr lang="en-US" sz="2400" dirty="0" err="1" smtClean="0"/>
              <a:t>organização</a:t>
            </a:r>
            <a:r>
              <a:rPr lang="en-US" sz="2400" dirty="0" smtClean="0"/>
              <a:t> do </a:t>
            </a:r>
            <a:r>
              <a:rPr lang="en-US" sz="2400" dirty="0" err="1" smtClean="0"/>
              <a:t>serviço</a:t>
            </a:r>
            <a:r>
              <a:rPr lang="en-US" sz="2400" dirty="0" smtClean="0"/>
              <a:t> (9% a 56%).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400" dirty="0" err="1" smtClean="0"/>
              <a:t>Comunicação</a:t>
            </a:r>
            <a:r>
              <a:rPr lang="en-US" sz="2400" dirty="0" smtClean="0"/>
              <a:t> </a:t>
            </a:r>
            <a:r>
              <a:rPr lang="en-US" sz="2400" dirty="0" err="1" smtClean="0"/>
              <a:t>interprofissionais</a:t>
            </a:r>
            <a:r>
              <a:rPr lang="en-US" sz="2400" dirty="0" smtClean="0"/>
              <a:t> e entre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profissionais</a:t>
            </a:r>
            <a:r>
              <a:rPr lang="en-US" sz="2400" dirty="0" smtClean="0"/>
              <a:t> e </a:t>
            </a:r>
            <a:r>
              <a:rPr lang="en-US" sz="2400" dirty="0" err="1" smtClean="0"/>
              <a:t>os</a:t>
            </a:r>
            <a:r>
              <a:rPr lang="en-US" sz="2400" dirty="0" smtClean="0"/>
              <a:t> </a:t>
            </a:r>
            <a:r>
              <a:rPr lang="en-US" sz="2400" dirty="0" err="1" smtClean="0"/>
              <a:t>pacientes</a:t>
            </a:r>
            <a:r>
              <a:rPr lang="en-US" sz="2400" dirty="0" smtClean="0"/>
              <a:t> (5%a 72%).</a:t>
            </a:r>
            <a:endParaRPr lang="en-US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972965" y="6312880"/>
            <a:ext cx="647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Fonte: </a:t>
            </a:r>
            <a:r>
              <a:rPr lang="en-US" dirty="0" err="1" smtClean="0"/>
              <a:t>Makehan</a:t>
            </a:r>
            <a:r>
              <a:rPr lang="en-US" dirty="0" smtClean="0"/>
              <a:t> </a:t>
            </a:r>
            <a:r>
              <a:rPr lang="en-US" dirty="0"/>
              <a:t>(2008)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10129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 descr="Resultado de imagem para Rebraensp logo"/>
          <p:cNvSpPr/>
          <p:nvPr/>
        </p:nvSpPr>
        <p:spPr>
          <a:xfrm>
            <a:off x="1679576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Shape 267" descr="Resultado de imagem para Rebraensp logo"/>
          <p:cNvSpPr/>
          <p:nvPr/>
        </p:nvSpPr>
        <p:spPr>
          <a:xfrm>
            <a:off x="1903984" y="79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567608" y="635302"/>
            <a:ext cx="7200801" cy="1153581"/>
            <a:chOff x="460374" y="681623"/>
            <a:chExt cx="7920880" cy="1153581"/>
          </a:xfrm>
        </p:grpSpPr>
        <p:sp>
          <p:nvSpPr>
            <p:cNvPr id="270" name="Shape 270"/>
            <p:cNvSpPr/>
            <p:nvPr/>
          </p:nvSpPr>
          <p:spPr>
            <a:xfrm>
              <a:off x="460374" y="681623"/>
              <a:ext cx="7920880" cy="11535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defRPr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1" name="Shape 271"/>
            <p:cNvSpPr txBox="1"/>
            <p:nvPr/>
          </p:nvSpPr>
          <p:spPr>
            <a:xfrm>
              <a:off x="460374" y="970020"/>
              <a:ext cx="7632484" cy="57679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254000" bIns="183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  <a:defRPr/>
              </a:pPr>
              <a:r>
                <a:rPr lang="pt-BR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Programa Nacional de Segurança do Paciente</a:t>
              </a:r>
            </a:p>
          </p:txBody>
        </p:sp>
      </p:grpSp>
      <p:grpSp>
        <p:nvGrpSpPr>
          <p:cNvPr id="4" name="Agrupar 3"/>
          <p:cNvGrpSpPr/>
          <p:nvPr/>
        </p:nvGrpSpPr>
        <p:grpSpPr>
          <a:xfrm>
            <a:off x="4439816" y="3945572"/>
            <a:ext cx="5485458" cy="1153581"/>
            <a:chOff x="2829037" y="2864769"/>
            <a:chExt cx="5481247" cy="1153581"/>
          </a:xfrm>
        </p:grpSpPr>
        <p:sp>
          <p:nvSpPr>
            <p:cNvPr id="272" name="Shape 272"/>
            <p:cNvSpPr/>
            <p:nvPr/>
          </p:nvSpPr>
          <p:spPr>
            <a:xfrm>
              <a:off x="2829037" y="2864769"/>
              <a:ext cx="5481247" cy="11535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defRPr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3" name="Shape 273"/>
            <p:cNvSpPr txBox="1"/>
            <p:nvPr/>
          </p:nvSpPr>
          <p:spPr>
            <a:xfrm>
              <a:off x="3095835" y="3234183"/>
              <a:ext cx="5192852" cy="57679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254000" bIns="183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  <a:defRPr/>
              </a:pPr>
              <a:r>
                <a:rPr lang="pt-BR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Plano de Segurança do Paciente</a:t>
              </a:r>
            </a:p>
          </p:txBody>
        </p:sp>
      </p:grpSp>
      <p:grpSp>
        <p:nvGrpSpPr>
          <p:cNvPr id="3" name="Agrupar 2"/>
          <p:cNvGrpSpPr/>
          <p:nvPr/>
        </p:nvGrpSpPr>
        <p:grpSpPr>
          <a:xfrm>
            <a:off x="4439816" y="3180904"/>
            <a:ext cx="5621136" cy="1153581"/>
            <a:chOff x="4974367" y="1928722"/>
            <a:chExt cx="4330758" cy="1153581"/>
          </a:xfrm>
        </p:grpSpPr>
        <p:sp>
          <p:nvSpPr>
            <p:cNvPr id="274" name="Shape 274"/>
            <p:cNvSpPr/>
            <p:nvPr/>
          </p:nvSpPr>
          <p:spPr>
            <a:xfrm>
              <a:off x="4974367" y="1928722"/>
              <a:ext cx="4193752" cy="1153581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>
                <a:defRPr/>
              </a:pPr>
              <a:endParaRPr sz="1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75" name="Shape 275"/>
            <p:cNvSpPr txBox="1"/>
            <p:nvPr/>
          </p:nvSpPr>
          <p:spPr>
            <a:xfrm>
              <a:off x="5399768" y="2247220"/>
              <a:ext cx="3905357" cy="576790"/>
            </a:xfrm>
            <a:prstGeom prst="rect">
              <a:avLst/>
            </a:prstGeom>
            <a:noFill/>
            <a:ln>
              <a:noFill/>
            </a:ln>
          </p:spPr>
          <p:txBody>
            <a:bodyPr lIns="68575" tIns="68575" rIns="254000" bIns="18312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ct val="25000"/>
                <a:defRPr/>
              </a:pPr>
              <a:r>
                <a:rPr lang="pt-BR" kern="0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Núcleo de Segurança do Paciente</a:t>
              </a:r>
            </a:p>
          </p:txBody>
        </p:sp>
      </p:grpSp>
      <p:pic>
        <p:nvPicPr>
          <p:cNvPr id="276" name="Shape 27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5744" y="1707548"/>
            <a:ext cx="4536504" cy="128646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7" name="Shape 27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3231" y="4891776"/>
            <a:ext cx="3728480" cy="123467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78" name="Shape 27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67608" y="3342493"/>
            <a:ext cx="1956273" cy="2649120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Shape 279"/>
          <p:cNvSpPr/>
          <p:nvPr/>
        </p:nvSpPr>
        <p:spPr>
          <a:xfrm>
            <a:off x="3391266" y="1869903"/>
            <a:ext cx="3913973" cy="1281374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>
              <a:defRPr/>
            </a:pPr>
            <a:endParaRPr kern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763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847528" y="1628800"/>
            <a:ext cx="8393844" cy="1524696"/>
            <a:chOff x="436452" y="1628800"/>
            <a:chExt cx="8393844" cy="1524696"/>
          </a:xfrm>
        </p:grpSpPr>
        <p:sp>
          <p:nvSpPr>
            <p:cNvPr id="10" name="Retângulo 9"/>
            <p:cNvSpPr/>
            <p:nvPr/>
          </p:nvSpPr>
          <p:spPr bwMode="auto">
            <a:xfrm>
              <a:off x="436452" y="1941554"/>
              <a:ext cx="8393844" cy="121194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" name="Retângulo 1"/>
            <p:cNvSpPr/>
            <p:nvPr/>
          </p:nvSpPr>
          <p:spPr>
            <a:xfrm>
              <a:off x="3014048" y="1628800"/>
              <a:ext cx="331236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984807"/>
                </a:buClr>
                <a:defRPr/>
              </a:pPr>
              <a:r>
                <a:rPr lang="pt-BR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OBJETIVO GERAL: </a:t>
              </a:r>
              <a:endParaRPr lang="pt-B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571953" y="2132856"/>
              <a:ext cx="8196559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buClr>
                  <a:srgbClr val="984807"/>
                </a:buClr>
                <a:defRPr/>
              </a:pPr>
              <a:r>
                <a:rPr lang="pt-BR" sz="2000" dirty="0">
                  <a:solidFill>
                    <a:srgbClr val="00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Contribuir para a </a:t>
              </a:r>
              <a:r>
                <a:rPr lang="pt-BR" sz="2000" u="sng" dirty="0">
                  <a:solidFill>
                    <a:srgbClr val="00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qualificação do cuidado</a:t>
              </a:r>
              <a:r>
                <a:rPr lang="pt-BR" sz="2000" dirty="0">
                  <a:solidFill>
                    <a:srgbClr val="000000"/>
                  </a:solidFill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em saúde em todos os estabelecimentos de saúde do território nacional.</a:t>
              </a:r>
            </a:p>
          </p:txBody>
        </p:sp>
      </p:grpSp>
      <p:grpSp>
        <p:nvGrpSpPr>
          <p:cNvPr id="14" name="Grupo 13"/>
          <p:cNvGrpSpPr/>
          <p:nvPr/>
        </p:nvGrpSpPr>
        <p:grpSpPr>
          <a:xfrm>
            <a:off x="1847528" y="3337578"/>
            <a:ext cx="8424936" cy="2986594"/>
            <a:chOff x="436452" y="3068959"/>
            <a:chExt cx="8424936" cy="2986594"/>
          </a:xfrm>
        </p:grpSpPr>
        <p:sp>
          <p:nvSpPr>
            <p:cNvPr id="13" name="Retângulo 12"/>
            <p:cNvSpPr/>
            <p:nvPr/>
          </p:nvSpPr>
          <p:spPr bwMode="auto">
            <a:xfrm>
              <a:off x="436452" y="3068959"/>
              <a:ext cx="8424936" cy="298659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</a:pPr>
              <a:endParaRPr lang="pt-BR" dirty="0">
                <a:solidFill>
                  <a:schemeClr val="bg1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tângulo 8"/>
            <p:cNvSpPr/>
            <p:nvPr/>
          </p:nvSpPr>
          <p:spPr>
            <a:xfrm>
              <a:off x="572149" y="3501008"/>
              <a:ext cx="819616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Implantar a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gestão de risco</a:t>
              </a: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e os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Núcleos de Segurança do Paciente</a:t>
              </a: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nos estabelecimentos de saúde;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Envolver os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pacientes e familiares</a:t>
              </a: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nas ações;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Ampliar o acesso da sociedade às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informações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Produzir, sistematizar e difundir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conhecimentos</a:t>
              </a: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; e</a:t>
              </a:r>
            </a:p>
            <a:p>
              <a:pPr marL="342900" indent="-342900">
                <a:spcBef>
                  <a:spcPts val="300"/>
                </a:spcBef>
                <a:spcAft>
                  <a:spcPts val="300"/>
                </a:spcAft>
                <a:buFont typeface="Wingdings" pitchFamily="2" charset="2"/>
                <a:buChar char="§"/>
                <a:defRPr/>
              </a:pP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Fomentar a inclusão do tema segurança do paciente no </a:t>
              </a:r>
              <a:r>
                <a:rPr lang="pt-BR" sz="2000" u="sng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ensino</a:t>
              </a:r>
              <a:r>
                <a:rPr lang="pt-BR" sz="2000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 técnico e de graduação e pós-graduação na área da saúde.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2596692" y="3111355"/>
              <a:ext cx="422232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buClr>
                  <a:srgbClr val="984807"/>
                </a:buClr>
                <a:defRPr/>
              </a:pPr>
              <a:r>
                <a:rPr lang="pt-BR" b="1" dirty="0">
                  <a:latin typeface="Arial" panose="020B0604020202020204" pitchFamily="34" charset="0"/>
                  <a:ea typeface="Tahoma" pitchFamily="34" charset="0"/>
                  <a:cs typeface="Arial" panose="020B0604020202020204" pitchFamily="34" charset="0"/>
                </a:rPr>
                <a:t>OBJETIVOS ESPECÍFICOS: </a:t>
              </a:r>
              <a:endParaRPr lang="pt-BR" dirty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ítulo 1"/>
          <p:cNvSpPr txBox="1">
            <a:spLocks/>
          </p:cNvSpPr>
          <p:nvPr/>
        </p:nvSpPr>
        <p:spPr>
          <a:xfrm>
            <a:off x="1400805" y="440009"/>
            <a:ext cx="9436247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Programa Nacional de Segurança do Paciente</a:t>
            </a:r>
            <a:endParaRPr lang="pt-B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31273"/>
            <a:ext cx="10515600" cy="859415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VACINAS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1800" b="1" i="1" dirty="0"/>
              <a:t>A SEGURANÇA DO PACIENTE NA PERSPECTIVA DAS AÇÕES DE IMUNIZAÇÃO: CONTEXTUALIZAÇÃO</a:t>
            </a:r>
            <a:r>
              <a:rPr lang="pt-BR" sz="1800" b="1" dirty="0"/>
              <a:t>.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i="1" dirty="0"/>
              <a:t>DESAFIOS PARA A SEGURANÇA DO PACIENTE NA PRÁTICA DE IMUNIZAÇÃO.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i="1" dirty="0"/>
              <a:t>A CULTURA QUE ENCORAJA A IDENTIFICAÇÃO DOS INCIDENTES </a:t>
            </a:r>
            <a:endParaRPr lang="pt-BR" sz="1800" dirty="0"/>
          </a:p>
          <a:p>
            <a:pPr marL="342900" indent="-342900">
              <a:buFont typeface="+mj-lt"/>
              <a:buAutoNum type="arabicPeriod"/>
            </a:pPr>
            <a:r>
              <a:rPr lang="pt-BR" sz="1800" b="1" i="1" dirty="0"/>
              <a:t>IMPLEMENTAÇÃO DOS PROTOCOLOS DE SEGURANÇA DO PACIENTE </a:t>
            </a:r>
            <a:r>
              <a:rPr lang="pt-BR" sz="1800" b="1" i="1" dirty="0" smtClean="0"/>
              <a:t>ADAPTADOS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i="1" dirty="0"/>
              <a:t>DICA</a:t>
            </a:r>
            <a:r>
              <a:rPr lang="pt-BR" sz="1800" b="1" i="1" dirty="0" smtClean="0"/>
              <a:t>:</a:t>
            </a:r>
            <a:endParaRPr lang="pt-BR" sz="1800" dirty="0"/>
          </a:p>
          <a:p>
            <a:pPr marL="0" indent="0">
              <a:buNone/>
            </a:pPr>
            <a:r>
              <a:rPr lang="pt-BR" sz="1800" i="1" dirty="0" smtClean="0"/>
              <a:t>Mais </a:t>
            </a:r>
            <a:r>
              <a:rPr lang="pt-BR" sz="1800" i="1" dirty="0"/>
              <a:t>informações sobre as competências junto à equipe podem ser consultadas no Guia Curricular de Segurança do Paciente da Organização Mundial da Saúde (disponível em </a:t>
            </a:r>
            <a:r>
              <a:rPr lang="pt-BR" sz="1800" i="1" u="sng" dirty="0">
                <a:hlinkClick r:id="rId2"/>
              </a:rPr>
              <a:t>http://apps.who.int/iris/bitstream/handle/10665/44641/9788555268502-por.pdf?sequence=32</a:t>
            </a:r>
            <a:r>
              <a:rPr lang="pt-BR" sz="1800" i="1" dirty="0" smtClean="0"/>
              <a:t>).</a:t>
            </a:r>
            <a:r>
              <a:rPr lang="pt-BR" sz="1800" dirty="0"/>
              <a:t> </a:t>
            </a:r>
          </a:p>
          <a:p>
            <a:pPr marL="0" indent="0">
              <a:buNone/>
            </a:pPr>
            <a:r>
              <a:rPr lang="pt-BR" sz="1800" i="1" dirty="0"/>
              <a:t>Mais informações sobre uso seguro de medicamentos para profissionais podem ser encontradas nos boletins do Instituto para Práticas Seguras no Uso de Medicamentos (ISMP), disponível em </a:t>
            </a:r>
            <a:r>
              <a:rPr lang="pt-BR" sz="1800" u="sng" dirty="0">
                <a:hlinkClick r:id="rId3"/>
              </a:rPr>
              <a:t>http://www.ismp-brasil.org/site/boletins/</a:t>
            </a:r>
            <a:r>
              <a:rPr lang="pt-BR" sz="1800" dirty="0"/>
              <a:t> </a:t>
            </a:r>
            <a:endParaRPr lang="pt-BR" sz="1800" dirty="0" smtClean="0"/>
          </a:p>
          <a:p>
            <a:pPr marL="0" indent="0">
              <a:buNone/>
            </a:pPr>
            <a:r>
              <a:rPr lang="pt-BR" sz="1800" i="1" dirty="0"/>
              <a:t>Mais informações </a:t>
            </a:r>
            <a:r>
              <a:rPr lang="pt-BR" sz="1800" i="1" dirty="0" smtClean="0"/>
              <a:t>sobre o uso seguro de vacinas (OMS): </a:t>
            </a:r>
            <a:r>
              <a:rPr lang="pt-BR" sz="1800" dirty="0">
                <a:hlinkClick r:id="rId4"/>
              </a:rPr>
              <a:t>https://www.who.int/vaccine_safety/initiative/tech_support/ebasic/en/</a:t>
            </a:r>
            <a:endParaRPr lang="pt-BR" sz="1800" dirty="0"/>
          </a:p>
        </p:txBody>
      </p:sp>
      <p:pic>
        <p:nvPicPr>
          <p:cNvPr id="4" name="Imagem 3" descr="Descrição: F:\REVISÃO MANUAL NORMAS\Parte II Segurança Paciente\logomarca-sp - Cópia.p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3087" y="3328307"/>
            <a:ext cx="885825" cy="72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10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8202" y="1337795"/>
            <a:ext cx="2962672" cy="634082"/>
          </a:xfrm>
        </p:spPr>
        <p:txBody>
          <a:bodyPr/>
          <a:lstStyle/>
          <a:p>
            <a:r>
              <a:rPr lang="pt-BR" sz="2400" b="1" dirty="0"/>
              <a:t>Núcleo de Vigilância Epidemiológica</a:t>
            </a: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8059870" y="1337795"/>
            <a:ext cx="2962672" cy="63408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/>
              <a:t>Núcleo de Segurança do Paciente</a:t>
            </a:r>
          </a:p>
        </p:txBody>
      </p:sp>
      <p:sp>
        <p:nvSpPr>
          <p:cNvPr id="3" name="Seta para baixo 2"/>
          <p:cNvSpPr/>
          <p:nvPr/>
        </p:nvSpPr>
        <p:spPr>
          <a:xfrm>
            <a:off x="5770381" y="4761148"/>
            <a:ext cx="720080" cy="64807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9" name="Diagrama 8"/>
          <p:cNvGraphicFramePr/>
          <p:nvPr>
            <p:extLst/>
          </p:nvPr>
        </p:nvGraphicFramePr>
        <p:xfrm>
          <a:off x="3082421" y="12687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 rot="5400000">
            <a:off x="5412062" y="3131386"/>
            <a:ext cx="1512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Agravos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200972" y="5464265"/>
            <a:ext cx="38588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Doenças não </a:t>
            </a:r>
            <a:r>
              <a:rPr lang="pt-BR" dirty="0" smtClean="0"/>
              <a:t>transmissíveis e </a:t>
            </a:r>
            <a:r>
              <a:rPr lang="pt-BR" dirty="0"/>
              <a:t>os agravos de importância nacional ou </a:t>
            </a:r>
            <a:r>
              <a:rPr lang="pt-BR" dirty="0" smtClean="0"/>
              <a:t>internacional (exemplo: EA)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216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 descr="Resultado de imagem para Rebraensp logo"/>
          <p:cNvSpPr/>
          <p:nvPr/>
        </p:nvSpPr>
        <p:spPr>
          <a:xfrm>
            <a:off x="1679576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 descr="Resultado de imagem para Rebraensp logo"/>
          <p:cNvSpPr/>
          <p:nvPr/>
        </p:nvSpPr>
        <p:spPr>
          <a:xfrm>
            <a:off x="1831976" y="79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7492877" y="5928071"/>
            <a:ext cx="1872209" cy="987538"/>
          </a:xfrm>
          <a:prstGeom prst="rect">
            <a:avLst/>
          </a:prstGeom>
          <a:noFill/>
          <a:ln>
            <a:noFill/>
          </a:ln>
        </p:spPr>
        <p:txBody>
          <a:bodyPr lIns="60950" tIns="60950" rIns="60950" bIns="609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defRPr/>
            </a:pPr>
            <a:endParaRPr sz="1600" b="1" i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Shape 300"/>
          <p:cNvSpPr txBox="1">
            <a:spLocks noGrp="1"/>
          </p:cNvSpPr>
          <p:nvPr>
            <p:ph type="title"/>
          </p:nvPr>
        </p:nvSpPr>
        <p:spPr>
          <a:xfrm>
            <a:off x="1981200" y="498293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Núcleo de Segurança do Paciente</a:t>
            </a:r>
          </a:p>
        </p:txBody>
      </p:sp>
      <p:sp>
        <p:nvSpPr>
          <p:cNvPr id="301" name="Shape 301"/>
          <p:cNvSpPr txBox="1">
            <a:spLocks noGrp="1"/>
          </p:cNvSpPr>
          <p:nvPr>
            <p:ph type="body" idx="2"/>
          </p:nvPr>
        </p:nvSpPr>
        <p:spPr>
          <a:xfrm>
            <a:off x="4644737" y="1628800"/>
            <a:ext cx="7045036" cy="460851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/>
          <a:p>
            <a:pPr marL="342900" indent="-342900" algn="ctr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Equipe </a:t>
            </a:r>
            <a:r>
              <a:rPr lang="pt-BR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multidisciplinar</a:t>
            </a: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;</a:t>
            </a:r>
          </a:p>
          <a:p>
            <a:pPr marL="342900" indent="-342900" algn="ctr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pt-BR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Nomeada</a:t>
            </a: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pela Direção;</a:t>
            </a:r>
          </a:p>
          <a:p>
            <a:pPr marL="342900" indent="-342900" algn="ctr">
              <a:lnSpc>
                <a:spcPct val="150000"/>
              </a:lnSpc>
              <a:spcBef>
                <a:spcPts val="560"/>
              </a:spcBef>
              <a:buClr>
                <a:schemeClr val="dk1"/>
              </a:buClr>
              <a:buSzPct val="100000"/>
              <a:buFont typeface="Noto Sans Symbols"/>
              <a:buChar char="✓"/>
            </a:pP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 </a:t>
            </a:r>
            <a:r>
              <a:rPr lang="pt-BR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autoridade</a:t>
            </a: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e </a:t>
            </a:r>
            <a:r>
              <a:rPr lang="pt-BR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responsabilidade </a:t>
            </a:r>
            <a:r>
              <a:rPr lang="pt-BR" sz="24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para construção e apoio nas ações do </a:t>
            </a:r>
            <a:r>
              <a:rPr lang="pt-BR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PSP.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364" y="2046000"/>
            <a:ext cx="3813463" cy="38820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0248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 descr="Resultado de imagem para Rebraensp logo"/>
          <p:cNvSpPr/>
          <p:nvPr/>
        </p:nvSpPr>
        <p:spPr>
          <a:xfrm>
            <a:off x="1679576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 descr="Resultado de imagem para Rebraensp logo"/>
          <p:cNvSpPr/>
          <p:nvPr/>
        </p:nvSpPr>
        <p:spPr>
          <a:xfrm>
            <a:off x="1831976" y="79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Shape 332"/>
          <p:cNvSpPr/>
          <p:nvPr/>
        </p:nvSpPr>
        <p:spPr>
          <a:xfrm>
            <a:off x="7492877" y="5928071"/>
            <a:ext cx="1872209" cy="987538"/>
          </a:xfrm>
          <a:prstGeom prst="rect">
            <a:avLst/>
          </a:prstGeom>
          <a:noFill/>
          <a:ln>
            <a:noFill/>
          </a:ln>
        </p:spPr>
        <p:txBody>
          <a:bodyPr lIns="60950" tIns="60950" rIns="60950" bIns="609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defRPr/>
            </a:pPr>
            <a:endParaRPr sz="1600" b="1" i="1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1981200" y="418654"/>
            <a:ext cx="8229600" cy="994123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Compete ao NSP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495600" y="1484751"/>
          <a:ext cx="7272808" cy="43204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-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implantar e monitorar os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Protocolos de Segurança do Paciente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; </a:t>
                      </a:r>
                      <a:endParaRPr kumimoji="0" lang="pt-BR" altLang="pt-BR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931722" y="5703060"/>
            <a:ext cx="18998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pt-BR" sz="10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Fonte: RDC36/2013 - ANVISA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495600" y="1916799"/>
          <a:ext cx="7272808" cy="4572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3204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II - desenvolver ações para a integração e a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articulação multiprofissional; 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495600" y="2348847"/>
          <a:ext cx="7272808" cy="86409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III - promover mecanismos para identificar e avaliar a existência de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não conformidades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2495600" y="3212976"/>
          <a:ext cx="7272808" cy="50405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5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IV - elaborar, implantar, divulgar e manter atualizado o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PSP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/>
          </p:nvPr>
        </p:nvGraphicFramePr>
        <p:xfrm>
          <a:off x="2495600" y="3717000"/>
          <a:ext cx="7272808" cy="474401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74401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 -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acompanhar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as ações do PSP;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/>
          </p:nvPr>
        </p:nvGraphicFramePr>
        <p:xfrm>
          <a:off x="2495600" y="4149048"/>
          <a:ext cx="7272808" cy="54640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4640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VI -</a:t>
                      </a:r>
                      <a:r>
                        <a:rPr lang="pt-BR" sz="160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promover ações para a gestão de risco no serviço de saúde;</a:t>
                      </a:r>
                      <a:endParaRPr lang="pt-BR" sz="1600" b="0" i="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/>
          </p:nvPr>
        </p:nvGraphicFramePr>
        <p:xfrm>
          <a:off x="2495600" y="4653104"/>
          <a:ext cx="7272808" cy="5040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VII -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estabelecer barreiras 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para a prevenção de incidentes;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6" name="Tabela 15"/>
          <p:cNvGraphicFramePr>
            <a:graphicFrameLocks noGrp="1"/>
          </p:cNvGraphicFramePr>
          <p:nvPr>
            <p:extLst/>
          </p:nvPr>
        </p:nvGraphicFramePr>
        <p:xfrm>
          <a:off x="2495600" y="5157160"/>
          <a:ext cx="7272808" cy="504089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040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VIII - desenvolver, implantar e acompanhar </a:t>
                      </a:r>
                      <a:r>
                        <a:rPr lang="pt-BR" sz="16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programas de capacitação</a:t>
                      </a:r>
                      <a:r>
                        <a:rPr lang="pt-BR" sz="16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1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 descr="Resultado de imagem para Rebraensp logo"/>
          <p:cNvSpPr/>
          <p:nvPr/>
        </p:nvSpPr>
        <p:spPr>
          <a:xfrm>
            <a:off x="1679576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 descr="Resultado de imagem para Rebraensp logo"/>
          <p:cNvSpPr/>
          <p:nvPr/>
        </p:nvSpPr>
        <p:spPr>
          <a:xfrm>
            <a:off x="1831976" y="7938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Clr>
                <a:srgbClr val="000000"/>
              </a:buClr>
              <a:defRPr/>
            </a:pPr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7492877" y="5928071"/>
            <a:ext cx="1872209" cy="987538"/>
          </a:xfrm>
          <a:prstGeom prst="rect">
            <a:avLst/>
          </a:prstGeom>
          <a:noFill/>
          <a:ln>
            <a:noFill/>
          </a:ln>
        </p:spPr>
        <p:txBody>
          <a:bodyPr lIns="60950" tIns="60950" rIns="60950" bIns="60950" anchor="ctr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FFFFFF"/>
              </a:buClr>
              <a:defRPr/>
            </a:pPr>
            <a:endParaRPr sz="1600" b="1" i="1" kern="0">
              <a:solidFill>
                <a:srgbClr val="FFFFFF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43" name="Shape 343"/>
          <p:cNvSpPr txBox="1">
            <a:spLocks noGrp="1"/>
          </p:cNvSpPr>
          <p:nvPr>
            <p:ph type="title"/>
          </p:nvPr>
        </p:nvSpPr>
        <p:spPr>
          <a:xfrm>
            <a:off x="2067215" y="413792"/>
            <a:ext cx="8229600" cy="763042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  <a:buSzPct val="25000"/>
            </a:pP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Compete ao NSP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2629084" y="1430851"/>
          <a:ext cx="7272808" cy="66053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053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IX –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analisar e avaliar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os dados sobre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incidentes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2634350" y="2091382"/>
          <a:ext cx="7272808" cy="914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6454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X –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compartilhar e  divulgar à direção e aos profissionais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os resultados da análise dos incidentes;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/>
          </p:nvPr>
        </p:nvGraphicFramePr>
        <p:xfrm>
          <a:off x="2639616" y="2955477"/>
          <a:ext cx="7272808" cy="935034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350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XI -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notificar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 ao Sistema Nacional de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Vigilância Sanitária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os eventos adversos;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/>
          </p:nvPr>
        </p:nvGraphicFramePr>
        <p:xfrm>
          <a:off x="2639616" y="3899340"/>
          <a:ext cx="7272808" cy="914400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6409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XII- manter sob sua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guarda e disponibilizar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as notificações de eventos adversos, quando requisitado;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/>
          </p:nvPr>
        </p:nvGraphicFramePr>
        <p:xfrm>
          <a:off x="2639616" y="4813740"/>
          <a:ext cx="7272808" cy="919516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7272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195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rtl="0">
                        <a:lnSpc>
                          <a:spcPct val="15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Arial"/>
                        <a:buNone/>
                      </a:pP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XIII - acompanhar os </a:t>
                      </a:r>
                      <a:r>
                        <a:rPr lang="pt-BR" sz="1800" b="1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alertas sanitários </a:t>
                      </a:r>
                      <a:r>
                        <a:rPr lang="pt-BR" sz="1800" b="0" i="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Calibri"/>
                        </a:rPr>
                        <a:t>e outras comunicações de risco divulgadas pelas autoridades sanitárias.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281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450731" y="908720"/>
            <a:ext cx="6070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O Ministério da Saúde inseriu no CNES o campo obrigatório para cadastro dos Núcleos de Segurança do Paciente. </a:t>
            </a:r>
          </a:p>
          <a:p>
            <a:pPr algn="just"/>
            <a:endParaRPr lang="pt-BR" sz="28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3287688" y="2722817"/>
            <a:ext cx="45365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Temos cadastrados hoje 3988 núcleos de segurança do paciente. </a:t>
            </a:r>
          </a:p>
          <a:p>
            <a:endParaRPr lang="pt-BR" sz="24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057" r="21419" b="75962"/>
          <a:stretch/>
        </p:blipFill>
        <p:spPr>
          <a:xfrm>
            <a:off x="2008023" y="2851086"/>
            <a:ext cx="1067409" cy="404842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986"/>
          <a:stretch/>
        </p:blipFill>
        <p:spPr>
          <a:xfrm>
            <a:off x="2207568" y="3789041"/>
            <a:ext cx="7692146" cy="280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2304347" y="996144"/>
          <a:ext cx="7438201" cy="5605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14" y="2832091"/>
            <a:ext cx="1224136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14" y="1335308"/>
            <a:ext cx="1224136" cy="12078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88" y="4681086"/>
            <a:ext cx="1262817" cy="1655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20314" y="4366372"/>
            <a:ext cx="1224136" cy="15436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CaixaDeTexto 1"/>
          <p:cNvSpPr txBox="1"/>
          <p:nvPr/>
        </p:nvSpPr>
        <p:spPr>
          <a:xfrm>
            <a:off x="958407" y="499468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Segurança do paciente e a transversalidade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88" y="1150563"/>
            <a:ext cx="1270664" cy="1795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10" y="3168364"/>
            <a:ext cx="2031637" cy="1354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62158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14" descr="Curva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42234" y="1450976"/>
            <a:ext cx="258233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4" descr="Captura de Tela 2016-10-02 às 23.36.5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0110" y="5773834"/>
            <a:ext cx="4770738" cy="552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/>
          </p:cNvPr>
          <p:cNvSpPr/>
          <p:nvPr/>
        </p:nvSpPr>
        <p:spPr>
          <a:xfrm>
            <a:off x="6661151" y="5765801"/>
            <a:ext cx="2755900" cy="5683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" name="Picture 4" descr="Captura de Tela 2016-10-02 às 23.36.51.pn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94930" y="1284956"/>
            <a:ext cx="9903376" cy="3896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043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0689" y="63878"/>
            <a:ext cx="8568952" cy="1371600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Ministério da Saúde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37432912"/>
              </p:ext>
            </p:extLst>
          </p:nvPr>
        </p:nvGraphicFramePr>
        <p:xfrm>
          <a:off x="130854" y="561704"/>
          <a:ext cx="11155455" cy="5959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13560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79812" y="800226"/>
            <a:ext cx="8232372" cy="518388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PROJETOS PROADI - SUS</a:t>
            </a:r>
          </a:p>
        </p:txBody>
      </p:sp>
      <p:graphicFrame>
        <p:nvGraphicFramePr>
          <p:cNvPr id="7" name="Espaço Reservado para Conteúdo 6"/>
          <p:cNvGraphicFramePr>
            <a:graphicFrameLocks noGrp="1"/>
          </p:cNvGraphicFramePr>
          <p:nvPr>
            <p:ph idx="1"/>
            <p:extLst/>
          </p:nvPr>
        </p:nvGraphicFramePr>
        <p:xfrm>
          <a:off x="828539" y="1761662"/>
          <a:ext cx="10534919" cy="4276499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30147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412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7893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2380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PROJETO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INSTITUIÇÕES / HOSPITAIS PARTICIPANTES DO PROJETO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b">
                    <a:cell3D prstMaterial="dkEdge">
                      <a:bevel prst="coolSlant"/>
                      <a:lightRig rig="flood" dir="t"/>
                    </a:cell3D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926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17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endParaRPr lang="pt-BR" sz="1700" b="0" i="0" u="none" strike="noStrike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r>
                        <a:rPr lang="pt-BR" sz="1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Melhorando a segurança do paciente em larga escala </a:t>
                      </a:r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 hospitais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21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</a:t>
                      </a:r>
                      <a:r>
                        <a:rPr lang="pt-B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 Coração Hcor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hospitais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82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Hospital Alemão Oswaldo </a:t>
                      </a:r>
                      <a:r>
                        <a:rPr lang="pt-B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Cruz - </a:t>
                      </a:r>
                      <a:r>
                        <a:rPr lang="pt-B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HAOC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RHP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b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42 hospitais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8937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7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Associação Hospitalar Moinhos de Vento HMV</a:t>
                      </a:r>
                      <a:endParaRPr lang="pt-BR" sz="17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hospitais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89376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7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Associação Hospitalar Moinhos de Vento HMV</a:t>
                      </a:r>
                      <a:endParaRPr lang="pt-BR" sz="17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auto"/>
                      <a:r>
                        <a:rPr lang="pt-BR" sz="1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 estados</a:t>
                      </a:r>
                      <a:endParaRPr lang="pt-BR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42" marR="7942" marT="7940" marB="0" anchor="ctr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3" name="Imagem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9303" y="3476434"/>
            <a:ext cx="1086695" cy="4809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244" y="4843500"/>
            <a:ext cx="1084298" cy="429130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723F5753-216B-4962-AE5C-B1CF0C7CBE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8689" y="2386247"/>
            <a:ext cx="1041407" cy="39202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92590" y="5468085"/>
            <a:ext cx="1116496" cy="47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51486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1592" y="1504367"/>
            <a:ext cx="511256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5999" y="5880805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9904" y="5034297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5759" y="4423057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4071" y="4728677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1174" y="3791549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9286" y="4485601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7306" y="3577741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8442" y="2867950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960" y="4398508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0292" y="3037917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347" y="2443385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8347" y="1576208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6856" y="2689594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2334" y="3585343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796" y="2466858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877" y="3279723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30877" y="2689594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178" y="2619668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94221" y="5493206"/>
            <a:ext cx="273905" cy="30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rredondar Retângulo em um Canto Diagonal 26"/>
          <p:cNvSpPr/>
          <p:nvPr/>
        </p:nvSpPr>
        <p:spPr>
          <a:xfrm>
            <a:off x="8687976" y="4047262"/>
            <a:ext cx="2984111" cy="1231320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  Aprox. 5000 profissionais capacitados – Hospitalar  pré hospitalar  e Maternidades</a:t>
            </a:r>
          </a:p>
        </p:txBody>
      </p:sp>
      <p:sp>
        <p:nvSpPr>
          <p:cNvPr id="28" name="Arredondar Retângulo em um Canto Diagonal 27"/>
          <p:cNvSpPr/>
          <p:nvPr/>
        </p:nvSpPr>
        <p:spPr>
          <a:xfrm>
            <a:off x="1886989" y="4060650"/>
            <a:ext cx="3004905" cy="1217931"/>
          </a:xfrm>
          <a:prstGeom prst="round2Diag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Projetos de Melhoria em 210 hospitais (2018-2020)</a:t>
            </a:r>
          </a:p>
        </p:txBody>
      </p:sp>
      <p:sp>
        <p:nvSpPr>
          <p:cNvPr id="29" name="Título 1"/>
          <p:cNvSpPr txBox="1">
            <a:spLocks/>
          </p:cNvSpPr>
          <p:nvPr/>
        </p:nvSpPr>
        <p:spPr>
          <a:xfrm>
            <a:off x="2006138" y="637782"/>
            <a:ext cx="8229600" cy="6435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pt-BR" sz="32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Projetos em segurança do paciente </a:t>
            </a:r>
            <a:endParaRPr lang="pt-BR" sz="32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45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58350"/>
            <a:ext cx="11353800" cy="755160"/>
          </a:xfrm>
        </p:spPr>
        <p:txBody>
          <a:bodyPr/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Melhorando a segurança do paciente em larga escala 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esultados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2148"/>
            <a:ext cx="10515600" cy="4351338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pt-BR" dirty="0" smtClean="0"/>
              <a:t>Reduziu os </a:t>
            </a:r>
            <a:r>
              <a:rPr lang="pt-BR" dirty="0"/>
              <a:t>casos de Infeção Relacionada à </a:t>
            </a:r>
            <a:r>
              <a:rPr lang="pt-BR" dirty="0" smtClean="0"/>
              <a:t>Assistência nas  </a:t>
            </a:r>
            <a:r>
              <a:rPr lang="pt-BR" dirty="0"/>
              <a:t>116 </a:t>
            </a:r>
            <a:r>
              <a:rPr lang="pt-BR" dirty="0" err="1"/>
              <a:t>UTIs</a:t>
            </a:r>
            <a:r>
              <a:rPr lang="pt-BR" dirty="0"/>
              <a:t>  destes hospitais</a:t>
            </a:r>
            <a:endParaRPr lang="pt-BR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 </a:t>
            </a:r>
            <a:r>
              <a:rPr lang="pt-BR" dirty="0"/>
              <a:t>( </a:t>
            </a:r>
            <a:r>
              <a:rPr lang="pt-BR" dirty="0" smtClean="0"/>
              <a:t>39% Cateter </a:t>
            </a:r>
            <a:r>
              <a:rPr lang="pt-BR" dirty="0"/>
              <a:t>Venoso Central , </a:t>
            </a:r>
            <a:r>
              <a:rPr lang="pt-BR" dirty="0" smtClean="0"/>
              <a:t>43% Pneumonia </a:t>
            </a:r>
            <a:r>
              <a:rPr lang="pt-BR" dirty="0"/>
              <a:t>associada à Ventilação e </a:t>
            </a:r>
            <a:r>
              <a:rPr lang="pt-BR" dirty="0" smtClean="0"/>
              <a:t>59% de Infecção </a:t>
            </a:r>
            <a:r>
              <a:rPr lang="pt-BR" dirty="0"/>
              <a:t>de trato urinário relacionado ao uso de </a:t>
            </a:r>
            <a:r>
              <a:rPr lang="pt-BR" dirty="0" smtClean="0"/>
              <a:t>cateter).</a:t>
            </a:r>
            <a:endParaRPr lang="pt-BR" dirty="0"/>
          </a:p>
          <a:p>
            <a:pPr marL="342900" indent="-342900">
              <a:lnSpc>
                <a:spcPct val="100000"/>
              </a:lnSpc>
              <a:buFontTx/>
              <a:buChar char="-"/>
            </a:pPr>
            <a:r>
              <a:rPr lang="pt-BR" dirty="0" smtClean="0"/>
              <a:t>Salvou 1.177  vidas e evitou 3.400 infecções.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39" y="6081527"/>
            <a:ext cx="1802423" cy="68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4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1396"/>
            <a:ext cx="10515600" cy="947652"/>
          </a:xfrm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AVASUS – Segurança do Paciente</a:t>
            </a:r>
            <a:b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</a:br>
            <a:r>
              <a:rPr lang="pt-BR" sz="3200" dirty="0">
                <a:hlinkClick r:id="rId3"/>
              </a:rPr>
              <a:t>https://avasus.ufrn.br/</a:t>
            </a:r>
            <a:endParaRPr lang="pt-BR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16234" y="1920240"/>
            <a:ext cx="8159532" cy="428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29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1415988" y="6165304"/>
            <a:ext cx="9144000" cy="6926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431704" y="2924945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</a:t>
            </a:r>
            <a:r>
              <a:rPr lang="pt-BR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pt-BR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524000" y="4118288"/>
            <a:ext cx="91805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pt-BR" sz="2400" dirty="0">
                <a:solidFill>
                  <a:schemeClr val="tx2"/>
                </a:solidFill>
                <a:hlinkClick r:id="rId3"/>
              </a:rPr>
              <a:t>www.saude.gov.br/segurancadopaciente </a:t>
            </a:r>
            <a:endParaRPr lang="pt-BR" sz="2400" dirty="0">
              <a:solidFill>
                <a:schemeClr val="tx2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pt-BR" sz="2400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segurancadopaciente@saude.gov.br</a:t>
            </a:r>
            <a:endParaRPr lang="pt-BR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  <a:defRPr/>
            </a:pPr>
            <a:r>
              <a:rPr lang="pt-BR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Telefone: </a:t>
            </a:r>
            <a:r>
              <a:rPr lang="pt-BR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(61)3315-6153</a:t>
            </a:r>
            <a:endParaRPr lang="pt-BR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0875" y="6165304"/>
            <a:ext cx="2114550" cy="47625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3214" y="972501"/>
            <a:ext cx="2409548" cy="1944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4377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555" y="1862353"/>
            <a:ext cx="5877587" cy="4285864"/>
          </a:xfrm>
          <a:prstGeom prst="rect">
            <a:avLst/>
          </a:prstGeom>
          <a:ln w="31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30481" y="2743198"/>
            <a:ext cx="5950651" cy="252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945423" y="509954"/>
            <a:ext cx="7104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Resultados da Insegurança </a:t>
            </a:r>
          </a:p>
        </p:txBody>
      </p:sp>
    </p:spTree>
    <p:extLst>
      <p:ext uri="{BB962C8B-B14F-4D97-AF65-F5344CB8AC3E}">
        <p14:creationId xmlns:p14="http://schemas.microsoft.com/office/powerpoint/2010/main" val="38561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03513" y="300835"/>
            <a:ext cx="8664111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Soluções para prevenir erros na APS</a:t>
            </a:r>
            <a:endParaRPr lang="en-US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99657" y="1196752"/>
            <a:ext cx="6566315" cy="528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517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56942" y="274638"/>
            <a:ext cx="8515523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Soluções para prevenir erros na APS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63553" y="1628801"/>
            <a:ext cx="7964367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5447928" y="5229201"/>
            <a:ext cx="44787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Fonte: Ribas(2010) modificada.</a:t>
            </a:r>
          </a:p>
        </p:txBody>
      </p:sp>
    </p:spTree>
    <p:extLst>
      <p:ext uri="{BB962C8B-B14F-4D97-AF65-F5344CB8AC3E}">
        <p14:creationId xmlns:p14="http://schemas.microsoft.com/office/powerpoint/2010/main" val="2204461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91545" y="1360000"/>
            <a:ext cx="8153535" cy="466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7529" y="274638"/>
            <a:ext cx="8424936" cy="1143000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/>
              <a:t>Soluções para prevenir erros na APS</a:t>
            </a:r>
            <a:endParaRPr lang="pt-BR" sz="3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96000" y="6175324"/>
            <a:ext cx="397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Fonte: Ribas(2010) modificada.</a:t>
            </a:r>
          </a:p>
        </p:txBody>
      </p:sp>
    </p:spTree>
    <p:extLst>
      <p:ext uri="{BB962C8B-B14F-4D97-AF65-F5344CB8AC3E}">
        <p14:creationId xmlns:p14="http://schemas.microsoft.com/office/powerpoint/2010/main" val="880898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324100" y="332656"/>
            <a:ext cx="7543800" cy="1371600"/>
          </a:xfrm>
        </p:spPr>
        <p:txBody>
          <a:bodyPr/>
          <a:lstStyle/>
          <a:p>
            <a:pPr algn="ctr"/>
            <a:r>
              <a:rPr lang="pt-BR" b="1" dirty="0" smtClean="0"/>
              <a:t>OMS</a:t>
            </a:r>
            <a:endParaRPr lang="pt-BR" b="1" dirty="0"/>
          </a:p>
        </p:txBody>
      </p:sp>
      <p:pic>
        <p:nvPicPr>
          <p:cNvPr id="7" name="Picture 8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3592" y="1412777"/>
            <a:ext cx="7272808" cy="503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15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64168" y="630977"/>
            <a:ext cx="10058400" cy="749506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A </a:t>
            </a:r>
            <a:r>
              <a:rPr lang="pt-B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Segurança </a:t>
            </a:r>
            <a:r>
              <a:rPr lang="pt-BR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do Paciente no Mundo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1" y="1484885"/>
            <a:ext cx="5386917" cy="689989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pPr algn="ctr"/>
            <a:r>
              <a:rPr lang="pt-BR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3º Desafio Global Segurança do Paciente 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1" y="2242120"/>
            <a:ext cx="5386917" cy="38338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pt-BR" sz="1700" i="1" dirty="0">
                <a:latin typeface="Arial" pitchFamily="34" charset="0"/>
                <a:cs typeface="Arial" pitchFamily="34" charset="0"/>
              </a:rPr>
              <a:t>Reduzir em 50% os danos graves e evitáveis  ​​relacionados a medicamentos em 5 anos, globalmente.”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497764"/>
            <a:ext cx="5389033" cy="689990"/>
          </a:xfr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 anchorCtr="0">
            <a:normAutofit lnSpcReduction="10000"/>
          </a:bodyPr>
          <a:lstStyle/>
          <a:p>
            <a:r>
              <a:rPr lang="pt-BR" sz="23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Ação Global sobre Segurança do Paciente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242121"/>
            <a:ext cx="5389033" cy="383381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	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1700" i="1" dirty="0">
                <a:latin typeface="Arial" pitchFamily="34" charset="0"/>
                <a:cs typeface="Arial" pitchFamily="34" charset="0"/>
              </a:rPr>
              <a:t>pauta 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foi aprovada (EB </a:t>
            </a:r>
            <a:r>
              <a:rPr lang="pt-BR" sz="1700" i="1" dirty="0">
                <a:latin typeface="Arial" pitchFamily="34" charset="0"/>
                <a:cs typeface="Arial" pitchFamily="34" charset="0"/>
              </a:rPr>
              <a:t>144) 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em maio </a:t>
            </a:r>
            <a:r>
              <a:rPr lang="pt-BR" sz="1700" i="1" dirty="0">
                <a:latin typeface="Arial" pitchFamily="34" charset="0"/>
                <a:cs typeface="Arial" pitchFamily="34" charset="0"/>
              </a:rPr>
              <a:t>de 2019. </a:t>
            </a:r>
            <a:r>
              <a:rPr lang="pt-BR" sz="1700" i="1" dirty="0" smtClean="0">
                <a:latin typeface="Arial" pitchFamily="34" charset="0"/>
                <a:cs typeface="Arial" pitchFamily="34" charset="0"/>
              </a:rPr>
              <a:t>Aprovado o “Dia Mundial para a Segurança do Paciente” em 17 de Setembro</a:t>
            </a:r>
            <a:r>
              <a:rPr lang="pt-BR" sz="17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7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1700" dirty="0">
                <a:latin typeface="Arial" pitchFamily="34" charset="0"/>
                <a:cs typeface="Arial" pitchFamily="34" charset="0"/>
              </a:rPr>
              <a:t>	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0188" y="3561202"/>
            <a:ext cx="1901911" cy="22422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 descr="C:\Users\Kanoe\Downloads\IMG-20190515-WA0004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3987" y="3154442"/>
            <a:ext cx="4023650" cy="279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ta para a direita 6"/>
          <p:cNvSpPr/>
          <p:nvPr/>
        </p:nvSpPr>
        <p:spPr>
          <a:xfrm rot="10800000">
            <a:off x="11050188" y="4344082"/>
            <a:ext cx="489204" cy="1973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Kanoe\Downloads\IMG-20190515-WA000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87947" y="3205958"/>
            <a:ext cx="1659243" cy="65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847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330574">
            <a:off x="1538512" y="1287645"/>
            <a:ext cx="1484635" cy="278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14486">
            <a:off x="3123278" y="1213185"/>
            <a:ext cx="1394563" cy="2635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upo 2"/>
          <p:cNvGrpSpPr/>
          <p:nvPr/>
        </p:nvGrpSpPr>
        <p:grpSpPr>
          <a:xfrm>
            <a:off x="4914744" y="1776041"/>
            <a:ext cx="5148594" cy="4510563"/>
            <a:chOff x="1811664" y="1593160"/>
            <a:chExt cx="5306914" cy="4510563"/>
          </a:xfrm>
        </p:grpSpPr>
        <p:sp>
          <p:nvSpPr>
            <p:cNvPr id="6" name="Retângulo 5"/>
            <p:cNvSpPr/>
            <p:nvPr/>
          </p:nvSpPr>
          <p:spPr>
            <a:xfrm>
              <a:off x="1811664" y="5257337"/>
              <a:ext cx="5303536" cy="8463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768096"/>
              <a:r>
                <a: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Figura: </a:t>
              </a:r>
              <a:r>
                <a:rPr lang="pt-BR" sz="13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 Marco Canadense: As competências de segurança: Melhorando a segurança do paciente em todas as profissões de saúde</a:t>
              </a:r>
            </a:p>
            <a:p>
              <a:pPr algn="just" defTabSz="768096"/>
              <a:r>
                <a:rPr lang="pt-BR" sz="1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Fonte:  prof. Vera Marra</a:t>
              </a:r>
            </a:p>
          </p:txBody>
        </p:sp>
        <p:grpSp>
          <p:nvGrpSpPr>
            <p:cNvPr id="7" name="Grupo 1"/>
            <p:cNvGrpSpPr/>
            <p:nvPr/>
          </p:nvGrpSpPr>
          <p:grpSpPr>
            <a:xfrm>
              <a:off x="1811664" y="1593160"/>
              <a:ext cx="5306914" cy="3624589"/>
              <a:chOff x="1811664" y="1593160"/>
              <a:chExt cx="5306914" cy="3624589"/>
            </a:xfrm>
          </p:grpSpPr>
          <p:grpSp>
            <p:nvGrpSpPr>
              <p:cNvPr id="8" name="Grupo 17"/>
              <p:cNvGrpSpPr>
                <a:grpSpLocks/>
              </p:cNvGrpSpPr>
              <p:nvPr/>
            </p:nvGrpSpPr>
            <p:grpSpPr bwMode="auto">
              <a:xfrm>
                <a:off x="1811664" y="1593160"/>
                <a:ext cx="5306914" cy="3624589"/>
                <a:chOff x="2018" y="4250"/>
                <a:chExt cx="7855" cy="5269"/>
              </a:xfrm>
            </p:grpSpPr>
            <p:sp>
              <p:nvSpPr>
                <p:cNvPr id="15" name="Freeform 11719"/>
                <p:cNvSpPr>
                  <a:spLocks/>
                </p:cNvSpPr>
                <p:nvPr/>
              </p:nvSpPr>
              <p:spPr bwMode="auto">
                <a:xfrm>
                  <a:off x="4622" y="4261"/>
                  <a:ext cx="2671" cy="3117"/>
                </a:xfrm>
                <a:custGeom>
                  <a:avLst/>
                  <a:gdLst>
                    <a:gd name="T0" fmla="+- 0 6225 4622"/>
                    <a:gd name="T1" fmla="*/ T0 w 2671"/>
                    <a:gd name="T2" fmla="+- 0 7295 4261"/>
                    <a:gd name="T3" fmla="*/ 7295 h 3117"/>
                    <a:gd name="T4" fmla="+- 0 6220 4622"/>
                    <a:gd name="T5" fmla="*/ T4 w 2671"/>
                    <a:gd name="T6" fmla="+- 0 7127 4261"/>
                    <a:gd name="T7" fmla="*/ 7127 h 3117"/>
                    <a:gd name="T8" fmla="+- 0 6178 4622"/>
                    <a:gd name="T9" fmla="*/ T8 w 2671"/>
                    <a:gd name="T10" fmla="+- 0 6959 4261"/>
                    <a:gd name="T11" fmla="*/ 6959 h 3117"/>
                    <a:gd name="T12" fmla="+- 0 6358 4622"/>
                    <a:gd name="T13" fmla="*/ T12 w 2671"/>
                    <a:gd name="T14" fmla="+- 0 6878 4261"/>
                    <a:gd name="T15" fmla="*/ 6878 h 3117"/>
                    <a:gd name="T16" fmla="+- 0 7049 4622"/>
                    <a:gd name="T17" fmla="*/ T16 w 2671"/>
                    <a:gd name="T18" fmla="+- 0 6879 4261"/>
                    <a:gd name="T19" fmla="*/ 6879 h 3117"/>
                    <a:gd name="T20" fmla="+- 0 7179 4622"/>
                    <a:gd name="T21" fmla="*/ T20 w 2671"/>
                    <a:gd name="T22" fmla="+- 0 6890 4261"/>
                    <a:gd name="T23" fmla="*/ 6890 h 3117"/>
                    <a:gd name="T24" fmla="+- 0 7270 4622"/>
                    <a:gd name="T25" fmla="*/ T24 w 2671"/>
                    <a:gd name="T26" fmla="+- 0 6897 4261"/>
                    <a:gd name="T27" fmla="*/ 6897 h 3117"/>
                    <a:gd name="T28" fmla="+- 0 7292 4622"/>
                    <a:gd name="T29" fmla="*/ T28 w 2671"/>
                    <a:gd name="T30" fmla="+- 0 6868 4261"/>
                    <a:gd name="T31" fmla="*/ 6868 h 3117"/>
                    <a:gd name="T32" fmla="+- 0 7250 4622"/>
                    <a:gd name="T33" fmla="*/ T32 w 2671"/>
                    <a:gd name="T34" fmla="+- 0 6753 4261"/>
                    <a:gd name="T35" fmla="*/ 6753 h 3117"/>
                    <a:gd name="T36" fmla="+- 0 7242 4622"/>
                    <a:gd name="T37" fmla="*/ T36 w 2671"/>
                    <a:gd name="T38" fmla="+- 0 6530 4261"/>
                    <a:gd name="T39" fmla="*/ 6530 h 3117"/>
                    <a:gd name="T40" fmla="+- 0 7241 4622"/>
                    <a:gd name="T41" fmla="*/ T40 w 2671"/>
                    <a:gd name="T42" fmla="+- 0 6358 4261"/>
                    <a:gd name="T43" fmla="*/ 6358 h 3117"/>
                    <a:gd name="T44" fmla="+- 0 7243 4622"/>
                    <a:gd name="T45" fmla="*/ T44 w 2671"/>
                    <a:gd name="T46" fmla="+- 0 6157 4261"/>
                    <a:gd name="T47" fmla="*/ 6157 h 3117"/>
                    <a:gd name="T48" fmla="+- 0 7242 4622"/>
                    <a:gd name="T49" fmla="*/ T48 w 2671"/>
                    <a:gd name="T50" fmla="+- 0 5970 4261"/>
                    <a:gd name="T51" fmla="*/ 5970 h 3117"/>
                    <a:gd name="T52" fmla="+- 0 7219 4622"/>
                    <a:gd name="T53" fmla="*/ T52 w 2671"/>
                    <a:gd name="T54" fmla="+- 0 5840 4261"/>
                    <a:gd name="T55" fmla="*/ 5840 h 3117"/>
                    <a:gd name="T56" fmla="+- 0 7178 4622"/>
                    <a:gd name="T57" fmla="*/ T56 w 2671"/>
                    <a:gd name="T58" fmla="+- 0 5775 4261"/>
                    <a:gd name="T59" fmla="*/ 5775 h 3117"/>
                    <a:gd name="T60" fmla="+- 0 7128 4622"/>
                    <a:gd name="T61" fmla="*/ T60 w 2671"/>
                    <a:gd name="T62" fmla="+- 0 5757 4261"/>
                    <a:gd name="T63" fmla="*/ 5757 h 3117"/>
                    <a:gd name="T64" fmla="+- 0 7014 4622"/>
                    <a:gd name="T65" fmla="*/ T64 w 2671"/>
                    <a:gd name="T66" fmla="+- 0 5788 4261"/>
                    <a:gd name="T67" fmla="*/ 5788 h 3117"/>
                    <a:gd name="T68" fmla="+- 0 6900 4622"/>
                    <a:gd name="T69" fmla="*/ T68 w 2671"/>
                    <a:gd name="T70" fmla="+- 0 5826 4261"/>
                    <a:gd name="T71" fmla="*/ 5826 h 3117"/>
                    <a:gd name="T72" fmla="+- 0 6814 4622"/>
                    <a:gd name="T73" fmla="*/ T72 w 2671"/>
                    <a:gd name="T74" fmla="+- 0 5779 4261"/>
                    <a:gd name="T75" fmla="*/ 5779 h 3117"/>
                    <a:gd name="T76" fmla="+- 0 6784 4622"/>
                    <a:gd name="T77" fmla="*/ T76 w 2671"/>
                    <a:gd name="T78" fmla="+- 0 5555 4261"/>
                    <a:gd name="T79" fmla="*/ 5555 h 3117"/>
                    <a:gd name="T80" fmla="+- 0 6816 4622"/>
                    <a:gd name="T81" fmla="*/ T80 w 2671"/>
                    <a:gd name="T82" fmla="+- 0 5311 4261"/>
                    <a:gd name="T83" fmla="*/ 5311 h 3117"/>
                    <a:gd name="T84" fmla="+- 0 6911 4622"/>
                    <a:gd name="T85" fmla="*/ T84 w 2671"/>
                    <a:gd name="T86" fmla="+- 0 5261 4261"/>
                    <a:gd name="T87" fmla="*/ 5261 h 3117"/>
                    <a:gd name="T88" fmla="+- 0 7035 4622"/>
                    <a:gd name="T89" fmla="*/ T88 w 2671"/>
                    <a:gd name="T90" fmla="+- 0 5303 4261"/>
                    <a:gd name="T91" fmla="*/ 5303 h 3117"/>
                    <a:gd name="T92" fmla="+- 0 7154 4622"/>
                    <a:gd name="T93" fmla="*/ T92 w 2671"/>
                    <a:gd name="T94" fmla="+- 0 5338 4261"/>
                    <a:gd name="T95" fmla="*/ 5338 h 3117"/>
                    <a:gd name="T96" fmla="+- 0 7204 4622"/>
                    <a:gd name="T97" fmla="*/ T96 w 2671"/>
                    <a:gd name="T98" fmla="+- 0 5305 4261"/>
                    <a:gd name="T99" fmla="*/ 5305 h 3117"/>
                    <a:gd name="T100" fmla="+- 0 7235 4622"/>
                    <a:gd name="T101" fmla="*/ T100 w 2671"/>
                    <a:gd name="T102" fmla="+- 0 5215 4261"/>
                    <a:gd name="T103" fmla="*/ 5215 h 3117"/>
                    <a:gd name="T104" fmla="+- 0 7243 4622"/>
                    <a:gd name="T105" fmla="*/ T104 w 2671"/>
                    <a:gd name="T106" fmla="+- 0 5069 4261"/>
                    <a:gd name="T107" fmla="*/ 5069 h 3117"/>
                    <a:gd name="T108" fmla="+- 0 7239 4622"/>
                    <a:gd name="T109" fmla="*/ T108 w 2671"/>
                    <a:gd name="T110" fmla="+- 0 4883 4261"/>
                    <a:gd name="T111" fmla="*/ 4883 h 3117"/>
                    <a:gd name="T112" fmla="+- 0 7239 4622"/>
                    <a:gd name="T113" fmla="*/ T112 w 2671"/>
                    <a:gd name="T114" fmla="+- 0 4601 4261"/>
                    <a:gd name="T115" fmla="*/ 4601 h 3117"/>
                    <a:gd name="T116" fmla="+- 0 7241 4622"/>
                    <a:gd name="T117" fmla="*/ T116 w 2671"/>
                    <a:gd name="T118" fmla="+- 0 4455 4261"/>
                    <a:gd name="T119" fmla="*/ 4455 h 3117"/>
                    <a:gd name="T120" fmla="+- 0 4629 4622"/>
                    <a:gd name="T121" fmla="*/ T120 w 2671"/>
                    <a:gd name="T122" fmla="+- 0 4466 4261"/>
                    <a:gd name="T123" fmla="*/ 4466 h 3117"/>
                    <a:gd name="T124" fmla="+- 0 4629 4622"/>
                    <a:gd name="T125" fmla="*/ T124 w 2671"/>
                    <a:gd name="T126" fmla="+- 0 5038 4261"/>
                    <a:gd name="T127" fmla="*/ 5038 h 3117"/>
                    <a:gd name="T128" fmla="+- 0 4646 4622"/>
                    <a:gd name="T129" fmla="*/ T128 w 2671"/>
                    <a:gd name="T130" fmla="+- 0 5190 4261"/>
                    <a:gd name="T131" fmla="*/ 5190 h 3117"/>
                    <a:gd name="T132" fmla="+- 0 4686 4622"/>
                    <a:gd name="T133" fmla="*/ T132 w 2671"/>
                    <a:gd name="T134" fmla="+- 0 5263 4261"/>
                    <a:gd name="T135" fmla="*/ 5263 h 3117"/>
                    <a:gd name="T136" fmla="+- 0 4745 4622"/>
                    <a:gd name="T137" fmla="*/ T136 w 2671"/>
                    <a:gd name="T138" fmla="+- 0 5278 4261"/>
                    <a:gd name="T139" fmla="*/ 5278 h 3117"/>
                    <a:gd name="T140" fmla="+- 0 4877 4622"/>
                    <a:gd name="T141" fmla="*/ T140 w 2671"/>
                    <a:gd name="T142" fmla="+- 0 5226 4261"/>
                    <a:gd name="T143" fmla="*/ 5226 h 3117"/>
                    <a:gd name="T144" fmla="+- 0 5009 4622"/>
                    <a:gd name="T145" fmla="*/ T144 w 2671"/>
                    <a:gd name="T146" fmla="+- 0 5175 4261"/>
                    <a:gd name="T147" fmla="*/ 5175 h 3117"/>
                    <a:gd name="T148" fmla="+- 0 5108 4622"/>
                    <a:gd name="T149" fmla="*/ T148 w 2671"/>
                    <a:gd name="T150" fmla="+- 0 5246 4261"/>
                    <a:gd name="T151" fmla="*/ 5246 h 3117"/>
                    <a:gd name="T152" fmla="+- 0 5137 4622"/>
                    <a:gd name="T153" fmla="*/ T152 w 2671"/>
                    <a:gd name="T154" fmla="+- 0 5558 4261"/>
                    <a:gd name="T155" fmla="*/ 5558 h 3117"/>
                    <a:gd name="T156" fmla="+- 0 5101 4622"/>
                    <a:gd name="T157" fmla="*/ T156 w 2671"/>
                    <a:gd name="T158" fmla="+- 0 5780 4261"/>
                    <a:gd name="T159" fmla="*/ 5780 h 3117"/>
                    <a:gd name="T160" fmla="+- 0 4981 4622"/>
                    <a:gd name="T161" fmla="*/ T160 w 2671"/>
                    <a:gd name="T162" fmla="+- 0 5814 4261"/>
                    <a:gd name="T163" fmla="*/ 5814 h 3117"/>
                    <a:gd name="T164" fmla="+- 0 4853 4622"/>
                    <a:gd name="T165" fmla="*/ T164 w 2671"/>
                    <a:gd name="T166" fmla="+- 0 5756 4261"/>
                    <a:gd name="T167" fmla="*/ 5756 h 3117"/>
                    <a:gd name="T168" fmla="+- 0 4740 4622"/>
                    <a:gd name="T169" fmla="*/ T168 w 2671"/>
                    <a:gd name="T170" fmla="+- 0 5719 4261"/>
                    <a:gd name="T171" fmla="*/ 5719 h 3117"/>
                    <a:gd name="T172" fmla="+- 0 4653 4622"/>
                    <a:gd name="T173" fmla="*/ T172 w 2671"/>
                    <a:gd name="T174" fmla="+- 0 5776 4261"/>
                    <a:gd name="T175" fmla="*/ 5776 h 3117"/>
                    <a:gd name="T176" fmla="+- 0 4626 4622"/>
                    <a:gd name="T177" fmla="*/ T176 w 2671"/>
                    <a:gd name="T178" fmla="+- 0 5898 4261"/>
                    <a:gd name="T179" fmla="*/ 5898 h 3117"/>
                    <a:gd name="T180" fmla="+- 0 4627 4622"/>
                    <a:gd name="T181" fmla="*/ T180 w 2671"/>
                    <a:gd name="T182" fmla="+- 0 6109 4261"/>
                    <a:gd name="T183" fmla="*/ 6109 h 3117"/>
                    <a:gd name="T184" fmla="+- 0 4632 4622"/>
                    <a:gd name="T185" fmla="*/ T184 w 2671"/>
                    <a:gd name="T186" fmla="+- 0 6784 4261"/>
                    <a:gd name="T187" fmla="*/ 6784 h 3117"/>
                    <a:gd name="T188" fmla="+- 0 4642 4622"/>
                    <a:gd name="T189" fmla="*/ T188 w 2671"/>
                    <a:gd name="T190" fmla="+- 0 6885 4261"/>
                    <a:gd name="T191" fmla="*/ 6885 h 3117"/>
                    <a:gd name="T192" fmla="+- 0 4685 4622"/>
                    <a:gd name="T193" fmla="*/ T192 w 2671"/>
                    <a:gd name="T194" fmla="+- 0 6911 4261"/>
                    <a:gd name="T195" fmla="*/ 6911 h 3117"/>
                    <a:gd name="T196" fmla="+- 0 4789 4622"/>
                    <a:gd name="T197" fmla="*/ T196 w 2671"/>
                    <a:gd name="T198" fmla="+- 0 6908 4261"/>
                    <a:gd name="T199" fmla="*/ 6908 h 3117"/>
                    <a:gd name="T200" fmla="+- 0 5346 4622"/>
                    <a:gd name="T201" fmla="*/ T200 w 2671"/>
                    <a:gd name="T202" fmla="+- 0 6906 4261"/>
                    <a:gd name="T203" fmla="*/ 6906 h 3117"/>
                    <a:gd name="T204" fmla="+- 0 5668 4622"/>
                    <a:gd name="T205" fmla="*/ T204 w 2671"/>
                    <a:gd name="T206" fmla="+- 0 6956 4261"/>
                    <a:gd name="T207" fmla="*/ 6956 h 3117"/>
                    <a:gd name="T208" fmla="+- 0 5642 4622"/>
                    <a:gd name="T209" fmla="*/ T208 w 2671"/>
                    <a:gd name="T210" fmla="+- 0 7147 4261"/>
                    <a:gd name="T211" fmla="*/ 7147 h 3117"/>
                    <a:gd name="T212" fmla="+- 0 5635 4622"/>
                    <a:gd name="T213" fmla="*/ T212 w 2671"/>
                    <a:gd name="T214" fmla="+- 0 7310 4261"/>
                    <a:gd name="T215" fmla="*/ 7310 h 3117"/>
                    <a:gd name="T216" fmla="+- 0 5935 4622"/>
                    <a:gd name="T217" fmla="*/ T216 w 2671"/>
                    <a:gd name="T218" fmla="+- 0 7378 4261"/>
                    <a:gd name="T219" fmla="*/ 7378 h 311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</a:cxnLst>
                  <a:rect l="0" t="0" r="r" b="b"/>
                  <a:pathLst>
                    <a:path w="2671" h="3117">
                      <a:moveTo>
                        <a:pt x="1407" y="3111"/>
                      </a:moveTo>
                      <a:lnTo>
                        <a:pt x="1481" y="3100"/>
                      </a:lnTo>
                      <a:lnTo>
                        <a:pt x="1537" y="3082"/>
                      </a:lnTo>
                      <a:lnTo>
                        <a:pt x="1577" y="3060"/>
                      </a:lnTo>
                      <a:lnTo>
                        <a:pt x="1603" y="3034"/>
                      </a:lnTo>
                      <a:lnTo>
                        <a:pt x="1617" y="3005"/>
                      </a:lnTo>
                      <a:lnTo>
                        <a:pt x="1622" y="2972"/>
                      </a:lnTo>
                      <a:lnTo>
                        <a:pt x="1619" y="2938"/>
                      </a:lnTo>
                      <a:lnTo>
                        <a:pt x="1610" y="2902"/>
                      </a:lnTo>
                      <a:lnTo>
                        <a:pt x="1598" y="2866"/>
                      </a:lnTo>
                      <a:lnTo>
                        <a:pt x="1584" y="2829"/>
                      </a:lnTo>
                      <a:lnTo>
                        <a:pt x="1571" y="2794"/>
                      </a:lnTo>
                      <a:lnTo>
                        <a:pt x="1561" y="2759"/>
                      </a:lnTo>
                      <a:lnTo>
                        <a:pt x="1555" y="2727"/>
                      </a:lnTo>
                      <a:lnTo>
                        <a:pt x="1556" y="2698"/>
                      </a:lnTo>
                      <a:lnTo>
                        <a:pt x="1566" y="2672"/>
                      </a:lnTo>
                      <a:lnTo>
                        <a:pt x="1587" y="2650"/>
                      </a:lnTo>
                      <a:lnTo>
                        <a:pt x="1621" y="2633"/>
                      </a:lnTo>
                      <a:lnTo>
                        <a:pt x="1670" y="2622"/>
                      </a:lnTo>
                      <a:lnTo>
                        <a:pt x="1736" y="2617"/>
                      </a:lnTo>
                      <a:lnTo>
                        <a:pt x="1954" y="2619"/>
                      </a:lnTo>
                      <a:lnTo>
                        <a:pt x="2101" y="2618"/>
                      </a:lnTo>
                      <a:lnTo>
                        <a:pt x="2256" y="2618"/>
                      </a:lnTo>
                      <a:lnTo>
                        <a:pt x="2395" y="2618"/>
                      </a:lnTo>
                      <a:lnTo>
                        <a:pt x="2427" y="2618"/>
                      </a:lnTo>
                      <a:lnTo>
                        <a:pt x="2455" y="2619"/>
                      </a:lnTo>
                      <a:lnTo>
                        <a:pt x="2482" y="2620"/>
                      </a:lnTo>
                      <a:lnTo>
                        <a:pt x="2508" y="2623"/>
                      </a:lnTo>
                      <a:lnTo>
                        <a:pt x="2533" y="2625"/>
                      </a:lnTo>
                      <a:lnTo>
                        <a:pt x="2557" y="2629"/>
                      </a:lnTo>
                      <a:lnTo>
                        <a:pt x="2579" y="2631"/>
                      </a:lnTo>
                      <a:lnTo>
                        <a:pt x="2600" y="2634"/>
                      </a:lnTo>
                      <a:lnTo>
                        <a:pt x="2618" y="2636"/>
                      </a:lnTo>
                      <a:lnTo>
                        <a:pt x="2634" y="2636"/>
                      </a:lnTo>
                      <a:lnTo>
                        <a:pt x="2648" y="2636"/>
                      </a:lnTo>
                      <a:lnTo>
                        <a:pt x="2659" y="2633"/>
                      </a:lnTo>
                      <a:lnTo>
                        <a:pt x="2667" y="2629"/>
                      </a:lnTo>
                      <a:lnTo>
                        <a:pt x="2669" y="2626"/>
                      </a:lnTo>
                      <a:lnTo>
                        <a:pt x="2672" y="2618"/>
                      </a:lnTo>
                      <a:lnTo>
                        <a:pt x="2670" y="2607"/>
                      </a:lnTo>
                      <a:lnTo>
                        <a:pt x="2666" y="2594"/>
                      </a:lnTo>
                      <a:lnTo>
                        <a:pt x="2659" y="2578"/>
                      </a:lnTo>
                      <a:lnTo>
                        <a:pt x="2651" y="2559"/>
                      </a:lnTo>
                      <a:lnTo>
                        <a:pt x="2642" y="2539"/>
                      </a:lnTo>
                      <a:lnTo>
                        <a:pt x="2628" y="2492"/>
                      </a:lnTo>
                      <a:lnTo>
                        <a:pt x="2624" y="2467"/>
                      </a:lnTo>
                      <a:lnTo>
                        <a:pt x="2622" y="2397"/>
                      </a:lnTo>
                      <a:lnTo>
                        <a:pt x="2622" y="2350"/>
                      </a:lnTo>
                      <a:lnTo>
                        <a:pt x="2621" y="2307"/>
                      </a:lnTo>
                      <a:lnTo>
                        <a:pt x="2620" y="2269"/>
                      </a:lnTo>
                      <a:lnTo>
                        <a:pt x="2620" y="2234"/>
                      </a:lnTo>
                      <a:lnTo>
                        <a:pt x="2620" y="2202"/>
                      </a:lnTo>
                      <a:lnTo>
                        <a:pt x="2619" y="2173"/>
                      </a:lnTo>
                      <a:lnTo>
                        <a:pt x="2619" y="2146"/>
                      </a:lnTo>
                      <a:lnTo>
                        <a:pt x="2619" y="2097"/>
                      </a:lnTo>
                      <a:lnTo>
                        <a:pt x="2619" y="2029"/>
                      </a:lnTo>
                      <a:lnTo>
                        <a:pt x="2620" y="1981"/>
                      </a:lnTo>
                      <a:lnTo>
                        <a:pt x="2620" y="1955"/>
                      </a:lnTo>
                      <a:lnTo>
                        <a:pt x="2620" y="1926"/>
                      </a:lnTo>
                      <a:lnTo>
                        <a:pt x="2621" y="1896"/>
                      </a:lnTo>
                      <a:lnTo>
                        <a:pt x="2621" y="1862"/>
                      </a:lnTo>
                      <a:lnTo>
                        <a:pt x="2622" y="1825"/>
                      </a:lnTo>
                      <a:lnTo>
                        <a:pt x="2622" y="1783"/>
                      </a:lnTo>
                      <a:lnTo>
                        <a:pt x="2622" y="1745"/>
                      </a:lnTo>
                      <a:lnTo>
                        <a:pt x="2620" y="1709"/>
                      </a:lnTo>
                      <a:lnTo>
                        <a:pt x="2617" y="1677"/>
                      </a:lnTo>
                      <a:lnTo>
                        <a:pt x="2613" y="1649"/>
                      </a:lnTo>
                      <a:lnTo>
                        <a:pt x="2609" y="1623"/>
                      </a:lnTo>
                      <a:lnTo>
                        <a:pt x="2603" y="1600"/>
                      </a:lnTo>
                      <a:lnTo>
                        <a:pt x="2597" y="1579"/>
                      </a:lnTo>
                      <a:lnTo>
                        <a:pt x="2590" y="1562"/>
                      </a:lnTo>
                      <a:lnTo>
                        <a:pt x="2583" y="1546"/>
                      </a:lnTo>
                      <a:lnTo>
                        <a:pt x="2575" y="1533"/>
                      </a:lnTo>
                      <a:lnTo>
                        <a:pt x="2566" y="1523"/>
                      </a:lnTo>
                      <a:lnTo>
                        <a:pt x="2556" y="1514"/>
                      </a:lnTo>
                      <a:lnTo>
                        <a:pt x="2546" y="1507"/>
                      </a:lnTo>
                      <a:lnTo>
                        <a:pt x="2536" y="1502"/>
                      </a:lnTo>
                      <a:lnTo>
                        <a:pt x="2525" y="1498"/>
                      </a:lnTo>
                      <a:lnTo>
                        <a:pt x="2513" y="1496"/>
                      </a:lnTo>
                      <a:lnTo>
                        <a:pt x="2506" y="1496"/>
                      </a:lnTo>
                      <a:lnTo>
                        <a:pt x="2484" y="1497"/>
                      </a:lnTo>
                      <a:lnTo>
                        <a:pt x="2462" y="1501"/>
                      </a:lnTo>
                      <a:lnTo>
                        <a:pt x="2439" y="1508"/>
                      </a:lnTo>
                      <a:lnTo>
                        <a:pt x="2416" y="1517"/>
                      </a:lnTo>
                      <a:lnTo>
                        <a:pt x="2392" y="1527"/>
                      </a:lnTo>
                      <a:lnTo>
                        <a:pt x="2368" y="1537"/>
                      </a:lnTo>
                      <a:lnTo>
                        <a:pt x="2345" y="1546"/>
                      </a:lnTo>
                      <a:lnTo>
                        <a:pt x="2322" y="1554"/>
                      </a:lnTo>
                      <a:lnTo>
                        <a:pt x="2300" y="1561"/>
                      </a:lnTo>
                      <a:lnTo>
                        <a:pt x="2278" y="1565"/>
                      </a:lnTo>
                      <a:lnTo>
                        <a:pt x="2258" y="1565"/>
                      </a:lnTo>
                      <a:lnTo>
                        <a:pt x="2239" y="1561"/>
                      </a:lnTo>
                      <a:lnTo>
                        <a:pt x="2221" y="1553"/>
                      </a:lnTo>
                      <a:lnTo>
                        <a:pt x="2206" y="1538"/>
                      </a:lnTo>
                      <a:lnTo>
                        <a:pt x="2192" y="1518"/>
                      </a:lnTo>
                      <a:lnTo>
                        <a:pt x="2181" y="1490"/>
                      </a:lnTo>
                      <a:lnTo>
                        <a:pt x="2172" y="1455"/>
                      </a:lnTo>
                      <a:lnTo>
                        <a:pt x="2165" y="1411"/>
                      </a:lnTo>
                      <a:lnTo>
                        <a:pt x="2162" y="1357"/>
                      </a:lnTo>
                      <a:lnTo>
                        <a:pt x="2162" y="1294"/>
                      </a:lnTo>
                      <a:lnTo>
                        <a:pt x="2161" y="1225"/>
                      </a:lnTo>
                      <a:lnTo>
                        <a:pt x="2165" y="1166"/>
                      </a:lnTo>
                      <a:lnTo>
                        <a:pt x="2171" y="1118"/>
                      </a:lnTo>
                      <a:lnTo>
                        <a:pt x="2181" y="1080"/>
                      </a:lnTo>
                      <a:lnTo>
                        <a:pt x="2194" y="1050"/>
                      </a:lnTo>
                      <a:lnTo>
                        <a:pt x="2209" y="1027"/>
                      </a:lnTo>
                      <a:lnTo>
                        <a:pt x="2226" y="1012"/>
                      </a:lnTo>
                      <a:lnTo>
                        <a:pt x="2245" y="1003"/>
                      </a:lnTo>
                      <a:lnTo>
                        <a:pt x="2266" y="999"/>
                      </a:lnTo>
                      <a:lnTo>
                        <a:pt x="2289" y="1000"/>
                      </a:lnTo>
                      <a:lnTo>
                        <a:pt x="2312" y="1004"/>
                      </a:lnTo>
                      <a:lnTo>
                        <a:pt x="2337" y="1011"/>
                      </a:lnTo>
                      <a:lnTo>
                        <a:pt x="2362" y="1021"/>
                      </a:lnTo>
                      <a:lnTo>
                        <a:pt x="2388" y="1031"/>
                      </a:lnTo>
                      <a:lnTo>
                        <a:pt x="2413" y="1042"/>
                      </a:lnTo>
                      <a:lnTo>
                        <a:pt x="2438" y="1053"/>
                      </a:lnTo>
                      <a:lnTo>
                        <a:pt x="2463" y="1063"/>
                      </a:lnTo>
                      <a:lnTo>
                        <a:pt x="2487" y="1070"/>
                      </a:lnTo>
                      <a:lnTo>
                        <a:pt x="2510" y="1075"/>
                      </a:lnTo>
                      <a:lnTo>
                        <a:pt x="2532" y="1077"/>
                      </a:lnTo>
                      <a:lnTo>
                        <a:pt x="2544" y="1075"/>
                      </a:lnTo>
                      <a:lnTo>
                        <a:pt x="2554" y="1071"/>
                      </a:lnTo>
                      <a:lnTo>
                        <a:pt x="2564" y="1064"/>
                      </a:lnTo>
                      <a:lnTo>
                        <a:pt x="2574" y="1055"/>
                      </a:lnTo>
                      <a:lnTo>
                        <a:pt x="2582" y="1044"/>
                      </a:lnTo>
                      <a:lnTo>
                        <a:pt x="2590" y="1031"/>
                      </a:lnTo>
                      <a:lnTo>
                        <a:pt x="2597" y="1015"/>
                      </a:lnTo>
                      <a:lnTo>
                        <a:pt x="2603" y="997"/>
                      </a:lnTo>
                      <a:lnTo>
                        <a:pt x="2608" y="976"/>
                      </a:lnTo>
                      <a:lnTo>
                        <a:pt x="2613" y="954"/>
                      </a:lnTo>
                      <a:lnTo>
                        <a:pt x="2616" y="929"/>
                      </a:lnTo>
                      <a:lnTo>
                        <a:pt x="2619" y="902"/>
                      </a:lnTo>
                      <a:lnTo>
                        <a:pt x="2620" y="873"/>
                      </a:lnTo>
                      <a:lnTo>
                        <a:pt x="2621" y="841"/>
                      </a:lnTo>
                      <a:lnTo>
                        <a:pt x="2621" y="808"/>
                      </a:lnTo>
                      <a:lnTo>
                        <a:pt x="2620" y="775"/>
                      </a:lnTo>
                      <a:lnTo>
                        <a:pt x="2619" y="740"/>
                      </a:lnTo>
                      <a:lnTo>
                        <a:pt x="2618" y="702"/>
                      </a:lnTo>
                      <a:lnTo>
                        <a:pt x="2618" y="663"/>
                      </a:lnTo>
                      <a:lnTo>
                        <a:pt x="2617" y="622"/>
                      </a:lnTo>
                      <a:lnTo>
                        <a:pt x="2617" y="581"/>
                      </a:lnTo>
                      <a:lnTo>
                        <a:pt x="2616" y="539"/>
                      </a:lnTo>
                      <a:lnTo>
                        <a:pt x="2617" y="416"/>
                      </a:lnTo>
                      <a:lnTo>
                        <a:pt x="2617" y="377"/>
                      </a:lnTo>
                      <a:lnTo>
                        <a:pt x="2617" y="340"/>
                      </a:lnTo>
                      <a:lnTo>
                        <a:pt x="2617" y="304"/>
                      </a:lnTo>
                      <a:lnTo>
                        <a:pt x="2618" y="272"/>
                      </a:lnTo>
                      <a:lnTo>
                        <a:pt x="2618" y="242"/>
                      </a:lnTo>
                      <a:lnTo>
                        <a:pt x="2618" y="216"/>
                      </a:lnTo>
                      <a:lnTo>
                        <a:pt x="2619" y="194"/>
                      </a:lnTo>
                      <a:lnTo>
                        <a:pt x="2619" y="175"/>
                      </a:lnTo>
                      <a:lnTo>
                        <a:pt x="2619" y="158"/>
                      </a:lnTo>
                      <a:lnTo>
                        <a:pt x="5" y="158"/>
                      </a:lnTo>
                      <a:lnTo>
                        <a:pt x="6" y="171"/>
                      </a:lnTo>
                      <a:lnTo>
                        <a:pt x="7" y="205"/>
                      </a:lnTo>
                      <a:lnTo>
                        <a:pt x="7" y="308"/>
                      </a:lnTo>
                      <a:lnTo>
                        <a:pt x="7" y="450"/>
                      </a:lnTo>
                      <a:lnTo>
                        <a:pt x="7" y="603"/>
                      </a:lnTo>
                      <a:lnTo>
                        <a:pt x="8" y="736"/>
                      </a:lnTo>
                      <a:lnTo>
                        <a:pt x="7" y="777"/>
                      </a:lnTo>
                      <a:lnTo>
                        <a:pt x="9" y="815"/>
                      </a:lnTo>
                      <a:lnTo>
                        <a:pt x="11" y="849"/>
                      </a:lnTo>
                      <a:lnTo>
                        <a:pt x="14" y="879"/>
                      </a:lnTo>
                      <a:lnTo>
                        <a:pt x="18" y="905"/>
                      </a:lnTo>
                      <a:lnTo>
                        <a:pt x="24" y="929"/>
                      </a:lnTo>
                      <a:lnTo>
                        <a:pt x="30" y="949"/>
                      </a:lnTo>
                      <a:lnTo>
                        <a:pt x="38" y="966"/>
                      </a:lnTo>
                      <a:lnTo>
                        <a:pt x="46" y="981"/>
                      </a:lnTo>
                      <a:lnTo>
                        <a:pt x="55" y="992"/>
                      </a:lnTo>
                      <a:lnTo>
                        <a:pt x="64" y="1002"/>
                      </a:lnTo>
                      <a:lnTo>
                        <a:pt x="75" y="1009"/>
                      </a:lnTo>
                      <a:lnTo>
                        <a:pt x="86" y="1014"/>
                      </a:lnTo>
                      <a:lnTo>
                        <a:pt x="98" y="1017"/>
                      </a:lnTo>
                      <a:lnTo>
                        <a:pt x="110" y="1018"/>
                      </a:lnTo>
                      <a:lnTo>
                        <a:pt x="123" y="1017"/>
                      </a:lnTo>
                      <a:lnTo>
                        <a:pt x="149" y="1012"/>
                      </a:lnTo>
                      <a:lnTo>
                        <a:pt x="174" y="1004"/>
                      </a:lnTo>
                      <a:lnTo>
                        <a:pt x="201" y="992"/>
                      </a:lnTo>
                      <a:lnTo>
                        <a:pt x="228" y="979"/>
                      </a:lnTo>
                      <a:lnTo>
                        <a:pt x="255" y="965"/>
                      </a:lnTo>
                      <a:lnTo>
                        <a:pt x="283" y="950"/>
                      </a:lnTo>
                      <a:lnTo>
                        <a:pt x="310" y="937"/>
                      </a:lnTo>
                      <a:lnTo>
                        <a:pt x="337" y="926"/>
                      </a:lnTo>
                      <a:lnTo>
                        <a:pt x="363" y="918"/>
                      </a:lnTo>
                      <a:lnTo>
                        <a:pt x="387" y="914"/>
                      </a:lnTo>
                      <a:lnTo>
                        <a:pt x="411" y="914"/>
                      </a:lnTo>
                      <a:lnTo>
                        <a:pt x="433" y="921"/>
                      </a:lnTo>
                      <a:lnTo>
                        <a:pt x="453" y="934"/>
                      </a:lnTo>
                      <a:lnTo>
                        <a:pt x="471" y="955"/>
                      </a:lnTo>
                      <a:lnTo>
                        <a:pt x="486" y="985"/>
                      </a:lnTo>
                      <a:lnTo>
                        <a:pt x="499" y="1024"/>
                      </a:lnTo>
                      <a:lnTo>
                        <a:pt x="508" y="1074"/>
                      </a:lnTo>
                      <a:lnTo>
                        <a:pt x="514" y="1135"/>
                      </a:lnTo>
                      <a:lnTo>
                        <a:pt x="517" y="1209"/>
                      </a:lnTo>
                      <a:lnTo>
                        <a:pt x="515" y="1297"/>
                      </a:lnTo>
                      <a:lnTo>
                        <a:pt x="514" y="1360"/>
                      </a:lnTo>
                      <a:lnTo>
                        <a:pt x="510" y="1413"/>
                      </a:lnTo>
                      <a:lnTo>
                        <a:pt x="502" y="1457"/>
                      </a:lnTo>
                      <a:lnTo>
                        <a:pt x="492" y="1492"/>
                      </a:lnTo>
                      <a:lnTo>
                        <a:pt x="479" y="1519"/>
                      </a:lnTo>
                      <a:lnTo>
                        <a:pt x="463" y="1538"/>
                      </a:lnTo>
                      <a:lnTo>
                        <a:pt x="446" y="1552"/>
                      </a:lnTo>
                      <a:lnTo>
                        <a:pt x="406" y="1561"/>
                      </a:lnTo>
                      <a:lnTo>
                        <a:pt x="383" y="1559"/>
                      </a:lnTo>
                      <a:lnTo>
                        <a:pt x="359" y="1553"/>
                      </a:lnTo>
                      <a:lnTo>
                        <a:pt x="335" y="1544"/>
                      </a:lnTo>
                      <a:lnTo>
                        <a:pt x="309" y="1533"/>
                      </a:lnTo>
                      <a:lnTo>
                        <a:pt x="284" y="1521"/>
                      </a:lnTo>
                      <a:lnTo>
                        <a:pt x="258" y="1508"/>
                      </a:lnTo>
                      <a:lnTo>
                        <a:pt x="231" y="1495"/>
                      </a:lnTo>
                      <a:lnTo>
                        <a:pt x="206" y="1483"/>
                      </a:lnTo>
                      <a:lnTo>
                        <a:pt x="180" y="1473"/>
                      </a:lnTo>
                      <a:lnTo>
                        <a:pt x="156" y="1465"/>
                      </a:lnTo>
                      <a:lnTo>
                        <a:pt x="132" y="1459"/>
                      </a:lnTo>
                      <a:lnTo>
                        <a:pt x="118" y="1458"/>
                      </a:lnTo>
                      <a:lnTo>
                        <a:pt x="105" y="1458"/>
                      </a:lnTo>
                      <a:lnTo>
                        <a:pt x="81" y="1464"/>
                      </a:lnTo>
                      <a:lnTo>
                        <a:pt x="59" y="1477"/>
                      </a:lnTo>
                      <a:lnTo>
                        <a:pt x="39" y="1500"/>
                      </a:lnTo>
                      <a:lnTo>
                        <a:pt x="31" y="1515"/>
                      </a:lnTo>
                      <a:lnTo>
                        <a:pt x="24" y="1533"/>
                      </a:lnTo>
                      <a:lnTo>
                        <a:pt x="17" y="1554"/>
                      </a:lnTo>
                      <a:lnTo>
                        <a:pt x="12" y="1578"/>
                      </a:lnTo>
                      <a:lnTo>
                        <a:pt x="7" y="1606"/>
                      </a:lnTo>
                      <a:lnTo>
                        <a:pt x="4" y="1637"/>
                      </a:lnTo>
                      <a:lnTo>
                        <a:pt x="1" y="1671"/>
                      </a:lnTo>
                      <a:lnTo>
                        <a:pt x="0" y="1709"/>
                      </a:lnTo>
                      <a:lnTo>
                        <a:pt x="1" y="1751"/>
                      </a:lnTo>
                      <a:lnTo>
                        <a:pt x="2" y="1797"/>
                      </a:lnTo>
                      <a:lnTo>
                        <a:pt x="5" y="1848"/>
                      </a:lnTo>
                      <a:lnTo>
                        <a:pt x="9" y="1902"/>
                      </a:lnTo>
                      <a:lnTo>
                        <a:pt x="10" y="2062"/>
                      </a:lnTo>
                      <a:lnTo>
                        <a:pt x="10" y="2206"/>
                      </a:lnTo>
                      <a:lnTo>
                        <a:pt x="10" y="2370"/>
                      </a:lnTo>
                      <a:lnTo>
                        <a:pt x="10" y="2523"/>
                      </a:lnTo>
                      <a:lnTo>
                        <a:pt x="11" y="2551"/>
                      </a:lnTo>
                      <a:lnTo>
                        <a:pt x="12" y="2575"/>
                      </a:lnTo>
                      <a:lnTo>
                        <a:pt x="13" y="2595"/>
                      </a:lnTo>
                      <a:lnTo>
                        <a:pt x="16" y="2611"/>
                      </a:lnTo>
                      <a:lnTo>
                        <a:pt x="20" y="2624"/>
                      </a:lnTo>
                      <a:lnTo>
                        <a:pt x="25" y="2633"/>
                      </a:lnTo>
                      <a:lnTo>
                        <a:pt x="31" y="2641"/>
                      </a:lnTo>
                      <a:lnTo>
                        <a:pt x="40" y="2646"/>
                      </a:lnTo>
                      <a:lnTo>
                        <a:pt x="50" y="2649"/>
                      </a:lnTo>
                      <a:lnTo>
                        <a:pt x="63" y="2650"/>
                      </a:lnTo>
                      <a:lnTo>
                        <a:pt x="78" y="2651"/>
                      </a:lnTo>
                      <a:lnTo>
                        <a:pt x="96" y="2650"/>
                      </a:lnTo>
                      <a:lnTo>
                        <a:pt x="116" y="2649"/>
                      </a:lnTo>
                      <a:lnTo>
                        <a:pt x="140" y="2648"/>
                      </a:lnTo>
                      <a:lnTo>
                        <a:pt x="167" y="2647"/>
                      </a:lnTo>
                      <a:lnTo>
                        <a:pt x="197" y="2646"/>
                      </a:lnTo>
                      <a:lnTo>
                        <a:pt x="326" y="2646"/>
                      </a:lnTo>
                      <a:lnTo>
                        <a:pt x="461" y="2645"/>
                      </a:lnTo>
                      <a:lnTo>
                        <a:pt x="588" y="2645"/>
                      </a:lnTo>
                      <a:lnTo>
                        <a:pt x="724" y="2645"/>
                      </a:lnTo>
                      <a:lnTo>
                        <a:pt x="855" y="2645"/>
                      </a:lnTo>
                      <a:lnTo>
                        <a:pt x="928" y="2648"/>
                      </a:lnTo>
                      <a:lnTo>
                        <a:pt x="983" y="2658"/>
                      </a:lnTo>
                      <a:lnTo>
                        <a:pt x="1022" y="2674"/>
                      </a:lnTo>
                      <a:lnTo>
                        <a:pt x="1046" y="2695"/>
                      </a:lnTo>
                      <a:lnTo>
                        <a:pt x="1062" y="2749"/>
                      </a:lnTo>
                      <a:lnTo>
                        <a:pt x="1057" y="2781"/>
                      </a:lnTo>
                      <a:lnTo>
                        <a:pt x="1047" y="2815"/>
                      </a:lnTo>
                      <a:lnTo>
                        <a:pt x="1034" y="2850"/>
                      </a:lnTo>
                      <a:lnTo>
                        <a:pt x="1020" y="2886"/>
                      </a:lnTo>
                      <a:lnTo>
                        <a:pt x="1007" y="2922"/>
                      </a:lnTo>
                      <a:lnTo>
                        <a:pt x="998" y="2957"/>
                      </a:lnTo>
                      <a:lnTo>
                        <a:pt x="994" y="2990"/>
                      </a:lnTo>
                      <a:lnTo>
                        <a:pt x="998" y="3021"/>
                      </a:lnTo>
                      <a:lnTo>
                        <a:pt x="1013" y="3049"/>
                      </a:lnTo>
                      <a:lnTo>
                        <a:pt x="1039" y="3074"/>
                      </a:lnTo>
                      <a:lnTo>
                        <a:pt x="1081" y="3093"/>
                      </a:lnTo>
                      <a:lnTo>
                        <a:pt x="1138" y="3107"/>
                      </a:lnTo>
                      <a:lnTo>
                        <a:pt x="1215" y="3116"/>
                      </a:lnTo>
                      <a:lnTo>
                        <a:pt x="1313" y="3117"/>
                      </a:lnTo>
                      <a:lnTo>
                        <a:pt x="1407" y="3111"/>
                      </a:lnTo>
                      <a:close/>
                    </a:path>
                  </a:pathLst>
                </a:custGeom>
                <a:solidFill>
                  <a:srgbClr val="ACC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" name="Freeform 11720"/>
                <p:cNvSpPr>
                  <a:spLocks/>
                </p:cNvSpPr>
                <p:nvPr/>
              </p:nvSpPr>
              <p:spPr bwMode="auto">
                <a:xfrm>
                  <a:off x="7259" y="6367"/>
                  <a:ext cx="2614" cy="3117"/>
                </a:xfrm>
                <a:custGeom>
                  <a:avLst/>
                  <a:gdLst>
                    <a:gd name="T0" fmla="+- 0 9823 7259"/>
                    <a:gd name="T1" fmla="*/ T0 w 2614"/>
                    <a:gd name="T2" fmla="+- 0 6862 6367"/>
                    <a:gd name="T3" fmla="*/ 6862 h 3117"/>
                    <a:gd name="T4" fmla="+- 0 9761 7259"/>
                    <a:gd name="T5" fmla="*/ T4 w 2614"/>
                    <a:gd name="T6" fmla="+- 0 6861 6367"/>
                    <a:gd name="T7" fmla="*/ 6861 h 3117"/>
                    <a:gd name="T8" fmla="+- 0 9673 7259"/>
                    <a:gd name="T9" fmla="*/ T8 w 2614"/>
                    <a:gd name="T10" fmla="+- 0 6863 6367"/>
                    <a:gd name="T11" fmla="*/ 6863 h 3117"/>
                    <a:gd name="T12" fmla="+- 0 9222 7259"/>
                    <a:gd name="T13" fmla="*/ T12 w 2614"/>
                    <a:gd name="T14" fmla="+- 0 6863 6367"/>
                    <a:gd name="T15" fmla="*/ 6863 h 3117"/>
                    <a:gd name="T16" fmla="+- 0 8953 7259"/>
                    <a:gd name="T17" fmla="*/ T16 w 2614"/>
                    <a:gd name="T18" fmla="+- 0 6860 6367"/>
                    <a:gd name="T19" fmla="*/ 6860 h 3117"/>
                    <a:gd name="T20" fmla="+- 0 8835 7259"/>
                    <a:gd name="T21" fmla="*/ T20 w 2614"/>
                    <a:gd name="T22" fmla="+- 0 6811 6367"/>
                    <a:gd name="T23" fmla="*/ 6811 h 3117"/>
                    <a:gd name="T24" fmla="+- 0 8825 7259"/>
                    <a:gd name="T25" fmla="*/ T24 w 2614"/>
                    <a:gd name="T26" fmla="+- 0 6721 6367"/>
                    <a:gd name="T27" fmla="*/ 6721 h 3117"/>
                    <a:gd name="T28" fmla="+- 0 8862 7259"/>
                    <a:gd name="T29" fmla="*/ T28 w 2614"/>
                    <a:gd name="T30" fmla="+- 0 6610 6367"/>
                    <a:gd name="T31" fmla="*/ 6610 h 3117"/>
                    <a:gd name="T32" fmla="+- 0 8888 7259"/>
                    <a:gd name="T33" fmla="*/ T32 w 2614"/>
                    <a:gd name="T34" fmla="+- 0 6501 6367"/>
                    <a:gd name="T35" fmla="*/ 6501 h 3117"/>
                    <a:gd name="T36" fmla="+- 0 8843 7259"/>
                    <a:gd name="T37" fmla="*/ T36 w 2614"/>
                    <a:gd name="T38" fmla="+- 0 6413 6367"/>
                    <a:gd name="T39" fmla="*/ 6413 h 3117"/>
                    <a:gd name="T40" fmla="+- 0 8667 7259"/>
                    <a:gd name="T41" fmla="*/ T40 w 2614"/>
                    <a:gd name="T42" fmla="+- 0 6369 6367"/>
                    <a:gd name="T43" fmla="*/ 6369 h 3117"/>
                    <a:gd name="T44" fmla="+- 0 8402 7259"/>
                    <a:gd name="T45" fmla="*/ T44 w 2614"/>
                    <a:gd name="T46" fmla="+- 0 6384 6367"/>
                    <a:gd name="T47" fmla="*/ 6384 h 3117"/>
                    <a:gd name="T48" fmla="+- 0 8282 7259"/>
                    <a:gd name="T49" fmla="*/ T48 w 2614"/>
                    <a:gd name="T50" fmla="+- 0 6450 6367"/>
                    <a:gd name="T51" fmla="*/ 6450 h 3117"/>
                    <a:gd name="T52" fmla="+- 0 8269 7259"/>
                    <a:gd name="T53" fmla="*/ T52 w 2614"/>
                    <a:gd name="T54" fmla="+- 0 6545 6367"/>
                    <a:gd name="T55" fmla="*/ 6545 h 3117"/>
                    <a:gd name="T56" fmla="+- 0 8307 7259"/>
                    <a:gd name="T57" fmla="*/ T56 w 2614"/>
                    <a:gd name="T58" fmla="+- 0 6654 6367"/>
                    <a:gd name="T59" fmla="*/ 6654 h 3117"/>
                    <a:gd name="T60" fmla="+- 0 8339 7259"/>
                    <a:gd name="T61" fmla="*/ T60 w 2614"/>
                    <a:gd name="T62" fmla="+- 0 6755 6367"/>
                    <a:gd name="T63" fmla="*/ 6755 h 3117"/>
                    <a:gd name="T64" fmla="+- 0 8309 7259"/>
                    <a:gd name="T65" fmla="*/ T64 w 2614"/>
                    <a:gd name="T66" fmla="+- 0 6832 6367"/>
                    <a:gd name="T67" fmla="*/ 6832 h 3117"/>
                    <a:gd name="T68" fmla="+- 0 8161 7259"/>
                    <a:gd name="T69" fmla="*/ T68 w 2614"/>
                    <a:gd name="T70" fmla="+- 0 6865 6367"/>
                    <a:gd name="T71" fmla="*/ 6865 h 3117"/>
                    <a:gd name="T72" fmla="+- 0 7656 7259"/>
                    <a:gd name="T73" fmla="*/ T72 w 2614"/>
                    <a:gd name="T74" fmla="+- 0 6866 6367"/>
                    <a:gd name="T75" fmla="*/ 6866 h 3117"/>
                    <a:gd name="T76" fmla="+- 0 7418 7259"/>
                    <a:gd name="T77" fmla="*/ T76 w 2614"/>
                    <a:gd name="T78" fmla="+- 0 6866 6367"/>
                    <a:gd name="T79" fmla="*/ 6866 h 3117"/>
                    <a:gd name="T80" fmla="+- 0 7337 7259"/>
                    <a:gd name="T81" fmla="*/ T80 w 2614"/>
                    <a:gd name="T82" fmla="+- 0 6864 6367"/>
                    <a:gd name="T83" fmla="*/ 6864 h 3117"/>
                    <a:gd name="T84" fmla="+- 0 7289 7259"/>
                    <a:gd name="T85" fmla="*/ T84 w 2614"/>
                    <a:gd name="T86" fmla="+- 0 6870 6367"/>
                    <a:gd name="T87" fmla="*/ 6870 h 3117"/>
                    <a:gd name="T88" fmla="+- 0 7266 7259"/>
                    <a:gd name="T89" fmla="*/ T88 w 2614"/>
                    <a:gd name="T90" fmla="+- 0 6895 6367"/>
                    <a:gd name="T91" fmla="*/ 6895 h 3117"/>
                    <a:gd name="T92" fmla="+- 0 7260 7259"/>
                    <a:gd name="T93" fmla="*/ T92 w 2614"/>
                    <a:gd name="T94" fmla="+- 0 6948 6367"/>
                    <a:gd name="T95" fmla="*/ 6948 h 3117"/>
                    <a:gd name="T96" fmla="+- 0 7260 7259"/>
                    <a:gd name="T97" fmla="*/ T96 w 2614"/>
                    <a:gd name="T98" fmla="+- 0 7087 6367"/>
                    <a:gd name="T99" fmla="*/ 7087 h 3117"/>
                    <a:gd name="T100" fmla="+- 0 7262 7259"/>
                    <a:gd name="T101" fmla="*/ T100 w 2614"/>
                    <a:gd name="T102" fmla="+- 0 7215 6367"/>
                    <a:gd name="T103" fmla="*/ 7215 h 3117"/>
                    <a:gd name="T104" fmla="+- 0 7263 7259"/>
                    <a:gd name="T105" fmla="*/ T104 w 2614"/>
                    <a:gd name="T106" fmla="+- 0 7311 6367"/>
                    <a:gd name="T107" fmla="*/ 7311 h 3117"/>
                    <a:gd name="T108" fmla="+- 0 7263 7259"/>
                    <a:gd name="T109" fmla="*/ T108 w 2614"/>
                    <a:gd name="T110" fmla="+- 0 7455 6367"/>
                    <a:gd name="T111" fmla="*/ 7455 h 3117"/>
                    <a:gd name="T112" fmla="+- 0 7262 7259"/>
                    <a:gd name="T113" fmla="*/ T112 w 2614"/>
                    <a:gd name="T114" fmla="+- 0 7529 6367"/>
                    <a:gd name="T115" fmla="*/ 7529 h 3117"/>
                    <a:gd name="T116" fmla="+- 0 7261 7259"/>
                    <a:gd name="T117" fmla="*/ T116 w 2614"/>
                    <a:gd name="T118" fmla="+- 0 7622 6367"/>
                    <a:gd name="T119" fmla="*/ 7622 h 3117"/>
                    <a:gd name="T120" fmla="+- 0 7261 7259"/>
                    <a:gd name="T121" fmla="*/ T120 w 2614"/>
                    <a:gd name="T122" fmla="+- 0 7739 6367"/>
                    <a:gd name="T123" fmla="*/ 7739 h 3117"/>
                    <a:gd name="T124" fmla="+- 0 7269 7259"/>
                    <a:gd name="T125" fmla="*/ T124 w 2614"/>
                    <a:gd name="T126" fmla="+- 0 7835 6367"/>
                    <a:gd name="T127" fmla="*/ 7835 h 3117"/>
                    <a:gd name="T128" fmla="+- 0 7285 7259"/>
                    <a:gd name="T129" fmla="*/ T128 w 2614"/>
                    <a:gd name="T130" fmla="+- 0 7905 6367"/>
                    <a:gd name="T131" fmla="*/ 7905 h 3117"/>
                    <a:gd name="T132" fmla="+- 0 7308 7259"/>
                    <a:gd name="T133" fmla="*/ T132 w 2614"/>
                    <a:gd name="T134" fmla="+- 0 7951 6367"/>
                    <a:gd name="T135" fmla="*/ 7951 h 3117"/>
                    <a:gd name="T136" fmla="+- 0 7336 7259"/>
                    <a:gd name="T137" fmla="*/ T136 w 2614"/>
                    <a:gd name="T138" fmla="+- 0 7977 6367"/>
                    <a:gd name="T139" fmla="*/ 7977 h 3117"/>
                    <a:gd name="T140" fmla="+- 0 7369 7259"/>
                    <a:gd name="T141" fmla="*/ T140 w 2614"/>
                    <a:gd name="T142" fmla="+- 0 7988 6367"/>
                    <a:gd name="T143" fmla="*/ 7988 h 3117"/>
                    <a:gd name="T144" fmla="+- 0 7420 7259"/>
                    <a:gd name="T145" fmla="*/ T144 w 2614"/>
                    <a:gd name="T146" fmla="+- 0 7983 6367"/>
                    <a:gd name="T147" fmla="*/ 7983 h 3117"/>
                    <a:gd name="T148" fmla="+- 0 7490 7259"/>
                    <a:gd name="T149" fmla="*/ T148 w 2614"/>
                    <a:gd name="T150" fmla="+- 0 7957 6367"/>
                    <a:gd name="T151" fmla="*/ 7957 h 3117"/>
                    <a:gd name="T152" fmla="+- 0 7560 7259"/>
                    <a:gd name="T153" fmla="*/ T152 w 2614"/>
                    <a:gd name="T154" fmla="+- 0 7930 6367"/>
                    <a:gd name="T155" fmla="*/ 7930 h 3117"/>
                    <a:gd name="T156" fmla="+- 0 7624 7259"/>
                    <a:gd name="T157" fmla="*/ T156 w 2614"/>
                    <a:gd name="T158" fmla="+- 0 7919 6367"/>
                    <a:gd name="T159" fmla="*/ 7919 h 3117"/>
                    <a:gd name="T160" fmla="+- 0 7677 7259"/>
                    <a:gd name="T161" fmla="*/ T160 w 2614"/>
                    <a:gd name="T162" fmla="+- 0 7946 6367"/>
                    <a:gd name="T163" fmla="*/ 7946 h 3117"/>
                    <a:gd name="T164" fmla="+- 0 7711 7259"/>
                    <a:gd name="T165" fmla="*/ T164 w 2614"/>
                    <a:gd name="T166" fmla="+- 0 8029 6367"/>
                    <a:gd name="T167" fmla="*/ 8029 h 3117"/>
                    <a:gd name="T168" fmla="+- 0 7721 7259"/>
                    <a:gd name="T169" fmla="*/ T168 w 2614"/>
                    <a:gd name="T170" fmla="+- 0 8190 6367"/>
                    <a:gd name="T171" fmla="*/ 8190 h 3117"/>
                    <a:gd name="T172" fmla="+- 0 7712 7259"/>
                    <a:gd name="T173" fmla="*/ T172 w 2614"/>
                    <a:gd name="T174" fmla="+- 0 8369 6367"/>
                    <a:gd name="T175" fmla="*/ 8369 h 3117"/>
                    <a:gd name="T176" fmla="+- 0 7676 7259"/>
                    <a:gd name="T177" fmla="*/ T176 w 2614"/>
                    <a:gd name="T178" fmla="+- 0 8468 6367"/>
                    <a:gd name="T179" fmla="*/ 8468 h 3117"/>
                    <a:gd name="T180" fmla="+- 0 7621 7259"/>
                    <a:gd name="T181" fmla="*/ T180 w 2614"/>
                    <a:gd name="T182" fmla="+- 0 8508 6367"/>
                    <a:gd name="T183" fmla="*/ 8508 h 3117"/>
                    <a:gd name="T184" fmla="+- 0 7553 7259"/>
                    <a:gd name="T185" fmla="*/ T184 w 2614"/>
                    <a:gd name="T186" fmla="+- 0 8508 6367"/>
                    <a:gd name="T187" fmla="*/ 8508 h 3117"/>
                    <a:gd name="T188" fmla="+- 0 7479 7259"/>
                    <a:gd name="T189" fmla="*/ T188 w 2614"/>
                    <a:gd name="T190" fmla="+- 0 8487 6367"/>
                    <a:gd name="T191" fmla="*/ 8487 h 3117"/>
                    <a:gd name="T192" fmla="+- 0 7407 7259"/>
                    <a:gd name="T193" fmla="*/ T192 w 2614"/>
                    <a:gd name="T194" fmla="+- 0 8466 6367"/>
                    <a:gd name="T195" fmla="*/ 8466 h 3117"/>
                    <a:gd name="T196" fmla="+- 0 7349 7259"/>
                    <a:gd name="T197" fmla="*/ T196 w 2614"/>
                    <a:gd name="T198" fmla="+- 0 8463 6367"/>
                    <a:gd name="T199" fmla="*/ 8463 h 3117"/>
                    <a:gd name="T200" fmla="+- 0 7312 7259"/>
                    <a:gd name="T201" fmla="*/ T200 w 2614"/>
                    <a:gd name="T202" fmla="+- 0 8478 6367"/>
                    <a:gd name="T203" fmla="*/ 8478 h 3117"/>
                    <a:gd name="T204" fmla="+- 0 7284 7259"/>
                    <a:gd name="T205" fmla="*/ T204 w 2614"/>
                    <a:gd name="T206" fmla="+- 0 8516 6367"/>
                    <a:gd name="T207" fmla="*/ 8516 h 3117"/>
                    <a:gd name="T208" fmla="+- 0 7266 7259"/>
                    <a:gd name="T209" fmla="*/ T208 w 2614"/>
                    <a:gd name="T210" fmla="+- 0 8582 6367"/>
                    <a:gd name="T211" fmla="*/ 8582 h 3117"/>
                    <a:gd name="T212" fmla="+- 0 7261 7259"/>
                    <a:gd name="T213" fmla="*/ T212 w 2614"/>
                    <a:gd name="T214" fmla="+- 0 8682 6367"/>
                    <a:gd name="T215" fmla="*/ 8682 h 3117"/>
                    <a:gd name="T216" fmla="+- 0 7264 7259"/>
                    <a:gd name="T217" fmla="*/ T216 w 2614"/>
                    <a:gd name="T218" fmla="+- 0 8782 6367"/>
                    <a:gd name="T219" fmla="*/ 8782 h 3117"/>
                    <a:gd name="T220" fmla="+- 0 7266 7259"/>
                    <a:gd name="T221" fmla="*/ T220 w 2614"/>
                    <a:gd name="T222" fmla="+- 0 8903 6367"/>
                    <a:gd name="T223" fmla="*/ 8903 h 3117"/>
                    <a:gd name="T224" fmla="+- 0 7266 7259"/>
                    <a:gd name="T225" fmla="*/ T224 w 2614"/>
                    <a:gd name="T226" fmla="+- 0 9107 6367"/>
                    <a:gd name="T227" fmla="*/ 9107 h 3117"/>
                    <a:gd name="T228" fmla="+- 0 7265 7259"/>
                    <a:gd name="T229" fmla="*/ T228 w 2614"/>
                    <a:gd name="T230" fmla="+- 0 9212 6367"/>
                    <a:gd name="T231" fmla="*/ 9212 h 3117"/>
                    <a:gd name="T232" fmla="+- 0 7264 7259"/>
                    <a:gd name="T233" fmla="*/ T232 w 2614"/>
                    <a:gd name="T234" fmla="+- 0 9290 6367"/>
                    <a:gd name="T235" fmla="*/ 9290 h 3117"/>
                    <a:gd name="T236" fmla="+- 0 7263 7259"/>
                    <a:gd name="T237" fmla="*/ T236 w 2614"/>
                    <a:gd name="T238" fmla="+- 0 9367 6367"/>
                    <a:gd name="T239" fmla="*/ 9367 h 3117"/>
                    <a:gd name="T240" fmla="+- 0 9816 7259"/>
                    <a:gd name="T241" fmla="*/ T240 w 2614"/>
                    <a:gd name="T242" fmla="+- 0 9465 6367"/>
                    <a:gd name="T243" fmla="*/ 9465 h 311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  <a:cxn ang="0">
                      <a:pos x="T221" y="T223"/>
                    </a:cxn>
                    <a:cxn ang="0">
                      <a:pos x="T225" y="T227"/>
                    </a:cxn>
                    <a:cxn ang="0">
                      <a:pos x="T229" y="T231"/>
                    </a:cxn>
                    <a:cxn ang="0">
                      <a:pos x="T233" y="T235"/>
                    </a:cxn>
                    <a:cxn ang="0">
                      <a:pos x="T237" y="T239"/>
                    </a:cxn>
                    <a:cxn ang="0">
                      <a:pos x="T241" y="T243"/>
                    </a:cxn>
                  </a:cxnLst>
                  <a:rect l="0" t="0" r="r" b="b"/>
                  <a:pathLst>
                    <a:path w="2614" h="3117">
                      <a:moveTo>
                        <a:pt x="2565" y="3095"/>
                      </a:moveTo>
                      <a:lnTo>
                        <a:pt x="2565" y="496"/>
                      </a:lnTo>
                      <a:lnTo>
                        <a:pt x="2564" y="495"/>
                      </a:lnTo>
                      <a:lnTo>
                        <a:pt x="2547" y="494"/>
                      </a:lnTo>
                      <a:lnTo>
                        <a:pt x="2527" y="494"/>
                      </a:lnTo>
                      <a:lnTo>
                        <a:pt x="2502" y="494"/>
                      </a:lnTo>
                      <a:lnTo>
                        <a:pt x="2474" y="495"/>
                      </a:lnTo>
                      <a:lnTo>
                        <a:pt x="2441" y="495"/>
                      </a:lnTo>
                      <a:lnTo>
                        <a:pt x="2414" y="496"/>
                      </a:lnTo>
                      <a:lnTo>
                        <a:pt x="2246" y="496"/>
                      </a:lnTo>
                      <a:lnTo>
                        <a:pt x="2091" y="496"/>
                      </a:lnTo>
                      <a:lnTo>
                        <a:pt x="1963" y="496"/>
                      </a:lnTo>
                      <a:lnTo>
                        <a:pt x="1826" y="497"/>
                      </a:lnTo>
                      <a:lnTo>
                        <a:pt x="1767" y="497"/>
                      </a:lnTo>
                      <a:lnTo>
                        <a:pt x="1694" y="493"/>
                      </a:lnTo>
                      <a:lnTo>
                        <a:pt x="1639" y="483"/>
                      </a:lnTo>
                      <a:lnTo>
                        <a:pt x="1601" y="466"/>
                      </a:lnTo>
                      <a:lnTo>
                        <a:pt x="1576" y="444"/>
                      </a:lnTo>
                      <a:lnTo>
                        <a:pt x="1564" y="417"/>
                      </a:lnTo>
                      <a:lnTo>
                        <a:pt x="1561" y="387"/>
                      </a:lnTo>
                      <a:lnTo>
                        <a:pt x="1566" y="354"/>
                      </a:lnTo>
                      <a:lnTo>
                        <a:pt x="1576" y="318"/>
                      </a:lnTo>
                      <a:lnTo>
                        <a:pt x="1589" y="281"/>
                      </a:lnTo>
                      <a:lnTo>
                        <a:pt x="1603" y="243"/>
                      </a:lnTo>
                      <a:lnTo>
                        <a:pt x="1616" y="205"/>
                      </a:lnTo>
                      <a:lnTo>
                        <a:pt x="1625" y="169"/>
                      </a:lnTo>
                      <a:lnTo>
                        <a:pt x="1629" y="134"/>
                      </a:lnTo>
                      <a:lnTo>
                        <a:pt x="1625" y="101"/>
                      </a:lnTo>
                      <a:lnTo>
                        <a:pt x="1610" y="71"/>
                      </a:lnTo>
                      <a:lnTo>
                        <a:pt x="1584" y="46"/>
                      </a:lnTo>
                      <a:lnTo>
                        <a:pt x="1543" y="25"/>
                      </a:lnTo>
                      <a:lnTo>
                        <a:pt x="1485" y="10"/>
                      </a:lnTo>
                      <a:lnTo>
                        <a:pt x="1408" y="2"/>
                      </a:lnTo>
                      <a:lnTo>
                        <a:pt x="1310" y="0"/>
                      </a:lnTo>
                      <a:lnTo>
                        <a:pt x="1216" y="6"/>
                      </a:lnTo>
                      <a:lnTo>
                        <a:pt x="1143" y="17"/>
                      </a:lnTo>
                      <a:lnTo>
                        <a:pt x="1087" y="35"/>
                      </a:lnTo>
                      <a:lnTo>
                        <a:pt x="1048" y="56"/>
                      </a:lnTo>
                      <a:lnTo>
                        <a:pt x="1023" y="83"/>
                      </a:lnTo>
                      <a:lnTo>
                        <a:pt x="1009" y="112"/>
                      </a:lnTo>
                      <a:lnTo>
                        <a:pt x="1006" y="144"/>
                      </a:lnTo>
                      <a:lnTo>
                        <a:pt x="1010" y="178"/>
                      </a:lnTo>
                      <a:lnTo>
                        <a:pt x="1020" y="214"/>
                      </a:lnTo>
                      <a:lnTo>
                        <a:pt x="1033" y="250"/>
                      </a:lnTo>
                      <a:lnTo>
                        <a:pt x="1048" y="287"/>
                      </a:lnTo>
                      <a:lnTo>
                        <a:pt x="1062" y="322"/>
                      </a:lnTo>
                      <a:lnTo>
                        <a:pt x="1074" y="356"/>
                      </a:lnTo>
                      <a:lnTo>
                        <a:pt x="1080" y="388"/>
                      </a:lnTo>
                      <a:lnTo>
                        <a:pt x="1080" y="417"/>
                      </a:lnTo>
                      <a:lnTo>
                        <a:pt x="1071" y="443"/>
                      </a:lnTo>
                      <a:lnTo>
                        <a:pt x="1050" y="465"/>
                      </a:lnTo>
                      <a:lnTo>
                        <a:pt x="1017" y="482"/>
                      </a:lnTo>
                      <a:lnTo>
                        <a:pt x="968" y="493"/>
                      </a:lnTo>
                      <a:lnTo>
                        <a:pt x="902" y="498"/>
                      </a:lnTo>
                      <a:lnTo>
                        <a:pt x="669" y="498"/>
                      </a:lnTo>
                      <a:lnTo>
                        <a:pt x="522" y="499"/>
                      </a:lnTo>
                      <a:lnTo>
                        <a:pt x="397" y="499"/>
                      </a:lnTo>
                      <a:lnTo>
                        <a:pt x="265" y="499"/>
                      </a:lnTo>
                      <a:lnTo>
                        <a:pt x="196" y="499"/>
                      </a:lnTo>
                      <a:lnTo>
                        <a:pt x="159" y="499"/>
                      </a:lnTo>
                      <a:lnTo>
                        <a:pt x="128" y="498"/>
                      </a:lnTo>
                      <a:lnTo>
                        <a:pt x="101" y="498"/>
                      </a:lnTo>
                      <a:lnTo>
                        <a:pt x="78" y="497"/>
                      </a:lnTo>
                      <a:lnTo>
                        <a:pt x="59" y="498"/>
                      </a:lnTo>
                      <a:lnTo>
                        <a:pt x="43" y="500"/>
                      </a:lnTo>
                      <a:lnTo>
                        <a:pt x="30" y="503"/>
                      </a:lnTo>
                      <a:lnTo>
                        <a:pt x="20" y="509"/>
                      </a:lnTo>
                      <a:lnTo>
                        <a:pt x="13" y="517"/>
                      </a:lnTo>
                      <a:lnTo>
                        <a:pt x="7" y="528"/>
                      </a:lnTo>
                      <a:lnTo>
                        <a:pt x="4" y="542"/>
                      </a:lnTo>
                      <a:lnTo>
                        <a:pt x="2" y="559"/>
                      </a:lnTo>
                      <a:lnTo>
                        <a:pt x="1" y="581"/>
                      </a:lnTo>
                      <a:lnTo>
                        <a:pt x="0" y="607"/>
                      </a:lnTo>
                      <a:lnTo>
                        <a:pt x="0" y="668"/>
                      </a:lnTo>
                      <a:lnTo>
                        <a:pt x="1" y="720"/>
                      </a:lnTo>
                      <a:lnTo>
                        <a:pt x="2" y="767"/>
                      </a:lnTo>
                      <a:lnTo>
                        <a:pt x="2" y="810"/>
                      </a:lnTo>
                      <a:lnTo>
                        <a:pt x="3" y="848"/>
                      </a:lnTo>
                      <a:lnTo>
                        <a:pt x="3" y="883"/>
                      </a:lnTo>
                      <a:lnTo>
                        <a:pt x="4" y="915"/>
                      </a:lnTo>
                      <a:lnTo>
                        <a:pt x="4" y="944"/>
                      </a:lnTo>
                      <a:lnTo>
                        <a:pt x="4" y="971"/>
                      </a:lnTo>
                      <a:lnTo>
                        <a:pt x="4" y="1020"/>
                      </a:lnTo>
                      <a:lnTo>
                        <a:pt x="4" y="1088"/>
                      </a:lnTo>
                      <a:lnTo>
                        <a:pt x="4" y="1112"/>
                      </a:lnTo>
                      <a:lnTo>
                        <a:pt x="4" y="1136"/>
                      </a:lnTo>
                      <a:lnTo>
                        <a:pt x="3" y="1162"/>
                      </a:lnTo>
                      <a:lnTo>
                        <a:pt x="3" y="1191"/>
                      </a:lnTo>
                      <a:lnTo>
                        <a:pt x="2" y="1221"/>
                      </a:lnTo>
                      <a:lnTo>
                        <a:pt x="2" y="1255"/>
                      </a:lnTo>
                      <a:lnTo>
                        <a:pt x="1" y="1292"/>
                      </a:lnTo>
                      <a:lnTo>
                        <a:pt x="1" y="1334"/>
                      </a:lnTo>
                      <a:lnTo>
                        <a:pt x="2" y="1372"/>
                      </a:lnTo>
                      <a:lnTo>
                        <a:pt x="4" y="1408"/>
                      </a:lnTo>
                      <a:lnTo>
                        <a:pt x="6" y="1440"/>
                      </a:lnTo>
                      <a:lnTo>
                        <a:pt x="10" y="1468"/>
                      </a:lnTo>
                      <a:lnTo>
                        <a:pt x="14" y="1494"/>
                      </a:lnTo>
                      <a:lnTo>
                        <a:pt x="20" y="1517"/>
                      </a:lnTo>
                      <a:lnTo>
                        <a:pt x="26" y="1538"/>
                      </a:lnTo>
                      <a:lnTo>
                        <a:pt x="33" y="1555"/>
                      </a:lnTo>
                      <a:lnTo>
                        <a:pt x="40" y="1571"/>
                      </a:lnTo>
                      <a:lnTo>
                        <a:pt x="49" y="1584"/>
                      </a:lnTo>
                      <a:lnTo>
                        <a:pt x="58" y="1595"/>
                      </a:lnTo>
                      <a:lnTo>
                        <a:pt x="67" y="1603"/>
                      </a:lnTo>
                      <a:lnTo>
                        <a:pt x="77" y="1610"/>
                      </a:lnTo>
                      <a:lnTo>
                        <a:pt x="88" y="1615"/>
                      </a:lnTo>
                      <a:lnTo>
                        <a:pt x="99" y="1619"/>
                      </a:lnTo>
                      <a:lnTo>
                        <a:pt x="110" y="1621"/>
                      </a:lnTo>
                      <a:lnTo>
                        <a:pt x="118" y="1621"/>
                      </a:lnTo>
                      <a:lnTo>
                        <a:pt x="139" y="1620"/>
                      </a:lnTo>
                      <a:lnTo>
                        <a:pt x="161" y="1616"/>
                      </a:lnTo>
                      <a:lnTo>
                        <a:pt x="184" y="1609"/>
                      </a:lnTo>
                      <a:lnTo>
                        <a:pt x="208" y="1600"/>
                      </a:lnTo>
                      <a:lnTo>
                        <a:pt x="231" y="1590"/>
                      </a:lnTo>
                      <a:lnTo>
                        <a:pt x="255" y="1581"/>
                      </a:lnTo>
                      <a:lnTo>
                        <a:pt x="278" y="1571"/>
                      </a:lnTo>
                      <a:lnTo>
                        <a:pt x="301" y="1563"/>
                      </a:lnTo>
                      <a:lnTo>
                        <a:pt x="324" y="1556"/>
                      </a:lnTo>
                      <a:lnTo>
                        <a:pt x="345" y="1552"/>
                      </a:lnTo>
                      <a:lnTo>
                        <a:pt x="365" y="1552"/>
                      </a:lnTo>
                      <a:lnTo>
                        <a:pt x="384" y="1556"/>
                      </a:lnTo>
                      <a:lnTo>
                        <a:pt x="402" y="1564"/>
                      </a:lnTo>
                      <a:lnTo>
                        <a:pt x="418" y="1579"/>
                      </a:lnTo>
                      <a:lnTo>
                        <a:pt x="431" y="1599"/>
                      </a:lnTo>
                      <a:lnTo>
                        <a:pt x="443" y="1627"/>
                      </a:lnTo>
                      <a:lnTo>
                        <a:pt x="452" y="1662"/>
                      </a:lnTo>
                      <a:lnTo>
                        <a:pt x="458" y="1706"/>
                      </a:lnTo>
                      <a:lnTo>
                        <a:pt x="461" y="1760"/>
                      </a:lnTo>
                      <a:lnTo>
                        <a:pt x="462" y="1823"/>
                      </a:lnTo>
                      <a:lnTo>
                        <a:pt x="462" y="1893"/>
                      </a:lnTo>
                      <a:lnTo>
                        <a:pt x="459" y="1952"/>
                      </a:lnTo>
                      <a:lnTo>
                        <a:pt x="453" y="2002"/>
                      </a:lnTo>
                      <a:lnTo>
                        <a:pt x="443" y="2043"/>
                      </a:lnTo>
                      <a:lnTo>
                        <a:pt x="432" y="2076"/>
                      </a:lnTo>
                      <a:lnTo>
                        <a:pt x="417" y="2101"/>
                      </a:lnTo>
                      <a:lnTo>
                        <a:pt x="401" y="2120"/>
                      </a:lnTo>
                      <a:lnTo>
                        <a:pt x="382" y="2133"/>
                      </a:lnTo>
                      <a:lnTo>
                        <a:pt x="362" y="2141"/>
                      </a:lnTo>
                      <a:lnTo>
                        <a:pt x="340" y="2144"/>
                      </a:lnTo>
                      <a:lnTo>
                        <a:pt x="318" y="2144"/>
                      </a:lnTo>
                      <a:lnTo>
                        <a:pt x="294" y="2141"/>
                      </a:lnTo>
                      <a:lnTo>
                        <a:pt x="270" y="2135"/>
                      </a:lnTo>
                      <a:lnTo>
                        <a:pt x="245" y="2128"/>
                      </a:lnTo>
                      <a:lnTo>
                        <a:pt x="220" y="2120"/>
                      </a:lnTo>
                      <a:lnTo>
                        <a:pt x="196" y="2112"/>
                      </a:lnTo>
                      <a:lnTo>
                        <a:pt x="171" y="2105"/>
                      </a:lnTo>
                      <a:lnTo>
                        <a:pt x="148" y="2099"/>
                      </a:lnTo>
                      <a:lnTo>
                        <a:pt x="125" y="2095"/>
                      </a:lnTo>
                      <a:lnTo>
                        <a:pt x="103" y="2094"/>
                      </a:lnTo>
                      <a:lnTo>
                        <a:pt x="90" y="2096"/>
                      </a:lnTo>
                      <a:lnTo>
                        <a:pt x="77" y="2099"/>
                      </a:lnTo>
                      <a:lnTo>
                        <a:pt x="65" y="2104"/>
                      </a:lnTo>
                      <a:lnTo>
                        <a:pt x="53" y="2111"/>
                      </a:lnTo>
                      <a:lnTo>
                        <a:pt x="43" y="2121"/>
                      </a:lnTo>
                      <a:lnTo>
                        <a:pt x="33" y="2134"/>
                      </a:lnTo>
                      <a:lnTo>
                        <a:pt x="25" y="2149"/>
                      </a:lnTo>
                      <a:lnTo>
                        <a:pt x="18" y="2168"/>
                      </a:lnTo>
                      <a:lnTo>
                        <a:pt x="12" y="2190"/>
                      </a:lnTo>
                      <a:lnTo>
                        <a:pt x="7" y="2215"/>
                      </a:lnTo>
                      <a:lnTo>
                        <a:pt x="4" y="2245"/>
                      </a:lnTo>
                      <a:lnTo>
                        <a:pt x="2" y="2278"/>
                      </a:lnTo>
                      <a:lnTo>
                        <a:pt x="2" y="2315"/>
                      </a:lnTo>
                      <a:lnTo>
                        <a:pt x="3" y="2342"/>
                      </a:lnTo>
                      <a:lnTo>
                        <a:pt x="4" y="2377"/>
                      </a:lnTo>
                      <a:lnTo>
                        <a:pt x="5" y="2415"/>
                      </a:lnTo>
                      <a:lnTo>
                        <a:pt x="6" y="2454"/>
                      </a:lnTo>
                      <a:lnTo>
                        <a:pt x="6" y="2495"/>
                      </a:lnTo>
                      <a:lnTo>
                        <a:pt x="7" y="2536"/>
                      </a:lnTo>
                      <a:lnTo>
                        <a:pt x="7" y="2578"/>
                      </a:lnTo>
                      <a:lnTo>
                        <a:pt x="7" y="2701"/>
                      </a:lnTo>
                      <a:lnTo>
                        <a:pt x="7" y="2740"/>
                      </a:lnTo>
                      <a:lnTo>
                        <a:pt x="6" y="2777"/>
                      </a:lnTo>
                      <a:lnTo>
                        <a:pt x="6" y="2813"/>
                      </a:lnTo>
                      <a:lnTo>
                        <a:pt x="6" y="2845"/>
                      </a:lnTo>
                      <a:lnTo>
                        <a:pt x="5" y="2875"/>
                      </a:lnTo>
                      <a:lnTo>
                        <a:pt x="5" y="2901"/>
                      </a:lnTo>
                      <a:lnTo>
                        <a:pt x="5" y="2923"/>
                      </a:lnTo>
                      <a:lnTo>
                        <a:pt x="4" y="2955"/>
                      </a:lnTo>
                      <a:lnTo>
                        <a:pt x="4" y="2966"/>
                      </a:lnTo>
                      <a:lnTo>
                        <a:pt x="4" y="3000"/>
                      </a:lnTo>
                      <a:lnTo>
                        <a:pt x="8" y="3071"/>
                      </a:lnTo>
                      <a:lnTo>
                        <a:pt x="15" y="3098"/>
                      </a:lnTo>
                      <a:lnTo>
                        <a:pt x="2557" y="3098"/>
                      </a:lnTo>
                      <a:lnTo>
                        <a:pt x="2565" y="3095"/>
                      </a:lnTo>
                      <a:close/>
                    </a:path>
                  </a:pathLst>
                </a:custGeom>
                <a:solidFill>
                  <a:srgbClr val="ACC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7" name="Freeform 11721"/>
                <p:cNvSpPr>
                  <a:spLocks/>
                </p:cNvSpPr>
                <p:nvPr/>
              </p:nvSpPr>
              <p:spPr bwMode="auto">
                <a:xfrm>
                  <a:off x="6751" y="4250"/>
                  <a:ext cx="3117" cy="2628"/>
                </a:xfrm>
                <a:custGeom>
                  <a:avLst/>
                  <a:gdLst>
                    <a:gd name="T0" fmla="+- 0 7413 6751"/>
                    <a:gd name="T1" fmla="*/ T0 w 3117"/>
                    <a:gd name="T2" fmla="+- 0 6874 4250"/>
                    <a:gd name="T3" fmla="*/ 6874 h 2628"/>
                    <a:gd name="T4" fmla="+- 0 7500 6751"/>
                    <a:gd name="T5" fmla="*/ T4 w 3117"/>
                    <a:gd name="T6" fmla="+- 0 6872 4250"/>
                    <a:gd name="T7" fmla="*/ 6872 h 2628"/>
                    <a:gd name="T8" fmla="+- 0 7594 6751"/>
                    <a:gd name="T9" fmla="*/ T8 w 3117"/>
                    <a:gd name="T10" fmla="+- 0 6871 4250"/>
                    <a:gd name="T11" fmla="*/ 6871 h 2628"/>
                    <a:gd name="T12" fmla="+- 0 7709 6751"/>
                    <a:gd name="T13" fmla="*/ T12 w 3117"/>
                    <a:gd name="T14" fmla="+- 0 6870 4250"/>
                    <a:gd name="T15" fmla="*/ 6870 h 2628"/>
                    <a:gd name="T16" fmla="+- 0 7920 6751"/>
                    <a:gd name="T17" fmla="*/ T16 w 3117"/>
                    <a:gd name="T18" fmla="+- 0 6869 4250"/>
                    <a:gd name="T19" fmla="*/ 6869 h 2628"/>
                    <a:gd name="T20" fmla="+- 0 8042 6751"/>
                    <a:gd name="T21" fmla="*/ T20 w 3117"/>
                    <a:gd name="T22" fmla="+- 0 6871 4250"/>
                    <a:gd name="T23" fmla="*/ 6871 h 2628"/>
                    <a:gd name="T24" fmla="+- 0 8146 6751"/>
                    <a:gd name="T25" fmla="*/ T24 w 3117"/>
                    <a:gd name="T26" fmla="+- 0 6869 4250"/>
                    <a:gd name="T27" fmla="*/ 6869 h 2628"/>
                    <a:gd name="T28" fmla="+- 0 8236 6751"/>
                    <a:gd name="T29" fmla="*/ T28 w 3117"/>
                    <a:gd name="T30" fmla="+- 0 6859 4250"/>
                    <a:gd name="T31" fmla="*/ 6859 h 2628"/>
                    <a:gd name="T32" fmla="+- 0 8300 6751"/>
                    <a:gd name="T33" fmla="*/ T32 w 3117"/>
                    <a:gd name="T34" fmla="+- 0 6842 4250"/>
                    <a:gd name="T35" fmla="*/ 6842 h 2628"/>
                    <a:gd name="T36" fmla="+- 0 8341 6751"/>
                    <a:gd name="T37" fmla="*/ T36 w 3117"/>
                    <a:gd name="T38" fmla="+- 0 6818 4250"/>
                    <a:gd name="T39" fmla="*/ 6818 h 2628"/>
                    <a:gd name="T40" fmla="+- 0 8364 6751"/>
                    <a:gd name="T41" fmla="*/ T40 w 3117"/>
                    <a:gd name="T42" fmla="+- 0 6788 4250"/>
                    <a:gd name="T43" fmla="*/ 6788 h 2628"/>
                    <a:gd name="T44" fmla="+- 0 8372 6751"/>
                    <a:gd name="T45" fmla="*/ T44 w 3117"/>
                    <a:gd name="T46" fmla="+- 0 6754 4250"/>
                    <a:gd name="T47" fmla="*/ 6754 h 2628"/>
                    <a:gd name="T48" fmla="+- 0 8360 6751"/>
                    <a:gd name="T49" fmla="*/ T48 w 3117"/>
                    <a:gd name="T50" fmla="+- 0 6688 4250"/>
                    <a:gd name="T51" fmla="*/ 6688 h 2628"/>
                    <a:gd name="T52" fmla="+- 0 8331 6751"/>
                    <a:gd name="T53" fmla="*/ T52 w 3117"/>
                    <a:gd name="T54" fmla="+- 0 6617 4250"/>
                    <a:gd name="T55" fmla="*/ 6617 h 2628"/>
                    <a:gd name="T56" fmla="+- 0 8307 6751"/>
                    <a:gd name="T57" fmla="*/ T56 w 3117"/>
                    <a:gd name="T58" fmla="+- 0 6548 4250"/>
                    <a:gd name="T59" fmla="*/ 6548 h 2628"/>
                    <a:gd name="T60" fmla="+- 0 8307 6751"/>
                    <a:gd name="T61" fmla="*/ T60 w 3117"/>
                    <a:gd name="T62" fmla="+- 0 6487 4250"/>
                    <a:gd name="T63" fmla="*/ 6487 h 2628"/>
                    <a:gd name="T64" fmla="+- 0 8350 6751"/>
                    <a:gd name="T65" fmla="*/ T64 w 3117"/>
                    <a:gd name="T66" fmla="+- 0 6441 4250"/>
                    <a:gd name="T67" fmla="*/ 6441 h 2628"/>
                    <a:gd name="T68" fmla="+- 0 8457 6751"/>
                    <a:gd name="T69" fmla="*/ T68 w 3117"/>
                    <a:gd name="T70" fmla="+- 0 6414 4250"/>
                    <a:gd name="T71" fmla="*/ 6414 h 2628"/>
                    <a:gd name="T72" fmla="+- 0 8643 6751"/>
                    <a:gd name="T73" fmla="*/ T72 w 3117"/>
                    <a:gd name="T74" fmla="+- 0 6410 4250"/>
                    <a:gd name="T75" fmla="*/ 6410 h 2628"/>
                    <a:gd name="T76" fmla="+- 0 8790 6751"/>
                    <a:gd name="T77" fmla="*/ T76 w 3117"/>
                    <a:gd name="T78" fmla="+- 0 6430 4250"/>
                    <a:gd name="T79" fmla="*/ 6430 h 2628"/>
                    <a:gd name="T80" fmla="+- 0 8861 6751"/>
                    <a:gd name="T81" fmla="*/ T80 w 3117"/>
                    <a:gd name="T82" fmla="+- 0 6476 4250"/>
                    <a:gd name="T83" fmla="*/ 6476 h 2628"/>
                    <a:gd name="T84" fmla="+- 0 8877 6751"/>
                    <a:gd name="T85" fmla="*/ T84 w 3117"/>
                    <a:gd name="T86" fmla="+- 0 6540 4250"/>
                    <a:gd name="T87" fmla="*/ 6540 h 2628"/>
                    <a:gd name="T88" fmla="+- 0 8860 6751"/>
                    <a:gd name="T89" fmla="*/ T88 w 3117"/>
                    <a:gd name="T90" fmla="+- 0 6614 4250"/>
                    <a:gd name="T91" fmla="*/ 6614 h 2628"/>
                    <a:gd name="T92" fmla="+- 0 8831 6751"/>
                    <a:gd name="T93" fmla="*/ T92 w 3117"/>
                    <a:gd name="T94" fmla="+- 0 6691 4250"/>
                    <a:gd name="T95" fmla="*/ 6691 h 2628"/>
                    <a:gd name="T96" fmla="+- 0 8810 6751"/>
                    <a:gd name="T97" fmla="*/ T96 w 3117"/>
                    <a:gd name="T98" fmla="+- 0 6763 4250"/>
                    <a:gd name="T99" fmla="*/ 6763 h 2628"/>
                    <a:gd name="T100" fmla="+- 0 8815 6751"/>
                    <a:gd name="T101" fmla="*/ T100 w 3117"/>
                    <a:gd name="T102" fmla="+- 0 6808 4250"/>
                    <a:gd name="T103" fmla="*/ 6808 h 2628"/>
                    <a:gd name="T104" fmla="+- 0 8841 6751"/>
                    <a:gd name="T105" fmla="*/ T104 w 3117"/>
                    <a:gd name="T106" fmla="+- 0 6836 4250"/>
                    <a:gd name="T107" fmla="*/ 6836 h 2628"/>
                    <a:gd name="T108" fmla="+- 0 8889 6751"/>
                    <a:gd name="T109" fmla="*/ T108 w 3117"/>
                    <a:gd name="T110" fmla="+- 0 6856 4250"/>
                    <a:gd name="T111" fmla="*/ 6856 h 2628"/>
                    <a:gd name="T112" fmla="+- 0 8960 6751"/>
                    <a:gd name="T113" fmla="*/ T112 w 3117"/>
                    <a:gd name="T114" fmla="+- 0 6867 4250"/>
                    <a:gd name="T115" fmla="*/ 6867 h 2628"/>
                    <a:gd name="T116" fmla="+- 0 9055 6751"/>
                    <a:gd name="T117" fmla="*/ T116 w 3117"/>
                    <a:gd name="T118" fmla="+- 0 6870 4250"/>
                    <a:gd name="T119" fmla="*/ 6870 h 2628"/>
                    <a:gd name="T120" fmla="+- 0 9155 6751"/>
                    <a:gd name="T121" fmla="*/ T120 w 3117"/>
                    <a:gd name="T122" fmla="+- 0 6867 4250"/>
                    <a:gd name="T123" fmla="*/ 6867 h 2628"/>
                    <a:gd name="T124" fmla="+- 0 9231 6751"/>
                    <a:gd name="T125" fmla="*/ T124 w 3117"/>
                    <a:gd name="T126" fmla="+- 0 6864 4250"/>
                    <a:gd name="T127" fmla="*/ 6864 h 2628"/>
                    <a:gd name="T128" fmla="+- 0 9298 6751"/>
                    <a:gd name="T129" fmla="*/ T128 w 3117"/>
                    <a:gd name="T130" fmla="+- 0 6863 4250"/>
                    <a:gd name="T131" fmla="*/ 6863 h 2628"/>
                    <a:gd name="T132" fmla="+- 0 9421 6751"/>
                    <a:gd name="T133" fmla="*/ T132 w 3117"/>
                    <a:gd name="T134" fmla="+- 0 6863 4250"/>
                    <a:gd name="T135" fmla="*/ 6863 h 2628"/>
                    <a:gd name="T136" fmla="+- 0 9522 6751"/>
                    <a:gd name="T137" fmla="*/ T136 w 3117"/>
                    <a:gd name="T138" fmla="+- 0 6864 4250"/>
                    <a:gd name="T139" fmla="*/ 6864 h 2628"/>
                    <a:gd name="T140" fmla="+- 0 9661 6751"/>
                    <a:gd name="T141" fmla="*/ T140 w 3117"/>
                    <a:gd name="T142" fmla="+- 0 6867 4250"/>
                    <a:gd name="T143" fmla="*/ 6867 h 2628"/>
                    <a:gd name="T144" fmla="+- 0 9771 6751"/>
                    <a:gd name="T145" fmla="*/ T144 w 3117"/>
                    <a:gd name="T146" fmla="+- 0 6868 4250"/>
                    <a:gd name="T147" fmla="*/ 6868 h 2628"/>
                    <a:gd name="T148" fmla="+- 0 9824 6751"/>
                    <a:gd name="T149" fmla="*/ T148 w 3117"/>
                    <a:gd name="T150" fmla="+- 0 6864 4250"/>
                    <a:gd name="T151" fmla="*/ 6864 h 2628"/>
                    <a:gd name="T152" fmla="+- 0 7240 6751"/>
                    <a:gd name="T153" fmla="*/ T152 w 3117"/>
                    <a:gd name="T154" fmla="+- 0 4421 4250"/>
                    <a:gd name="T155" fmla="*/ 4421 h 2628"/>
                    <a:gd name="T156" fmla="+- 0 7241 6751"/>
                    <a:gd name="T157" fmla="*/ T156 w 3117"/>
                    <a:gd name="T158" fmla="+- 0 4742 4250"/>
                    <a:gd name="T159" fmla="*/ 4742 h 2628"/>
                    <a:gd name="T160" fmla="+- 0 7242 6751"/>
                    <a:gd name="T161" fmla="*/ T160 w 3117"/>
                    <a:gd name="T162" fmla="+- 0 5104 4250"/>
                    <a:gd name="T163" fmla="*/ 5104 h 2628"/>
                    <a:gd name="T164" fmla="+- 0 7211 6751"/>
                    <a:gd name="T165" fmla="*/ T164 w 3117"/>
                    <a:gd name="T166" fmla="+- 0 5271 4250"/>
                    <a:gd name="T167" fmla="*/ 5271 h 2628"/>
                    <a:gd name="T168" fmla="+- 0 7133 6751"/>
                    <a:gd name="T169" fmla="*/ T168 w 3117"/>
                    <a:gd name="T170" fmla="+- 0 5311 4250"/>
                    <a:gd name="T171" fmla="*/ 5311 h 2628"/>
                    <a:gd name="T172" fmla="+- 0 7028 6751"/>
                    <a:gd name="T173" fmla="*/ T172 w 3117"/>
                    <a:gd name="T174" fmla="+- 0 5283 4250"/>
                    <a:gd name="T175" fmla="*/ 5283 h 2628"/>
                    <a:gd name="T176" fmla="+- 0 6917 6751"/>
                    <a:gd name="T177" fmla="*/ T176 w 3117"/>
                    <a:gd name="T178" fmla="+- 0 5247 4250"/>
                    <a:gd name="T179" fmla="*/ 5247 h 2628"/>
                    <a:gd name="T180" fmla="+- 0 6821 6751"/>
                    <a:gd name="T181" fmla="*/ T180 w 3117"/>
                    <a:gd name="T182" fmla="+- 0 5262 4250"/>
                    <a:gd name="T183" fmla="*/ 5262 h 2628"/>
                    <a:gd name="T184" fmla="+- 0 6761 6751"/>
                    <a:gd name="T185" fmla="*/ T184 w 3117"/>
                    <a:gd name="T186" fmla="+- 0 5387 4250"/>
                    <a:gd name="T187" fmla="*/ 5387 h 2628"/>
                    <a:gd name="T188" fmla="+- 0 6756 6751"/>
                    <a:gd name="T189" fmla="*/ T188 w 3117"/>
                    <a:gd name="T190" fmla="+- 0 5655 4250"/>
                    <a:gd name="T191" fmla="*/ 5655 h 2628"/>
                    <a:gd name="T192" fmla="+- 0 6806 6751"/>
                    <a:gd name="T193" fmla="*/ T192 w 3117"/>
                    <a:gd name="T194" fmla="+- 0 5824 4250"/>
                    <a:gd name="T195" fmla="*/ 5824 h 2628"/>
                    <a:gd name="T196" fmla="+- 0 6892 6751"/>
                    <a:gd name="T197" fmla="*/ T196 w 3117"/>
                    <a:gd name="T198" fmla="+- 0 5866 4250"/>
                    <a:gd name="T199" fmla="*/ 5866 h 2628"/>
                    <a:gd name="T200" fmla="+- 0 6996 6751"/>
                    <a:gd name="T201" fmla="*/ T200 w 3117"/>
                    <a:gd name="T202" fmla="+- 0 5838 4250"/>
                    <a:gd name="T203" fmla="*/ 5838 h 2628"/>
                    <a:gd name="T204" fmla="+- 0 7099 6751"/>
                    <a:gd name="T205" fmla="*/ T204 w 3117"/>
                    <a:gd name="T206" fmla="+- 0 5797 4250"/>
                    <a:gd name="T207" fmla="*/ 5797 h 2628"/>
                    <a:gd name="T208" fmla="+- 0 7205 6751"/>
                    <a:gd name="T209" fmla="*/ T208 w 3117"/>
                    <a:gd name="T210" fmla="+- 0 5820 4250"/>
                    <a:gd name="T211" fmla="*/ 5820 h 2628"/>
                    <a:gd name="T212" fmla="+- 0 7238 6751"/>
                    <a:gd name="T213" fmla="*/ T212 w 3117"/>
                    <a:gd name="T214" fmla="+- 0 5968 4250"/>
                    <a:gd name="T215" fmla="*/ 5968 h 2628"/>
                    <a:gd name="T216" fmla="+- 0 7237 6751"/>
                    <a:gd name="T217" fmla="*/ T216 w 3117"/>
                    <a:gd name="T218" fmla="+- 0 6454 4250"/>
                    <a:gd name="T219" fmla="*/ 6454 h 2628"/>
                    <a:gd name="T220" fmla="+- 0 7234 6751"/>
                    <a:gd name="T221" fmla="*/ T220 w 3117"/>
                    <a:gd name="T222" fmla="+- 0 6585 4250"/>
                    <a:gd name="T223" fmla="*/ 6585 h 2628"/>
                    <a:gd name="T224" fmla="+- 0 7230 6751"/>
                    <a:gd name="T225" fmla="*/ T224 w 3117"/>
                    <a:gd name="T226" fmla="+- 0 6725 4250"/>
                    <a:gd name="T227" fmla="*/ 6725 h 2628"/>
                    <a:gd name="T228" fmla="+- 0 7228 6751"/>
                    <a:gd name="T229" fmla="*/ T228 w 3117"/>
                    <a:gd name="T230" fmla="+- 0 6812 4250"/>
                    <a:gd name="T231" fmla="*/ 6812 h 2628"/>
                    <a:gd name="T232" fmla="+- 0 7245 6751"/>
                    <a:gd name="T233" fmla="*/ T232 w 3117"/>
                    <a:gd name="T234" fmla="+- 0 6859 4250"/>
                    <a:gd name="T235" fmla="*/ 6859 h 2628"/>
                    <a:gd name="T236" fmla="+- 0 7287 6751"/>
                    <a:gd name="T237" fmla="*/ T236 w 3117"/>
                    <a:gd name="T238" fmla="+- 0 6876 4250"/>
                    <a:gd name="T239" fmla="*/ 6876 h 2628"/>
                    <a:gd name="T240" fmla="+- 0 7354 6751"/>
                    <a:gd name="T241" fmla="*/ T240 w 3117"/>
                    <a:gd name="T242" fmla="+- 0 6877 4250"/>
                    <a:gd name="T243" fmla="*/ 6877 h 262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  <a:cxn ang="0">
                      <a:pos x="T221" y="T223"/>
                    </a:cxn>
                    <a:cxn ang="0">
                      <a:pos x="T225" y="T227"/>
                    </a:cxn>
                    <a:cxn ang="0">
                      <a:pos x="T229" y="T231"/>
                    </a:cxn>
                    <a:cxn ang="0">
                      <a:pos x="T233" y="T235"/>
                    </a:cxn>
                    <a:cxn ang="0">
                      <a:pos x="T237" y="T239"/>
                    </a:cxn>
                    <a:cxn ang="0">
                      <a:pos x="T241" y="T243"/>
                    </a:cxn>
                  </a:cxnLst>
                  <a:rect l="0" t="0" r="r" b="b"/>
                  <a:pathLst>
                    <a:path w="3117" h="2628">
                      <a:moveTo>
                        <a:pt x="603" y="2627"/>
                      </a:moveTo>
                      <a:lnTo>
                        <a:pt x="631" y="2626"/>
                      </a:lnTo>
                      <a:lnTo>
                        <a:pt x="662" y="2624"/>
                      </a:lnTo>
                      <a:lnTo>
                        <a:pt x="685" y="2624"/>
                      </a:lnTo>
                      <a:lnTo>
                        <a:pt x="724" y="2623"/>
                      </a:lnTo>
                      <a:lnTo>
                        <a:pt x="749" y="2622"/>
                      </a:lnTo>
                      <a:lnTo>
                        <a:pt x="777" y="2622"/>
                      </a:lnTo>
                      <a:lnTo>
                        <a:pt x="809" y="2621"/>
                      </a:lnTo>
                      <a:lnTo>
                        <a:pt x="843" y="2621"/>
                      </a:lnTo>
                      <a:lnTo>
                        <a:pt x="879" y="2621"/>
                      </a:lnTo>
                      <a:lnTo>
                        <a:pt x="918" y="2620"/>
                      </a:lnTo>
                      <a:lnTo>
                        <a:pt x="958" y="2620"/>
                      </a:lnTo>
                      <a:lnTo>
                        <a:pt x="999" y="2620"/>
                      </a:lnTo>
                      <a:lnTo>
                        <a:pt x="1041" y="2619"/>
                      </a:lnTo>
                      <a:lnTo>
                        <a:pt x="1169" y="2619"/>
                      </a:lnTo>
                      <a:lnTo>
                        <a:pt x="1211" y="2620"/>
                      </a:lnTo>
                      <a:lnTo>
                        <a:pt x="1252" y="2620"/>
                      </a:lnTo>
                      <a:lnTo>
                        <a:pt x="1291" y="2621"/>
                      </a:lnTo>
                      <a:lnTo>
                        <a:pt x="1318" y="2621"/>
                      </a:lnTo>
                      <a:lnTo>
                        <a:pt x="1358" y="2620"/>
                      </a:lnTo>
                      <a:lnTo>
                        <a:pt x="1395" y="2619"/>
                      </a:lnTo>
                      <a:lnTo>
                        <a:pt x="1428" y="2617"/>
                      </a:lnTo>
                      <a:lnTo>
                        <a:pt x="1458" y="2613"/>
                      </a:lnTo>
                      <a:lnTo>
                        <a:pt x="1485" y="2609"/>
                      </a:lnTo>
                      <a:lnTo>
                        <a:pt x="1509" y="2604"/>
                      </a:lnTo>
                      <a:lnTo>
                        <a:pt x="1530" y="2598"/>
                      </a:lnTo>
                      <a:lnTo>
                        <a:pt x="1549" y="2592"/>
                      </a:lnTo>
                      <a:lnTo>
                        <a:pt x="1565" y="2584"/>
                      </a:lnTo>
                      <a:lnTo>
                        <a:pt x="1579" y="2576"/>
                      </a:lnTo>
                      <a:lnTo>
                        <a:pt x="1590" y="2568"/>
                      </a:lnTo>
                      <a:lnTo>
                        <a:pt x="1600" y="2558"/>
                      </a:lnTo>
                      <a:lnTo>
                        <a:pt x="1608" y="2549"/>
                      </a:lnTo>
                      <a:lnTo>
                        <a:pt x="1613" y="2538"/>
                      </a:lnTo>
                      <a:lnTo>
                        <a:pt x="1617" y="2527"/>
                      </a:lnTo>
                      <a:lnTo>
                        <a:pt x="1620" y="2516"/>
                      </a:lnTo>
                      <a:lnTo>
                        <a:pt x="1621" y="2504"/>
                      </a:lnTo>
                      <a:lnTo>
                        <a:pt x="1620" y="2483"/>
                      </a:lnTo>
                      <a:lnTo>
                        <a:pt x="1615" y="2461"/>
                      </a:lnTo>
                      <a:lnTo>
                        <a:pt x="1609" y="2438"/>
                      </a:lnTo>
                      <a:lnTo>
                        <a:pt x="1600" y="2414"/>
                      </a:lnTo>
                      <a:lnTo>
                        <a:pt x="1590" y="2391"/>
                      </a:lnTo>
                      <a:lnTo>
                        <a:pt x="1580" y="2367"/>
                      </a:lnTo>
                      <a:lnTo>
                        <a:pt x="1571" y="2343"/>
                      </a:lnTo>
                      <a:lnTo>
                        <a:pt x="1562" y="2320"/>
                      </a:lnTo>
                      <a:lnTo>
                        <a:pt x="1556" y="2298"/>
                      </a:lnTo>
                      <a:lnTo>
                        <a:pt x="1552" y="2277"/>
                      </a:lnTo>
                      <a:lnTo>
                        <a:pt x="1552" y="2256"/>
                      </a:lnTo>
                      <a:lnTo>
                        <a:pt x="1556" y="2237"/>
                      </a:lnTo>
                      <a:lnTo>
                        <a:pt x="1564" y="2220"/>
                      </a:lnTo>
                      <a:lnTo>
                        <a:pt x="1578" y="2204"/>
                      </a:lnTo>
                      <a:lnTo>
                        <a:pt x="1599" y="2191"/>
                      </a:lnTo>
                      <a:lnTo>
                        <a:pt x="1627" y="2179"/>
                      </a:lnTo>
                      <a:lnTo>
                        <a:pt x="1662" y="2170"/>
                      </a:lnTo>
                      <a:lnTo>
                        <a:pt x="1706" y="2164"/>
                      </a:lnTo>
                      <a:lnTo>
                        <a:pt x="1759" y="2160"/>
                      </a:lnTo>
                      <a:lnTo>
                        <a:pt x="1823" y="2160"/>
                      </a:lnTo>
                      <a:lnTo>
                        <a:pt x="1892" y="2160"/>
                      </a:lnTo>
                      <a:lnTo>
                        <a:pt x="1951" y="2163"/>
                      </a:lnTo>
                      <a:lnTo>
                        <a:pt x="2000" y="2170"/>
                      </a:lnTo>
                      <a:lnTo>
                        <a:pt x="2039" y="2180"/>
                      </a:lnTo>
                      <a:lnTo>
                        <a:pt x="2070" y="2193"/>
                      </a:lnTo>
                      <a:lnTo>
                        <a:pt x="2093" y="2208"/>
                      </a:lnTo>
                      <a:lnTo>
                        <a:pt x="2110" y="2226"/>
                      </a:lnTo>
                      <a:lnTo>
                        <a:pt x="2120" y="2246"/>
                      </a:lnTo>
                      <a:lnTo>
                        <a:pt x="2126" y="2267"/>
                      </a:lnTo>
                      <a:lnTo>
                        <a:pt x="2126" y="2290"/>
                      </a:lnTo>
                      <a:lnTo>
                        <a:pt x="2123" y="2314"/>
                      </a:lnTo>
                      <a:lnTo>
                        <a:pt x="2117" y="2338"/>
                      </a:lnTo>
                      <a:lnTo>
                        <a:pt x="2109" y="2364"/>
                      </a:lnTo>
                      <a:lnTo>
                        <a:pt x="2100" y="2390"/>
                      </a:lnTo>
                      <a:lnTo>
                        <a:pt x="2090" y="2415"/>
                      </a:lnTo>
                      <a:lnTo>
                        <a:pt x="2080" y="2441"/>
                      </a:lnTo>
                      <a:lnTo>
                        <a:pt x="2071" y="2466"/>
                      </a:lnTo>
                      <a:lnTo>
                        <a:pt x="2064" y="2490"/>
                      </a:lnTo>
                      <a:lnTo>
                        <a:pt x="2059" y="2513"/>
                      </a:lnTo>
                      <a:lnTo>
                        <a:pt x="2058" y="2535"/>
                      </a:lnTo>
                      <a:lnTo>
                        <a:pt x="2060" y="2547"/>
                      </a:lnTo>
                      <a:lnTo>
                        <a:pt x="2064" y="2558"/>
                      </a:lnTo>
                      <a:lnTo>
                        <a:pt x="2070" y="2569"/>
                      </a:lnTo>
                      <a:lnTo>
                        <a:pt x="2079" y="2578"/>
                      </a:lnTo>
                      <a:lnTo>
                        <a:pt x="2090" y="2586"/>
                      </a:lnTo>
                      <a:lnTo>
                        <a:pt x="2103" y="2594"/>
                      </a:lnTo>
                      <a:lnTo>
                        <a:pt x="2119" y="2601"/>
                      </a:lnTo>
                      <a:lnTo>
                        <a:pt x="2138" y="2606"/>
                      </a:lnTo>
                      <a:lnTo>
                        <a:pt x="2159" y="2611"/>
                      </a:lnTo>
                      <a:lnTo>
                        <a:pt x="2183" y="2615"/>
                      </a:lnTo>
                      <a:lnTo>
                        <a:pt x="2209" y="2617"/>
                      </a:lnTo>
                      <a:lnTo>
                        <a:pt x="2238" y="2619"/>
                      </a:lnTo>
                      <a:lnTo>
                        <a:pt x="2270" y="2620"/>
                      </a:lnTo>
                      <a:lnTo>
                        <a:pt x="2304" y="2620"/>
                      </a:lnTo>
                      <a:lnTo>
                        <a:pt x="2341" y="2619"/>
                      </a:lnTo>
                      <a:lnTo>
                        <a:pt x="2374" y="2618"/>
                      </a:lnTo>
                      <a:lnTo>
                        <a:pt x="2404" y="2617"/>
                      </a:lnTo>
                      <a:lnTo>
                        <a:pt x="2431" y="2616"/>
                      </a:lnTo>
                      <a:lnTo>
                        <a:pt x="2457" y="2615"/>
                      </a:lnTo>
                      <a:lnTo>
                        <a:pt x="2480" y="2614"/>
                      </a:lnTo>
                      <a:lnTo>
                        <a:pt x="2503" y="2614"/>
                      </a:lnTo>
                      <a:lnTo>
                        <a:pt x="2525" y="2613"/>
                      </a:lnTo>
                      <a:lnTo>
                        <a:pt x="2547" y="2613"/>
                      </a:lnTo>
                      <a:lnTo>
                        <a:pt x="2569" y="2613"/>
                      </a:lnTo>
                      <a:lnTo>
                        <a:pt x="2642" y="2613"/>
                      </a:lnTo>
                      <a:lnTo>
                        <a:pt x="2670" y="2613"/>
                      </a:lnTo>
                      <a:lnTo>
                        <a:pt x="2700" y="2613"/>
                      </a:lnTo>
                      <a:lnTo>
                        <a:pt x="2734" y="2614"/>
                      </a:lnTo>
                      <a:lnTo>
                        <a:pt x="2771" y="2614"/>
                      </a:lnTo>
                      <a:lnTo>
                        <a:pt x="2813" y="2615"/>
                      </a:lnTo>
                      <a:lnTo>
                        <a:pt x="2859" y="2616"/>
                      </a:lnTo>
                      <a:lnTo>
                        <a:pt x="2910" y="2617"/>
                      </a:lnTo>
                      <a:lnTo>
                        <a:pt x="2966" y="2618"/>
                      </a:lnTo>
                      <a:lnTo>
                        <a:pt x="2990" y="2618"/>
                      </a:lnTo>
                      <a:lnTo>
                        <a:pt x="3020" y="2618"/>
                      </a:lnTo>
                      <a:lnTo>
                        <a:pt x="3045" y="2617"/>
                      </a:lnTo>
                      <a:lnTo>
                        <a:pt x="3065" y="2615"/>
                      </a:lnTo>
                      <a:lnTo>
                        <a:pt x="3073" y="2614"/>
                      </a:lnTo>
                      <a:lnTo>
                        <a:pt x="3073" y="169"/>
                      </a:lnTo>
                      <a:lnTo>
                        <a:pt x="489" y="169"/>
                      </a:lnTo>
                      <a:lnTo>
                        <a:pt x="489" y="171"/>
                      </a:lnTo>
                      <a:lnTo>
                        <a:pt x="490" y="208"/>
                      </a:lnTo>
                      <a:lnTo>
                        <a:pt x="490" y="339"/>
                      </a:lnTo>
                      <a:lnTo>
                        <a:pt x="490" y="492"/>
                      </a:lnTo>
                      <a:lnTo>
                        <a:pt x="490" y="663"/>
                      </a:lnTo>
                      <a:lnTo>
                        <a:pt x="491" y="821"/>
                      </a:lnTo>
                      <a:lnTo>
                        <a:pt x="491" y="854"/>
                      </a:lnTo>
                      <a:lnTo>
                        <a:pt x="487" y="928"/>
                      </a:lnTo>
                      <a:lnTo>
                        <a:pt x="477" y="983"/>
                      </a:lnTo>
                      <a:lnTo>
                        <a:pt x="460" y="1021"/>
                      </a:lnTo>
                      <a:lnTo>
                        <a:pt x="439" y="1046"/>
                      </a:lnTo>
                      <a:lnTo>
                        <a:pt x="412" y="1058"/>
                      </a:lnTo>
                      <a:lnTo>
                        <a:pt x="382" y="1061"/>
                      </a:lnTo>
                      <a:lnTo>
                        <a:pt x="349" y="1056"/>
                      </a:lnTo>
                      <a:lnTo>
                        <a:pt x="314" y="1046"/>
                      </a:lnTo>
                      <a:lnTo>
                        <a:pt x="277" y="1033"/>
                      </a:lnTo>
                      <a:lnTo>
                        <a:pt x="240" y="1019"/>
                      </a:lnTo>
                      <a:lnTo>
                        <a:pt x="203" y="1006"/>
                      </a:lnTo>
                      <a:lnTo>
                        <a:pt x="166" y="997"/>
                      </a:lnTo>
                      <a:lnTo>
                        <a:pt x="132" y="993"/>
                      </a:lnTo>
                      <a:lnTo>
                        <a:pt x="99" y="997"/>
                      </a:lnTo>
                      <a:lnTo>
                        <a:pt x="70" y="1012"/>
                      </a:lnTo>
                      <a:lnTo>
                        <a:pt x="45" y="1038"/>
                      </a:lnTo>
                      <a:lnTo>
                        <a:pt x="25" y="1079"/>
                      </a:lnTo>
                      <a:lnTo>
                        <a:pt x="10" y="1137"/>
                      </a:lnTo>
                      <a:lnTo>
                        <a:pt x="1" y="1214"/>
                      </a:lnTo>
                      <a:lnTo>
                        <a:pt x="0" y="1312"/>
                      </a:lnTo>
                      <a:lnTo>
                        <a:pt x="5" y="1405"/>
                      </a:lnTo>
                      <a:lnTo>
                        <a:pt x="17" y="1479"/>
                      </a:lnTo>
                      <a:lnTo>
                        <a:pt x="34" y="1534"/>
                      </a:lnTo>
                      <a:lnTo>
                        <a:pt x="55" y="1574"/>
                      </a:lnTo>
                      <a:lnTo>
                        <a:pt x="81" y="1599"/>
                      </a:lnTo>
                      <a:lnTo>
                        <a:pt x="109" y="1612"/>
                      </a:lnTo>
                      <a:lnTo>
                        <a:pt x="141" y="1616"/>
                      </a:lnTo>
                      <a:lnTo>
                        <a:pt x="174" y="1611"/>
                      </a:lnTo>
                      <a:lnTo>
                        <a:pt x="209" y="1601"/>
                      </a:lnTo>
                      <a:lnTo>
                        <a:pt x="245" y="1588"/>
                      </a:lnTo>
                      <a:lnTo>
                        <a:pt x="280" y="1573"/>
                      </a:lnTo>
                      <a:lnTo>
                        <a:pt x="315" y="1559"/>
                      </a:lnTo>
                      <a:lnTo>
                        <a:pt x="348" y="1547"/>
                      </a:lnTo>
                      <a:lnTo>
                        <a:pt x="379" y="1540"/>
                      </a:lnTo>
                      <a:lnTo>
                        <a:pt x="408" y="1540"/>
                      </a:lnTo>
                      <a:lnTo>
                        <a:pt x="454" y="1570"/>
                      </a:lnTo>
                      <a:lnTo>
                        <a:pt x="471" y="1603"/>
                      </a:lnTo>
                      <a:lnTo>
                        <a:pt x="482" y="1652"/>
                      </a:lnTo>
                      <a:lnTo>
                        <a:pt x="487" y="1718"/>
                      </a:lnTo>
                      <a:lnTo>
                        <a:pt x="487" y="2030"/>
                      </a:lnTo>
                      <a:lnTo>
                        <a:pt x="487" y="2170"/>
                      </a:lnTo>
                      <a:lnTo>
                        <a:pt x="486" y="2204"/>
                      </a:lnTo>
                      <a:lnTo>
                        <a:pt x="486" y="2241"/>
                      </a:lnTo>
                      <a:lnTo>
                        <a:pt x="485" y="2284"/>
                      </a:lnTo>
                      <a:lnTo>
                        <a:pt x="483" y="2335"/>
                      </a:lnTo>
                      <a:lnTo>
                        <a:pt x="481" y="2398"/>
                      </a:lnTo>
                      <a:lnTo>
                        <a:pt x="480" y="2434"/>
                      </a:lnTo>
                      <a:lnTo>
                        <a:pt x="479" y="2475"/>
                      </a:lnTo>
                      <a:lnTo>
                        <a:pt x="478" y="2520"/>
                      </a:lnTo>
                      <a:lnTo>
                        <a:pt x="477" y="2538"/>
                      </a:lnTo>
                      <a:lnTo>
                        <a:pt x="477" y="2562"/>
                      </a:lnTo>
                      <a:lnTo>
                        <a:pt x="480" y="2582"/>
                      </a:lnTo>
                      <a:lnTo>
                        <a:pt x="486" y="2597"/>
                      </a:lnTo>
                      <a:lnTo>
                        <a:pt x="494" y="2609"/>
                      </a:lnTo>
                      <a:lnTo>
                        <a:pt x="505" y="2617"/>
                      </a:lnTo>
                      <a:lnTo>
                        <a:pt x="519" y="2623"/>
                      </a:lnTo>
                      <a:lnTo>
                        <a:pt x="536" y="2626"/>
                      </a:lnTo>
                      <a:lnTo>
                        <a:pt x="556" y="2628"/>
                      </a:lnTo>
                      <a:lnTo>
                        <a:pt x="578" y="2628"/>
                      </a:lnTo>
                      <a:lnTo>
                        <a:pt x="603" y="2627"/>
                      </a:lnTo>
                      <a:close/>
                    </a:path>
                  </a:pathLst>
                </a:custGeom>
                <a:solidFill>
                  <a:srgbClr val="6EA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" name="Freeform 11722"/>
                <p:cNvSpPr>
                  <a:spLocks/>
                </p:cNvSpPr>
                <p:nvPr/>
              </p:nvSpPr>
              <p:spPr bwMode="auto">
                <a:xfrm>
                  <a:off x="4129" y="6861"/>
                  <a:ext cx="3628" cy="2646"/>
                </a:xfrm>
                <a:custGeom>
                  <a:avLst/>
                  <a:gdLst>
                    <a:gd name="T0" fmla="+- 0 7263 4129"/>
                    <a:gd name="T1" fmla="*/ T0 w 3628"/>
                    <a:gd name="T2" fmla="+- 0 9387 6861"/>
                    <a:gd name="T3" fmla="*/ 9387 h 2646"/>
                    <a:gd name="T4" fmla="+- 0 7261 4129"/>
                    <a:gd name="T5" fmla="*/ T4 w 3628"/>
                    <a:gd name="T6" fmla="+- 0 8890 6861"/>
                    <a:gd name="T7" fmla="*/ 8890 h 2646"/>
                    <a:gd name="T8" fmla="+- 0 7291 4129"/>
                    <a:gd name="T9" fmla="*/ T8 w 3628"/>
                    <a:gd name="T10" fmla="+- 0 8527 6861"/>
                    <a:gd name="T11" fmla="*/ 8527 h 2646"/>
                    <a:gd name="T12" fmla="+- 0 7439 4129"/>
                    <a:gd name="T13" fmla="*/ T12 w 3628"/>
                    <a:gd name="T14" fmla="+- 0 8490 6861"/>
                    <a:gd name="T15" fmla="*/ 8490 h 2646"/>
                    <a:gd name="T16" fmla="+- 0 7624 4129"/>
                    <a:gd name="T17" fmla="*/ T16 w 3628"/>
                    <a:gd name="T18" fmla="+- 0 8526 6861"/>
                    <a:gd name="T19" fmla="*/ 8526 h 2646"/>
                    <a:gd name="T20" fmla="+- 0 7747 4129"/>
                    <a:gd name="T21" fmla="*/ T20 w 3628"/>
                    <a:gd name="T22" fmla="+- 0 8371 6861"/>
                    <a:gd name="T23" fmla="*/ 8371 h 2646"/>
                    <a:gd name="T24" fmla="+- 0 7723 4129"/>
                    <a:gd name="T25" fmla="*/ T24 w 3628"/>
                    <a:gd name="T26" fmla="+- 0 7972 6861"/>
                    <a:gd name="T27" fmla="*/ 7972 h 2646"/>
                    <a:gd name="T28" fmla="+- 0 7579 4129"/>
                    <a:gd name="T29" fmla="*/ T28 w 3628"/>
                    <a:gd name="T30" fmla="+- 0 7895 6861"/>
                    <a:gd name="T31" fmla="*/ 7895 h 2646"/>
                    <a:gd name="T32" fmla="+- 0 7401 4129"/>
                    <a:gd name="T33" fmla="*/ T32 w 3628"/>
                    <a:gd name="T34" fmla="+- 0 7959 6861"/>
                    <a:gd name="T35" fmla="*/ 7959 h 2646"/>
                    <a:gd name="T36" fmla="+- 0 7275 4129"/>
                    <a:gd name="T37" fmla="*/ T36 w 3628"/>
                    <a:gd name="T38" fmla="+- 0 7902 6861"/>
                    <a:gd name="T39" fmla="*/ 7902 h 2646"/>
                    <a:gd name="T40" fmla="+- 0 7258 4129"/>
                    <a:gd name="T41" fmla="*/ T40 w 3628"/>
                    <a:gd name="T42" fmla="+- 0 7282 6861"/>
                    <a:gd name="T43" fmla="*/ 7282 h 2646"/>
                    <a:gd name="T44" fmla="+- 0 7261 4129"/>
                    <a:gd name="T45" fmla="*/ T44 w 3628"/>
                    <a:gd name="T46" fmla="+- 0 6988 6861"/>
                    <a:gd name="T47" fmla="*/ 6988 h 2646"/>
                    <a:gd name="T48" fmla="+- 0 7260 4129"/>
                    <a:gd name="T49" fmla="*/ T48 w 3628"/>
                    <a:gd name="T50" fmla="+- 0 6898 6861"/>
                    <a:gd name="T51" fmla="*/ 6898 h 2646"/>
                    <a:gd name="T52" fmla="+- 0 7210 4129"/>
                    <a:gd name="T53" fmla="*/ T52 w 3628"/>
                    <a:gd name="T54" fmla="+- 0 6865 6861"/>
                    <a:gd name="T55" fmla="*/ 6865 h 2646"/>
                    <a:gd name="T56" fmla="+- 0 7054 4129"/>
                    <a:gd name="T57" fmla="*/ T56 w 3628"/>
                    <a:gd name="T58" fmla="+- 0 6865 6861"/>
                    <a:gd name="T59" fmla="*/ 6865 h 2646"/>
                    <a:gd name="T60" fmla="+- 0 6851 4129"/>
                    <a:gd name="T61" fmla="*/ T60 w 3628"/>
                    <a:gd name="T62" fmla="+- 0 6877 6861"/>
                    <a:gd name="T63" fmla="*/ 6877 h 2646"/>
                    <a:gd name="T64" fmla="+- 0 6696 4129"/>
                    <a:gd name="T65" fmla="*/ T64 w 3628"/>
                    <a:gd name="T66" fmla="+- 0 6881 6861"/>
                    <a:gd name="T67" fmla="*/ 6881 h 2646"/>
                    <a:gd name="T68" fmla="+- 0 6570 4129"/>
                    <a:gd name="T69" fmla="*/ T68 w 3628"/>
                    <a:gd name="T70" fmla="+- 0 6875 6861"/>
                    <a:gd name="T71" fmla="*/ 6875 h 2646"/>
                    <a:gd name="T72" fmla="+- 0 6377 4129"/>
                    <a:gd name="T73" fmla="*/ T72 w 3628"/>
                    <a:gd name="T74" fmla="+- 0 6864 6861"/>
                    <a:gd name="T75" fmla="*/ 6864 h 2646"/>
                    <a:gd name="T76" fmla="+- 0 6225 4129"/>
                    <a:gd name="T77" fmla="*/ T76 w 3628"/>
                    <a:gd name="T78" fmla="+- 0 6876 6861"/>
                    <a:gd name="T79" fmla="*/ 6876 h 2646"/>
                    <a:gd name="T80" fmla="+- 0 6157 4129"/>
                    <a:gd name="T81" fmla="*/ T80 w 3628"/>
                    <a:gd name="T82" fmla="+- 0 6913 6861"/>
                    <a:gd name="T83" fmla="*/ 6913 h 2646"/>
                    <a:gd name="T84" fmla="+- 0 6138 4129"/>
                    <a:gd name="T85" fmla="*/ T84 w 3628"/>
                    <a:gd name="T86" fmla="+- 0 6969 6861"/>
                    <a:gd name="T87" fmla="*/ 6969 h 2646"/>
                    <a:gd name="T88" fmla="+- 0 6141 4129"/>
                    <a:gd name="T89" fmla="*/ T88 w 3628"/>
                    <a:gd name="T90" fmla="+- 0 7046 6861"/>
                    <a:gd name="T91" fmla="*/ 7046 h 2646"/>
                    <a:gd name="T92" fmla="+- 0 6186 4129"/>
                    <a:gd name="T93" fmla="*/ T92 w 3628"/>
                    <a:gd name="T94" fmla="+- 0 7163 6861"/>
                    <a:gd name="T95" fmla="*/ 7163 h 2646"/>
                    <a:gd name="T96" fmla="+- 0 6201 4129"/>
                    <a:gd name="T97" fmla="*/ T96 w 3628"/>
                    <a:gd name="T98" fmla="+- 0 7269 6861"/>
                    <a:gd name="T99" fmla="*/ 7269 h 2646"/>
                    <a:gd name="T100" fmla="+- 0 6095 4129"/>
                    <a:gd name="T101" fmla="*/ T100 w 3628"/>
                    <a:gd name="T102" fmla="+- 0 7337 6861"/>
                    <a:gd name="T103" fmla="*/ 7337 h 2646"/>
                    <a:gd name="T104" fmla="+- 0 5807 4129"/>
                    <a:gd name="T105" fmla="*/ T104 w 3628"/>
                    <a:gd name="T106" fmla="+- 0 7343 6861"/>
                    <a:gd name="T107" fmla="*/ 7343 h 2646"/>
                    <a:gd name="T108" fmla="+- 0 5661 4129"/>
                    <a:gd name="T109" fmla="*/ T108 w 3628"/>
                    <a:gd name="T110" fmla="+- 0 7273 6861"/>
                    <a:gd name="T111" fmla="*/ 7273 h 2646"/>
                    <a:gd name="T112" fmla="+- 0 5672 4129"/>
                    <a:gd name="T113" fmla="*/ T112 w 3628"/>
                    <a:gd name="T114" fmla="+- 0 7151 6861"/>
                    <a:gd name="T115" fmla="*/ 7151 h 2646"/>
                    <a:gd name="T116" fmla="+- 0 5734 4129"/>
                    <a:gd name="T117" fmla="*/ T116 w 3628"/>
                    <a:gd name="T118" fmla="+- 0 7016 6861"/>
                    <a:gd name="T119" fmla="*/ 7016 h 2646"/>
                    <a:gd name="T120" fmla="+- 0 5736 4129"/>
                    <a:gd name="T121" fmla="*/ T120 w 3628"/>
                    <a:gd name="T122" fmla="+- 0 6917 6861"/>
                    <a:gd name="T123" fmla="*/ 6917 h 2646"/>
                    <a:gd name="T124" fmla="+- 0 5665 4129"/>
                    <a:gd name="T125" fmla="*/ T124 w 3628"/>
                    <a:gd name="T126" fmla="+- 0 6891 6861"/>
                    <a:gd name="T127" fmla="*/ 6891 h 2646"/>
                    <a:gd name="T128" fmla="+- 0 5543 4129"/>
                    <a:gd name="T129" fmla="*/ T128 w 3628"/>
                    <a:gd name="T130" fmla="+- 0 6885 6861"/>
                    <a:gd name="T131" fmla="*/ 6885 h 2646"/>
                    <a:gd name="T132" fmla="+- 0 5415 4129"/>
                    <a:gd name="T133" fmla="*/ T132 w 3628"/>
                    <a:gd name="T134" fmla="+- 0 6888 6861"/>
                    <a:gd name="T135" fmla="*/ 6888 h 2646"/>
                    <a:gd name="T136" fmla="+- 0 5221 4129"/>
                    <a:gd name="T137" fmla="*/ T136 w 3628"/>
                    <a:gd name="T138" fmla="+- 0 6892 6861"/>
                    <a:gd name="T139" fmla="*/ 6892 h 2646"/>
                    <a:gd name="T140" fmla="+- 0 4944 4129"/>
                    <a:gd name="T141" fmla="*/ T140 w 3628"/>
                    <a:gd name="T142" fmla="+- 0 6891 6861"/>
                    <a:gd name="T143" fmla="*/ 6891 h 2646"/>
                    <a:gd name="T144" fmla="+- 0 4802 4129"/>
                    <a:gd name="T145" fmla="*/ T144 w 3628"/>
                    <a:gd name="T146" fmla="+- 0 6889 6861"/>
                    <a:gd name="T147" fmla="*/ 6889 h 2646"/>
                    <a:gd name="T148" fmla="+- 0 4686 4129"/>
                    <a:gd name="T149" fmla="*/ T148 w 3628"/>
                    <a:gd name="T150" fmla="+- 0 6893 6861"/>
                    <a:gd name="T151" fmla="*/ 6893 h 2646"/>
                    <a:gd name="T152" fmla="+- 0 4642 4129"/>
                    <a:gd name="T153" fmla="*/ T152 w 3628"/>
                    <a:gd name="T154" fmla="+- 0 6924 6861"/>
                    <a:gd name="T155" fmla="*/ 6924 h 2646"/>
                    <a:gd name="T156" fmla="+- 0 4645 4129"/>
                    <a:gd name="T157" fmla="*/ T156 w 3628"/>
                    <a:gd name="T158" fmla="+- 0 7015 6861"/>
                    <a:gd name="T159" fmla="*/ 7015 h 2646"/>
                    <a:gd name="T160" fmla="+- 0 4648 4129"/>
                    <a:gd name="T161" fmla="*/ T160 w 3628"/>
                    <a:gd name="T162" fmla="+- 0 7368 6861"/>
                    <a:gd name="T163" fmla="*/ 7368 h 2646"/>
                    <a:gd name="T164" fmla="+- 0 4646 4129"/>
                    <a:gd name="T165" fmla="*/ T164 w 3628"/>
                    <a:gd name="T166" fmla="+- 0 7859 6861"/>
                    <a:gd name="T167" fmla="*/ 7859 h 2646"/>
                    <a:gd name="T168" fmla="+- 0 4569 4129"/>
                    <a:gd name="T169" fmla="*/ T168 w 3628"/>
                    <a:gd name="T170" fmla="+- 0 7986 6861"/>
                    <a:gd name="T171" fmla="*/ 7986 h 2646"/>
                    <a:gd name="T172" fmla="+- 0 4427 4129"/>
                    <a:gd name="T173" fmla="*/ T172 w 3628"/>
                    <a:gd name="T174" fmla="+- 0 7953 6861"/>
                    <a:gd name="T175" fmla="*/ 7953 h 2646"/>
                    <a:gd name="T176" fmla="+- 0 4273 4129"/>
                    <a:gd name="T177" fmla="*/ T176 w 3628"/>
                    <a:gd name="T178" fmla="+- 0 7915 6861"/>
                    <a:gd name="T179" fmla="*/ 7915 h 2646"/>
                    <a:gd name="T180" fmla="+- 0 4165 4129"/>
                    <a:gd name="T181" fmla="*/ T180 w 3628"/>
                    <a:gd name="T182" fmla="+- 0 8008 6861"/>
                    <a:gd name="T183" fmla="*/ 8008 h 2646"/>
                    <a:gd name="T184" fmla="+- 0 4133 4129"/>
                    <a:gd name="T185" fmla="*/ T184 w 3628"/>
                    <a:gd name="T186" fmla="+- 0 8171 6861"/>
                    <a:gd name="T187" fmla="*/ 8171 h 2646"/>
                    <a:gd name="T188" fmla="+- 0 4129 4129"/>
                    <a:gd name="T189" fmla="*/ T188 w 3628"/>
                    <a:gd name="T190" fmla="+- 0 8312 6861"/>
                    <a:gd name="T191" fmla="*/ 8312 h 2646"/>
                    <a:gd name="T192" fmla="+- 0 4145 4129"/>
                    <a:gd name="T193" fmla="*/ T192 w 3628"/>
                    <a:gd name="T194" fmla="+- 0 8472 6861"/>
                    <a:gd name="T195" fmla="*/ 8472 h 2646"/>
                    <a:gd name="T196" fmla="+- 0 4271 4129"/>
                    <a:gd name="T197" fmla="*/ T196 w 3628"/>
                    <a:gd name="T198" fmla="+- 0 8593 6861"/>
                    <a:gd name="T199" fmla="*/ 8593 h 2646"/>
                    <a:gd name="T200" fmla="+- 0 4442 4129"/>
                    <a:gd name="T201" fmla="*/ T200 w 3628"/>
                    <a:gd name="T202" fmla="+- 0 8543 6861"/>
                    <a:gd name="T203" fmla="*/ 8543 h 2646"/>
                    <a:gd name="T204" fmla="+- 0 4613 4129"/>
                    <a:gd name="T205" fmla="*/ T204 w 3628"/>
                    <a:gd name="T206" fmla="+- 0 8543 6861"/>
                    <a:gd name="T207" fmla="*/ 8543 h 2646"/>
                    <a:gd name="T208" fmla="+- 0 4651 4129"/>
                    <a:gd name="T209" fmla="*/ T208 w 3628"/>
                    <a:gd name="T210" fmla="+- 0 8890 6861"/>
                    <a:gd name="T211" fmla="*/ 8890 h 2646"/>
                    <a:gd name="T212" fmla="+- 0 4652 4129"/>
                    <a:gd name="T213" fmla="*/ T212 w 3628"/>
                    <a:gd name="T214" fmla="+- 0 9411 6861"/>
                    <a:gd name="T215" fmla="*/ 9411 h 2646"/>
                    <a:gd name="T216" fmla="+- 0 7259 4129"/>
                    <a:gd name="T217" fmla="*/ T216 w 3628"/>
                    <a:gd name="T218" fmla="+- 0 9463 6861"/>
                    <a:gd name="T219" fmla="*/ 9463 h 264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</a:cxnLst>
                  <a:rect l="0" t="0" r="r" b="b"/>
                  <a:pathLst>
                    <a:path w="3628" h="2646">
                      <a:moveTo>
                        <a:pt x="3130" y="2602"/>
                      </a:moveTo>
                      <a:lnTo>
                        <a:pt x="3133" y="2588"/>
                      </a:lnTo>
                      <a:lnTo>
                        <a:pt x="3134" y="2571"/>
                      </a:lnTo>
                      <a:lnTo>
                        <a:pt x="3135" y="2551"/>
                      </a:lnTo>
                      <a:lnTo>
                        <a:pt x="3134" y="2526"/>
                      </a:lnTo>
                      <a:lnTo>
                        <a:pt x="3133" y="2498"/>
                      </a:lnTo>
                      <a:lnTo>
                        <a:pt x="3133" y="2465"/>
                      </a:lnTo>
                      <a:lnTo>
                        <a:pt x="3132" y="2287"/>
                      </a:lnTo>
                      <a:lnTo>
                        <a:pt x="3132" y="2148"/>
                      </a:lnTo>
                      <a:lnTo>
                        <a:pt x="3132" y="2029"/>
                      </a:lnTo>
                      <a:lnTo>
                        <a:pt x="3132" y="1894"/>
                      </a:lnTo>
                      <a:lnTo>
                        <a:pt x="3131" y="1836"/>
                      </a:lnTo>
                      <a:lnTo>
                        <a:pt x="3135" y="1762"/>
                      </a:lnTo>
                      <a:lnTo>
                        <a:pt x="3146" y="1706"/>
                      </a:lnTo>
                      <a:lnTo>
                        <a:pt x="3162" y="1666"/>
                      </a:lnTo>
                      <a:lnTo>
                        <a:pt x="3184" y="1640"/>
                      </a:lnTo>
                      <a:lnTo>
                        <a:pt x="3211" y="1625"/>
                      </a:lnTo>
                      <a:lnTo>
                        <a:pt x="3241" y="1620"/>
                      </a:lnTo>
                      <a:lnTo>
                        <a:pt x="3275" y="1622"/>
                      </a:lnTo>
                      <a:lnTo>
                        <a:pt x="3310" y="1629"/>
                      </a:lnTo>
                      <a:lnTo>
                        <a:pt x="3347" y="1638"/>
                      </a:lnTo>
                      <a:lnTo>
                        <a:pt x="3385" y="1649"/>
                      </a:lnTo>
                      <a:lnTo>
                        <a:pt x="3423" y="1659"/>
                      </a:lnTo>
                      <a:lnTo>
                        <a:pt x="3460" y="1665"/>
                      </a:lnTo>
                      <a:lnTo>
                        <a:pt x="3495" y="1665"/>
                      </a:lnTo>
                      <a:lnTo>
                        <a:pt x="3527" y="1658"/>
                      </a:lnTo>
                      <a:lnTo>
                        <a:pt x="3557" y="1641"/>
                      </a:lnTo>
                      <a:lnTo>
                        <a:pt x="3582" y="1612"/>
                      </a:lnTo>
                      <a:lnTo>
                        <a:pt x="3603" y="1569"/>
                      </a:lnTo>
                      <a:lnTo>
                        <a:pt x="3618" y="1510"/>
                      </a:lnTo>
                      <a:lnTo>
                        <a:pt x="3626" y="1432"/>
                      </a:lnTo>
                      <a:lnTo>
                        <a:pt x="3628" y="1334"/>
                      </a:lnTo>
                      <a:lnTo>
                        <a:pt x="3623" y="1240"/>
                      </a:lnTo>
                      <a:lnTo>
                        <a:pt x="3611" y="1167"/>
                      </a:lnTo>
                      <a:lnTo>
                        <a:pt x="3594" y="1111"/>
                      </a:lnTo>
                      <a:lnTo>
                        <a:pt x="3572" y="1072"/>
                      </a:lnTo>
                      <a:lnTo>
                        <a:pt x="3546" y="1047"/>
                      </a:lnTo>
                      <a:lnTo>
                        <a:pt x="3516" y="1033"/>
                      </a:lnTo>
                      <a:lnTo>
                        <a:pt x="3484" y="1030"/>
                      </a:lnTo>
                      <a:lnTo>
                        <a:pt x="3450" y="1034"/>
                      </a:lnTo>
                      <a:lnTo>
                        <a:pt x="3414" y="1044"/>
                      </a:lnTo>
                      <a:lnTo>
                        <a:pt x="3378" y="1057"/>
                      </a:lnTo>
                      <a:lnTo>
                        <a:pt x="3342" y="1072"/>
                      </a:lnTo>
                      <a:lnTo>
                        <a:pt x="3306" y="1086"/>
                      </a:lnTo>
                      <a:lnTo>
                        <a:pt x="3272" y="1098"/>
                      </a:lnTo>
                      <a:lnTo>
                        <a:pt x="3240" y="1104"/>
                      </a:lnTo>
                      <a:lnTo>
                        <a:pt x="3211" y="1104"/>
                      </a:lnTo>
                      <a:lnTo>
                        <a:pt x="3185" y="1095"/>
                      </a:lnTo>
                      <a:lnTo>
                        <a:pt x="3163" y="1074"/>
                      </a:lnTo>
                      <a:lnTo>
                        <a:pt x="3146" y="1041"/>
                      </a:lnTo>
                      <a:lnTo>
                        <a:pt x="3135" y="992"/>
                      </a:lnTo>
                      <a:lnTo>
                        <a:pt x="3130" y="926"/>
                      </a:lnTo>
                      <a:lnTo>
                        <a:pt x="3130" y="693"/>
                      </a:lnTo>
                      <a:lnTo>
                        <a:pt x="3130" y="546"/>
                      </a:lnTo>
                      <a:lnTo>
                        <a:pt x="3129" y="421"/>
                      </a:lnTo>
                      <a:lnTo>
                        <a:pt x="3129" y="289"/>
                      </a:lnTo>
                      <a:lnTo>
                        <a:pt x="3129" y="220"/>
                      </a:lnTo>
                      <a:lnTo>
                        <a:pt x="3129" y="185"/>
                      </a:lnTo>
                      <a:lnTo>
                        <a:pt x="3131" y="154"/>
                      </a:lnTo>
                      <a:lnTo>
                        <a:pt x="3132" y="127"/>
                      </a:lnTo>
                      <a:lnTo>
                        <a:pt x="3134" y="103"/>
                      </a:lnTo>
                      <a:lnTo>
                        <a:pt x="3135" y="83"/>
                      </a:lnTo>
                      <a:lnTo>
                        <a:pt x="3135" y="65"/>
                      </a:lnTo>
                      <a:lnTo>
                        <a:pt x="3134" y="50"/>
                      </a:lnTo>
                      <a:lnTo>
                        <a:pt x="3131" y="37"/>
                      </a:lnTo>
                      <a:lnTo>
                        <a:pt x="3127" y="27"/>
                      </a:lnTo>
                      <a:lnTo>
                        <a:pt x="3120" y="19"/>
                      </a:lnTo>
                      <a:lnTo>
                        <a:pt x="3110" y="12"/>
                      </a:lnTo>
                      <a:lnTo>
                        <a:pt x="3097" y="8"/>
                      </a:lnTo>
                      <a:lnTo>
                        <a:pt x="3081" y="4"/>
                      </a:lnTo>
                      <a:lnTo>
                        <a:pt x="3060" y="2"/>
                      </a:lnTo>
                      <a:lnTo>
                        <a:pt x="3036" y="1"/>
                      </a:lnTo>
                      <a:lnTo>
                        <a:pt x="3006" y="0"/>
                      </a:lnTo>
                      <a:lnTo>
                        <a:pt x="2980" y="0"/>
                      </a:lnTo>
                      <a:lnTo>
                        <a:pt x="2925" y="4"/>
                      </a:lnTo>
                      <a:lnTo>
                        <a:pt x="2876" y="7"/>
                      </a:lnTo>
                      <a:lnTo>
                        <a:pt x="2832" y="10"/>
                      </a:lnTo>
                      <a:lnTo>
                        <a:pt x="2791" y="12"/>
                      </a:lnTo>
                      <a:lnTo>
                        <a:pt x="2755" y="14"/>
                      </a:lnTo>
                      <a:lnTo>
                        <a:pt x="2722" y="16"/>
                      </a:lnTo>
                      <a:lnTo>
                        <a:pt x="2692" y="18"/>
                      </a:lnTo>
                      <a:lnTo>
                        <a:pt x="2664" y="19"/>
                      </a:lnTo>
                      <a:lnTo>
                        <a:pt x="2638" y="20"/>
                      </a:lnTo>
                      <a:lnTo>
                        <a:pt x="2613" y="20"/>
                      </a:lnTo>
                      <a:lnTo>
                        <a:pt x="2567" y="20"/>
                      </a:lnTo>
                      <a:lnTo>
                        <a:pt x="2544" y="19"/>
                      </a:lnTo>
                      <a:lnTo>
                        <a:pt x="2520" y="19"/>
                      </a:lnTo>
                      <a:lnTo>
                        <a:pt x="2495" y="17"/>
                      </a:lnTo>
                      <a:lnTo>
                        <a:pt x="2469" y="16"/>
                      </a:lnTo>
                      <a:lnTo>
                        <a:pt x="2441" y="14"/>
                      </a:lnTo>
                      <a:lnTo>
                        <a:pt x="2410" y="12"/>
                      </a:lnTo>
                      <a:lnTo>
                        <a:pt x="2377" y="10"/>
                      </a:lnTo>
                      <a:lnTo>
                        <a:pt x="2340" y="8"/>
                      </a:lnTo>
                      <a:lnTo>
                        <a:pt x="2291" y="5"/>
                      </a:lnTo>
                      <a:lnTo>
                        <a:pt x="2248" y="3"/>
                      </a:lnTo>
                      <a:lnTo>
                        <a:pt x="2209" y="3"/>
                      </a:lnTo>
                      <a:lnTo>
                        <a:pt x="2174" y="5"/>
                      </a:lnTo>
                      <a:lnTo>
                        <a:pt x="2144" y="7"/>
                      </a:lnTo>
                      <a:lnTo>
                        <a:pt x="2118" y="10"/>
                      </a:lnTo>
                      <a:lnTo>
                        <a:pt x="2096" y="15"/>
                      </a:lnTo>
                      <a:lnTo>
                        <a:pt x="2077" y="21"/>
                      </a:lnTo>
                      <a:lnTo>
                        <a:pt x="2060" y="27"/>
                      </a:lnTo>
                      <a:lnTo>
                        <a:pt x="2047" y="35"/>
                      </a:lnTo>
                      <a:lnTo>
                        <a:pt x="2037" y="43"/>
                      </a:lnTo>
                      <a:lnTo>
                        <a:pt x="2028" y="52"/>
                      </a:lnTo>
                      <a:lnTo>
                        <a:pt x="2021" y="62"/>
                      </a:lnTo>
                      <a:lnTo>
                        <a:pt x="2017" y="73"/>
                      </a:lnTo>
                      <a:lnTo>
                        <a:pt x="2013" y="84"/>
                      </a:lnTo>
                      <a:lnTo>
                        <a:pt x="2011" y="95"/>
                      </a:lnTo>
                      <a:lnTo>
                        <a:pt x="2009" y="108"/>
                      </a:lnTo>
                      <a:lnTo>
                        <a:pt x="2008" y="120"/>
                      </a:lnTo>
                      <a:lnTo>
                        <a:pt x="2007" y="134"/>
                      </a:lnTo>
                      <a:lnTo>
                        <a:pt x="2007" y="141"/>
                      </a:lnTo>
                      <a:lnTo>
                        <a:pt x="2008" y="163"/>
                      </a:lnTo>
                      <a:lnTo>
                        <a:pt x="2012" y="185"/>
                      </a:lnTo>
                      <a:lnTo>
                        <a:pt x="2019" y="208"/>
                      </a:lnTo>
                      <a:lnTo>
                        <a:pt x="2028" y="232"/>
                      </a:lnTo>
                      <a:lnTo>
                        <a:pt x="2038" y="255"/>
                      </a:lnTo>
                      <a:lnTo>
                        <a:pt x="2048" y="279"/>
                      </a:lnTo>
                      <a:lnTo>
                        <a:pt x="2057" y="302"/>
                      </a:lnTo>
                      <a:lnTo>
                        <a:pt x="2065" y="325"/>
                      </a:lnTo>
                      <a:lnTo>
                        <a:pt x="2072" y="348"/>
                      </a:lnTo>
                      <a:lnTo>
                        <a:pt x="2076" y="369"/>
                      </a:lnTo>
                      <a:lnTo>
                        <a:pt x="2076" y="389"/>
                      </a:lnTo>
                      <a:lnTo>
                        <a:pt x="2072" y="408"/>
                      </a:lnTo>
                      <a:lnTo>
                        <a:pt x="2064" y="426"/>
                      </a:lnTo>
                      <a:lnTo>
                        <a:pt x="2049" y="442"/>
                      </a:lnTo>
                      <a:lnTo>
                        <a:pt x="2029" y="455"/>
                      </a:lnTo>
                      <a:lnTo>
                        <a:pt x="2001" y="467"/>
                      </a:lnTo>
                      <a:lnTo>
                        <a:pt x="1966" y="476"/>
                      </a:lnTo>
                      <a:lnTo>
                        <a:pt x="1922" y="482"/>
                      </a:lnTo>
                      <a:lnTo>
                        <a:pt x="1868" y="485"/>
                      </a:lnTo>
                      <a:lnTo>
                        <a:pt x="1805" y="486"/>
                      </a:lnTo>
                      <a:lnTo>
                        <a:pt x="1736" y="486"/>
                      </a:lnTo>
                      <a:lnTo>
                        <a:pt x="1678" y="482"/>
                      </a:lnTo>
                      <a:lnTo>
                        <a:pt x="1631" y="474"/>
                      </a:lnTo>
                      <a:lnTo>
                        <a:pt x="1594" y="463"/>
                      </a:lnTo>
                      <a:lnTo>
                        <a:pt x="1566" y="449"/>
                      </a:lnTo>
                      <a:lnTo>
                        <a:pt x="1545" y="432"/>
                      </a:lnTo>
                      <a:lnTo>
                        <a:pt x="1532" y="412"/>
                      </a:lnTo>
                      <a:lnTo>
                        <a:pt x="1525" y="391"/>
                      </a:lnTo>
                      <a:lnTo>
                        <a:pt x="1524" y="368"/>
                      </a:lnTo>
                      <a:lnTo>
                        <a:pt x="1527" y="343"/>
                      </a:lnTo>
                      <a:lnTo>
                        <a:pt x="1534" y="317"/>
                      </a:lnTo>
                      <a:lnTo>
                        <a:pt x="1543" y="290"/>
                      </a:lnTo>
                      <a:lnTo>
                        <a:pt x="1555" y="263"/>
                      </a:lnTo>
                      <a:lnTo>
                        <a:pt x="1568" y="235"/>
                      </a:lnTo>
                      <a:lnTo>
                        <a:pt x="1581" y="208"/>
                      </a:lnTo>
                      <a:lnTo>
                        <a:pt x="1594" y="181"/>
                      </a:lnTo>
                      <a:lnTo>
                        <a:pt x="1605" y="155"/>
                      </a:lnTo>
                      <a:lnTo>
                        <a:pt x="1613" y="130"/>
                      </a:lnTo>
                      <a:lnTo>
                        <a:pt x="1619" y="106"/>
                      </a:lnTo>
                      <a:lnTo>
                        <a:pt x="1620" y="84"/>
                      </a:lnTo>
                      <a:lnTo>
                        <a:pt x="1619" y="73"/>
                      </a:lnTo>
                      <a:lnTo>
                        <a:pt x="1607" y="56"/>
                      </a:lnTo>
                      <a:lnTo>
                        <a:pt x="1597" y="49"/>
                      </a:lnTo>
                      <a:lnTo>
                        <a:pt x="1585" y="43"/>
                      </a:lnTo>
                      <a:lnTo>
                        <a:pt x="1571" y="38"/>
                      </a:lnTo>
                      <a:lnTo>
                        <a:pt x="1555" y="34"/>
                      </a:lnTo>
                      <a:lnTo>
                        <a:pt x="1536" y="30"/>
                      </a:lnTo>
                      <a:lnTo>
                        <a:pt x="1515" y="28"/>
                      </a:lnTo>
                      <a:lnTo>
                        <a:pt x="1493" y="26"/>
                      </a:lnTo>
                      <a:lnTo>
                        <a:pt x="1468" y="25"/>
                      </a:lnTo>
                      <a:lnTo>
                        <a:pt x="1442" y="24"/>
                      </a:lnTo>
                      <a:lnTo>
                        <a:pt x="1414" y="24"/>
                      </a:lnTo>
                      <a:lnTo>
                        <a:pt x="1385" y="24"/>
                      </a:lnTo>
                      <a:lnTo>
                        <a:pt x="1355" y="25"/>
                      </a:lnTo>
                      <a:lnTo>
                        <a:pt x="1323" y="26"/>
                      </a:lnTo>
                      <a:lnTo>
                        <a:pt x="1289" y="27"/>
                      </a:lnTo>
                      <a:lnTo>
                        <a:pt x="1286" y="27"/>
                      </a:lnTo>
                      <a:lnTo>
                        <a:pt x="1251" y="28"/>
                      </a:lnTo>
                      <a:lnTo>
                        <a:pt x="1213" y="29"/>
                      </a:lnTo>
                      <a:lnTo>
                        <a:pt x="1174" y="30"/>
                      </a:lnTo>
                      <a:lnTo>
                        <a:pt x="1133" y="30"/>
                      </a:lnTo>
                      <a:lnTo>
                        <a:pt x="1092" y="31"/>
                      </a:lnTo>
                      <a:lnTo>
                        <a:pt x="1050" y="31"/>
                      </a:lnTo>
                      <a:lnTo>
                        <a:pt x="927" y="31"/>
                      </a:lnTo>
                      <a:lnTo>
                        <a:pt x="888" y="31"/>
                      </a:lnTo>
                      <a:lnTo>
                        <a:pt x="851" y="30"/>
                      </a:lnTo>
                      <a:lnTo>
                        <a:pt x="815" y="30"/>
                      </a:lnTo>
                      <a:lnTo>
                        <a:pt x="783" y="30"/>
                      </a:lnTo>
                      <a:lnTo>
                        <a:pt x="753" y="29"/>
                      </a:lnTo>
                      <a:lnTo>
                        <a:pt x="727" y="29"/>
                      </a:lnTo>
                      <a:lnTo>
                        <a:pt x="705" y="29"/>
                      </a:lnTo>
                      <a:lnTo>
                        <a:pt x="673" y="28"/>
                      </a:lnTo>
                      <a:lnTo>
                        <a:pt x="662" y="28"/>
                      </a:lnTo>
                      <a:lnTo>
                        <a:pt x="628" y="28"/>
                      </a:lnTo>
                      <a:lnTo>
                        <a:pt x="600" y="28"/>
                      </a:lnTo>
                      <a:lnTo>
                        <a:pt x="577" y="30"/>
                      </a:lnTo>
                      <a:lnTo>
                        <a:pt x="557" y="32"/>
                      </a:lnTo>
                      <a:lnTo>
                        <a:pt x="542" y="35"/>
                      </a:lnTo>
                      <a:lnTo>
                        <a:pt x="531" y="39"/>
                      </a:lnTo>
                      <a:lnTo>
                        <a:pt x="522" y="45"/>
                      </a:lnTo>
                      <a:lnTo>
                        <a:pt x="516" y="53"/>
                      </a:lnTo>
                      <a:lnTo>
                        <a:pt x="513" y="63"/>
                      </a:lnTo>
                      <a:lnTo>
                        <a:pt x="511" y="76"/>
                      </a:lnTo>
                      <a:lnTo>
                        <a:pt x="511" y="91"/>
                      </a:lnTo>
                      <a:lnTo>
                        <a:pt x="512" y="108"/>
                      </a:lnTo>
                      <a:lnTo>
                        <a:pt x="514" y="129"/>
                      </a:lnTo>
                      <a:lnTo>
                        <a:pt x="516" y="154"/>
                      </a:lnTo>
                      <a:lnTo>
                        <a:pt x="517" y="182"/>
                      </a:lnTo>
                      <a:lnTo>
                        <a:pt x="519" y="214"/>
                      </a:lnTo>
                      <a:lnTo>
                        <a:pt x="519" y="238"/>
                      </a:lnTo>
                      <a:lnTo>
                        <a:pt x="519" y="375"/>
                      </a:lnTo>
                      <a:lnTo>
                        <a:pt x="519" y="507"/>
                      </a:lnTo>
                      <a:lnTo>
                        <a:pt x="519" y="644"/>
                      </a:lnTo>
                      <a:lnTo>
                        <a:pt x="520" y="752"/>
                      </a:lnTo>
                      <a:lnTo>
                        <a:pt x="520" y="850"/>
                      </a:lnTo>
                      <a:lnTo>
                        <a:pt x="520" y="939"/>
                      </a:lnTo>
                      <a:lnTo>
                        <a:pt x="517" y="998"/>
                      </a:lnTo>
                      <a:lnTo>
                        <a:pt x="509" y="1043"/>
                      </a:lnTo>
                      <a:lnTo>
                        <a:pt x="497" y="1077"/>
                      </a:lnTo>
                      <a:lnTo>
                        <a:pt x="481" y="1102"/>
                      </a:lnTo>
                      <a:lnTo>
                        <a:pt x="462" y="1117"/>
                      </a:lnTo>
                      <a:lnTo>
                        <a:pt x="440" y="1125"/>
                      </a:lnTo>
                      <a:lnTo>
                        <a:pt x="415" y="1126"/>
                      </a:lnTo>
                      <a:lnTo>
                        <a:pt x="388" y="1122"/>
                      </a:lnTo>
                      <a:lnTo>
                        <a:pt x="359" y="1115"/>
                      </a:lnTo>
                      <a:lnTo>
                        <a:pt x="329" y="1104"/>
                      </a:lnTo>
                      <a:lnTo>
                        <a:pt x="298" y="1092"/>
                      </a:lnTo>
                      <a:lnTo>
                        <a:pt x="267" y="1080"/>
                      </a:lnTo>
                      <a:lnTo>
                        <a:pt x="235" y="1069"/>
                      </a:lnTo>
                      <a:lnTo>
                        <a:pt x="204" y="1060"/>
                      </a:lnTo>
                      <a:lnTo>
                        <a:pt x="173" y="1055"/>
                      </a:lnTo>
                      <a:lnTo>
                        <a:pt x="144" y="1054"/>
                      </a:lnTo>
                      <a:lnTo>
                        <a:pt x="116" y="1060"/>
                      </a:lnTo>
                      <a:lnTo>
                        <a:pt x="90" y="1072"/>
                      </a:lnTo>
                      <a:lnTo>
                        <a:pt x="67" y="1093"/>
                      </a:lnTo>
                      <a:lnTo>
                        <a:pt x="46" y="1124"/>
                      </a:lnTo>
                      <a:lnTo>
                        <a:pt x="36" y="1147"/>
                      </a:lnTo>
                      <a:lnTo>
                        <a:pt x="26" y="1175"/>
                      </a:lnTo>
                      <a:lnTo>
                        <a:pt x="18" y="1208"/>
                      </a:lnTo>
                      <a:lnTo>
                        <a:pt x="11" y="1245"/>
                      </a:lnTo>
                      <a:lnTo>
                        <a:pt x="6" y="1287"/>
                      </a:lnTo>
                      <a:lnTo>
                        <a:pt x="4" y="1310"/>
                      </a:lnTo>
                      <a:lnTo>
                        <a:pt x="2" y="1335"/>
                      </a:lnTo>
                      <a:lnTo>
                        <a:pt x="1" y="1361"/>
                      </a:lnTo>
                      <a:lnTo>
                        <a:pt x="0" y="1388"/>
                      </a:lnTo>
                      <a:lnTo>
                        <a:pt x="0" y="1417"/>
                      </a:lnTo>
                      <a:lnTo>
                        <a:pt x="0" y="1451"/>
                      </a:lnTo>
                      <a:lnTo>
                        <a:pt x="0" y="1476"/>
                      </a:lnTo>
                      <a:lnTo>
                        <a:pt x="1" y="1499"/>
                      </a:lnTo>
                      <a:lnTo>
                        <a:pt x="5" y="1541"/>
                      </a:lnTo>
                      <a:lnTo>
                        <a:pt x="10" y="1578"/>
                      </a:lnTo>
                      <a:lnTo>
                        <a:pt x="16" y="1611"/>
                      </a:lnTo>
                      <a:lnTo>
                        <a:pt x="38" y="1669"/>
                      </a:lnTo>
                      <a:lnTo>
                        <a:pt x="59" y="1699"/>
                      </a:lnTo>
                      <a:lnTo>
                        <a:pt x="84" y="1719"/>
                      </a:lnTo>
                      <a:lnTo>
                        <a:pt x="112" y="1729"/>
                      </a:lnTo>
                      <a:lnTo>
                        <a:pt x="142" y="1732"/>
                      </a:lnTo>
                      <a:lnTo>
                        <a:pt x="175" y="1728"/>
                      </a:lnTo>
                      <a:lnTo>
                        <a:pt x="208" y="1720"/>
                      </a:lnTo>
                      <a:lnTo>
                        <a:pt x="243" y="1709"/>
                      </a:lnTo>
                      <a:lnTo>
                        <a:pt x="278" y="1695"/>
                      </a:lnTo>
                      <a:lnTo>
                        <a:pt x="313" y="1682"/>
                      </a:lnTo>
                      <a:lnTo>
                        <a:pt x="347" y="1670"/>
                      </a:lnTo>
                      <a:lnTo>
                        <a:pt x="379" y="1661"/>
                      </a:lnTo>
                      <a:lnTo>
                        <a:pt x="410" y="1656"/>
                      </a:lnTo>
                      <a:lnTo>
                        <a:pt x="437" y="1657"/>
                      </a:lnTo>
                      <a:lnTo>
                        <a:pt x="484" y="1682"/>
                      </a:lnTo>
                      <a:lnTo>
                        <a:pt x="501" y="1709"/>
                      </a:lnTo>
                      <a:lnTo>
                        <a:pt x="513" y="1748"/>
                      </a:lnTo>
                      <a:lnTo>
                        <a:pt x="520" y="1801"/>
                      </a:lnTo>
                      <a:lnTo>
                        <a:pt x="521" y="1868"/>
                      </a:lnTo>
                      <a:lnTo>
                        <a:pt x="522" y="2029"/>
                      </a:lnTo>
                      <a:lnTo>
                        <a:pt x="522" y="2194"/>
                      </a:lnTo>
                      <a:lnTo>
                        <a:pt x="522" y="2341"/>
                      </a:lnTo>
                      <a:lnTo>
                        <a:pt x="522" y="2475"/>
                      </a:lnTo>
                      <a:lnTo>
                        <a:pt x="522" y="2520"/>
                      </a:lnTo>
                      <a:lnTo>
                        <a:pt x="523" y="2550"/>
                      </a:lnTo>
                      <a:lnTo>
                        <a:pt x="524" y="2575"/>
                      </a:lnTo>
                      <a:lnTo>
                        <a:pt x="526" y="2595"/>
                      </a:lnTo>
                      <a:lnTo>
                        <a:pt x="527" y="2604"/>
                      </a:lnTo>
                      <a:lnTo>
                        <a:pt x="3129" y="2604"/>
                      </a:lnTo>
                      <a:lnTo>
                        <a:pt x="3130" y="2602"/>
                      </a:lnTo>
                      <a:close/>
                    </a:path>
                  </a:pathLst>
                </a:custGeom>
                <a:solidFill>
                  <a:srgbClr val="6EA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9" name="Freeform 11723"/>
                <p:cNvSpPr>
                  <a:spLocks/>
                </p:cNvSpPr>
                <p:nvPr/>
              </p:nvSpPr>
              <p:spPr bwMode="auto">
                <a:xfrm>
                  <a:off x="2043" y="6402"/>
                  <a:ext cx="2665" cy="3117"/>
                </a:xfrm>
                <a:custGeom>
                  <a:avLst/>
                  <a:gdLst>
                    <a:gd name="T0" fmla="+- 0 4694 2043"/>
                    <a:gd name="T1" fmla="*/ T0 w 2665"/>
                    <a:gd name="T2" fmla="+- 0 9426 6402"/>
                    <a:gd name="T3" fmla="*/ 9426 h 3117"/>
                    <a:gd name="T4" fmla="+- 0 4694 2043"/>
                    <a:gd name="T5" fmla="*/ T4 w 2665"/>
                    <a:gd name="T6" fmla="+- 0 9343 6402"/>
                    <a:gd name="T7" fmla="*/ 9343 h 3117"/>
                    <a:gd name="T8" fmla="+- 0 4693 2043"/>
                    <a:gd name="T9" fmla="*/ T8 w 2665"/>
                    <a:gd name="T10" fmla="+- 0 9005 6402"/>
                    <a:gd name="T11" fmla="*/ 9005 h 3117"/>
                    <a:gd name="T12" fmla="+- 0 4692 2043"/>
                    <a:gd name="T13" fmla="*/ T12 w 2665"/>
                    <a:gd name="T14" fmla="+- 0 8719 6402"/>
                    <a:gd name="T15" fmla="*/ 8719 h 3117"/>
                    <a:gd name="T16" fmla="+- 0 4679 2043"/>
                    <a:gd name="T17" fmla="*/ T16 w 2665"/>
                    <a:gd name="T18" fmla="+- 0 8626 6402"/>
                    <a:gd name="T19" fmla="*/ 8626 h 3117"/>
                    <a:gd name="T20" fmla="+- 0 4656 2043"/>
                    <a:gd name="T21" fmla="*/ T20 w 2665"/>
                    <a:gd name="T22" fmla="+- 0 8563 6402"/>
                    <a:gd name="T23" fmla="*/ 8563 h 3117"/>
                    <a:gd name="T24" fmla="+- 0 4625 2043"/>
                    <a:gd name="T25" fmla="*/ T24 w 2665"/>
                    <a:gd name="T26" fmla="+- 0 8523 6402"/>
                    <a:gd name="T27" fmla="*/ 8523 h 3117"/>
                    <a:gd name="T28" fmla="+- 0 4589 2043"/>
                    <a:gd name="T29" fmla="*/ T28 w 2665"/>
                    <a:gd name="T30" fmla="+- 0 8505 6402"/>
                    <a:gd name="T31" fmla="*/ 8505 h 3117"/>
                    <a:gd name="T32" fmla="+- 0 4551 2043"/>
                    <a:gd name="T33" fmla="*/ T32 w 2665"/>
                    <a:gd name="T34" fmla="+- 0 8502 6402"/>
                    <a:gd name="T35" fmla="*/ 8502 h 3117"/>
                    <a:gd name="T36" fmla="+- 0 4476 2043"/>
                    <a:gd name="T37" fmla="*/ T36 w 2665"/>
                    <a:gd name="T38" fmla="+- 0 8523 6402"/>
                    <a:gd name="T39" fmla="*/ 8523 h 3117"/>
                    <a:gd name="T40" fmla="+- 0 4396 2043"/>
                    <a:gd name="T41" fmla="*/ T40 w 2665"/>
                    <a:gd name="T42" fmla="+- 0 8554 6402"/>
                    <a:gd name="T43" fmla="*/ 8554 h 3117"/>
                    <a:gd name="T44" fmla="+- 0 4318 2043"/>
                    <a:gd name="T45" fmla="*/ T44 w 2665"/>
                    <a:gd name="T46" fmla="+- 0 8575 6402"/>
                    <a:gd name="T47" fmla="*/ 8575 h 3117"/>
                    <a:gd name="T48" fmla="+- 0 4249 2043"/>
                    <a:gd name="T49" fmla="*/ T48 w 2665"/>
                    <a:gd name="T50" fmla="+- 0 8564 6402"/>
                    <a:gd name="T51" fmla="*/ 8564 h 3117"/>
                    <a:gd name="T52" fmla="+- 0 4196 2043"/>
                    <a:gd name="T53" fmla="*/ T52 w 2665"/>
                    <a:gd name="T54" fmla="+- 0 8501 6402"/>
                    <a:gd name="T55" fmla="*/ 8501 h 3117"/>
                    <a:gd name="T56" fmla="+- 0 4165 2043"/>
                    <a:gd name="T57" fmla="*/ T56 w 2665"/>
                    <a:gd name="T58" fmla="+- 0 8365 6402"/>
                    <a:gd name="T59" fmla="*/ 8365 h 3117"/>
                    <a:gd name="T60" fmla="+- 0 4161 2043"/>
                    <a:gd name="T61" fmla="*/ T60 w 2665"/>
                    <a:gd name="T62" fmla="+- 0 8159 6402"/>
                    <a:gd name="T63" fmla="*/ 8159 h 3117"/>
                    <a:gd name="T64" fmla="+- 0 4183 2043"/>
                    <a:gd name="T65" fmla="*/ T64 w 2665"/>
                    <a:gd name="T66" fmla="+- 0 8027 6402"/>
                    <a:gd name="T67" fmla="*/ 8027 h 3117"/>
                    <a:gd name="T68" fmla="+- 0 4229 2043"/>
                    <a:gd name="T69" fmla="*/ T68 w 2665"/>
                    <a:gd name="T70" fmla="+- 0 7968 6402"/>
                    <a:gd name="T71" fmla="*/ 7968 h 3117"/>
                    <a:gd name="T72" fmla="+- 0 4292 2043"/>
                    <a:gd name="T73" fmla="*/ T72 w 2665"/>
                    <a:gd name="T74" fmla="+- 0 7961 6402"/>
                    <a:gd name="T75" fmla="*/ 7961 h 3117"/>
                    <a:gd name="T76" fmla="+- 0 4366 2043"/>
                    <a:gd name="T77" fmla="*/ T76 w 2665"/>
                    <a:gd name="T78" fmla="+- 0 7986 6402"/>
                    <a:gd name="T79" fmla="*/ 7986 h 3117"/>
                    <a:gd name="T80" fmla="+- 0 4444 2043"/>
                    <a:gd name="T81" fmla="*/ T80 w 2665"/>
                    <a:gd name="T82" fmla="+- 0 8024 6402"/>
                    <a:gd name="T83" fmla="*/ 8024 h 3117"/>
                    <a:gd name="T84" fmla="+- 0 4519 2043"/>
                    <a:gd name="T85" fmla="*/ T84 w 2665"/>
                    <a:gd name="T86" fmla="+- 0 8055 6402"/>
                    <a:gd name="T87" fmla="*/ 8055 h 3117"/>
                    <a:gd name="T88" fmla="+- 0 4571 2043"/>
                    <a:gd name="T89" fmla="*/ T88 w 2665"/>
                    <a:gd name="T90" fmla="+- 0 8061 6402"/>
                    <a:gd name="T91" fmla="*/ 8061 h 3117"/>
                    <a:gd name="T92" fmla="+- 0 4637 2043"/>
                    <a:gd name="T93" fmla="*/ T92 w 2665"/>
                    <a:gd name="T94" fmla="+- 0 8032 6402"/>
                    <a:gd name="T95" fmla="*/ 8032 h 3117"/>
                    <a:gd name="T96" fmla="+- 0 4669 2043"/>
                    <a:gd name="T97" fmla="*/ T96 w 2665"/>
                    <a:gd name="T98" fmla="+- 0 7986 6402"/>
                    <a:gd name="T99" fmla="*/ 7986 h 3117"/>
                    <a:gd name="T100" fmla="+- 0 4693 2043"/>
                    <a:gd name="T101" fmla="*/ T100 w 2665"/>
                    <a:gd name="T102" fmla="+- 0 7913 6402"/>
                    <a:gd name="T103" fmla="*/ 7913 h 3117"/>
                    <a:gd name="T104" fmla="+- 0 4706 2043"/>
                    <a:gd name="T105" fmla="*/ T104 w 2665"/>
                    <a:gd name="T106" fmla="+- 0 7810 6402"/>
                    <a:gd name="T107" fmla="*/ 7810 h 3117"/>
                    <a:gd name="T108" fmla="+- 0 4705 2043"/>
                    <a:gd name="T109" fmla="*/ T108 w 2665"/>
                    <a:gd name="T110" fmla="+- 0 7672 6402"/>
                    <a:gd name="T111" fmla="*/ 7672 h 3117"/>
                    <a:gd name="T112" fmla="+- 0 4701 2043"/>
                    <a:gd name="T113" fmla="*/ T112 w 2665"/>
                    <a:gd name="T114" fmla="+- 0 7416 6402"/>
                    <a:gd name="T115" fmla="*/ 7416 h 3117"/>
                    <a:gd name="T116" fmla="+- 0 4700 2043"/>
                    <a:gd name="T117" fmla="*/ T116 w 2665"/>
                    <a:gd name="T118" fmla="+- 0 7352 6402"/>
                    <a:gd name="T119" fmla="*/ 7352 h 3117"/>
                    <a:gd name="T120" fmla="+- 0 4699 2043"/>
                    <a:gd name="T121" fmla="*/ T120 w 2665"/>
                    <a:gd name="T122" fmla="+- 0 7285 6402"/>
                    <a:gd name="T123" fmla="*/ 7285 h 3117"/>
                    <a:gd name="T124" fmla="+- 0 4697 2043"/>
                    <a:gd name="T125" fmla="*/ T124 w 2665"/>
                    <a:gd name="T126" fmla="+- 0 7203 6402"/>
                    <a:gd name="T127" fmla="*/ 7203 h 3117"/>
                    <a:gd name="T128" fmla="+- 0 4695 2043"/>
                    <a:gd name="T129" fmla="*/ T128 w 2665"/>
                    <a:gd name="T130" fmla="+- 0 7095 6402"/>
                    <a:gd name="T131" fmla="*/ 7095 h 3117"/>
                    <a:gd name="T132" fmla="+- 0 4692 2043"/>
                    <a:gd name="T133" fmla="*/ T132 w 2665"/>
                    <a:gd name="T134" fmla="+- 0 6994 6402"/>
                    <a:gd name="T135" fmla="*/ 6994 h 3117"/>
                    <a:gd name="T136" fmla="+- 0 4684 2043"/>
                    <a:gd name="T137" fmla="*/ T136 w 2665"/>
                    <a:gd name="T138" fmla="+- 0 6932 6402"/>
                    <a:gd name="T139" fmla="*/ 6932 h 3117"/>
                    <a:gd name="T140" fmla="+- 0 4662 2043"/>
                    <a:gd name="T141" fmla="*/ T140 w 2665"/>
                    <a:gd name="T142" fmla="+- 0 6902 6402"/>
                    <a:gd name="T143" fmla="*/ 6902 h 3117"/>
                    <a:gd name="T144" fmla="+- 0 4622 2043"/>
                    <a:gd name="T145" fmla="*/ T144 w 2665"/>
                    <a:gd name="T146" fmla="+- 0 6893 6402"/>
                    <a:gd name="T147" fmla="*/ 6893 h 3117"/>
                    <a:gd name="T148" fmla="+- 0 4559 2043"/>
                    <a:gd name="T149" fmla="*/ T148 w 2665"/>
                    <a:gd name="T150" fmla="+- 0 6895 6402"/>
                    <a:gd name="T151" fmla="*/ 6895 h 3117"/>
                    <a:gd name="T152" fmla="+- 0 4466 2043"/>
                    <a:gd name="T153" fmla="*/ T152 w 2665"/>
                    <a:gd name="T154" fmla="+- 0 6898 6402"/>
                    <a:gd name="T155" fmla="*/ 6898 h 3117"/>
                    <a:gd name="T156" fmla="+- 0 4097 2043"/>
                    <a:gd name="T157" fmla="*/ T156 w 2665"/>
                    <a:gd name="T158" fmla="+- 0 6898 6402"/>
                    <a:gd name="T159" fmla="*/ 6898 h 3117"/>
                    <a:gd name="T160" fmla="+- 0 3746 2043"/>
                    <a:gd name="T161" fmla="*/ T160 w 2665"/>
                    <a:gd name="T162" fmla="+- 0 6895 6402"/>
                    <a:gd name="T163" fmla="*/ 6895 h 3117"/>
                    <a:gd name="T164" fmla="+- 0 3628 2043"/>
                    <a:gd name="T165" fmla="*/ T164 w 2665"/>
                    <a:gd name="T166" fmla="+- 0 6846 6402"/>
                    <a:gd name="T167" fmla="*/ 6846 h 3117"/>
                    <a:gd name="T168" fmla="+- 0 3618 2043"/>
                    <a:gd name="T169" fmla="*/ T168 w 2665"/>
                    <a:gd name="T170" fmla="+- 0 6756 6402"/>
                    <a:gd name="T171" fmla="*/ 6756 h 3117"/>
                    <a:gd name="T172" fmla="+- 0 3655 2043"/>
                    <a:gd name="T173" fmla="*/ T172 w 2665"/>
                    <a:gd name="T174" fmla="+- 0 6645 6402"/>
                    <a:gd name="T175" fmla="*/ 6645 h 3117"/>
                    <a:gd name="T176" fmla="+- 0 3681 2043"/>
                    <a:gd name="T177" fmla="*/ T176 w 2665"/>
                    <a:gd name="T178" fmla="+- 0 6536 6402"/>
                    <a:gd name="T179" fmla="*/ 6536 h 3117"/>
                    <a:gd name="T180" fmla="+- 0 3636 2043"/>
                    <a:gd name="T181" fmla="*/ T180 w 2665"/>
                    <a:gd name="T182" fmla="+- 0 6448 6402"/>
                    <a:gd name="T183" fmla="*/ 6448 h 3117"/>
                    <a:gd name="T184" fmla="+- 0 3460 2043"/>
                    <a:gd name="T185" fmla="*/ T184 w 2665"/>
                    <a:gd name="T186" fmla="+- 0 6404 6402"/>
                    <a:gd name="T187" fmla="*/ 6404 h 3117"/>
                    <a:gd name="T188" fmla="+- 0 3195 2043"/>
                    <a:gd name="T189" fmla="*/ T188 w 2665"/>
                    <a:gd name="T190" fmla="+- 0 6419 6402"/>
                    <a:gd name="T191" fmla="*/ 6419 h 3117"/>
                    <a:gd name="T192" fmla="+- 0 3075 2043"/>
                    <a:gd name="T193" fmla="*/ T192 w 2665"/>
                    <a:gd name="T194" fmla="+- 0 6485 6402"/>
                    <a:gd name="T195" fmla="*/ 6485 h 3117"/>
                    <a:gd name="T196" fmla="+- 0 3062 2043"/>
                    <a:gd name="T197" fmla="*/ T196 w 2665"/>
                    <a:gd name="T198" fmla="+- 0 6580 6402"/>
                    <a:gd name="T199" fmla="*/ 6580 h 3117"/>
                    <a:gd name="T200" fmla="+- 0 3100 2043"/>
                    <a:gd name="T201" fmla="*/ T200 w 2665"/>
                    <a:gd name="T202" fmla="+- 0 6689 6402"/>
                    <a:gd name="T203" fmla="*/ 6689 h 3117"/>
                    <a:gd name="T204" fmla="+- 0 3132 2043"/>
                    <a:gd name="T205" fmla="*/ T204 w 2665"/>
                    <a:gd name="T206" fmla="+- 0 6790 6402"/>
                    <a:gd name="T207" fmla="*/ 6790 h 3117"/>
                    <a:gd name="T208" fmla="+- 0 3103 2043"/>
                    <a:gd name="T209" fmla="*/ T208 w 2665"/>
                    <a:gd name="T210" fmla="+- 0 6867 6402"/>
                    <a:gd name="T211" fmla="*/ 6867 h 3117"/>
                    <a:gd name="T212" fmla="+- 0 2954 2043"/>
                    <a:gd name="T213" fmla="*/ T212 w 2665"/>
                    <a:gd name="T214" fmla="+- 0 6900 6402"/>
                    <a:gd name="T215" fmla="*/ 6900 h 3117"/>
                    <a:gd name="T216" fmla="+- 0 2449 2043"/>
                    <a:gd name="T217" fmla="*/ T216 w 2665"/>
                    <a:gd name="T218" fmla="+- 0 6901 6402"/>
                    <a:gd name="T219" fmla="*/ 6901 h 3117"/>
                    <a:gd name="T220" fmla="+- 0 2192 2043"/>
                    <a:gd name="T221" fmla="*/ T220 w 2665"/>
                    <a:gd name="T222" fmla="+- 0 6901 6402"/>
                    <a:gd name="T223" fmla="*/ 6901 h 3117"/>
                    <a:gd name="T224" fmla="+- 0 2071 2043"/>
                    <a:gd name="T225" fmla="*/ T224 w 2665"/>
                    <a:gd name="T226" fmla="+- 0 6909 6402"/>
                    <a:gd name="T227" fmla="*/ 6909 h 3117"/>
                    <a:gd name="T228" fmla="+- 0 4689 2043"/>
                    <a:gd name="T229" fmla="*/ T228 w 2665"/>
                    <a:gd name="T230" fmla="+- 0 9465 6402"/>
                    <a:gd name="T231" fmla="*/ 9465 h 3117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  <a:cxn ang="0">
                      <a:pos x="T201" y="T203"/>
                    </a:cxn>
                    <a:cxn ang="0">
                      <a:pos x="T205" y="T207"/>
                    </a:cxn>
                    <a:cxn ang="0">
                      <a:pos x="T209" y="T211"/>
                    </a:cxn>
                    <a:cxn ang="0">
                      <a:pos x="T213" y="T215"/>
                    </a:cxn>
                    <a:cxn ang="0">
                      <a:pos x="T217" y="T219"/>
                    </a:cxn>
                    <a:cxn ang="0">
                      <a:pos x="T221" y="T223"/>
                    </a:cxn>
                    <a:cxn ang="0">
                      <a:pos x="T225" y="T227"/>
                    </a:cxn>
                    <a:cxn ang="0">
                      <a:pos x="T229" y="T231"/>
                    </a:cxn>
                  </a:cxnLst>
                  <a:rect l="0" t="0" r="r" b="b"/>
                  <a:pathLst>
                    <a:path w="2665" h="3117">
                      <a:moveTo>
                        <a:pt x="2647" y="3060"/>
                      </a:moveTo>
                      <a:lnTo>
                        <a:pt x="2650" y="3044"/>
                      </a:lnTo>
                      <a:lnTo>
                        <a:pt x="2651" y="3024"/>
                      </a:lnTo>
                      <a:lnTo>
                        <a:pt x="2652" y="3001"/>
                      </a:lnTo>
                      <a:lnTo>
                        <a:pt x="2651" y="2973"/>
                      </a:lnTo>
                      <a:lnTo>
                        <a:pt x="2651" y="2941"/>
                      </a:lnTo>
                      <a:lnTo>
                        <a:pt x="2651" y="2904"/>
                      </a:lnTo>
                      <a:lnTo>
                        <a:pt x="2650" y="2727"/>
                      </a:lnTo>
                      <a:lnTo>
                        <a:pt x="2650" y="2603"/>
                      </a:lnTo>
                      <a:lnTo>
                        <a:pt x="2650" y="2469"/>
                      </a:lnTo>
                      <a:lnTo>
                        <a:pt x="2650" y="2354"/>
                      </a:lnTo>
                      <a:lnTo>
                        <a:pt x="2649" y="2317"/>
                      </a:lnTo>
                      <a:lnTo>
                        <a:pt x="2646" y="2282"/>
                      </a:lnTo>
                      <a:lnTo>
                        <a:pt x="2642" y="2252"/>
                      </a:lnTo>
                      <a:lnTo>
                        <a:pt x="2636" y="2224"/>
                      </a:lnTo>
                      <a:lnTo>
                        <a:pt x="2630" y="2200"/>
                      </a:lnTo>
                      <a:lnTo>
                        <a:pt x="2622" y="2179"/>
                      </a:lnTo>
                      <a:lnTo>
                        <a:pt x="2613" y="2161"/>
                      </a:lnTo>
                      <a:lnTo>
                        <a:pt x="2603" y="2145"/>
                      </a:lnTo>
                      <a:lnTo>
                        <a:pt x="2593" y="2132"/>
                      </a:lnTo>
                      <a:lnTo>
                        <a:pt x="2582" y="2121"/>
                      </a:lnTo>
                      <a:lnTo>
                        <a:pt x="2570" y="2113"/>
                      </a:lnTo>
                      <a:lnTo>
                        <a:pt x="2558" y="2107"/>
                      </a:lnTo>
                      <a:lnTo>
                        <a:pt x="2546" y="2103"/>
                      </a:lnTo>
                      <a:lnTo>
                        <a:pt x="2533" y="2100"/>
                      </a:lnTo>
                      <a:lnTo>
                        <a:pt x="2520" y="2099"/>
                      </a:lnTo>
                      <a:lnTo>
                        <a:pt x="2508" y="2100"/>
                      </a:lnTo>
                      <a:lnTo>
                        <a:pt x="2484" y="2104"/>
                      </a:lnTo>
                      <a:lnTo>
                        <a:pt x="2458" y="2112"/>
                      </a:lnTo>
                      <a:lnTo>
                        <a:pt x="2433" y="2121"/>
                      </a:lnTo>
                      <a:lnTo>
                        <a:pt x="2406" y="2131"/>
                      </a:lnTo>
                      <a:lnTo>
                        <a:pt x="2379" y="2141"/>
                      </a:lnTo>
                      <a:lnTo>
                        <a:pt x="2353" y="2152"/>
                      </a:lnTo>
                      <a:lnTo>
                        <a:pt x="2326" y="2161"/>
                      </a:lnTo>
                      <a:lnTo>
                        <a:pt x="2300" y="2168"/>
                      </a:lnTo>
                      <a:lnTo>
                        <a:pt x="2275" y="2173"/>
                      </a:lnTo>
                      <a:lnTo>
                        <a:pt x="2251" y="2174"/>
                      </a:lnTo>
                      <a:lnTo>
                        <a:pt x="2228" y="2170"/>
                      </a:lnTo>
                      <a:lnTo>
                        <a:pt x="2206" y="2162"/>
                      </a:lnTo>
                      <a:lnTo>
                        <a:pt x="2186" y="2148"/>
                      </a:lnTo>
                      <a:lnTo>
                        <a:pt x="2169" y="2127"/>
                      </a:lnTo>
                      <a:lnTo>
                        <a:pt x="2153" y="2099"/>
                      </a:lnTo>
                      <a:lnTo>
                        <a:pt x="2140" y="2063"/>
                      </a:lnTo>
                      <a:lnTo>
                        <a:pt x="2129" y="2018"/>
                      </a:lnTo>
                      <a:lnTo>
                        <a:pt x="2122" y="1963"/>
                      </a:lnTo>
                      <a:lnTo>
                        <a:pt x="2118" y="1897"/>
                      </a:lnTo>
                      <a:lnTo>
                        <a:pt x="2117" y="1821"/>
                      </a:lnTo>
                      <a:lnTo>
                        <a:pt x="2118" y="1757"/>
                      </a:lnTo>
                      <a:lnTo>
                        <a:pt x="2123" y="1704"/>
                      </a:lnTo>
                      <a:lnTo>
                        <a:pt x="2130" y="1660"/>
                      </a:lnTo>
                      <a:lnTo>
                        <a:pt x="2140" y="1625"/>
                      </a:lnTo>
                      <a:lnTo>
                        <a:pt x="2153" y="1598"/>
                      </a:lnTo>
                      <a:lnTo>
                        <a:pt x="2169" y="1579"/>
                      </a:lnTo>
                      <a:lnTo>
                        <a:pt x="2186" y="1566"/>
                      </a:lnTo>
                      <a:lnTo>
                        <a:pt x="2206" y="1558"/>
                      </a:lnTo>
                      <a:lnTo>
                        <a:pt x="2227" y="1556"/>
                      </a:lnTo>
                      <a:lnTo>
                        <a:pt x="2249" y="1559"/>
                      </a:lnTo>
                      <a:lnTo>
                        <a:pt x="2273" y="1564"/>
                      </a:lnTo>
                      <a:lnTo>
                        <a:pt x="2298" y="1573"/>
                      </a:lnTo>
                      <a:lnTo>
                        <a:pt x="2323" y="1584"/>
                      </a:lnTo>
                      <a:lnTo>
                        <a:pt x="2349" y="1596"/>
                      </a:lnTo>
                      <a:lnTo>
                        <a:pt x="2375" y="1609"/>
                      </a:lnTo>
                      <a:lnTo>
                        <a:pt x="2401" y="1622"/>
                      </a:lnTo>
                      <a:lnTo>
                        <a:pt x="2427" y="1634"/>
                      </a:lnTo>
                      <a:lnTo>
                        <a:pt x="2452" y="1645"/>
                      </a:lnTo>
                      <a:lnTo>
                        <a:pt x="2476" y="1653"/>
                      </a:lnTo>
                      <a:lnTo>
                        <a:pt x="2500" y="1658"/>
                      </a:lnTo>
                      <a:lnTo>
                        <a:pt x="2514" y="1659"/>
                      </a:lnTo>
                      <a:lnTo>
                        <a:pt x="2528" y="1659"/>
                      </a:lnTo>
                      <a:lnTo>
                        <a:pt x="2555" y="1653"/>
                      </a:lnTo>
                      <a:lnTo>
                        <a:pt x="2581" y="1640"/>
                      </a:lnTo>
                      <a:lnTo>
                        <a:pt x="2594" y="1630"/>
                      </a:lnTo>
                      <a:lnTo>
                        <a:pt x="2605" y="1617"/>
                      </a:lnTo>
                      <a:lnTo>
                        <a:pt x="2616" y="1602"/>
                      </a:lnTo>
                      <a:lnTo>
                        <a:pt x="2626" y="1584"/>
                      </a:lnTo>
                      <a:lnTo>
                        <a:pt x="2635" y="1563"/>
                      </a:lnTo>
                      <a:lnTo>
                        <a:pt x="2644" y="1539"/>
                      </a:lnTo>
                      <a:lnTo>
                        <a:pt x="2650" y="1511"/>
                      </a:lnTo>
                      <a:lnTo>
                        <a:pt x="2656" y="1480"/>
                      </a:lnTo>
                      <a:lnTo>
                        <a:pt x="2661" y="1446"/>
                      </a:lnTo>
                      <a:lnTo>
                        <a:pt x="2663" y="1408"/>
                      </a:lnTo>
                      <a:lnTo>
                        <a:pt x="2665" y="1366"/>
                      </a:lnTo>
                      <a:lnTo>
                        <a:pt x="2664" y="1320"/>
                      </a:lnTo>
                      <a:lnTo>
                        <a:pt x="2662" y="1270"/>
                      </a:lnTo>
                      <a:lnTo>
                        <a:pt x="2658" y="1215"/>
                      </a:lnTo>
                      <a:lnTo>
                        <a:pt x="2658" y="1086"/>
                      </a:lnTo>
                      <a:lnTo>
                        <a:pt x="2658" y="1014"/>
                      </a:lnTo>
                      <a:lnTo>
                        <a:pt x="2657" y="992"/>
                      </a:lnTo>
                      <a:lnTo>
                        <a:pt x="2657" y="971"/>
                      </a:lnTo>
                      <a:lnTo>
                        <a:pt x="2657" y="950"/>
                      </a:lnTo>
                      <a:lnTo>
                        <a:pt x="2657" y="929"/>
                      </a:lnTo>
                      <a:lnTo>
                        <a:pt x="2656" y="906"/>
                      </a:lnTo>
                      <a:lnTo>
                        <a:pt x="2656" y="883"/>
                      </a:lnTo>
                      <a:lnTo>
                        <a:pt x="2655" y="858"/>
                      </a:lnTo>
                      <a:lnTo>
                        <a:pt x="2655" y="831"/>
                      </a:lnTo>
                      <a:lnTo>
                        <a:pt x="2654" y="801"/>
                      </a:lnTo>
                      <a:lnTo>
                        <a:pt x="2653" y="769"/>
                      </a:lnTo>
                      <a:lnTo>
                        <a:pt x="2652" y="733"/>
                      </a:lnTo>
                      <a:lnTo>
                        <a:pt x="2652" y="693"/>
                      </a:lnTo>
                      <a:lnTo>
                        <a:pt x="2651" y="650"/>
                      </a:lnTo>
                      <a:lnTo>
                        <a:pt x="2650" y="621"/>
                      </a:lnTo>
                      <a:lnTo>
                        <a:pt x="2649" y="592"/>
                      </a:lnTo>
                      <a:lnTo>
                        <a:pt x="2648" y="567"/>
                      </a:lnTo>
                      <a:lnTo>
                        <a:pt x="2645" y="547"/>
                      </a:lnTo>
                      <a:lnTo>
                        <a:pt x="2641" y="530"/>
                      </a:lnTo>
                      <a:lnTo>
                        <a:pt x="2635" y="517"/>
                      </a:lnTo>
                      <a:lnTo>
                        <a:pt x="2628" y="507"/>
                      </a:lnTo>
                      <a:lnTo>
                        <a:pt x="2619" y="500"/>
                      </a:lnTo>
                      <a:lnTo>
                        <a:pt x="2608" y="495"/>
                      </a:lnTo>
                      <a:lnTo>
                        <a:pt x="2595" y="492"/>
                      </a:lnTo>
                      <a:lnTo>
                        <a:pt x="2579" y="491"/>
                      </a:lnTo>
                      <a:lnTo>
                        <a:pt x="2561" y="491"/>
                      </a:lnTo>
                      <a:lnTo>
                        <a:pt x="2540" y="492"/>
                      </a:lnTo>
                      <a:lnTo>
                        <a:pt x="2516" y="493"/>
                      </a:lnTo>
                      <a:lnTo>
                        <a:pt x="2488" y="494"/>
                      </a:lnTo>
                      <a:lnTo>
                        <a:pt x="2457" y="495"/>
                      </a:lnTo>
                      <a:lnTo>
                        <a:pt x="2423" y="496"/>
                      </a:lnTo>
                      <a:lnTo>
                        <a:pt x="2292" y="496"/>
                      </a:lnTo>
                      <a:lnTo>
                        <a:pt x="2180" y="496"/>
                      </a:lnTo>
                      <a:lnTo>
                        <a:pt x="2054" y="496"/>
                      </a:lnTo>
                      <a:lnTo>
                        <a:pt x="1926" y="496"/>
                      </a:lnTo>
                      <a:lnTo>
                        <a:pt x="1776" y="497"/>
                      </a:lnTo>
                      <a:lnTo>
                        <a:pt x="1703" y="493"/>
                      </a:lnTo>
                      <a:lnTo>
                        <a:pt x="1648" y="483"/>
                      </a:lnTo>
                      <a:lnTo>
                        <a:pt x="1610" y="466"/>
                      </a:lnTo>
                      <a:lnTo>
                        <a:pt x="1585" y="444"/>
                      </a:lnTo>
                      <a:lnTo>
                        <a:pt x="1573" y="417"/>
                      </a:lnTo>
                      <a:lnTo>
                        <a:pt x="1570" y="387"/>
                      </a:lnTo>
                      <a:lnTo>
                        <a:pt x="1575" y="354"/>
                      </a:lnTo>
                      <a:lnTo>
                        <a:pt x="1585" y="318"/>
                      </a:lnTo>
                      <a:lnTo>
                        <a:pt x="1598" y="281"/>
                      </a:lnTo>
                      <a:lnTo>
                        <a:pt x="1612" y="243"/>
                      </a:lnTo>
                      <a:lnTo>
                        <a:pt x="1625" y="205"/>
                      </a:lnTo>
                      <a:lnTo>
                        <a:pt x="1634" y="169"/>
                      </a:lnTo>
                      <a:lnTo>
                        <a:pt x="1638" y="134"/>
                      </a:lnTo>
                      <a:lnTo>
                        <a:pt x="1634" y="101"/>
                      </a:lnTo>
                      <a:lnTo>
                        <a:pt x="1619" y="71"/>
                      </a:lnTo>
                      <a:lnTo>
                        <a:pt x="1593" y="46"/>
                      </a:lnTo>
                      <a:lnTo>
                        <a:pt x="1552" y="25"/>
                      </a:lnTo>
                      <a:lnTo>
                        <a:pt x="1494" y="10"/>
                      </a:lnTo>
                      <a:lnTo>
                        <a:pt x="1417" y="2"/>
                      </a:lnTo>
                      <a:lnTo>
                        <a:pt x="1319" y="0"/>
                      </a:lnTo>
                      <a:lnTo>
                        <a:pt x="1225" y="6"/>
                      </a:lnTo>
                      <a:lnTo>
                        <a:pt x="1152" y="17"/>
                      </a:lnTo>
                      <a:lnTo>
                        <a:pt x="1096" y="35"/>
                      </a:lnTo>
                      <a:lnTo>
                        <a:pt x="1057" y="56"/>
                      </a:lnTo>
                      <a:lnTo>
                        <a:pt x="1032" y="83"/>
                      </a:lnTo>
                      <a:lnTo>
                        <a:pt x="1018" y="112"/>
                      </a:lnTo>
                      <a:lnTo>
                        <a:pt x="1015" y="144"/>
                      </a:lnTo>
                      <a:lnTo>
                        <a:pt x="1019" y="178"/>
                      </a:lnTo>
                      <a:lnTo>
                        <a:pt x="1029" y="214"/>
                      </a:lnTo>
                      <a:lnTo>
                        <a:pt x="1042" y="250"/>
                      </a:lnTo>
                      <a:lnTo>
                        <a:pt x="1057" y="287"/>
                      </a:lnTo>
                      <a:lnTo>
                        <a:pt x="1071" y="322"/>
                      </a:lnTo>
                      <a:lnTo>
                        <a:pt x="1083" y="356"/>
                      </a:lnTo>
                      <a:lnTo>
                        <a:pt x="1089" y="388"/>
                      </a:lnTo>
                      <a:lnTo>
                        <a:pt x="1089" y="417"/>
                      </a:lnTo>
                      <a:lnTo>
                        <a:pt x="1080" y="443"/>
                      </a:lnTo>
                      <a:lnTo>
                        <a:pt x="1060" y="465"/>
                      </a:lnTo>
                      <a:lnTo>
                        <a:pt x="1026" y="482"/>
                      </a:lnTo>
                      <a:lnTo>
                        <a:pt x="977" y="493"/>
                      </a:lnTo>
                      <a:lnTo>
                        <a:pt x="911" y="498"/>
                      </a:lnTo>
                      <a:lnTo>
                        <a:pt x="678" y="498"/>
                      </a:lnTo>
                      <a:lnTo>
                        <a:pt x="539" y="499"/>
                      </a:lnTo>
                      <a:lnTo>
                        <a:pt x="406" y="499"/>
                      </a:lnTo>
                      <a:lnTo>
                        <a:pt x="248" y="499"/>
                      </a:lnTo>
                      <a:lnTo>
                        <a:pt x="183" y="499"/>
                      </a:lnTo>
                      <a:lnTo>
                        <a:pt x="149" y="499"/>
                      </a:lnTo>
                      <a:lnTo>
                        <a:pt x="119" y="498"/>
                      </a:lnTo>
                      <a:lnTo>
                        <a:pt x="94" y="497"/>
                      </a:lnTo>
                      <a:lnTo>
                        <a:pt x="28" y="507"/>
                      </a:lnTo>
                      <a:lnTo>
                        <a:pt x="15" y="519"/>
                      </a:lnTo>
                      <a:lnTo>
                        <a:pt x="15" y="3063"/>
                      </a:lnTo>
                      <a:lnTo>
                        <a:pt x="2646" y="3063"/>
                      </a:lnTo>
                      <a:lnTo>
                        <a:pt x="2647" y="3060"/>
                      </a:lnTo>
                      <a:close/>
                    </a:path>
                  </a:pathLst>
                </a:custGeom>
                <a:solidFill>
                  <a:srgbClr val="ACC7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0" name="Freeform 11724"/>
                <p:cNvSpPr>
                  <a:spLocks/>
                </p:cNvSpPr>
                <p:nvPr/>
              </p:nvSpPr>
              <p:spPr bwMode="auto">
                <a:xfrm>
                  <a:off x="2018" y="4282"/>
                  <a:ext cx="3134" cy="2640"/>
                </a:xfrm>
                <a:custGeom>
                  <a:avLst/>
                  <a:gdLst>
                    <a:gd name="T0" fmla="+- 0 4588 2018"/>
                    <a:gd name="T1" fmla="*/ T0 w 3134"/>
                    <a:gd name="T2" fmla="+- 0 6917 4282"/>
                    <a:gd name="T3" fmla="*/ 6917 h 2640"/>
                    <a:gd name="T4" fmla="+- 0 4635 2018"/>
                    <a:gd name="T5" fmla="*/ T4 w 3134"/>
                    <a:gd name="T6" fmla="+- 0 6895 4282"/>
                    <a:gd name="T7" fmla="*/ 6895 h 2640"/>
                    <a:gd name="T8" fmla="+- 0 4643 2018"/>
                    <a:gd name="T9" fmla="*/ T8 w 3134"/>
                    <a:gd name="T10" fmla="+- 0 6843 4282"/>
                    <a:gd name="T11" fmla="*/ 6843 h 2640"/>
                    <a:gd name="T12" fmla="+- 0 4636 2018"/>
                    <a:gd name="T13" fmla="*/ T12 w 3134"/>
                    <a:gd name="T14" fmla="+- 0 6753 4282"/>
                    <a:gd name="T15" fmla="*/ 6753 h 2640"/>
                    <a:gd name="T16" fmla="+- 0 4633 2018"/>
                    <a:gd name="T17" fmla="*/ T16 w 3134"/>
                    <a:gd name="T18" fmla="+- 0 6401 4282"/>
                    <a:gd name="T19" fmla="*/ 6401 h 2640"/>
                    <a:gd name="T20" fmla="+- 0 4632 2018"/>
                    <a:gd name="T21" fmla="*/ T20 w 3134"/>
                    <a:gd name="T22" fmla="+- 0 5989 4282"/>
                    <a:gd name="T23" fmla="*/ 5989 h 2640"/>
                    <a:gd name="T24" fmla="+- 0 4671 2018"/>
                    <a:gd name="T25" fmla="*/ T24 w 3134"/>
                    <a:gd name="T26" fmla="+- 0 5827 4282"/>
                    <a:gd name="T27" fmla="*/ 5827 h 2640"/>
                    <a:gd name="T28" fmla="+- 0 4765 2018"/>
                    <a:gd name="T29" fmla="*/ T28 w 3134"/>
                    <a:gd name="T30" fmla="+- 0 5806 4282"/>
                    <a:gd name="T31" fmla="*/ 5806 h 2640"/>
                    <a:gd name="T32" fmla="+- 0 4886 2018"/>
                    <a:gd name="T33" fmla="*/ T32 w 3134"/>
                    <a:gd name="T34" fmla="+- 0 5848 4282"/>
                    <a:gd name="T35" fmla="*/ 5848 h 2640"/>
                    <a:gd name="T36" fmla="+- 0 5008 2018"/>
                    <a:gd name="T37" fmla="*/ T36 w 3134"/>
                    <a:gd name="T38" fmla="+- 0 5874 4282"/>
                    <a:gd name="T39" fmla="*/ 5874 h 2640"/>
                    <a:gd name="T40" fmla="+- 0 5106 2018"/>
                    <a:gd name="T41" fmla="*/ T40 w 3134"/>
                    <a:gd name="T42" fmla="+- 0 5805 4282"/>
                    <a:gd name="T43" fmla="*/ 5805 h 2640"/>
                    <a:gd name="T44" fmla="+- 0 5142 2018"/>
                    <a:gd name="T45" fmla="*/ T44 w 3134"/>
                    <a:gd name="T46" fmla="+- 0 5678 4282"/>
                    <a:gd name="T47" fmla="*/ 5678 h 2640"/>
                    <a:gd name="T48" fmla="+- 0 5152 2018"/>
                    <a:gd name="T49" fmla="*/ T48 w 3134"/>
                    <a:gd name="T50" fmla="+- 0 5560 4282"/>
                    <a:gd name="T51" fmla="*/ 5560 h 2640"/>
                    <a:gd name="T52" fmla="+- 0 5149 2018"/>
                    <a:gd name="T53" fmla="*/ T52 w 3134"/>
                    <a:gd name="T54" fmla="+- 0 5405 4282"/>
                    <a:gd name="T55" fmla="*/ 5405 h 2640"/>
                    <a:gd name="T56" fmla="+- 0 5114 2018"/>
                    <a:gd name="T57" fmla="*/ T56 w 3134"/>
                    <a:gd name="T58" fmla="+- 0 5250 4282"/>
                    <a:gd name="T59" fmla="*/ 5250 h 2640"/>
                    <a:gd name="T60" fmla="+- 0 5008 2018"/>
                    <a:gd name="T61" fmla="*/ T60 w 3134"/>
                    <a:gd name="T62" fmla="+- 0 5169 4282"/>
                    <a:gd name="T63" fmla="*/ 5169 h 2640"/>
                    <a:gd name="T64" fmla="+- 0 4872 2018"/>
                    <a:gd name="T65" fmla="*/ T64 w 3134"/>
                    <a:gd name="T66" fmla="+- 0 5207 4282"/>
                    <a:gd name="T67" fmla="*/ 5207 h 2640"/>
                    <a:gd name="T68" fmla="+- 0 4742 2018"/>
                    <a:gd name="T69" fmla="*/ T68 w 3134"/>
                    <a:gd name="T70" fmla="+- 0 5257 4282"/>
                    <a:gd name="T71" fmla="*/ 5257 h 2640"/>
                    <a:gd name="T72" fmla="+- 0 4639 2018"/>
                    <a:gd name="T73" fmla="*/ T72 w 3134"/>
                    <a:gd name="T74" fmla="+- 0 5178 4282"/>
                    <a:gd name="T75" fmla="*/ 5178 h 2640"/>
                    <a:gd name="T76" fmla="+- 0 4631 2018"/>
                    <a:gd name="T77" fmla="*/ T76 w 3134"/>
                    <a:gd name="T78" fmla="+- 0 4794 4282"/>
                    <a:gd name="T79" fmla="*/ 4794 h 2640"/>
                    <a:gd name="T80" fmla="+- 0 2058 2018"/>
                    <a:gd name="T81" fmla="*/ T80 w 3134"/>
                    <a:gd name="T82" fmla="+- 0 4419 4282"/>
                    <a:gd name="T83" fmla="*/ 4419 h 2640"/>
                    <a:gd name="T84" fmla="+- 0 2102 2018"/>
                    <a:gd name="T85" fmla="*/ T84 w 3134"/>
                    <a:gd name="T86" fmla="+- 0 6904 4282"/>
                    <a:gd name="T87" fmla="*/ 6904 h 2640"/>
                    <a:gd name="T88" fmla="+- 0 2216 2018"/>
                    <a:gd name="T89" fmla="*/ T88 w 3134"/>
                    <a:gd name="T90" fmla="+- 0 6903 4282"/>
                    <a:gd name="T91" fmla="*/ 6903 h 2640"/>
                    <a:gd name="T92" fmla="+- 0 2338 2018"/>
                    <a:gd name="T93" fmla="*/ T92 w 3134"/>
                    <a:gd name="T94" fmla="+- 0 6901 4282"/>
                    <a:gd name="T95" fmla="*/ 6901 h 2640"/>
                    <a:gd name="T96" fmla="+- 0 2526 2018"/>
                    <a:gd name="T97" fmla="*/ T96 w 3134"/>
                    <a:gd name="T98" fmla="+- 0 6900 4282"/>
                    <a:gd name="T99" fmla="*/ 6900 h 2640"/>
                    <a:gd name="T100" fmla="+- 0 2694 2018"/>
                    <a:gd name="T101" fmla="*/ T100 w 3134"/>
                    <a:gd name="T102" fmla="+- 0 6903 4282"/>
                    <a:gd name="T103" fmla="*/ 6903 h 2640"/>
                    <a:gd name="T104" fmla="+- 0 2828 2018"/>
                    <a:gd name="T105" fmla="*/ T104 w 3134"/>
                    <a:gd name="T106" fmla="+- 0 6909 4282"/>
                    <a:gd name="T107" fmla="*/ 6909 h 2640"/>
                    <a:gd name="T108" fmla="+- 0 2973 2018"/>
                    <a:gd name="T109" fmla="*/ T108 w 3134"/>
                    <a:gd name="T110" fmla="+- 0 6908 4282"/>
                    <a:gd name="T111" fmla="*/ 6908 h 2640"/>
                    <a:gd name="T112" fmla="+- 0 3067 2018"/>
                    <a:gd name="T113" fmla="*/ T112 w 3134"/>
                    <a:gd name="T114" fmla="+- 0 6887 4282"/>
                    <a:gd name="T115" fmla="*/ 6887 h 2640"/>
                    <a:gd name="T116" fmla="+- 0 3120 2018"/>
                    <a:gd name="T117" fmla="*/ T116 w 3134"/>
                    <a:gd name="T118" fmla="+- 0 6852 4282"/>
                    <a:gd name="T119" fmla="*/ 6852 h 2640"/>
                    <a:gd name="T120" fmla="+- 0 3143 2018"/>
                    <a:gd name="T121" fmla="*/ T120 w 3134"/>
                    <a:gd name="T122" fmla="+- 0 6810 4282"/>
                    <a:gd name="T123" fmla="*/ 6810 h 2640"/>
                    <a:gd name="T124" fmla="+- 0 3140 2018"/>
                    <a:gd name="T125" fmla="*/ T124 w 3134"/>
                    <a:gd name="T126" fmla="+- 0 6743 4282"/>
                    <a:gd name="T127" fmla="*/ 6743 h 2640"/>
                    <a:gd name="T128" fmla="+- 0 3105 2018"/>
                    <a:gd name="T129" fmla="*/ T128 w 3134"/>
                    <a:gd name="T130" fmla="+- 0 6649 4282"/>
                    <a:gd name="T131" fmla="*/ 6649 h 2640"/>
                    <a:gd name="T132" fmla="+- 0 3077 2018"/>
                    <a:gd name="T133" fmla="*/ T132 w 3134"/>
                    <a:gd name="T134" fmla="+- 0 6559 4282"/>
                    <a:gd name="T135" fmla="*/ 6559 h 2640"/>
                    <a:gd name="T136" fmla="+- 0 3103 2018"/>
                    <a:gd name="T137" fmla="*/ T136 w 3134"/>
                    <a:gd name="T138" fmla="+- 0 6487 4282"/>
                    <a:gd name="T139" fmla="*/ 6487 h 2640"/>
                    <a:gd name="T140" fmla="+- 0 3231 2018"/>
                    <a:gd name="T141" fmla="*/ T140 w 3134"/>
                    <a:gd name="T142" fmla="+- 0 6446 4282"/>
                    <a:gd name="T143" fmla="*/ 6446 h 2640"/>
                    <a:gd name="T144" fmla="+- 0 3476 2018"/>
                    <a:gd name="T145" fmla="*/ T144 w 3134"/>
                    <a:gd name="T146" fmla="+- 0 6445 4282"/>
                    <a:gd name="T147" fmla="*/ 6445 h 2640"/>
                    <a:gd name="T148" fmla="+- 0 3626 2018"/>
                    <a:gd name="T149" fmla="*/ T148 w 3134"/>
                    <a:gd name="T150" fmla="+- 0 6487 4282"/>
                    <a:gd name="T151" fmla="*/ 6487 h 2640"/>
                    <a:gd name="T152" fmla="+- 0 3669 2018"/>
                    <a:gd name="T153" fmla="*/ T152 w 3134"/>
                    <a:gd name="T154" fmla="+- 0 6564 4282"/>
                    <a:gd name="T155" fmla="*/ 6564 h 2640"/>
                    <a:gd name="T156" fmla="+- 0 3652 2018"/>
                    <a:gd name="T157" fmla="*/ T156 w 3134"/>
                    <a:gd name="T158" fmla="+- 0 6659 4282"/>
                    <a:gd name="T159" fmla="*/ 6659 h 2640"/>
                    <a:gd name="T160" fmla="+- 0 3623 2018"/>
                    <a:gd name="T161" fmla="*/ T160 w 3134"/>
                    <a:gd name="T162" fmla="+- 0 6756 4282"/>
                    <a:gd name="T163" fmla="*/ 6756 h 2640"/>
                    <a:gd name="T164" fmla="+- 0 3622 2018"/>
                    <a:gd name="T165" fmla="*/ T164 w 3134"/>
                    <a:gd name="T166" fmla="+- 0 6823 4282"/>
                    <a:gd name="T167" fmla="*/ 6823 h 2640"/>
                    <a:gd name="T168" fmla="+- 0 3653 2018"/>
                    <a:gd name="T169" fmla="*/ T168 w 3134"/>
                    <a:gd name="T170" fmla="+- 0 6867 4282"/>
                    <a:gd name="T171" fmla="*/ 6867 h 2640"/>
                    <a:gd name="T172" fmla="+- 0 3730 2018"/>
                    <a:gd name="T173" fmla="*/ T172 w 3134"/>
                    <a:gd name="T174" fmla="+- 0 6895 4282"/>
                    <a:gd name="T175" fmla="*/ 6895 h 2640"/>
                    <a:gd name="T176" fmla="+- 0 3866 2018"/>
                    <a:gd name="T177" fmla="*/ T176 w 3134"/>
                    <a:gd name="T178" fmla="+- 0 6901 4282"/>
                    <a:gd name="T179" fmla="*/ 6901 h 2640"/>
                    <a:gd name="T180" fmla="+- 0 3981 2018"/>
                    <a:gd name="T181" fmla="*/ T180 w 3134"/>
                    <a:gd name="T182" fmla="+- 0 6897 4282"/>
                    <a:gd name="T183" fmla="*/ 6897 h 2640"/>
                    <a:gd name="T184" fmla="+- 0 4094 2018"/>
                    <a:gd name="T185" fmla="*/ T184 w 3134"/>
                    <a:gd name="T186" fmla="+- 0 6897 4282"/>
                    <a:gd name="T187" fmla="*/ 6897 h 2640"/>
                    <a:gd name="T188" fmla="+- 0 4195 2018"/>
                    <a:gd name="T189" fmla="*/ T188 w 3134"/>
                    <a:gd name="T190" fmla="+- 0 6901 4282"/>
                    <a:gd name="T191" fmla="*/ 6901 h 2640"/>
                    <a:gd name="T192" fmla="+- 0 4340 2018"/>
                    <a:gd name="T193" fmla="*/ T192 w 3134"/>
                    <a:gd name="T194" fmla="+- 0 6911 4282"/>
                    <a:gd name="T195" fmla="*/ 6911 h 2640"/>
                    <a:gd name="T196" fmla="+- 0 4514 2018"/>
                    <a:gd name="T197" fmla="*/ T196 w 3134"/>
                    <a:gd name="T198" fmla="+- 0 6922 4282"/>
                    <a:gd name="T199" fmla="*/ 6922 h 2640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  <a:cxn ang="0">
                      <a:pos x="T17" y="T19"/>
                    </a:cxn>
                    <a:cxn ang="0">
                      <a:pos x="T21" y="T23"/>
                    </a:cxn>
                    <a:cxn ang="0">
                      <a:pos x="T25" y="T27"/>
                    </a:cxn>
                    <a:cxn ang="0">
                      <a:pos x="T29" y="T31"/>
                    </a:cxn>
                    <a:cxn ang="0">
                      <a:pos x="T33" y="T35"/>
                    </a:cxn>
                    <a:cxn ang="0">
                      <a:pos x="T37" y="T39"/>
                    </a:cxn>
                    <a:cxn ang="0">
                      <a:pos x="T41" y="T43"/>
                    </a:cxn>
                    <a:cxn ang="0">
                      <a:pos x="T45" y="T47"/>
                    </a:cxn>
                    <a:cxn ang="0">
                      <a:pos x="T49" y="T51"/>
                    </a:cxn>
                    <a:cxn ang="0">
                      <a:pos x="T53" y="T55"/>
                    </a:cxn>
                    <a:cxn ang="0">
                      <a:pos x="T57" y="T59"/>
                    </a:cxn>
                    <a:cxn ang="0">
                      <a:pos x="T61" y="T63"/>
                    </a:cxn>
                    <a:cxn ang="0">
                      <a:pos x="T65" y="T67"/>
                    </a:cxn>
                    <a:cxn ang="0">
                      <a:pos x="T69" y="T71"/>
                    </a:cxn>
                    <a:cxn ang="0">
                      <a:pos x="T73" y="T75"/>
                    </a:cxn>
                    <a:cxn ang="0">
                      <a:pos x="T77" y="T79"/>
                    </a:cxn>
                    <a:cxn ang="0">
                      <a:pos x="T81" y="T83"/>
                    </a:cxn>
                    <a:cxn ang="0">
                      <a:pos x="T85" y="T87"/>
                    </a:cxn>
                    <a:cxn ang="0">
                      <a:pos x="T89" y="T91"/>
                    </a:cxn>
                    <a:cxn ang="0">
                      <a:pos x="T93" y="T95"/>
                    </a:cxn>
                    <a:cxn ang="0">
                      <a:pos x="T97" y="T99"/>
                    </a:cxn>
                    <a:cxn ang="0">
                      <a:pos x="T101" y="T103"/>
                    </a:cxn>
                    <a:cxn ang="0">
                      <a:pos x="T105" y="T107"/>
                    </a:cxn>
                    <a:cxn ang="0">
                      <a:pos x="T109" y="T111"/>
                    </a:cxn>
                    <a:cxn ang="0">
                      <a:pos x="T113" y="T115"/>
                    </a:cxn>
                    <a:cxn ang="0">
                      <a:pos x="T117" y="T119"/>
                    </a:cxn>
                    <a:cxn ang="0">
                      <a:pos x="T121" y="T123"/>
                    </a:cxn>
                    <a:cxn ang="0">
                      <a:pos x="T125" y="T127"/>
                    </a:cxn>
                    <a:cxn ang="0">
                      <a:pos x="T129" y="T131"/>
                    </a:cxn>
                    <a:cxn ang="0">
                      <a:pos x="T133" y="T135"/>
                    </a:cxn>
                    <a:cxn ang="0">
                      <a:pos x="T137" y="T139"/>
                    </a:cxn>
                    <a:cxn ang="0">
                      <a:pos x="T141" y="T143"/>
                    </a:cxn>
                    <a:cxn ang="0">
                      <a:pos x="T145" y="T147"/>
                    </a:cxn>
                    <a:cxn ang="0">
                      <a:pos x="T149" y="T151"/>
                    </a:cxn>
                    <a:cxn ang="0">
                      <a:pos x="T153" y="T155"/>
                    </a:cxn>
                    <a:cxn ang="0">
                      <a:pos x="T157" y="T159"/>
                    </a:cxn>
                    <a:cxn ang="0">
                      <a:pos x="T161" y="T163"/>
                    </a:cxn>
                    <a:cxn ang="0">
                      <a:pos x="T165" y="T167"/>
                    </a:cxn>
                    <a:cxn ang="0">
                      <a:pos x="T169" y="T171"/>
                    </a:cxn>
                    <a:cxn ang="0">
                      <a:pos x="T173" y="T175"/>
                    </a:cxn>
                    <a:cxn ang="0">
                      <a:pos x="T177" y="T179"/>
                    </a:cxn>
                    <a:cxn ang="0">
                      <a:pos x="T181" y="T183"/>
                    </a:cxn>
                    <a:cxn ang="0">
                      <a:pos x="T185" y="T187"/>
                    </a:cxn>
                    <a:cxn ang="0">
                      <a:pos x="T189" y="T191"/>
                    </a:cxn>
                    <a:cxn ang="0">
                      <a:pos x="T193" y="T195"/>
                    </a:cxn>
                    <a:cxn ang="0">
                      <a:pos x="T197" y="T199"/>
                    </a:cxn>
                  </a:cxnLst>
                  <a:rect l="0" t="0" r="r" b="b"/>
                  <a:pathLst>
                    <a:path w="3134" h="2640">
                      <a:moveTo>
                        <a:pt x="2496" y="2640"/>
                      </a:moveTo>
                      <a:lnTo>
                        <a:pt x="2525" y="2639"/>
                      </a:lnTo>
                      <a:lnTo>
                        <a:pt x="2550" y="2638"/>
                      </a:lnTo>
                      <a:lnTo>
                        <a:pt x="2570" y="2635"/>
                      </a:lnTo>
                      <a:lnTo>
                        <a:pt x="2587" y="2632"/>
                      </a:lnTo>
                      <a:lnTo>
                        <a:pt x="2600" y="2627"/>
                      </a:lnTo>
                      <a:lnTo>
                        <a:pt x="2609" y="2621"/>
                      </a:lnTo>
                      <a:lnTo>
                        <a:pt x="2617" y="2613"/>
                      </a:lnTo>
                      <a:lnTo>
                        <a:pt x="2621" y="2603"/>
                      </a:lnTo>
                      <a:lnTo>
                        <a:pt x="2624" y="2591"/>
                      </a:lnTo>
                      <a:lnTo>
                        <a:pt x="2625" y="2578"/>
                      </a:lnTo>
                      <a:lnTo>
                        <a:pt x="2625" y="2561"/>
                      </a:lnTo>
                      <a:lnTo>
                        <a:pt x="2623" y="2543"/>
                      </a:lnTo>
                      <a:lnTo>
                        <a:pt x="2622" y="2522"/>
                      </a:lnTo>
                      <a:lnTo>
                        <a:pt x="2620" y="2498"/>
                      </a:lnTo>
                      <a:lnTo>
                        <a:pt x="2618" y="2471"/>
                      </a:lnTo>
                      <a:lnTo>
                        <a:pt x="2616" y="2441"/>
                      </a:lnTo>
                      <a:lnTo>
                        <a:pt x="2616" y="2408"/>
                      </a:lnTo>
                      <a:lnTo>
                        <a:pt x="2615" y="2271"/>
                      </a:lnTo>
                      <a:lnTo>
                        <a:pt x="2615" y="2119"/>
                      </a:lnTo>
                      <a:lnTo>
                        <a:pt x="2615" y="1985"/>
                      </a:lnTo>
                      <a:lnTo>
                        <a:pt x="2615" y="1880"/>
                      </a:lnTo>
                      <a:lnTo>
                        <a:pt x="2614" y="1779"/>
                      </a:lnTo>
                      <a:lnTo>
                        <a:pt x="2614" y="1707"/>
                      </a:lnTo>
                      <a:lnTo>
                        <a:pt x="2618" y="1649"/>
                      </a:lnTo>
                      <a:lnTo>
                        <a:pt x="2625" y="1603"/>
                      </a:lnTo>
                      <a:lnTo>
                        <a:pt x="2637" y="1569"/>
                      </a:lnTo>
                      <a:lnTo>
                        <a:pt x="2653" y="1545"/>
                      </a:lnTo>
                      <a:lnTo>
                        <a:pt x="2672" y="1529"/>
                      </a:lnTo>
                      <a:lnTo>
                        <a:pt x="2695" y="1522"/>
                      </a:lnTo>
                      <a:lnTo>
                        <a:pt x="2720" y="1520"/>
                      </a:lnTo>
                      <a:lnTo>
                        <a:pt x="2747" y="1524"/>
                      </a:lnTo>
                      <a:lnTo>
                        <a:pt x="2775" y="1532"/>
                      </a:lnTo>
                      <a:lnTo>
                        <a:pt x="2805" y="1542"/>
                      </a:lnTo>
                      <a:lnTo>
                        <a:pt x="2836" y="1554"/>
                      </a:lnTo>
                      <a:lnTo>
                        <a:pt x="2868" y="1566"/>
                      </a:lnTo>
                      <a:lnTo>
                        <a:pt x="2899" y="1577"/>
                      </a:lnTo>
                      <a:lnTo>
                        <a:pt x="2931" y="1586"/>
                      </a:lnTo>
                      <a:lnTo>
                        <a:pt x="2961" y="1591"/>
                      </a:lnTo>
                      <a:lnTo>
                        <a:pt x="2990" y="1592"/>
                      </a:lnTo>
                      <a:lnTo>
                        <a:pt x="3018" y="1586"/>
                      </a:lnTo>
                      <a:lnTo>
                        <a:pt x="3044" y="1574"/>
                      </a:lnTo>
                      <a:lnTo>
                        <a:pt x="3067" y="1553"/>
                      </a:lnTo>
                      <a:lnTo>
                        <a:pt x="3088" y="1523"/>
                      </a:lnTo>
                      <a:lnTo>
                        <a:pt x="3100" y="1495"/>
                      </a:lnTo>
                      <a:lnTo>
                        <a:pt x="3110" y="1467"/>
                      </a:lnTo>
                      <a:lnTo>
                        <a:pt x="3118" y="1434"/>
                      </a:lnTo>
                      <a:lnTo>
                        <a:pt x="3124" y="1396"/>
                      </a:lnTo>
                      <a:lnTo>
                        <a:pt x="3129" y="1353"/>
                      </a:lnTo>
                      <a:lnTo>
                        <a:pt x="3131" y="1329"/>
                      </a:lnTo>
                      <a:lnTo>
                        <a:pt x="3133" y="1304"/>
                      </a:lnTo>
                      <a:lnTo>
                        <a:pt x="3134" y="1278"/>
                      </a:lnTo>
                      <a:lnTo>
                        <a:pt x="3134" y="1250"/>
                      </a:lnTo>
                      <a:lnTo>
                        <a:pt x="3134" y="1192"/>
                      </a:lnTo>
                      <a:lnTo>
                        <a:pt x="3134" y="1167"/>
                      </a:lnTo>
                      <a:lnTo>
                        <a:pt x="3131" y="1123"/>
                      </a:lnTo>
                      <a:lnTo>
                        <a:pt x="3126" y="1084"/>
                      </a:lnTo>
                      <a:lnTo>
                        <a:pt x="3121" y="1049"/>
                      </a:lnTo>
                      <a:lnTo>
                        <a:pt x="3114" y="1019"/>
                      </a:lnTo>
                      <a:lnTo>
                        <a:pt x="3096" y="968"/>
                      </a:lnTo>
                      <a:lnTo>
                        <a:pt x="3074" y="931"/>
                      </a:lnTo>
                      <a:lnTo>
                        <a:pt x="3049" y="906"/>
                      </a:lnTo>
                      <a:lnTo>
                        <a:pt x="3021" y="892"/>
                      </a:lnTo>
                      <a:lnTo>
                        <a:pt x="2990" y="887"/>
                      </a:lnTo>
                      <a:lnTo>
                        <a:pt x="2958" y="890"/>
                      </a:lnTo>
                      <a:lnTo>
                        <a:pt x="2924" y="898"/>
                      </a:lnTo>
                      <a:lnTo>
                        <a:pt x="2889" y="910"/>
                      </a:lnTo>
                      <a:lnTo>
                        <a:pt x="2854" y="925"/>
                      </a:lnTo>
                      <a:lnTo>
                        <a:pt x="2820" y="940"/>
                      </a:lnTo>
                      <a:lnTo>
                        <a:pt x="2786" y="955"/>
                      </a:lnTo>
                      <a:lnTo>
                        <a:pt x="2754" y="967"/>
                      </a:lnTo>
                      <a:lnTo>
                        <a:pt x="2724" y="975"/>
                      </a:lnTo>
                      <a:lnTo>
                        <a:pt x="2696" y="977"/>
                      </a:lnTo>
                      <a:lnTo>
                        <a:pt x="2671" y="972"/>
                      </a:lnTo>
                      <a:lnTo>
                        <a:pt x="2633" y="933"/>
                      </a:lnTo>
                      <a:lnTo>
                        <a:pt x="2621" y="896"/>
                      </a:lnTo>
                      <a:lnTo>
                        <a:pt x="2614" y="845"/>
                      </a:lnTo>
                      <a:lnTo>
                        <a:pt x="2613" y="778"/>
                      </a:lnTo>
                      <a:lnTo>
                        <a:pt x="2613" y="652"/>
                      </a:lnTo>
                      <a:lnTo>
                        <a:pt x="2613" y="512"/>
                      </a:lnTo>
                      <a:lnTo>
                        <a:pt x="2612" y="376"/>
                      </a:lnTo>
                      <a:lnTo>
                        <a:pt x="2612" y="213"/>
                      </a:lnTo>
                      <a:lnTo>
                        <a:pt x="2612" y="137"/>
                      </a:lnTo>
                      <a:lnTo>
                        <a:pt x="40" y="137"/>
                      </a:lnTo>
                      <a:lnTo>
                        <a:pt x="40" y="2616"/>
                      </a:lnTo>
                      <a:lnTo>
                        <a:pt x="45" y="2618"/>
                      </a:lnTo>
                      <a:lnTo>
                        <a:pt x="63" y="2620"/>
                      </a:lnTo>
                      <a:lnTo>
                        <a:pt x="84" y="2622"/>
                      </a:lnTo>
                      <a:lnTo>
                        <a:pt x="109" y="2622"/>
                      </a:lnTo>
                      <a:lnTo>
                        <a:pt x="177" y="2622"/>
                      </a:lnTo>
                      <a:lnTo>
                        <a:pt x="185" y="2622"/>
                      </a:lnTo>
                      <a:lnTo>
                        <a:pt x="198" y="2621"/>
                      </a:lnTo>
                      <a:lnTo>
                        <a:pt x="236" y="2620"/>
                      </a:lnTo>
                      <a:lnTo>
                        <a:pt x="260" y="2620"/>
                      </a:lnTo>
                      <a:lnTo>
                        <a:pt x="289" y="2619"/>
                      </a:lnTo>
                      <a:lnTo>
                        <a:pt x="320" y="2619"/>
                      </a:lnTo>
                      <a:lnTo>
                        <a:pt x="353" y="2618"/>
                      </a:lnTo>
                      <a:lnTo>
                        <a:pt x="389" y="2618"/>
                      </a:lnTo>
                      <a:lnTo>
                        <a:pt x="427" y="2618"/>
                      </a:lnTo>
                      <a:lnTo>
                        <a:pt x="508" y="2618"/>
                      </a:lnTo>
                      <a:lnTo>
                        <a:pt x="549" y="2618"/>
                      </a:lnTo>
                      <a:lnTo>
                        <a:pt x="592" y="2619"/>
                      </a:lnTo>
                      <a:lnTo>
                        <a:pt x="634" y="2620"/>
                      </a:lnTo>
                      <a:lnTo>
                        <a:pt x="676" y="2621"/>
                      </a:lnTo>
                      <a:lnTo>
                        <a:pt x="718" y="2622"/>
                      </a:lnTo>
                      <a:lnTo>
                        <a:pt x="759" y="2624"/>
                      </a:lnTo>
                      <a:lnTo>
                        <a:pt x="798" y="2627"/>
                      </a:lnTo>
                      <a:lnTo>
                        <a:pt x="810" y="2627"/>
                      </a:lnTo>
                      <a:lnTo>
                        <a:pt x="851" y="2629"/>
                      </a:lnTo>
                      <a:lnTo>
                        <a:pt x="889" y="2629"/>
                      </a:lnTo>
                      <a:lnTo>
                        <a:pt x="924" y="2628"/>
                      </a:lnTo>
                      <a:lnTo>
                        <a:pt x="955" y="2626"/>
                      </a:lnTo>
                      <a:lnTo>
                        <a:pt x="983" y="2622"/>
                      </a:lnTo>
                      <a:lnTo>
                        <a:pt x="1007" y="2618"/>
                      </a:lnTo>
                      <a:lnTo>
                        <a:pt x="1029" y="2612"/>
                      </a:lnTo>
                      <a:lnTo>
                        <a:pt x="1049" y="2605"/>
                      </a:lnTo>
                      <a:lnTo>
                        <a:pt x="1066" y="2597"/>
                      </a:lnTo>
                      <a:lnTo>
                        <a:pt x="1080" y="2589"/>
                      </a:lnTo>
                      <a:lnTo>
                        <a:pt x="1092" y="2580"/>
                      </a:lnTo>
                      <a:lnTo>
                        <a:pt x="1102" y="2570"/>
                      </a:lnTo>
                      <a:lnTo>
                        <a:pt x="1110" y="2560"/>
                      </a:lnTo>
                      <a:lnTo>
                        <a:pt x="1117" y="2550"/>
                      </a:lnTo>
                      <a:lnTo>
                        <a:pt x="1121" y="2539"/>
                      </a:lnTo>
                      <a:lnTo>
                        <a:pt x="1125" y="2528"/>
                      </a:lnTo>
                      <a:lnTo>
                        <a:pt x="1127" y="2516"/>
                      </a:lnTo>
                      <a:lnTo>
                        <a:pt x="1128" y="2505"/>
                      </a:lnTo>
                      <a:lnTo>
                        <a:pt x="1126" y="2483"/>
                      </a:lnTo>
                      <a:lnTo>
                        <a:pt x="1122" y="2461"/>
                      </a:lnTo>
                      <a:lnTo>
                        <a:pt x="1115" y="2438"/>
                      </a:lnTo>
                      <a:lnTo>
                        <a:pt x="1107" y="2415"/>
                      </a:lnTo>
                      <a:lnTo>
                        <a:pt x="1097" y="2391"/>
                      </a:lnTo>
                      <a:lnTo>
                        <a:pt x="1087" y="2367"/>
                      </a:lnTo>
                      <a:lnTo>
                        <a:pt x="1077" y="2344"/>
                      </a:lnTo>
                      <a:lnTo>
                        <a:pt x="1069" y="2321"/>
                      </a:lnTo>
                      <a:lnTo>
                        <a:pt x="1063" y="2299"/>
                      </a:lnTo>
                      <a:lnTo>
                        <a:pt x="1059" y="2277"/>
                      </a:lnTo>
                      <a:lnTo>
                        <a:pt x="1058" y="2257"/>
                      </a:lnTo>
                      <a:lnTo>
                        <a:pt x="1062" y="2238"/>
                      </a:lnTo>
                      <a:lnTo>
                        <a:pt x="1071" y="2220"/>
                      </a:lnTo>
                      <a:lnTo>
                        <a:pt x="1085" y="2205"/>
                      </a:lnTo>
                      <a:lnTo>
                        <a:pt x="1106" y="2191"/>
                      </a:lnTo>
                      <a:lnTo>
                        <a:pt x="1133" y="2180"/>
                      </a:lnTo>
                      <a:lnTo>
                        <a:pt x="1169" y="2171"/>
                      </a:lnTo>
                      <a:lnTo>
                        <a:pt x="1213" y="2164"/>
                      </a:lnTo>
                      <a:lnTo>
                        <a:pt x="1266" y="2161"/>
                      </a:lnTo>
                      <a:lnTo>
                        <a:pt x="1329" y="2160"/>
                      </a:lnTo>
                      <a:lnTo>
                        <a:pt x="1399" y="2160"/>
                      </a:lnTo>
                      <a:lnTo>
                        <a:pt x="1458" y="2163"/>
                      </a:lnTo>
                      <a:lnTo>
                        <a:pt x="1508" y="2170"/>
                      </a:lnTo>
                      <a:lnTo>
                        <a:pt x="1549" y="2179"/>
                      </a:lnTo>
                      <a:lnTo>
                        <a:pt x="1582" y="2191"/>
                      </a:lnTo>
                      <a:lnTo>
                        <a:pt x="1608" y="2205"/>
                      </a:lnTo>
                      <a:lnTo>
                        <a:pt x="1627" y="2222"/>
                      </a:lnTo>
                      <a:lnTo>
                        <a:pt x="1640" y="2240"/>
                      </a:lnTo>
                      <a:lnTo>
                        <a:pt x="1647" y="2260"/>
                      </a:lnTo>
                      <a:lnTo>
                        <a:pt x="1651" y="2282"/>
                      </a:lnTo>
                      <a:lnTo>
                        <a:pt x="1650" y="2305"/>
                      </a:lnTo>
                      <a:lnTo>
                        <a:pt x="1647" y="2328"/>
                      </a:lnTo>
                      <a:lnTo>
                        <a:pt x="1641" y="2352"/>
                      </a:lnTo>
                      <a:lnTo>
                        <a:pt x="1634" y="2377"/>
                      </a:lnTo>
                      <a:lnTo>
                        <a:pt x="1626" y="2402"/>
                      </a:lnTo>
                      <a:lnTo>
                        <a:pt x="1618" y="2427"/>
                      </a:lnTo>
                      <a:lnTo>
                        <a:pt x="1611" y="2451"/>
                      </a:lnTo>
                      <a:lnTo>
                        <a:pt x="1605" y="2474"/>
                      </a:lnTo>
                      <a:lnTo>
                        <a:pt x="1601" y="2497"/>
                      </a:lnTo>
                      <a:lnTo>
                        <a:pt x="1601" y="2519"/>
                      </a:lnTo>
                      <a:lnTo>
                        <a:pt x="1601" y="2528"/>
                      </a:lnTo>
                      <a:lnTo>
                        <a:pt x="1604" y="2541"/>
                      </a:lnTo>
                      <a:lnTo>
                        <a:pt x="1608" y="2553"/>
                      </a:lnTo>
                      <a:lnTo>
                        <a:pt x="1615" y="2565"/>
                      </a:lnTo>
                      <a:lnTo>
                        <a:pt x="1624" y="2576"/>
                      </a:lnTo>
                      <a:lnTo>
                        <a:pt x="1635" y="2585"/>
                      </a:lnTo>
                      <a:lnTo>
                        <a:pt x="1650" y="2594"/>
                      </a:lnTo>
                      <a:lnTo>
                        <a:pt x="1667" y="2602"/>
                      </a:lnTo>
                      <a:lnTo>
                        <a:pt x="1688" y="2608"/>
                      </a:lnTo>
                      <a:lnTo>
                        <a:pt x="1712" y="2613"/>
                      </a:lnTo>
                      <a:lnTo>
                        <a:pt x="1740" y="2617"/>
                      </a:lnTo>
                      <a:lnTo>
                        <a:pt x="1772" y="2619"/>
                      </a:lnTo>
                      <a:lnTo>
                        <a:pt x="1808" y="2620"/>
                      </a:lnTo>
                      <a:lnTo>
                        <a:pt x="1848" y="2619"/>
                      </a:lnTo>
                      <a:lnTo>
                        <a:pt x="1881" y="2618"/>
                      </a:lnTo>
                      <a:lnTo>
                        <a:pt x="1911" y="2617"/>
                      </a:lnTo>
                      <a:lnTo>
                        <a:pt x="1938" y="2616"/>
                      </a:lnTo>
                      <a:lnTo>
                        <a:pt x="1963" y="2615"/>
                      </a:lnTo>
                      <a:lnTo>
                        <a:pt x="1987" y="2615"/>
                      </a:lnTo>
                      <a:lnTo>
                        <a:pt x="2010" y="2615"/>
                      </a:lnTo>
                      <a:lnTo>
                        <a:pt x="2054" y="2615"/>
                      </a:lnTo>
                      <a:lnTo>
                        <a:pt x="2076" y="2615"/>
                      </a:lnTo>
                      <a:lnTo>
                        <a:pt x="2099" y="2616"/>
                      </a:lnTo>
                      <a:lnTo>
                        <a:pt x="2123" y="2617"/>
                      </a:lnTo>
                      <a:lnTo>
                        <a:pt x="2149" y="2618"/>
                      </a:lnTo>
                      <a:lnTo>
                        <a:pt x="2177" y="2619"/>
                      </a:lnTo>
                      <a:lnTo>
                        <a:pt x="2208" y="2621"/>
                      </a:lnTo>
                      <a:lnTo>
                        <a:pt x="2243" y="2623"/>
                      </a:lnTo>
                      <a:lnTo>
                        <a:pt x="2280" y="2626"/>
                      </a:lnTo>
                      <a:lnTo>
                        <a:pt x="2322" y="2629"/>
                      </a:lnTo>
                      <a:lnTo>
                        <a:pt x="2369" y="2632"/>
                      </a:lnTo>
                      <a:lnTo>
                        <a:pt x="2420" y="2636"/>
                      </a:lnTo>
                      <a:lnTo>
                        <a:pt x="2477" y="2640"/>
                      </a:lnTo>
                      <a:lnTo>
                        <a:pt x="2496" y="2640"/>
                      </a:lnTo>
                      <a:close/>
                    </a:path>
                  </a:pathLst>
                </a:custGeom>
                <a:solidFill>
                  <a:srgbClr val="6EA4D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defTabSz="768096"/>
                  <a:endParaRPr lang="pt-BR" sz="13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" name="Retângulo 8"/>
              <p:cNvSpPr/>
              <p:nvPr/>
            </p:nvSpPr>
            <p:spPr>
              <a:xfrm>
                <a:off x="2033527" y="1725536"/>
                <a:ext cx="13430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1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Contribuir para uma cultura de segurança do paciente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Retângulo 9"/>
              <p:cNvSpPr/>
              <p:nvPr/>
            </p:nvSpPr>
            <p:spPr>
              <a:xfrm>
                <a:off x="3801701" y="1725535"/>
                <a:ext cx="1343054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2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Trabalhar em equipe pela segurança do paciente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Retângulo 10"/>
              <p:cNvSpPr/>
              <p:nvPr/>
            </p:nvSpPr>
            <p:spPr>
              <a:xfrm>
                <a:off x="5564029" y="1737409"/>
                <a:ext cx="1343054" cy="12926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3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Comunicar-se de modo eficiente para a segurança do paciente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tângulo 11"/>
              <p:cNvSpPr/>
              <p:nvPr/>
            </p:nvSpPr>
            <p:spPr>
              <a:xfrm>
                <a:off x="1902341" y="3808677"/>
                <a:ext cx="1343054" cy="892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4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Gerenciar os riscos de segurança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>
              <a:xfrm>
                <a:off x="3805132" y="3834544"/>
                <a:ext cx="1343054" cy="1092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5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Otimizar fatores humanos e ambientais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Retângulo 13"/>
              <p:cNvSpPr/>
              <p:nvPr/>
            </p:nvSpPr>
            <p:spPr>
              <a:xfrm>
                <a:off x="5639425" y="3834544"/>
                <a:ext cx="1343054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Domínio 6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 defTabSz="768096"/>
                <a:r>
                  <a:rPr lang="pt-BR" sz="1300" b="1" i="1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Reconhecer, responder e revelar eventos adversos</a:t>
                </a:r>
                <a:endParaRPr lang="pt-BR" sz="13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" name="CaixaDeTexto 2"/>
          <p:cNvSpPr txBox="1"/>
          <p:nvPr/>
        </p:nvSpPr>
        <p:spPr>
          <a:xfrm>
            <a:off x="3149110" y="434945"/>
            <a:ext cx="8695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Competências para Segurança do Paciente </a:t>
            </a:r>
            <a:endParaRPr lang="pt-BR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33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1552</Words>
  <Application>Microsoft Office PowerPoint</Application>
  <PresentationFormat>Personalizar</PresentationFormat>
  <Paragraphs>186</Paragraphs>
  <Slides>25</Slides>
  <Notes>12</Notes>
  <HiddenSlides>2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25</vt:i4>
      </vt:variant>
    </vt:vector>
  </HeadingPairs>
  <TitlesOfParts>
    <vt:vector size="28" baseType="lpstr">
      <vt:lpstr>Tema do Office</vt:lpstr>
      <vt:lpstr>1_Personalizar design</vt:lpstr>
      <vt:lpstr>Personalizar design</vt:lpstr>
      <vt:lpstr>Apresentação do PowerPoint</vt:lpstr>
      <vt:lpstr>Apresentação do PowerPoint</vt:lpstr>
      <vt:lpstr>Apresentação do PowerPoint</vt:lpstr>
      <vt:lpstr>Soluções para prevenir erros na APS</vt:lpstr>
      <vt:lpstr>Soluções para prevenir erros na APS</vt:lpstr>
      <vt:lpstr>Soluções para prevenir erros na APS</vt:lpstr>
      <vt:lpstr>OMS</vt:lpstr>
      <vt:lpstr>A Segurança do Paciente no Mundo</vt:lpstr>
      <vt:lpstr>Apresentação do PowerPoint</vt:lpstr>
      <vt:lpstr>Segurança do paciente na Atenção Primária à Saúde</vt:lpstr>
      <vt:lpstr>Apresentação do PowerPoint</vt:lpstr>
      <vt:lpstr>Apresentação do PowerPoint</vt:lpstr>
      <vt:lpstr>VACINAS</vt:lpstr>
      <vt:lpstr>Núcleo de Vigilância Epidemiológica</vt:lpstr>
      <vt:lpstr>Núcleo de Segurança do Paciente</vt:lpstr>
      <vt:lpstr>Compete ao NSP</vt:lpstr>
      <vt:lpstr>Compete ao NSP</vt:lpstr>
      <vt:lpstr>Apresentação do PowerPoint</vt:lpstr>
      <vt:lpstr>Apresentação do PowerPoint</vt:lpstr>
      <vt:lpstr>Ministério da Saúde</vt:lpstr>
      <vt:lpstr>PROJETOS PROADI - SUS</vt:lpstr>
      <vt:lpstr>Apresentação do PowerPoint</vt:lpstr>
      <vt:lpstr>Melhorando a segurança do paciente em larga escala  Resultados  </vt:lpstr>
      <vt:lpstr>AVASUS – Segurança do Paciente https://avasus.ufrn.br/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Marcio Pacheco Dos Guaranys</dc:creator>
  <cp:lastModifiedBy>Administrador</cp:lastModifiedBy>
  <cp:revision>74</cp:revision>
  <dcterms:created xsi:type="dcterms:W3CDTF">2019-06-04T18:36:59Z</dcterms:created>
  <dcterms:modified xsi:type="dcterms:W3CDTF">2020-02-18T15:00:26Z</dcterms:modified>
</cp:coreProperties>
</file>