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4284" r:id="rId1"/>
  </p:sldMasterIdLst>
  <p:notesMasterIdLst>
    <p:notesMasterId r:id="rId22"/>
  </p:notesMasterIdLst>
  <p:handoutMasterIdLst>
    <p:handoutMasterId r:id="rId23"/>
  </p:handoutMasterIdLst>
  <p:sldIdLst>
    <p:sldId id="503" r:id="rId2"/>
    <p:sldId id="553" r:id="rId3"/>
    <p:sldId id="589" r:id="rId4"/>
    <p:sldId id="602" r:id="rId5"/>
    <p:sldId id="603" r:id="rId6"/>
    <p:sldId id="604" r:id="rId7"/>
    <p:sldId id="606" r:id="rId8"/>
    <p:sldId id="637" r:id="rId9"/>
    <p:sldId id="608" r:id="rId10"/>
    <p:sldId id="611" r:id="rId11"/>
    <p:sldId id="612" r:id="rId12"/>
    <p:sldId id="640" r:id="rId13"/>
    <p:sldId id="642" r:id="rId14"/>
    <p:sldId id="644" r:id="rId15"/>
    <p:sldId id="645" r:id="rId16"/>
    <p:sldId id="627" r:id="rId17"/>
    <p:sldId id="630" r:id="rId18"/>
    <p:sldId id="629" r:id="rId19"/>
    <p:sldId id="632" r:id="rId20"/>
    <p:sldId id="552" r:id="rId21"/>
  </p:sldIdLst>
  <p:sldSz cx="8961438" cy="6721475"/>
  <p:notesSz cx="6797675" cy="9926638"/>
  <p:custDataLst>
    <p:tags r:id="rId2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5" userDrawn="1">
          <p15:clr>
            <a:srgbClr val="A4A3A4"/>
          </p15:clr>
        </p15:guide>
        <p15:guide id="2" pos="1394" userDrawn="1">
          <p15:clr>
            <a:srgbClr val="A4A3A4"/>
          </p15:clr>
        </p15:guide>
        <p15:guide id="3" orient="horz" pos="2435" userDrawn="1">
          <p15:clr>
            <a:srgbClr val="A4A3A4"/>
          </p15:clr>
        </p15:guide>
        <p15:guide id="4" orient="horz" pos="3319" userDrawn="1">
          <p15:clr>
            <a:srgbClr val="A4A3A4"/>
          </p15:clr>
        </p15:guide>
        <p15:guide id="5" orient="horz" pos="3432" userDrawn="1">
          <p15:clr>
            <a:srgbClr val="A4A3A4"/>
          </p15:clr>
        </p15:guide>
        <p15:guide id="6" orient="horz" pos="3954" userDrawn="1">
          <p15:clr>
            <a:srgbClr val="A4A3A4"/>
          </p15:clr>
        </p15:guide>
        <p15:guide id="7" orient="horz" pos="2208" userDrawn="1">
          <p15:clr>
            <a:srgbClr val="A4A3A4"/>
          </p15:clr>
        </p15:guide>
        <p15:guide id="8" orient="horz" pos="2004" userDrawn="1">
          <p15:clr>
            <a:srgbClr val="A4A3A4"/>
          </p15:clr>
        </p15:guide>
        <p15:guide id="9" orient="horz" pos="571">
          <p15:clr>
            <a:srgbClr val="A4A3A4"/>
          </p15:clr>
        </p15:guide>
        <p15:guide id="10" orient="horz" pos="2024">
          <p15:clr>
            <a:srgbClr val="A4A3A4"/>
          </p15:clr>
        </p15:guide>
        <p15:guide id="11" orient="horz" pos="202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lexander Roberto Precioso" initials="ARP" lastIdx="1" clrIdx="6"/>
  <p:cmAuthor id="1" name="Ligia Silvia Farias" initials="LSF" lastIdx="5" clrIdx="0">
    <p:extLst/>
  </p:cmAuthor>
  <p:cmAuthor id="2" name="Ligia Silva Farias" initials="LSF" lastIdx="1" clrIdx="1">
    <p:extLst/>
  </p:cmAuthor>
  <p:cmAuthor id="3" name="Adriana dos Santos Rodrigues" initials="AdSR" lastIdx="22" clrIdx="2">
    <p:extLst/>
  </p:cmAuthor>
  <p:cmAuthor id="4" name="Fan Hui Wen" initials="FHW" lastIdx="1" clrIdx="3"/>
  <p:cmAuthor id="5" name="Mauricio Meros de Oliveira" initials="MMdO" lastIdx="3" clrIdx="4">
    <p:extLst/>
  </p:cmAuthor>
  <p:cmAuthor id="6" name="Marcella Kuzolitz" initials="" lastIdx="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6D2F"/>
    <a:srgbClr val="E7F2E9"/>
    <a:srgbClr val="CBE4D0"/>
    <a:srgbClr val="B4D6BA"/>
    <a:srgbClr val="00B050"/>
    <a:srgbClr val="005E33"/>
    <a:srgbClr val="005B32"/>
    <a:srgbClr val="000000"/>
    <a:srgbClr val="00727C"/>
    <a:srgbClr val="60A2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25E5076-3810-47DD-B79F-674D7AD40C01}" styleName="Estilo Escuro 1 - Ênfas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59" autoAdjust="0"/>
    <p:restoredTop sz="53321" autoAdjust="0"/>
  </p:normalViewPr>
  <p:slideViewPr>
    <p:cSldViewPr snapToGrid="0" snapToObjects="1">
      <p:cViewPr varScale="1">
        <p:scale>
          <a:sx n="40" d="100"/>
          <a:sy n="40" d="100"/>
        </p:scale>
        <p:origin x="2220" y="54"/>
      </p:cViewPr>
      <p:guideLst>
        <p:guide orient="horz" pos="575"/>
        <p:guide pos="1394"/>
        <p:guide orient="horz" pos="2435"/>
        <p:guide orient="horz" pos="3319"/>
        <p:guide orient="horz" pos="3432"/>
        <p:guide orient="horz" pos="3954"/>
        <p:guide orient="horz" pos="2208"/>
        <p:guide orient="horz" pos="2004"/>
        <p:guide orient="horz" pos="571"/>
        <p:guide orient="horz" pos="2024"/>
        <p:guide orient="horz" pos="2029"/>
      </p:guideLst>
    </p:cSldViewPr>
  </p:slideViewPr>
  <p:outlineViewPr>
    <p:cViewPr>
      <p:scale>
        <a:sx n="33" d="100"/>
        <a:sy n="33" d="100"/>
      </p:scale>
      <p:origin x="0" y="7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-57462"/>
    </p:cViewPr>
  </p:sorterViewPr>
  <p:notesViewPr>
    <p:cSldViewPr snapToGrid="0" snapToObjects="1">
      <p:cViewPr varScale="1">
        <p:scale>
          <a:sx n="49" d="100"/>
          <a:sy n="49" d="100"/>
        </p:scale>
        <p:origin x="-2466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63359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88950" y="622300"/>
            <a:ext cx="5826125" cy="4368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sp>
      <p:sp>
        <p:nvSpPr>
          <p:cNvPr id="5123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50047" y="5334119"/>
            <a:ext cx="5792967" cy="1224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pt-BR" noProof="0" smtClean="0"/>
              <a:t>Click to edit Master text styles</a:t>
            </a:r>
          </a:p>
          <a:p>
            <a:pPr lvl="1"/>
            <a:r>
              <a:rPr lang="pt-BR" noProof="0" smtClean="0"/>
              <a:t>Second level</a:t>
            </a:r>
          </a:p>
          <a:p>
            <a:pPr lvl="2"/>
            <a:r>
              <a:rPr lang="pt-BR" noProof="0" smtClean="0"/>
              <a:t>Third level</a:t>
            </a:r>
          </a:p>
          <a:p>
            <a:pPr lvl="3"/>
            <a:r>
              <a:rPr lang="pt-BR" noProof="0" smtClean="0"/>
              <a:t>Fourth level</a:t>
            </a:r>
          </a:p>
          <a:p>
            <a:pPr lvl="4"/>
            <a:r>
              <a:rPr lang="pt-BR" noProof="0" smtClean="0"/>
              <a:t>Fifth level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066401" y="9546647"/>
            <a:ext cx="53891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200"/>
            </a:lvl1pPr>
          </a:lstStyle>
          <a:p>
            <a:pPr>
              <a:defRPr/>
            </a:pPr>
            <a:fld id="{85199CF0-FC22-489D-B99B-84F2FD810A2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5128" name="doc id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308040" y="111162"/>
            <a:ext cx="297280" cy="122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SPO-ZZD710-20110512</a:t>
            </a:r>
          </a:p>
        </p:txBody>
      </p:sp>
    </p:spTree>
    <p:extLst>
      <p:ext uri="{BB962C8B-B14F-4D97-AF65-F5344CB8AC3E}">
        <p14:creationId xmlns:p14="http://schemas.microsoft.com/office/powerpoint/2010/main" val="149443434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117475" indent="-115888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▪"/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300038" indent="-180975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–"/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427038" indent="-125413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Font typeface="Arial" charset="0"/>
      <a:buChar char="▫"/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542925" indent="-114300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SzPct val="89000"/>
      <a:buFont typeface="Arial" charset="0"/>
      <a:buChar char="-"/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550047" y="5334120"/>
            <a:ext cx="5792967" cy="246103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199CF0-FC22-489D-B99B-84F2FD810A22}" type="slidenum">
              <a:rPr lang="pt-BR" smtClean="0"/>
              <a:pPr>
                <a:defRPr/>
              </a:pPr>
              <a:t>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SPO-ZZD710-20110512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949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6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Desde o ano 2000, o Programa Nacional de Imunizações incorporou às campanhas contra a gripe os maiores de 60 anos, as gestantes, as que acabaram de dar à luz, os menores de 6 anos, os presidiários e os carcereiros, os índios, os professores e os que sofrem de certas doenças crônicas.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199CF0-FC22-489D-B99B-84F2FD810A22}" type="slidenum">
              <a:rPr lang="pt-BR" smtClean="0"/>
              <a:pPr>
                <a:defRPr/>
              </a:pPr>
              <a:t>11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SPO-ZZD710-20110512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421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6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4.230 pessoas morreram em consequência das formas mais graves da doença no Brasil. Entre elas, 3563 não haviam se vacinado. Houve mortes também entre vacinados. A letalidade nesse grupo, no entanto, foi cinco vezes menor: 667 pessoas morreram. Uma vacinada para cada cinco não vacinadas.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199CF0-FC22-489D-B99B-84F2FD810A22}" type="slidenum">
              <a:rPr lang="pt-BR" smtClean="0"/>
              <a:pPr>
                <a:defRPr/>
              </a:pPr>
              <a:t>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SPO-ZZD710-20110512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844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550048" y="5334121"/>
            <a:ext cx="5792967" cy="246103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199CF0-FC22-489D-B99B-84F2FD810A22}" type="slidenum">
              <a:rPr lang="pt-BR" smtClean="0"/>
              <a:pPr>
                <a:defRPr/>
              </a:pPr>
              <a:t>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SPO-ZZD710-20110512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59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72108" y="2088016"/>
            <a:ext cx="7617222" cy="1440761"/>
          </a:xfrm>
        </p:spPr>
        <p:txBody>
          <a:bodyPr/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44216" y="3808836"/>
            <a:ext cx="6273007" cy="171771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  <a:lvl2pPr marL="447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5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3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1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9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87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35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83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71362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48072" y="6229812"/>
            <a:ext cx="2091002" cy="357856"/>
          </a:xfrm>
          <a:prstGeom prst="rect">
            <a:avLst/>
          </a:prstGeom>
        </p:spPr>
        <p:txBody>
          <a:bodyPr/>
          <a:lstStyle/>
          <a:p>
            <a:fld id="{565C9F26-DACB-49EF-85D0-51B3F53082E5}" type="datetimeFigureOut">
              <a:rPr lang="pt-BR" smtClean="0"/>
              <a:t>17/02/2020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061825" y="6229812"/>
            <a:ext cx="2837789" cy="357856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422364" y="6229812"/>
            <a:ext cx="2091002" cy="35785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2777690-26D3-4565-80C7-28F8CDC3E37F}" type="slidenum">
              <a:rPr lang="pt-BR" smtClean="0"/>
              <a:pPr>
                <a:defRPr/>
              </a:pPr>
              <a:t>‹nº›</a:t>
            </a:fld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64463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497042" y="269171"/>
            <a:ext cx="2016324" cy="5735036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8072" y="269171"/>
            <a:ext cx="5899613" cy="5735036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48072" y="6229812"/>
            <a:ext cx="2091002" cy="357856"/>
          </a:xfrm>
          <a:prstGeom prst="rect">
            <a:avLst/>
          </a:prstGeom>
        </p:spPr>
        <p:txBody>
          <a:bodyPr/>
          <a:lstStyle/>
          <a:p>
            <a:fld id="{565C9F26-DACB-49EF-85D0-51B3F53082E5}" type="datetimeFigureOut">
              <a:rPr lang="pt-BR" smtClean="0"/>
              <a:t>17/02/2020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061825" y="6229812"/>
            <a:ext cx="2837789" cy="357856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422364" y="6229812"/>
            <a:ext cx="2091002" cy="35785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60E8EB9-B7E7-4068-865B-DE3B61C75B42}" type="slidenum">
              <a:rPr lang="pt-BR" smtClean="0"/>
              <a:pPr>
                <a:defRPr/>
              </a:pPr>
              <a:t>‹nº›</a:t>
            </a:fld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17013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16200000">
            <a:off x="-3282099" y="3472524"/>
            <a:ext cx="8065294" cy="1120246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7072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7892" y="4319170"/>
            <a:ext cx="7617222" cy="1334960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07892" y="2848848"/>
            <a:ext cx="7617222" cy="147032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796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959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438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918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398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877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357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836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48072" y="6229812"/>
            <a:ext cx="2091002" cy="357856"/>
          </a:xfrm>
          <a:prstGeom prst="rect">
            <a:avLst/>
          </a:prstGeom>
        </p:spPr>
        <p:txBody>
          <a:bodyPr/>
          <a:lstStyle/>
          <a:p>
            <a:fld id="{565C9F26-DACB-49EF-85D0-51B3F53082E5}" type="datetimeFigureOut">
              <a:rPr lang="pt-BR" smtClean="0"/>
              <a:t>17/02/2020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061825" y="6229812"/>
            <a:ext cx="2837789" cy="357856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422364" y="6229812"/>
            <a:ext cx="2091002" cy="35785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72597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48072" y="1568347"/>
            <a:ext cx="3957968" cy="4435863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55398" y="1568347"/>
            <a:ext cx="3957968" cy="4435863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48072" y="6229812"/>
            <a:ext cx="2091002" cy="357856"/>
          </a:xfrm>
          <a:prstGeom prst="rect">
            <a:avLst/>
          </a:prstGeom>
        </p:spPr>
        <p:txBody>
          <a:bodyPr/>
          <a:lstStyle/>
          <a:p>
            <a:fld id="{565C9F26-DACB-49EF-85D0-51B3F53082E5}" type="datetimeFigureOut">
              <a:rPr lang="pt-BR" smtClean="0"/>
              <a:t>17/02/2020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61825" y="6229812"/>
            <a:ext cx="2837789" cy="357856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422364" y="6229812"/>
            <a:ext cx="2091002" cy="35785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1144EBE-4064-4990-B515-2B309E31D12B}" type="slidenum">
              <a:rPr lang="pt-BR" smtClean="0"/>
              <a:pPr>
                <a:defRPr/>
              </a:pPr>
              <a:t>‹nº›</a:t>
            </a:fld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23545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8074" y="1504553"/>
            <a:ext cx="3959525" cy="62702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7962" indent="0">
              <a:buNone/>
              <a:defRPr sz="2000" b="1"/>
            </a:lvl2pPr>
            <a:lvl3pPr marL="895922" indent="0">
              <a:buNone/>
              <a:defRPr sz="1800" b="1"/>
            </a:lvl3pPr>
            <a:lvl4pPr marL="1343884" indent="0">
              <a:buNone/>
              <a:defRPr sz="1600" b="1"/>
            </a:lvl4pPr>
            <a:lvl5pPr marL="1791844" indent="0">
              <a:buNone/>
              <a:defRPr sz="1600" b="1"/>
            </a:lvl5pPr>
            <a:lvl6pPr marL="2239806" indent="0">
              <a:buNone/>
              <a:defRPr sz="1600" b="1"/>
            </a:lvl6pPr>
            <a:lvl7pPr marL="2687766" indent="0">
              <a:buNone/>
              <a:defRPr sz="1600" b="1"/>
            </a:lvl7pPr>
            <a:lvl8pPr marL="3135728" indent="0">
              <a:buNone/>
              <a:defRPr sz="1600" b="1"/>
            </a:lvl8pPr>
            <a:lvl9pPr marL="3583689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48074" y="2131579"/>
            <a:ext cx="3959525" cy="38726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552289" y="1504553"/>
            <a:ext cx="3961080" cy="62702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7962" indent="0">
              <a:buNone/>
              <a:defRPr sz="2000" b="1"/>
            </a:lvl2pPr>
            <a:lvl3pPr marL="895922" indent="0">
              <a:buNone/>
              <a:defRPr sz="1800" b="1"/>
            </a:lvl3pPr>
            <a:lvl4pPr marL="1343884" indent="0">
              <a:buNone/>
              <a:defRPr sz="1600" b="1"/>
            </a:lvl4pPr>
            <a:lvl5pPr marL="1791844" indent="0">
              <a:buNone/>
              <a:defRPr sz="1600" b="1"/>
            </a:lvl5pPr>
            <a:lvl6pPr marL="2239806" indent="0">
              <a:buNone/>
              <a:defRPr sz="1600" b="1"/>
            </a:lvl6pPr>
            <a:lvl7pPr marL="2687766" indent="0">
              <a:buNone/>
              <a:defRPr sz="1600" b="1"/>
            </a:lvl7pPr>
            <a:lvl8pPr marL="3135728" indent="0">
              <a:buNone/>
              <a:defRPr sz="1600" b="1"/>
            </a:lvl8pPr>
            <a:lvl9pPr marL="3583689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552289" y="2131579"/>
            <a:ext cx="3961080" cy="38726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48072" y="6229812"/>
            <a:ext cx="2091002" cy="357856"/>
          </a:xfrm>
          <a:prstGeom prst="rect">
            <a:avLst/>
          </a:prstGeom>
        </p:spPr>
        <p:txBody>
          <a:bodyPr/>
          <a:lstStyle/>
          <a:p>
            <a:fld id="{565C9F26-DACB-49EF-85D0-51B3F53082E5}" type="datetimeFigureOut">
              <a:rPr lang="pt-BR" smtClean="0"/>
              <a:t>17/02/2020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061825" y="6229812"/>
            <a:ext cx="2837789" cy="357856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422364" y="6229812"/>
            <a:ext cx="2091002" cy="35785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15BD84E-67FB-4084-AC20-6CBB0692F638}" type="slidenum">
              <a:rPr lang="pt-BR" smtClean="0"/>
              <a:pPr>
                <a:defRPr/>
              </a:pPr>
              <a:t>‹nº›</a:t>
            </a:fld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31967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48072" y="6229812"/>
            <a:ext cx="2091002" cy="357856"/>
          </a:xfrm>
          <a:prstGeom prst="rect">
            <a:avLst/>
          </a:prstGeom>
        </p:spPr>
        <p:txBody>
          <a:bodyPr/>
          <a:lstStyle/>
          <a:p>
            <a:fld id="{565C9F26-DACB-49EF-85D0-51B3F53082E5}" type="datetimeFigureOut">
              <a:rPr lang="pt-BR" smtClean="0"/>
              <a:t>17/02/2020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061825" y="6229812"/>
            <a:ext cx="2837789" cy="357856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422364" y="6229812"/>
            <a:ext cx="2091002" cy="35785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6B32D75-9D0A-468B-932C-E14F76B50CD4}" type="slidenum">
              <a:rPr lang="pt-BR" smtClean="0"/>
              <a:pPr>
                <a:defRPr/>
              </a:pPr>
              <a:t>‹nº›</a:t>
            </a:fld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78120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48072" y="6229812"/>
            <a:ext cx="2091002" cy="357856"/>
          </a:xfrm>
          <a:prstGeom prst="rect">
            <a:avLst/>
          </a:prstGeom>
        </p:spPr>
        <p:txBody>
          <a:bodyPr/>
          <a:lstStyle/>
          <a:p>
            <a:fld id="{565C9F26-DACB-49EF-85D0-51B3F53082E5}" type="datetimeFigureOut">
              <a:rPr lang="pt-BR" smtClean="0"/>
              <a:t>17/02/2020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061825" y="6229812"/>
            <a:ext cx="2837789" cy="357856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422364" y="6229812"/>
            <a:ext cx="2091002" cy="35785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BD5F222-3C97-44F8-93B1-67FDFD17C2B7}" type="slidenum">
              <a:rPr lang="pt-BR" smtClean="0"/>
              <a:pPr>
                <a:defRPr/>
              </a:pPr>
              <a:t>‹nº›</a:t>
            </a:fld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8292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8075" y="267614"/>
            <a:ext cx="2948251" cy="11389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03673" y="267617"/>
            <a:ext cx="5009693" cy="5736593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48075" y="1406531"/>
            <a:ext cx="2948251" cy="4597676"/>
          </a:xfrm>
        </p:spPr>
        <p:txBody>
          <a:bodyPr/>
          <a:lstStyle>
            <a:lvl1pPr marL="0" indent="0">
              <a:buNone/>
              <a:defRPr sz="1400"/>
            </a:lvl1pPr>
            <a:lvl2pPr marL="447962" indent="0">
              <a:buNone/>
              <a:defRPr sz="1200"/>
            </a:lvl2pPr>
            <a:lvl3pPr marL="895922" indent="0">
              <a:buNone/>
              <a:defRPr sz="1000"/>
            </a:lvl3pPr>
            <a:lvl4pPr marL="1343884" indent="0">
              <a:buNone/>
              <a:defRPr sz="900"/>
            </a:lvl4pPr>
            <a:lvl5pPr marL="1791844" indent="0">
              <a:buNone/>
              <a:defRPr sz="900"/>
            </a:lvl5pPr>
            <a:lvl6pPr marL="2239806" indent="0">
              <a:buNone/>
              <a:defRPr sz="900"/>
            </a:lvl6pPr>
            <a:lvl7pPr marL="2687766" indent="0">
              <a:buNone/>
              <a:defRPr sz="900"/>
            </a:lvl7pPr>
            <a:lvl8pPr marL="3135728" indent="0">
              <a:buNone/>
              <a:defRPr sz="900"/>
            </a:lvl8pPr>
            <a:lvl9pPr marL="3583689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48072" y="6229812"/>
            <a:ext cx="2091002" cy="357856"/>
          </a:xfrm>
          <a:prstGeom prst="rect">
            <a:avLst/>
          </a:prstGeom>
        </p:spPr>
        <p:txBody>
          <a:bodyPr/>
          <a:lstStyle/>
          <a:p>
            <a:fld id="{565C9F26-DACB-49EF-85D0-51B3F53082E5}" type="datetimeFigureOut">
              <a:rPr lang="pt-BR" smtClean="0"/>
              <a:t>17/02/2020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61825" y="6229812"/>
            <a:ext cx="2837789" cy="357856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422364" y="6229812"/>
            <a:ext cx="2091002" cy="35785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44FD02A-0F16-439E-BA78-75C354957F1A}" type="slidenum">
              <a:rPr lang="pt-BR" smtClean="0"/>
              <a:pPr>
                <a:defRPr/>
              </a:pPr>
              <a:t>‹nº›</a:t>
            </a:fld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09263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56504" y="4705032"/>
            <a:ext cx="5376863" cy="55545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56504" y="600576"/>
            <a:ext cx="5376863" cy="4032885"/>
          </a:xfrm>
        </p:spPr>
        <p:txBody>
          <a:bodyPr/>
          <a:lstStyle>
            <a:lvl1pPr marL="0" indent="0">
              <a:buNone/>
              <a:defRPr sz="3100"/>
            </a:lvl1pPr>
            <a:lvl2pPr marL="447962" indent="0">
              <a:buNone/>
              <a:defRPr sz="2700"/>
            </a:lvl2pPr>
            <a:lvl3pPr marL="895922" indent="0">
              <a:buNone/>
              <a:defRPr sz="2400"/>
            </a:lvl3pPr>
            <a:lvl4pPr marL="1343884" indent="0">
              <a:buNone/>
              <a:defRPr sz="2000"/>
            </a:lvl4pPr>
            <a:lvl5pPr marL="1791844" indent="0">
              <a:buNone/>
              <a:defRPr sz="2000"/>
            </a:lvl5pPr>
            <a:lvl6pPr marL="2239806" indent="0">
              <a:buNone/>
              <a:defRPr sz="2000"/>
            </a:lvl6pPr>
            <a:lvl7pPr marL="2687766" indent="0">
              <a:buNone/>
              <a:defRPr sz="2000"/>
            </a:lvl7pPr>
            <a:lvl8pPr marL="3135728" indent="0">
              <a:buNone/>
              <a:defRPr sz="2000"/>
            </a:lvl8pPr>
            <a:lvl9pPr marL="3583689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56504" y="5260488"/>
            <a:ext cx="5376863" cy="788839"/>
          </a:xfrm>
        </p:spPr>
        <p:txBody>
          <a:bodyPr/>
          <a:lstStyle>
            <a:lvl1pPr marL="0" indent="0">
              <a:buNone/>
              <a:defRPr sz="1400"/>
            </a:lvl1pPr>
            <a:lvl2pPr marL="447962" indent="0">
              <a:buNone/>
              <a:defRPr sz="1200"/>
            </a:lvl2pPr>
            <a:lvl3pPr marL="895922" indent="0">
              <a:buNone/>
              <a:defRPr sz="1000"/>
            </a:lvl3pPr>
            <a:lvl4pPr marL="1343884" indent="0">
              <a:buNone/>
              <a:defRPr sz="900"/>
            </a:lvl4pPr>
            <a:lvl5pPr marL="1791844" indent="0">
              <a:buNone/>
              <a:defRPr sz="900"/>
            </a:lvl5pPr>
            <a:lvl6pPr marL="2239806" indent="0">
              <a:buNone/>
              <a:defRPr sz="900"/>
            </a:lvl6pPr>
            <a:lvl7pPr marL="2687766" indent="0">
              <a:buNone/>
              <a:defRPr sz="900"/>
            </a:lvl7pPr>
            <a:lvl8pPr marL="3135728" indent="0">
              <a:buNone/>
              <a:defRPr sz="900"/>
            </a:lvl8pPr>
            <a:lvl9pPr marL="3583689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48072" y="6229812"/>
            <a:ext cx="2091002" cy="357856"/>
          </a:xfrm>
          <a:prstGeom prst="rect">
            <a:avLst/>
          </a:prstGeom>
        </p:spPr>
        <p:txBody>
          <a:bodyPr/>
          <a:lstStyle/>
          <a:p>
            <a:fld id="{565C9F26-DACB-49EF-85D0-51B3F53082E5}" type="datetimeFigureOut">
              <a:rPr lang="pt-BR" smtClean="0"/>
              <a:t>17/02/2020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61825" y="6229812"/>
            <a:ext cx="2837789" cy="357856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422364" y="6229812"/>
            <a:ext cx="2091002" cy="35785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A090D1C-49E7-4DCD-A577-1304E37E045E}" type="slidenum">
              <a:rPr lang="pt-BR" smtClean="0"/>
              <a:pPr>
                <a:defRPr/>
              </a:pPr>
              <a:t>‹nº›</a:t>
            </a:fld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57911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8072" y="269171"/>
            <a:ext cx="8065294" cy="1120246"/>
          </a:xfrm>
          <a:prstGeom prst="rect">
            <a:avLst/>
          </a:prstGeom>
        </p:spPr>
        <p:txBody>
          <a:bodyPr vert="horz" lIns="89592" tIns="44797" rIns="89592" bIns="44797" rtlCol="0" anchor="ctr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8072" y="1568347"/>
            <a:ext cx="8065294" cy="5019778"/>
          </a:xfrm>
          <a:prstGeom prst="rect">
            <a:avLst/>
          </a:prstGeom>
        </p:spPr>
        <p:txBody>
          <a:bodyPr vert="horz" lIns="89592" tIns="44797" rIns="89592" bIns="44797" rtlCol="0">
            <a:normAutofit/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grpSp>
        <p:nvGrpSpPr>
          <p:cNvPr id="7" name="McK Slide Elements"/>
          <p:cNvGrpSpPr>
            <a:grpSpLocks/>
          </p:cNvGrpSpPr>
          <p:nvPr userDrawn="1"/>
        </p:nvGrpSpPr>
        <p:grpSpPr bwMode="auto">
          <a:xfrm>
            <a:off x="119063" y="6080125"/>
            <a:ext cx="8548687" cy="508000"/>
            <a:chOff x="75" y="3830"/>
            <a:chExt cx="5385" cy="320"/>
          </a:xfrm>
        </p:grpSpPr>
        <p:sp>
          <p:nvSpPr>
            <p:cNvPr id="8" name="McK 4. Footnote" hidden="1"/>
            <p:cNvSpPr txBox="1">
              <a:spLocks noChangeArrowheads="1"/>
            </p:cNvSpPr>
            <p:nvPr userDrawn="1"/>
          </p:nvSpPr>
          <p:spPr bwMode="auto">
            <a:xfrm>
              <a:off x="75" y="3830"/>
              <a:ext cx="5385" cy="9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BR" sz="1000" dirty="0" smtClean="0"/>
                <a:t>1 Footnote</a:t>
              </a:r>
            </a:p>
          </p:txBody>
        </p:sp>
        <p:sp>
          <p:nvSpPr>
            <p:cNvPr id="9" name="McK 5. Source" hidden="1"/>
            <p:cNvSpPr>
              <a:spLocks noChangeArrowheads="1"/>
            </p:cNvSpPr>
            <p:nvPr userDrawn="1"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marL="609600" indent="-609600" defTabSz="895350">
                <a:tabLst>
                  <a:tab pos="612775" algn="l"/>
                </a:tabLst>
              </a:pPr>
              <a:r>
                <a:rPr lang="pt-BR" sz="1000" dirty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6484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5" r:id="rId1"/>
    <p:sldLayoutId id="2147484286" r:id="rId2"/>
    <p:sldLayoutId id="2147484287" r:id="rId3"/>
    <p:sldLayoutId id="2147484288" r:id="rId4"/>
    <p:sldLayoutId id="2147484289" r:id="rId5"/>
    <p:sldLayoutId id="2147484290" r:id="rId6"/>
    <p:sldLayoutId id="2147484291" r:id="rId7"/>
    <p:sldLayoutId id="2147484292" r:id="rId8"/>
    <p:sldLayoutId id="2147484293" r:id="rId9"/>
    <p:sldLayoutId id="2147484294" r:id="rId10"/>
    <p:sldLayoutId id="2147484295" r:id="rId11"/>
  </p:sldLayoutIdLst>
  <p:hf hdr="0" ftr="0" dt="0"/>
  <p:txStyles>
    <p:titleStyle>
      <a:lvl1pPr algn="ctr" defTabSz="895922" rtl="0" eaLnBrk="1" latinLnBrk="0" hangingPunct="1">
        <a:spcBef>
          <a:spcPct val="0"/>
        </a:spcBef>
        <a:buNone/>
        <a:defRPr sz="2800" kern="1200">
          <a:solidFill>
            <a:srgbClr val="6EAA2E"/>
          </a:solidFill>
          <a:latin typeface="+mj-lt"/>
          <a:ea typeface="+mj-ea"/>
          <a:cs typeface="+mj-cs"/>
        </a:defRPr>
      </a:lvl1pPr>
    </p:titleStyle>
    <p:bodyStyle>
      <a:lvl1pPr marL="335971" indent="-335971" algn="l" defTabSz="89592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27937" indent="-279976" algn="l" defTabSz="895922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19902" indent="-223980" algn="l" defTabSz="89592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67863" indent="-223980" algn="l" defTabSz="895922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25" indent="-223980" algn="l" defTabSz="895922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63785" indent="-223980" algn="l" defTabSz="89592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11747" indent="-223980" algn="l" defTabSz="89592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59708" indent="-223980" algn="l" defTabSz="89592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07668" indent="-223980" algn="l" defTabSz="89592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959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7962" algn="l" defTabSz="8959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5922" algn="l" defTabSz="8959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3884" algn="l" defTabSz="8959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1844" algn="l" defTabSz="8959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39806" algn="l" defTabSz="8959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87766" algn="l" defTabSz="8959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35728" algn="l" defTabSz="8959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83689" algn="l" defTabSz="8959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1.jpe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68648" y="-51489"/>
            <a:ext cx="9135918" cy="6893820"/>
          </a:xfrm>
          <a:prstGeom prst="rect">
            <a:avLst/>
          </a:prstGeom>
          <a:solidFill>
            <a:srgbClr val="005E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/>
            <a:endParaRPr lang="en-US" sz="3000" b="1" dirty="0" smtClean="0">
              <a:solidFill>
                <a:schemeClr val="tx1"/>
              </a:solidFill>
            </a:endParaRPr>
          </a:p>
          <a:p>
            <a:pPr marL="0" lvl="2"/>
            <a:endParaRPr lang="en-US" sz="3000" b="1" dirty="0">
              <a:solidFill>
                <a:schemeClr val="tx1"/>
              </a:solidFill>
            </a:endParaRPr>
          </a:p>
          <a:p>
            <a:pPr marL="0" lvl="2"/>
            <a:endParaRPr lang="en-US" sz="3000" b="1" dirty="0" smtClean="0">
              <a:solidFill>
                <a:schemeClr val="tx1"/>
              </a:solidFill>
            </a:endParaRPr>
          </a:p>
          <a:p>
            <a:pPr marL="0" lvl="2"/>
            <a:endParaRPr lang="en-US" sz="3000" b="1" dirty="0">
              <a:solidFill>
                <a:schemeClr val="tx1"/>
              </a:solidFill>
            </a:endParaRPr>
          </a:p>
          <a:p>
            <a:pPr marL="0" lvl="2"/>
            <a:endParaRPr lang="en-US" sz="3000" b="1" dirty="0" smtClean="0">
              <a:solidFill>
                <a:schemeClr val="tx1"/>
              </a:solidFill>
            </a:endParaRPr>
          </a:p>
          <a:p>
            <a:pPr marL="0" lvl="2"/>
            <a:endParaRPr lang="en-US" sz="3000" b="1" dirty="0">
              <a:solidFill>
                <a:schemeClr val="tx1"/>
              </a:solidFill>
            </a:endParaRPr>
          </a:p>
          <a:p>
            <a:pPr marL="0" lvl="2"/>
            <a:endParaRPr lang="en-US" sz="3000" b="1" dirty="0" smtClean="0">
              <a:solidFill>
                <a:schemeClr val="tx1"/>
              </a:solidFill>
            </a:endParaRPr>
          </a:p>
          <a:p>
            <a:pPr marL="0" lvl="2" algn="ctr"/>
            <a:endParaRPr lang="en-US" sz="2300" dirty="0" smtClean="0">
              <a:solidFill>
                <a:schemeClr val="bg1"/>
              </a:solidFill>
              <a:latin typeface="+mj-lt"/>
            </a:endParaRPr>
          </a:p>
          <a:p>
            <a:pPr marL="0" lvl="2" algn="ctr"/>
            <a:endParaRPr lang="en-US" sz="2300" dirty="0" smtClean="0">
              <a:solidFill>
                <a:schemeClr val="bg1"/>
              </a:solidFill>
              <a:latin typeface="+mj-lt"/>
            </a:endParaRPr>
          </a:p>
          <a:p>
            <a:pPr marL="0" lvl="2" algn="ctr"/>
            <a:r>
              <a:rPr lang="en-US" sz="2000" dirty="0" smtClean="0">
                <a:solidFill>
                  <a:schemeClr val="bg1"/>
                </a:solidFill>
                <a:latin typeface="+mj-lt"/>
              </a:rPr>
              <a:t>17 </a:t>
            </a:r>
            <a:r>
              <a:rPr lang="en-US" sz="2000" dirty="0" err="1" smtClean="0">
                <a:solidFill>
                  <a:schemeClr val="bg1"/>
                </a:solidFill>
                <a:latin typeface="+mj-lt"/>
              </a:rPr>
              <a:t>Fevereiro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 2020</a:t>
            </a:r>
            <a:endParaRPr lang="en-US" sz="20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289623" y="6441324"/>
            <a:ext cx="488385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  <a:latin typeface="Segoe UI Light" panose="020B0502040204020203" pitchFamily="34" charset="0"/>
              </a:rPr>
              <a:t>© </a:t>
            </a:r>
            <a:r>
              <a:rPr lang="en-US" sz="1050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2018 </a:t>
            </a:r>
            <a:r>
              <a:rPr lang="en-US" sz="1050" dirty="0">
                <a:solidFill>
                  <a:schemeClr val="bg1"/>
                </a:solidFill>
                <a:latin typeface="Segoe UI Light" panose="020B0502040204020203" pitchFamily="34" charset="0"/>
              </a:rPr>
              <a:t>Instituto Butantan </a:t>
            </a:r>
            <a:r>
              <a:rPr lang="en-US" sz="1050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– Reprodução proibida sem autorização prévia </a:t>
            </a:r>
            <a:endParaRPr lang="pt-BR" sz="105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980" y="389029"/>
            <a:ext cx="1229005" cy="1572339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541881" y="2657601"/>
            <a:ext cx="7914860" cy="1964485"/>
          </a:xfrm>
          <a:prstGeom prst="rect">
            <a:avLst/>
          </a:prstGeom>
        </p:spPr>
        <p:txBody>
          <a:bodyPr/>
          <a:lstStyle>
            <a:lvl1pPr algn="ctr" defTabSz="895922" rtl="0" eaLnBrk="1" latinLnBrk="0" hangingPunct="1">
              <a:spcBef>
                <a:spcPct val="0"/>
              </a:spcBef>
              <a:buNone/>
              <a:defRPr sz="2800" kern="1200">
                <a:solidFill>
                  <a:srgbClr val="6EAA2E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t-BR" b="1" dirty="0" smtClean="0">
                <a:solidFill>
                  <a:schemeClr val="bg1"/>
                </a:solidFill>
              </a:rPr>
              <a:t>Influenza sazonal e pandêmica: </a:t>
            </a:r>
          </a:p>
          <a:p>
            <a:pPr fontAlgn="auto">
              <a:spcAft>
                <a:spcPts val="0"/>
              </a:spcAft>
            </a:pPr>
            <a:r>
              <a:rPr lang="pt-BR" b="1" dirty="0" smtClean="0">
                <a:solidFill>
                  <a:schemeClr val="bg1"/>
                </a:solidFill>
              </a:rPr>
              <a:t>vacinas e desafios</a:t>
            </a:r>
            <a:endParaRPr lang="pt-BR" sz="2200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</a:pPr>
            <a:endParaRPr lang="pt-BR" sz="2200" dirty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</a:pPr>
            <a:endParaRPr lang="pt-BR" sz="2200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pt-BR" sz="2000" dirty="0" smtClean="0">
                <a:solidFill>
                  <a:schemeClr val="bg1"/>
                </a:solidFill>
              </a:rPr>
              <a:t>Tazio Vanni, MD, PhD</a:t>
            </a:r>
          </a:p>
          <a:p>
            <a:pPr fontAlgn="auto">
              <a:spcAft>
                <a:spcPts val="0"/>
              </a:spcAft>
            </a:pPr>
            <a:r>
              <a:rPr lang="pt-BR" sz="2000" dirty="0">
                <a:solidFill>
                  <a:schemeClr val="bg1"/>
                </a:solidFill>
              </a:rPr>
              <a:t>Gerente </a:t>
            </a:r>
            <a:r>
              <a:rPr lang="pt-BR" sz="2000" dirty="0" smtClean="0">
                <a:solidFill>
                  <a:schemeClr val="bg1"/>
                </a:solidFill>
              </a:rPr>
              <a:t>de </a:t>
            </a:r>
            <a:r>
              <a:rPr lang="pt-BR" sz="2000" dirty="0" err="1" smtClean="0">
                <a:solidFill>
                  <a:schemeClr val="bg1"/>
                </a:solidFill>
              </a:rPr>
              <a:t>Farmacoepidemiologia</a:t>
            </a:r>
            <a:r>
              <a:rPr lang="pt-BR" sz="2000" dirty="0">
                <a:solidFill>
                  <a:schemeClr val="bg1"/>
                </a:solidFill>
              </a:rPr>
              <a:t/>
            </a:r>
            <a:br>
              <a:rPr lang="pt-BR" sz="2000" dirty="0">
                <a:solidFill>
                  <a:schemeClr val="bg1"/>
                </a:solidFill>
              </a:rPr>
            </a:br>
            <a:r>
              <a:rPr lang="pt-BR" sz="2000" dirty="0" smtClean="0">
                <a:solidFill>
                  <a:schemeClr val="bg1"/>
                </a:solidFill>
              </a:rPr>
              <a:t>Centro de </a:t>
            </a:r>
            <a:r>
              <a:rPr lang="pt-BR" sz="2000" dirty="0" err="1" smtClean="0">
                <a:solidFill>
                  <a:schemeClr val="bg1"/>
                </a:solidFill>
              </a:rPr>
              <a:t>Farmacovigilância-Farmacoepidemiologia</a:t>
            </a:r>
            <a:endParaRPr lang="pt-BR" sz="2000" dirty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</a:pPr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07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>
            <a:extLst>
              <a:ext uri="{FF2B5EF4-FFF2-40B4-BE49-F238E27FC236}">
                <a16:creationId xmlns:a16="http://schemas.microsoft.com/office/drawing/2014/main" xmlns="" id="{9266B8E5-5939-4474-82F6-DC3481A96329}"/>
              </a:ext>
            </a:extLst>
          </p:cNvPr>
          <p:cNvGrpSpPr/>
          <p:nvPr/>
        </p:nvGrpSpPr>
        <p:grpSpPr>
          <a:xfrm>
            <a:off x="558908" y="423423"/>
            <a:ext cx="7977582" cy="5335970"/>
            <a:chOff x="457200" y="1138687"/>
            <a:chExt cx="8140101" cy="5444674"/>
          </a:xfrm>
        </p:grpSpPr>
        <p:pic>
          <p:nvPicPr>
            <p:cNvPr id="2" name="Imagem 1">
              <a:extLst>
                <a:ext uri="{FF2B5EF4-FFF2-40B4-BE49-F238E27FC236}">
                  <a16:creationId xmlns:a16="http://schemas.microsoft.com/office/drawing/2014/main" xmlns="" id="{E7162877-B8B0-4FBA-BFD1-2372ACFD3C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" y="2146334"/>
              <a:ext cx="6446043" cy="4437027"/>
            </a:xfrm>
            <a:prstGeom prst="rect">
              <a:avLst/>
            </a:prstGeom>
          </p:spPr>
        </p:pic>
        <p:pic>
          <p:nvPicPr>
            <p:cNvPr id="4" name="Imagem 3">
              <a:extLst>
                <a:ext uri="{FF2B5EF4-FFF2-40B4-BE49-F238E27FC236}">
                  <a16:creationId xmlns:a16="http://schemas.microsoft.com/office/drawing/2014/main" xmlns="" id="{937AE3DD-7159-406B-9537-5692B4DDE5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39801" y="1138687"/>
              <a:ext cx="2857500" cy="2143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496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5" name="Group 29"/>
          <p:cNvGrpSpPr>
            <a:grpSpLocks/>
          </p:cNvGrpSpPr>
          <p:nvPr/>
        </p:nvGrpSpPr>
        <p:grpSpPr bwMode="auto">
          <a:xfrm>
            <a:off x="4199119" y="255350"/>
            <a:ext cx="4518058" cy="6245002"/>
            <a:chOff x="2699" y="164"/>
            <a:chExt cx="2903" cy="4014"/>
          </a:xfrm>
        </p:grpSpPr>
        <p:sp>
          <p:nvSpPr>
            <p:cNvPr id="33796" name="Text Box 17"/>
            <p:cNvSpPr txBox="1">
              <a:spLocks noChangeArrowheads="1"/>
            </p:cNvSpPr>
            <p:nvPr/>
          </p:nvSpPr>
          <p:spPr bwMode="auto">
            <a:xfrm>
              <a:off x="4754" y="563"/>
              <a:ext cx="84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372">
                  <a:solidFill>
                    <a:schemeClr val="accent2"/>
                  </a:solidFill>
                  <a:latin typeface="Comic Sans MS" pitchFamily="66" charset="0"/>
                  <a:cs typeface="Times New Roman" pitchFamily="18" charset="0"/>
                </a:rPr>
                <a:t>Cepa A / 60 h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372">
                  <a:solidFill>
                    <a:schemeClr val="accent2"/>
                  </a:solidFill>
                  <a:latin typeface="Comic Sans MS" pitchFamily="66" charset="0"/>
                  <a:cs typeface="Times New Roman" pitchFamily="18" charset="0"/>
                </a:rPr>
                <a:t>Cepa B / 72 h</a:t>
              </a:r>
              <a:endParaRPr lang="pt-BR" altLang="pt-BR" sz="1372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cxnSp>
          <p:nvCxnSpPr>
            <p:cNvPr id="33797" name="_s85001"/>
            <p:cNvCxnSpPr>
              <a:cxnSpLocks noChangeShapeType="1"/>
              <a:stCxn id="33807" idx="0"/>
              <a:endCxn id="33806" idx="2"/>
            </p:cNvCxnSpPr>
            <p:nvPr/>
          </p:nvCxnSpPr>
          <p:spPr bwMode="auto">
            <a:xfrm rot="-5400000">
              <a:off x="4057" y="2112"/>
              <a:ext cx="133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798" name="_s85002"/>
            <p:cNvCxnSpPr>
              <a:cxnSpLocks noChangeShapeType="1"/>
              <a:stCxn id="33806" idx="0"/>
              <a:endCxn id="33805" idx="2"/>
            </p:cNvCxnSpPr>
            <p:nvPr/>
          </p:nvCxnSpPr>
          <p:spPr bwMode="auto">
            <a:xfrm rot="-5400000">
              <a:off x="4057" y="1714"/>
              <a:ext cx="133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799" name="_s85003"/>
            <p:cNvCxnSpPr>
              <a:cxnSpLocks noChangeShapeType="1"/>
              <a:stCxn id="33805" idx="0"/>
              <a:endCxn id="33804" idx="2"/>
            </p:cNvCxnSpPr>
            <p:nvPr/>
          </p:nvCxnSpPr>
          <p:spPr bwMode="auto">
            <a:xfrm rot="-5400000">
              <a:off x="4057" y="1315"/>
              <a:ext cx="133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00" name="_s85004"/>
            <p:cNvCxnSpPr>
              <a:cxnSpLocks noChangeShapeType="1"/>
              <a:stCxn id="33804" idx="0"/>
              <a:endCxn id="33803" idx="2"/>
            </p:cNvCxnSpPr>
            <p:nvPr/>
          </p:nvCxnSpPr>
          <p:spPr bwMode="auto">
            <a:xfrm rot="-5400000">
              <a:off x="4057" y="916"/>
              <a:ext cx="133" cy="0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01" name="_s85005"/>
            <p:cNvCxnSpPr>
              <a:cxnSpLocks noChangeShapeType="1"/>
              <a:stCxn id="33803" idx="0"/>
              <a:endCxn id="33802" idx="2"/>
            </p:cNvCxnSpPr>
            <p:nvPr/>
          </p:nvCxnSpPr>
          <p:spPr bwMode="auto">
            <a:xfrm rot="5400000" flipH="1">
              <a:off x="4046" y="506"/>
              <a:ext cx="156" cy="1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802" name="_s85006"/>
            <p:cNvSpPr>
              <a:spLocks noChangeArrowheads="1"/>
            </p:cNvSpPr>
            <p:nvPr/>
          </p:nvSpPr>
          <p:spPr bwMode="auto">
            <a:xfrm>
              <a:off x="2699" y="164"/>
              <a:ext cx="2848" cy="265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64" dirty="0">
                  <a:solidFill>
                    <a:schemeClr val="accent2"/>
                  </a:solidFill>
                  <a:latin typeface="Comic Sans MS" pitchFamily="66" charset="0"/>
                </a:rPr>
                <a:t>Ovos embrionados (11 dias)</a:t>
              </a:r>
            </a:p>
          </p:txBody>
        </p:sp>
        <p:sp>
          <p:nvSpPr>
            <p:cNvPr id="33803" name="_s85007"/>
            <p:cNvSpPr>
              <a:spLocks noChangeArrowheads="1"/>
            </p:cNvSpPr>
            <p:nvPr/>
          </p:nvSpPr>
          <p:spPr bwMode="auto">
            <a:xfrm>
              <a:off x="2700" y="585"/>
              <a:ext cx="2848" cy="264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64">
                  <a:solidFill>
                    <a:schemeClr val="accent2"/>
                  </a:solidFill>
                  <a:latin typeface="Comic Sans MS" pitchFamily="66" charset="0"/>
                </a:rPr>
                <a:t>        Inoculação e incubação</a:t>
              </a:r>
            </a:p>
          </p:txBody>
        </p:sp>
        <p:sp>
          <p:nvSpPr>
            <p:cNvPr id="33804" name="_s85008"/>
            <p:cNvSpPr>
              <a:spLocks noChangeArrowheads="1"/>
            </p:cNvSpPr>
            <p:nvPr/>
          </p:nvSpPr>
          <p:spPr bwMode="auto">
            <a:xfrm>
              <a:off x="2699" y="982"/>
              <a:ext cx="2848" cy="266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64" dirty="0">
                  <a:solidFill>
                    <a:schemeClr val="accent2"/>
                  </a:solidFill>
                  <a:latin typeface="Comic Sans MS" pitchFamily="66" charset="0"/>
                </a:rPr>
                <a:t>Colheita do líquido </a:t>
              </a:r>
              <a:r>
                <a:rPr lang="pt-BR" altLang="pt-BR" sz="1764" dirty="0" err="1">
                  <a:solidFill>
                    <a:schemeClr val="accent2"/>
                  </a:solidFill>
                  <a:latin typeface="Comic Sans MS" pitchFamily="66" charset="0"/>
                </a:rPr>
                <a:t>alantóico</a:t>
              </a:r>
              <a:endParaRPr lang="pt-BR" altLang="pt-BR" sz="1764" dirty="0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sp>
          <p:nvSpPr>
            <p:cNvPr id="33805" name="_s85009"/>
            <p:cNvSpPr>
              <a:spLocks noChangeArrowheads="1"/>
            </p:cNvSpPr>
            <p:nvPr/>
          </p:nvSpPr>
          <p:spPr bwMode="auto">
            <a:xfrm>
              <a:off x="2700" y="1381"/>
              <a:ext cx="2846" cy="266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64">
                  <a:solidFill>
                    <a:schemeClr val="accent2"/>
                  </a:solidFill>
                  <a:latin typeface="Comic Sans MS" pitchFamily="66" charset="0"/>
                </a:rPr>
                <a:t>Clarificação e concentração do vírus</a:t>
              </a:r>
            </a:p>
          </p:txBody>
        </p:sp>
        <p:sp>
          <p:nvSpPr>
            <p:cNvPr id="33806" name="_s85010"/>
            <p:cNvSpPr>
              <a:spLocks noChangeArrowheads="1"/>
            </p:cNvSpPr>
            <p:nvPr/>
          </p:nvSpPr>
          <p:spPr bwMode="auto">
            <a:xfrm>
              <a:off x="2700" y="1780"/>
              <a:ext cx="2846" cy="265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1764">
                  <a:solidFill>
                    <a:schemeClr val="accent2"/>
                  </a:solidFill>
                  <a:latin typeface="Comic Sans MS" pitchFamily="66" charset="0"/>
                </a:rPr>
                <a:t>Purificação</a:t>
              </a:r>
            </a:p>
          </p:txBody>
        </p:sp>
        <p:sp>
          <p:nvSpPr>
            <p:cNvPr id="33807" name="_s85011"/>
            <p:cNvSpPr>
              <a:spLocks noChangeArrowheads="1"/>
            </p:cNvSpPr>
            <p:nvPr/>
          </p:nvSpPr>
          <p:spPr bwMode="auto">
            <a:xfrm>
              <a:off x="2700" y="2178"/>
              <a:ext cx="2846" cy="267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64">
                  <a:solidFill>
                    <a:schemeClr val="accent2"/>
                  </a:solidFill>
                  <a:latin typeface="Comic Sans MS" pitchFamily="66" charset="0"/>
                </a:rPr>
                <a:t>Fragmentação e inativação viral</a:t>
              </a:r>
            </a:p>
          </p:txBody>
        </p:sp>
        <p:sp>
          <p:nvSpPr>
            <p:cNvPr id="33808" name="_s85014"/>
            <p:cNvSpPr>
              <a:spLocks noChangeArrowheads="1"/>
            </p:cNvSpPr>
            <p:nvPr/>
          </p:nvSpPr>
          <p:spPr bwMode="auto">
            <a:xfrm>
              <a:off x="2712" y="2576"/>
              <a:ext cx="2847" cy="265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68172" tIns="34087" rIns="68172" bIns="34087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64">
                  <a:solidFill>
                    <a:schemeClr val="accent2"/>
                  </a:solidFill>
                  <a:latin typeface="Comic Sans MS" pitchFamily="66" charset="0"/>
                </a:rPr>
                <a:t>Filtração esterilizante</a:t>
              </a:r>
              <a:endParaRPr lang="en-US" altLang="pt-BR" sz="1764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sp>
          <p:nvSpPr>
            <p:cNvPr id="17" name="_s85016"/>
            <p:cNvSpPr>
              <a:spLocks noChangeArrowheads="1"/>
            </p:cNvSpPr>
            <p:nvPr/>
          </p:nvSpPr>
          <p:spPr bwMode="auto">
            <a:xfrm>
              <a:off x="2707" y="3785"/>
              <a:ext cx="2847" cy="393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8162" tIns="39081" rIns="78162" bIns="39081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pt-BR" sz="1764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  <a:cs typeface="Arial" charset="0"/>
                </a:rPr>
                <a:t>Vacina contra </a:t>
              </a:r>
              <a:r>
                <a:rPr lang="pt-BR" sz="1764" b="1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  <a:cs typeface="Arial" charset="0"/>
                </a:rPr>
                <a:t>INFLUENZA</a:t>
              </a:r>
              <a:endParaRPr lang="en-US" sz="1764" dirty="0">
                <a:solidFill>
                  <a:schemeClr val="accent2"/>
                </a:solidFill>
                <a:latin typeface="Comic Sans MS" pitchFamily="66" charset="0"/>
                <a:cs typeface="Arial" charset="0"/>
              </a:endParaRPr>
            </a:p>
          </p:txBody>
        </p:sp>
        <p:cxnSp>
          <p:nvCxnSpPr>
            <p:cNvPr id="33810" name="AutoShape 20"/>
            <p:cNvCxnSpPr>
              <a:cxnSpLocks noChangeShapeType="1"/>
            </p:cNvCxnSpPr>
            <p:nvPr/>
          </p:nvCxnSpPr>
          <p:spPr bwMode="auto">
            <a:xfrm rot="-5400000">
              <a:off x="4039" y="2510"/>
              <a:ext cx="133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11" name="AutoShape 21"/>
            <p:cNvCxnSpPr>
              <a:cxnSpLocks noChangeShapeType="1"/>
            </p:cNvCxnSpPr>
            <p:nvPr/>
          </p:nvCxnSpPr>
          <p:spPr bwMode="auto">
            <a:xfrm rot="-5400000">
              <a:off x="4040" y="2923"/>
              <a:ext cx="132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812" name="AutoShape 22"/>
            <p:cNvSpPr>
              <a:spLocks noChangeArrowheads="1"/>
            </p:cNvSpPr>
            <p:nvPr/>
          </p:nvSpPr>
          <p:spPr bwMode="auto">
            <a:xfrm>
              <a:off x="2699" y="2977"/>
              <a:ext cx="2847" cy="265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68172" tIns="34087" rIns="68172" bIns="34087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64">
                  <a:solidFill>
                    <a:schemeClr val="accent2"/>
                  </a:solidFill>
                  <a:latin typeface="Comic Sans MS" pitchFamily="66" charset="0"/>
                </a:rPr>
                <a:t>Suspensão monovalente</a:t>
              </a:r>
              <a:endParaRPr lang="en-US" altLang="pt-BR" sz="1764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cxnSp>
          <p:nvCxnSpPr>
            <p:cNvPr id="33813" name="AutoShape 23"/>
            <p:cNvCxnSpPr>
              <a:cxnSpLocks noChangeShapeType="1"/>
            </p:cNvCxnSpPr>
            <p:nvPr/>
          </p:nvCxnSpPr>
          <p:spPr bwMode="auto">
            <a:xfrm rot="-5400000">
              <a:off x="4038" y="3316"/>
              <a:ext cx="133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814" name="AutoShape 27"/>
            <p:cNvSpPr>
              <a:spLocks noChangeArrowheads="1"/>
            </p:cNvSpPr>
            <p:nvPr/>
          </p:nvSpPr>
          <p:spPr bwMode="auto">
            <a:xfrm>
              <a:off x="2720" y="3385"/>
              <a:ext cx="2847" cy="265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68172" tIns="34087" rIns="68172" bIns="34087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764" dirty="0">
                  <a:solidFill>
                    <a:schemeClr val="accent2"/>
                  </a:solidFill>
                  <a:latin typeface="Comic Sans MS" pitchFamily="66" charset="0"/>
                </a:rPr>
                <a:t>Suspensão </a:t>
              </a:r>
              <a:r>
                <a:rPr lang="pt-BR" altLang="pt-BR" sz="1764" dirty="0" smtClean="0">
                  <a:solidFill>
                    <a:schemeClr val="accent2"/>
                  </a:solidFill>
                  <a:latin typeface="Comic Sans MS" pitchFamily="66" charset="0"/>
                </a:rPr>
                <a:t>trivalente ou tetravalente</a:t>
              </a:r>
              <a:endParaRPr lang="en-US" altLang="pt-BR" sz="1764" dirty="0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cxnSp>
          <p:nvCxnSpPr>
            <p:cNvPr id="33815" name="AutoShape 28"/>
            <p:cNvCxnSpPr>
              <a:cxnSpLocks noChangeShapeType="1"/>
            </p:cNvCxnSpPr>
            <p:nvPr/>
          </p:nvCxnSpPr>
          <p:spPr bwMode="auto">
            <a:xfrm rot="-5400000">
              <a:off x="4038" y="3724"/>
              <a:ext cx="133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4" name="Picture 5" descr="Inoculadora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54" y="598256"/>
            <a:ext cx="1871634" cy="1905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to 1"/>
          <p:cNvGraphicFramePr>
            <a:graphicFrameLocks noChangeAspect="1"/>
          </p:cNvGraphicFramePr>
          <p:nvPr>
            <p:extLst/>
          </p:nvPr>
        </p:nvGraphicFramePr>
        <p:xfrm>
          <a:off x="2811316" y="657525"/>
          <a:ext cx="823020" cy="1905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1" name="Photo Editor Photo" r:id="rId4" imgW="752381" imgH="1743318" progId="MSPhotoEd.3">
                  <p:embed/>
                </p:oleObj>
              </mc:Choice>
              <mc:Fallback>
                <p:oleObj name="Photo Editor Photo" r:id="rId4" imgW="752381" imgH="1743318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1316" y="657525"/>
                        <a:ext cx="823020" cy="19058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" name="Group 38"/>
          <p:cNvGrpSpPr>
            <a:grpSpLocks/>
          </p:cNvGrpSpPr>
          <p:nvPr/>
        </p:nvGrpSpPr>
        <p:grpSpPr bwMode="auto">
          <a:xfrm>
            <a:off x="286753" y="3186661"/>
            <a:ext cx="3670144" cy="2206131"/>
            <a:chOff x="2109" y="2432"/>
            <a:chExt cx="2359" cy="1418"/>
          </a:xfrm>
        </p:grpSpPr>
        <p:sp>
          <p:nvSpPr>
            <p:cNvPr id="27" name="Text Box 8"/>
            <p:cNvSpPr txBox="1">
              <a:spLocks noChangeArrowheads="1"/>
            </p:cNvSpPr>
            <p:nvPr/>
          </p:nvSpPr>
          <p:spPr bwMode="auto">
            <a:xfrm>
              <a:off x="3087" y="3674"/>
              <a:ext cx="527" cy="17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pt-BR" sz="1176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  <a:cs typeface="Arial" charset="0"/>
                </a:rPr>
                <a:t>Albumina</a:t>
              </a:r>
            </a:p>
          </p:txBody>
        </p:sp>
        <p:sp>
          <p:nvSpPr>
            <p:cNvPr id="28" name="Text Box 9"/>
            <p:cNvSpPr txBox="1">
              <a:spLocks noChangeArrowheads="1"/>
            </p:cNvSpPr>
            <p:nvPr/>
          </p:nvSpPr>
          <p:spPr bwMode="auto">
            <a:xfrm>
              <a:off x="3436" y="2814"/>
              <a:ext cx="1032" cy="17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pt-BR" sz="1176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  <a:cs typeface="Arial" charset="0"/>
                </a:rPr>
                <a:t>Cavidade alantóica</a:t>
              </a:r>
            </a:p>
          </p:txBody>
        </p:sp>
        <p:graphicFrame>
          <p:nvGraphicFramePr>
            <p:cNvPr id="29" name="Object 10"/>
            <p:cNvGraphicFramePr>
              <a:graphicFrameLocks noChangeAspect="1"/>
            </p:cNvGraphicFramePr>
            <p:nvPr/>
          </p:nvGraphicFramePr>
          <p:xfrm>
            <a:off x="2941" y="2432"/>
            <a:ext cx="433" cy="4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2" name="Foto do Photo Editor" r:id="rId6" imgW="933580" imgH="1104762" progId="MSPhotoEd.3">
                    <p:embed/>
                  </p:oleObj>
                </mc:Choice>
                <mc:Fallback>
                  <p:oleObj name="Foto do Photo Editor" r:id="rId6" imgW="933580" imgH="1104762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41" y="2432"/>
                          <a:ext cx="433" cy="4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11"/>
            <p:cNvGraphicFramePr>
              <a:graphicFrameLocks noChangeAspect="1"/>
            </p:cNvGraphicFramePr>
            <p:nvPr/>
          </p:nvGraphicFramePr>
          <p:xfrm>
            <a:off x="2744" y="2704"/>
            <a:ext cx="715" cy="9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3" name="Foto do Photo Editor" r:id="rId8" imgW="1542857" imgH="2247619" progId="MSPhotoEd.3">
                    <p:embed/>
                  </p:oleObj>
                </mc:Choice>
                <mc:Fallback>
                  <p:oleObj name="Foto do Photo Editor" r:id="rId8" imgW="1542857" imgH="2247619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44" y="2704"/>
                          <a:ext cx="715" cy="9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" name="Line 12"/>
            <p:cNvSpPr>
              <a:spLocks noChangeShapeType="1"/>
            </p:cNvSpPr>
            <p:nvPr/>
          </p:nvSpPr>
          <p:spPr bwMode="auto">
            <a:xfrm flipH="1">
              <a:off x="2871" y="2687"/>
              <a:ext cx="212" cy="27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sz="1568"/>
            </a:p>
          </p:txBody>
        </p:sp>
        <p:sp>
          <p:nvSpPr>
            <p:cNvPr id="32" name="Text Box 13"/>
            <p:cNvSpPr txBox="1">
              <a:spLocks noChangeArrowheads="1"/>
            </p:cNvSpPr>
            <p:nvPr/>
          </p:nvSpPr>
          <p:spPr bwMode="auto">
            <a:xfrm>
              <a:off x="3377" y="2671"/>
              <a:ext cx="711" cy="17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pt-BR" sz="1176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  <a:cs typeface="Arial" charset="0"/>
                </a:rPr>
                <a:t>Câmara de ar</a:t>
              </a:r>
            </a:p>
          </p:txBody>
        </p:sp>
        <p:sp>
          <p:nvSpPr>
            <p:cNvPr id="33" name="Text Box 14"/>
            <p:cNvSpPr txBox="1">
              <a:spLocks noChangeArrowheads="1"/>
            </p:cNvSpPr>
            <p:nvPr/>
          </p:nvSpPr>
          <p:spPr bwMode="auto">
            <a:xfrm>
              <a:off x="3424" y="3113"/>
              <a:ext cx="685" cy="17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pt-BR" sz="1176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  <a:cs typeface="Arial" charset="0"/>
                </a:rPr>
                <a:t>Saco vitelino</a:t>
              </a:r>
            </a:p>
          </p:txBody>
        </p:sp>
        <p:sp>
          <p:nvSpPr>
            <p:cNvPr id="34" name="Rectangle 15"/>
            <p:cNvSpPr>
              <a:spLocks noChangeArrowheads="1"/>
            </p:cNvSpPr>
            <p:nvPr/>
          </p:nvSpPr>
          <p:spPr bwMode="auto">
            <a:xfrm>
              <a:off x="2906" y="2449"/>
              <a:ext cx="106" cy="2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2450"/>
            </a:p>
          </p:txBody>
        </p:sp>
        <p:sp>
          <p:nvSpPr>
            <p:cNvPr id="35" name="Line 16"/>
            <p:cNvSpPr>
              <a:spLocks noChangeShapeType="1"/>
            </p:cNvSpPr>
            <p:nvPr/>
          </p:nvSpPr>
          <p:spPr bwMode="auto">
            <a:xfrm flipV="1">
              <a:off x="2690" y="3146"/>
              <a:ext cx="244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sz="1568"/>
            </a:p>
          </p:txBody>
        </p:sp>
        <p:sp>
          <p:nvSpPr>
            <p:cNvPr id="36" name="Text Box 17"/>
            <p:cNvSpPr txBox="1">
              <a:spLocks noChangeArrowheads="1"/>
            </p:cNvSpPr>
            <p:nvPr/>
          </p:nvSpPr>
          <p:spPr bwMode="auto">
            <a:xfrm>
              <a:off x="2245" y="3068"/>
              <a:ext cx="546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176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  <a:cs typeface="Arial" charset="0"/>
                </a:rPr>
                <a:t>Embri</a:t>
              </a:r>
              <a:r>
                <a:rPr lang="pt-BR" sz="1176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  <a:cs typeface="Arial" charset="0"/>
                </a:rPr>
                <a:t>ão</a:t>
              </a:r>
              <a:endParaRPr lang="en-US" sz="1176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cs typeface="Arial" charset="0"/>
              </a:endParaRPr>
            </a:p>
          </p:txBody>
        </p:sp>
        <p:sp>
          <p:nvSpPr>
            <p:cNvPr id="37" name="Line 18"/>
            <p:cNvSpPr>
              <a:spLocks noChangeShapeType="1"/>
            </p:cNvSpPr>
            <p:nvPr/>
          </p:nvSpPr>
          <p:spPr bwMode="auto">
            <a:xfrm>
              <a:off x="2592" y="2795"/>
              <a:ext cx="256" cy="1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 sz="1568"/>
            </a:p>
          </p:txBody>
        </p:sp>
        <p:sp>
          <p:nvSpPr>
            <p:cNvPr id="38" name="Text Box 19"/>
            <p:cNvSpPr txBox="1">
              <a:spLocks noChangeArrowheads="1"/>
            </p:cNvSpPr>
            <p:nvPr/>
          </p:nvSpPr>
          <p:spPr bwMode="auto">
            <a:xfrm>
              <a:off x="2109" y="2659"/>
              <a:ext cx="598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pt-BR" altLang="pt-BR" sz="1372" b="1">
                  <a:latin typeface="Comic Sans MS" pitchFamily="66" charset="0"/>
                </a:rPr>
                <a:t>Líquido alantóico</a:t>
              </a:r>
              <a:endParaRPr lang="en-US" altLang="pt-BR" sz="1372" b="1"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356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5F222-3C97-44F8-93B1-67FDFD17C2B7}" type="slidenum">
              <a:rPr lang="pt-BR" smtClean="0"/>
              <a:pPr>
                <a:defRPr/>
              </a:pPr>
              <a:t>11</a:t>
            </a:fld>
            <a:r>
              <a:rPr lang="pt-BR" smtClean="0"/>
              <a:t> 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8695" y="-234689"/>
            <a:ext cx="10460397" cy="695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40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5F222-3C97-44F8-93B1-67FDFD17C2B7}" type="slidenum">
              <a:rPr lang="pt-BR" smtClean="0"/>
              <a:pPr>
                <a:defRPr/>
              </a:pPr>
              <a:t>12</a:t>
            </a:fld>
            <a:r>
              <a:rPr lang="pt-BR" smtClean="0"/>
              <a:t> 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5020" y="0"/>
            <a:ext cx="10196945" cy="678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36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974" y="1403693"/>
            <a:ext cx="8510464" cy="4213336"/>
          </a:xfrm>
          <a:prstGeom prst="rect">
            <a:avLst/>
          </a:prstGeom>
        </p:spPr>
      </p:pic>
      <p:cxnSp>
        <p:nvCxnSpPr>
          <p:cNvPr id="5" name="Conector reto 4"/>
          <p:cNvCxnSpPr/>
          <p:nvPr/>
        </p:nvCxnSpPr>
        <p:spPr>
          <a:xfrm>
            <a:off x="1059540" y="1923019"/>
            <a:ext cx="6545943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464505" y="1753742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90%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469520" y="389416"/>
            <a:ext cx="6473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Coberturas vacinais da vacina influenza </a:t>
            </a:r>
            <a:r>
              <a:rPr lang="pt-BR" dirty="0" smtClean="0"/>
              <a:t>sazonal, </a:t>
            </a:r>
            <a:r>
              <a:rPr lang="pt-BR" dirty="0"/>
              <a:t>Brasil, 2011 a </a:t>
            </a:r>
            <a:r>
              <a:rPr lang="pt-BR" dirty="0" smtClean="0"/>
              <a:t>2018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265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71055" y="1034618"/>
            <a:ext cx="8066088" cy="5146675"/>
          </a:xfrm>
        </p:spPr>
        <p:txBody>
          <a:bodyPr>
            <a:normAutofit/>
          </a:bodyPr>
          <a:lstStyle/>
          <a:p>
            <a:pPr fontAlgn="base"/>
            <a:r>
              <a:rPr lang="pt-BR" sz="2800" dirty="0">
                <a:latin typeface="Calibri" panose="020F0502020204030204" pitchFamily="34" charset="0"/>
              </a:rPr>
              <a:t>A hesitação </a:t>
            </a:r>
            <a:r>
              <a:rPr lang="pt-BR" sz="2800" dirty="0" smtClean="0">
                <a:latin typeface="Calibri" panose="020F0502020204030204" pitchFamily="34" charset="0"/>
              </a:rPr>
              <a:t>em se vacinar é um fenômeno </a:t>
            </a:r>
            <a:r>
              <a:rPr lang="pt-BR" sz="2800" dirty="0" smtClean="0">
                <a:latin typeface="Calibri" panose="020F0502020204030204" pitchFamily="34" charset="0"/>
              </a:rPr>
              <a:t>complexo, </a:t>
            </a:r>
            <a:r>
              <a:rPr lang="pt-BR" sz="2800" dirty="0">
                <a:latin typeface="Calibri" panose="020F0502020204030204" pitchFamily="34" charset="0"/>
              </a:rPr>
              <a:t>variando ao longo do tempo, local e </a:t>
            </a:r>
            <a:r>
              <a:rPr lang="pt-BR" sz="2800" dirty="0" smtClean="0">
                <a:latin typeface="Calibri" panose="020F0502020204030204" pitchFamily="34" charset="0"/>
              </a:rPr>
              <a:t>vacinas. </a:t>
            </a:r>
            <a:endParaRPr lang="pt-BR" sz="2800" dirty="0"/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71055" y="228890"/>
            <a:ext cx="8064500" cy="692150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+mn-ea"/>
                <a:cs typeface="Arial"/>
              </a:rPr>
              <a:t>Hesitação</a:t>
            </a:r>
            <a:endParaRPr lang="pt-BR" sz="3200" b="1" dirty="0">
              <a:solidFill>
                <a:schemeClr val="accent1">
                  <a:lumMod val="75000"/>
                </a:schemeClr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B07F76C1-EBE6-49CA-9CD0-D97D66C30D6C}"/>
              </a:ext>
            </a:extLst>
          </p:cNvPr>
          <p:cNvSpPr/>
          <p:nvPr/>
        </p:nvSpPr>
        <p:spPr>
          <a:xfrm>
            <a:off x="4715083" y="6262807"/>
            <a:ext cx="42980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latin typeface="Calibri" panose="020F0502020204030204" pitchFamily="34" charset="0"/>
              </a:rPr>
              <a:t>SAGE </a:t>
            </a:r>
            <a:r>
              <a:rPr lang="pt-BR" dirty="0" err="1">
                <a:latin typeface="Calibri" panose="020F0502020204030204" pitchFamily="34" charset="0"/>
              </a:rPr>
              <a:t>Working</a:t>
            </a:r>
            <a:r>
              <a:rPr lang="pt-BR" dirty="0">
                <a:latin typeface="Calibri" panose="020F0502020204030204" pitchFamily="34" charset="0"/>
              </a:rPr>
              <a:t> </a:t>
            </a:r>
            <a:r>
              <a:rPr lang="pt-BR" dirty="0" err="1">
                <a:latin typeface="Calibri" panose="020F0502020204030204" pitchFamily="34" charset="0"/>
              </a:rPr>
              <a:t>Group</a:t>
            </a:r>
            <a:r>
              <a:rPr lang="pt-BR" dirty="0">
                <a:latin typeface="Calibri" panose="020F0502020204030204" pitchFamily="34" charset="0"/>
              </a:rPr>
              <a:t> </a:t>
            </a:r>
            <a:r>
              <a:rPr lang="pt-BR" dirty="0" err="1">
                <a:latin typeface="Calibri" panose="020F0502020204030204" pitchFamily="34" charset="0"/>
              </a:rPr>
              <a:t>on</a:t>
            </a:r>
            <a:r>
              <a:rPr lang="pt-BR" dirty="0">
                <a:latin typeface="Calibri" panose="020F0502020204030204" pitchFamily="34" charset="0"/>
              </a:rPr>
              <a:t> </a:t>
            </a:r>
            <a:r>
              <a:rPr lang="pt-BR" dirty="0" err="1">
                <a:latin typeface="Calibri" panose="020F0502020204030204" pitchFamily="34" charset="0"/>
              </a:rPr>
              <a:t>Vaccine</a:t>
            </a:r>
            <a:r>
              <a:rPr lang="pt-BR" dirty="0">
                <a:latin typeface="Calibri" panose="020F0502020204030204" pitchFamily="34" charset="0"/>
              </a:rPr>
              <a:t> </a:t>
            </a:r>
            <a:r>
              <a:rPr lang="pt-BR" dirty="0" err="1">
                <a:latin typeface="Calibri" panose="020F0502020204030204" pitchFamily="34" charset="0"/>
              </a:rPr>
              <a:t>Hesitancy</a:t>
            </a:r>
            <a:r>
              <a:rPr lang="pt-BR" dirty="0">
                <a:latin typeface="Calibri" panose="020F0502020204030204" pitchFamily="34" charset="0"/>
              </a:rPr>
              <a:t> - OMS</a:t>
            </a:r>
            <a:endParaRPr lang="en-US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05" y="2682214"/>
            <a:ext cx="5196064" cy="349907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7769" y="2682214"/>
            <a:ext cx="3431743" cy="286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8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648927" y="1173163"/>
            <a:ext cx="7653338" cy="5146675"/>
          </a:xfrm>
        </p:spPr>
        <p:txBody>
          <a:bodyPr>
            <a:normAutofit/>
          </a:bodyPr>
          <a:lstStyle/>
          <a:p>
            <a:r>
              <a:rPr lang="pt-BR" sz="2800" dirty="0" smtClean="0"/>
              <a:t>A </a:t>
            </a:r>
            <a:r>
              <a:rPr lang="pt-BR" sz="2800" dirty="0"/>
              <a:t>TIV-IB está no PNI desde </a:t>
            </a:r>
            <a:r>
              <a:rPr lang="pt-BR" sz="2800" dirty="0" smtClean="0"/>
              <a:t>2013.</a:t>
            </a:r>
            <a:endParaRPr lang="pt-BR" sz="2800" dirty="0"/>
          </a:p>
          <a:p>
            <a:r>
              <a:rPr lang="pt-BR" sz="2800" dirty="0"/>
              <a:t>Segurança e </a:t>
            </a:r>
            <a:r>
              <a:rPr lang="pt-BR" sz="2800" dirty="0" err="1"/>
              <a:t>imunogenicidade</a:t>
            </a:r>
            <a:r>
              <a:rPr lang="pt-BR" sz="2800" dirty="0"/>
              <a:t> da TIV-IB foi demonstrada em </a:t>
            </a:r>
            <a:r>
              <a:rPr lang="pt-BR" sz="2800" u="sng" dirty="0"/>
              <a:t>3 estudos de coorte prospectivos</a:t>
            </a:r>
            <a:r>
              <a:rPr lang="pt-BR" sz="2800" dirty="0"/>
              <a:t> (2013, 2014 e 2015) em adultos e idosos (n=299).</a:t>
            </a:r>
          </a:p>
          <a:p>
            <a:r>
              <a:rPr lang="pt-BR" sz="2800" dirty="0"/>
              <a:t> Estudo de </a:t>
            </a:r>
            <a:r>
              <a:rPr lang="pt-BR" sz="2800" u="sng" dirty="0"/>
              <a:t>farmacovigilância ativa</a:t>
            </a:r>
            <a:r>
              <a:rPr lang="pt-BR" sz="2800" dirty="0"/>
              <a:t> foi realizado em 2017 e 2018 com </a:t>
            </a:r>
            <a:r>
              <a:rPr lang="pt-BR" sz="2800" u="sng" dirty="0"/>
              <a:t>900 pacientes</a:t>
            </a:r>
            <a:r>
              <a:rPr lang="pt-BR" sz="2800" dirty="0"/>
              <a:t>, incluindo crianças, gestantes, puérperas, idosos e profissionais de saúde</a:t>
            </a:r>
            <a:r>
              <a:rPr lang="pt-BR" sz="2800" dirty="0" smtClean="0"/>
              <a:t>.</a:t>
            </a:r>
          </a:p>
          <a:p>
            <a:r>
              <a:rPr lang="pt-BR" sz="2800" dirty="0" smtClean="0"/>
              <a:t>Programa </a:t>
            </a:r>
            <a:r>
              <a:rPr lang="pt-BR" sz="2800" dirty="0"/>
              <a:t>de pré-qualificação pela OMS</a:t>
            </a:r>
          </a:p>
          <a:p>
            <a:endParaRPr lang="pt-BR" sz="2800" dirty="0"/>
          </a:p>
          <a:p>
            <a:pPr algn="just"/>
            <a:endParaRPr lang="en-US" sz="2800" dirty="0"/>
          </a:p>
          <a:p>
            <a:pPr algn="just"/>
            <a:endParaRPr lang="pt-BR" sz="2800" dirty="0"/>
          </a:p>
          <a:p>
            <a:pPr marL="0" indent="0">
              <a:buNone/>
            </a:pPr>
            <a:endParaRPr lang="pt-BR" sz="2800" dirty="0"/>
          </a:p>
          <a:p>
            <a:pPr lvl="0"/>
            <a:endParaRPr lang="pt-BR" sz="2800" dirty="0"/>
          </a:p>
          <a:p>
            <a:pPr marL="0" indent="0"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 marL="0" indent="-392049"/>
            <a:endParaRPr lang="en-US" sz="2800" dirty="0">
              <a:solidFill>
                <a:srgbClr val="000000"/>
              </a:solidFill>
            </a:endParaRPr>
          </a:p>
          <a:p>
            <a:pPr marL="0" lvl="2" indent="-392049"/>
            <a:endParaRPr lang="pt-BR" sz="2800" dirty="0">
              <a:solidFill>
                <a:srgbClr val="00000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43346" y="284885"/>
            <a:ext cx="8064500" cy="692150"/>
          </a:xfrm>
        </p:spPr>
        <p:txBody>
          <a:bodyPr/>
          <a:lstStyle/>
          <a:p>
            <a:pPr algn="ctr"/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Arial"/>
                <a:ea typeface="+mn-ea"/>
                <a:cs typeface="Arial"/>
              </a:rPr>
              <a:t>Estudos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Arial"/>
                <a:ea typeface="+mn-ea"/>
                <a:cs typeface="Arial"/>
              </a:rPr>
              <a:t>vacina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+mn-ea"/>
                <a:cs typeface="Arial"/>
              </a:rPr>
              <a:t> influenza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Arial"/>
                <a:ea typeface="+mn-ea"/>
                <a:cs typeface="Arial"/>
              </a:rPr>
              <a:t>sazonal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081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8383" y="87868"/>
            <a:ext cx="4549511" cy="64998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0545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782" y="281829"/>
            <a:ext cx="4458032" cy="630583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8443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5F222-3C97-44F8-93B1-67FDFD17C2B7}" type="slidenum">
              <a:rPr lang="pt-BR" smtClean="0"/>
              <a:pPr>
                <a:defRPr/>
              </a:pPr>
              <a:t>18</a:t>
            </a:fld>
            <a:r>
              <a:rPr lang="pt-BR" smtClean="0"/>
              <a:t> 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t="4789" r="1990" b="4944"/>
          <a:stretch/>
        </p:blipFill>
        <p:spPr>
          <a:xfrm>
            <a:off x="0" y="1082842"/>
            <a:ext cx="8783053" cy="454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1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609600" y="1173163"/>
            <a:ext cx="8066088" cy="5146675"/>
          </a:xfrm>
        </p:spPr>
        <p:txBody>
          <a:bodyPr>
            <a:normAutofit/>
          </a:bodyPr>
          <a:lstStyle/>
          <a:p>
            <a:pPr marL="0" indent="-392049"/>
            <a:r>
              <a:rPr lang="en-US" sz="3000" dirty="0" err="1" smtClean="0">
                <a:solidFill>
                  <a:srgbClr val="000000"/>
                </a:solidFill>
              </a:rPr>
              <a:t>Contexto</a:t>
            </a:r>
            <a:endParaRPr lang="en-US" sz="3000" dirty="0" smtClean="0">
              <a:solidFill>
                <a:srgbClr val="000000"/>
              </a:solidFill>
            </a:endParaRPr>
          </a:p>
          <a:p>
            <a:pPr marL="0" indent="-392049"/>
            <a:r>
              <a:rPr lang="en-US" sz="3000" dirty="0" err="1" smtClean="0">
                <a:solidFill>
                  <a:srgbClr val="000000"/>
                </a:solidFill>
              </a:rPr>
              <a:t>Plataformas</a:t>
            </a:r>
            <a:endParaRPr lang="en-US" sz="3000" dirty="0" smtClean="0">
              <a:solidFill>
                <a:srgbClr val="000000"/>
              </a:solidFill>
            </a:endParaRPr>
          </a:p>
          <a:p>
            <a:pPr marL="0" indent="-392049"/>
            <a:r>
              <a:rPr lang="en-US" sz="3000" dirty="0" err="1" smtClean="0">
                <a:solidFill>
                  <a:srgbClr val="000000"/>
                </a:solidFill>
              </a:rPr>
              <a:t>Vacinas</a:t>
            </a:r>
            <a:r>
              <a:rPr lang="en-US" sz="3000" dirty="0" smtClean="0">
                <a:solidFill>
                  <a:srgbClr val="000000"/>
                </a:solidFill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</a:rPr>
              <a:t>Sazonais</a:t>
            </a:r>
            <a:endParaRPr lang="en-US" sz="3000" dirty="0" smtClean="0">
              <a:solidFill>
                <a:srgbClr val="000000"/>
              </a:solidFill>
            </a:endParaRPr>
          </a:p>
          <a:p>
            <a:pPr marL="0" indent="-392049"/>
            <a:r>
              <a:rPr lang="en-US" sz="3000" dirty="0" err="1" smtClean="0">
                <a:solidFill>
                  <a:srgbClr val="000000"/>
                </a:solidFill>
              </a:rPr>
              <a:t>Vacinas</a:t>
            </a:r>
            <a:r>
              <a:rPr lang="en-US" sz="3000" dirty="0" smtClean="0">
                <a:solidFill>
                  <a:srgbClr val="000000"/>
                </a:solidFill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</a:rPr>
              <a:t>Pandêmicas</a:t>
            </a:r>
            <a:endParaRPr lang="en-US" sz="3000" dirty="0" smtClean="0">
              <a:solidFill>
                <a:srgbClr val="000000"/>
              </a:solidFill>
            </a:endParaRPr>
          </a:p>
          <a:p>
            <a:pPr marL="0" indent="-392049"/>
            <a:r>
              <a:rPr lang="en-US" sz="3000" dirty="0" err="1" smtClean="0">
                <a:solidFill>
                  <a:srgbClr val="000000"/>
                </a:solidFill>
              </a:rPr>
              <a:t>Desafios</a:t>
            </a:r>
            <a:endParaRPr lang="en-US" sz="3000" dirty="0" smtClean="0">
              <a:solidFill>
                <a:srgbClr val="000000"/>
              </a:solidFill>
            </a:endParaRPr>
          </a:p>
          <a:p>
            <a:pPr marL="0" indent="-392049"/>
            <a:r>
              <a:rPr lang="en-US" sz="3000" dirty="0" err="1" smtClean="0">
                <a:solidFill>
                  <a:srgbClr val="000000"/>
                </a:solidFill>
              </a:rPr>
              <a:t>Fronteiras</a:t>
            </a:r>
            <a:endParaRPr lang="en-US" sz="3000" dirty="0">
              <a:solidFill>
                <a:srgbClr val="000000"/>
              </a:solidFill>
            </a:endParaRPr>
          </a:p>
          <a:p>
            <a:pPr marL="0" indent="-392049"/>
            <a:endParaRPr lang="en-US" sz="3000" dirty="0" smtClean="0">
              <a:solidFill>
                <a:srgbClr val="000000"/>
              </a:solidFill>
            </a:endParaRPr>
          </a:p>
          <a:p>
            <a:pPr marL="0" indent="-392049"/>
            <a:endParaRPr lang="en-US" sz="3000" dirty="0">
              <a:solidFill>
                <a:srgbClr val="000000"/>
              </a:solidFill>
            </a:endParaRPr>
          </a:p>
          <a:p>
            <a:pPr marL="0" lvl="2" indent="-392049"/>
            <a:endParaRPr lang="pt-BR" sz="2800" dirty="0">
              <a:solidFill>
                <a:srgbClr val="00000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27038" y="204788"/>
            <a:ext cx="8064500" cy="692150"/>
          </a:xfrm>
        </p:spPr>
        <p:txBody>
          <a:bodyPr/>
          <a:lstStyle/>
          <a:p>
            <a:pPr algn="ctr"/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Arial"/>
                <a:ea typeface="+mn-ea"/>
                <a:cs typeface="Arial"/>
              </a:rPr>
              <a:t>Estrutura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518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56385"/>
            <a:ext cx="8989637" cy="10077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TextBox 10"/>
          <p:cNvSpPr txBox="1"/>
          <p:nvPr/>
        </p:nvSpPr>
        <p:spPr>
          <a:xfrm>
            <a:off x="659020" y="4582856"/>
            <a:ext cx="49226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Tazio Vanni, MD, PhD</a:t>
            </a:r>
            <a:endParaRPr lang="en-US" dirty="0">
              <a:latin typeface="Calibri" panose="020F0502020204030204" pitchFamily="34" charset="0"/>
            </a:endParaRPr>
          </a:p>
          <a:p>
            <a:r>
              <a:rPr lang="pt-BR" dirty="0">
                <a:latin typeface="Calibri" panose="020F0502020204030204" pitchFamily="34" charset="0"/>
              </a:rPr>
              <a:t>Gerente de </a:t>
            </a:r>
            <a:r>
              <a:rPr lang="pt-BR" dirty="0" err="1" smtClean="0">
                <a:latin typeface="Calibri" panose="020F0502020204030204" pitchFamily="34" charset="0"/>
              </a:rPr>
              <a:t>Farmacoepidemiologia</a:t>
            </a:r>
            <a:r>
              <a:rPr lang="en-US" dirty="0">
                <a:latin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</a:rPr>
            </a:br>
            <a:r>
              <a:rPr lang="pt-BR" dirty="0" smtClean="0">
                <a:latin typeface="Calibri" panose="020F0502020204030204" pitchFamily="34" charset="0"/>
              </a:rPr>
              <a:t>Centro de </a:t>
            </a:r>
            <a:r>
              <a:rPr lang="pt-BR" dirty="0" err="1" smtClean="0">
                <a:latin typeface="Calibri" panose="020F0502020204030204" pitchFamily="34" charset="0"/>
              </a:rPr>
              <a:t>Farmacovigilância-Farmacoepidemiologia</a:t>
            </a:r>
            <a:endParaRPr lang="pt-BR" dirty="0" smtClean="0">
              <a:latin typeface="Calibri" panose="020F0502020204030204" pitchFamily="34" charset="0"/>
            </a:endParaRPr>
          </a:p>
          <a:p>
            <a:r>
              <a:rPr lang="en-US" dirty="0" err="1" smtClean="0">
                <a:latin typeface="Calibri" panose="020F0502020204030204" pitchFamily="34" charset="0"/>
              </a:rPr>
              <a:t>Instituto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Butantan</a:t>
            </a:r>
            <a:r>
              <a:rPr lang="en-US" dirty="0" smtClean="0">
                <a:latin typeface="Calibri" panose="020F0502020204030204" pitchFamily="34" charset="0"/>
              </a:rPr>
              <a:t/>
            </a:r>
            <a:br>
              <a:rPr lang="en-US" dirty="0" smtClean="0">
                <a:latin typeface="Calibri" panose="020F0502020204030204" pitchFamily="34" charset="0"/>
              </a:rPr>
            </a:br>
            <a:r>
              <a:rPr lang="en-US" dirty="0" err="1" smtClean="0">
                <a:latin typeface="Calibri" panose="020F0502020204030204" pitchFamily="34" charset="0"/>
              </a:rPr>
              <a:t>Avenida</a:t>
            </a:r>
            <a:r>
              <a:rPr lang="en-US" dirty="0" smtClean="0">
                <a:latin typeface="Calibri" panose="020F0502020204030204" pitchFamily="34" charset="0"/>
              </a:rPr>
              <a:t> Vital </a:t>
            </a:r>
            <a:r>
              <a:rPr lang="en-US" dirty="0" err="1" smtClean="0">
                <a:latin typeface="Calibri" panose="020F0502020204030204" pitchFamily="34" charset="0"/>
              </a:rPr>
              <a:t>Brasil</a:t>
            </a:r>
            <a:r>
              <a:rPr lang="en-US" dirty="0" smtClean="0">
                <a:latin typeface="Calibri" panose="020F0502020204030204" pitchFamily="34" charset="0"/>
              </a:rPr>
              <a:t>, 1500</a:t>
            </a:r>
            <a:br>
              <a:rPr lang="en-US" dirty="0" smtClean="0">
                <a:latin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</a:rPr>
              <a:t>São Paulo, SP, </a:t>
            </a:r>
            <a:r>
              <a:rPr lang="en-US" dirty="0" err="1" smtClean="0">
                <a:latin typeface="Calibri" panose="020F0502020204030204" pitchFamily="34" charset="0"/>
              </a:rPr>
              <a:t>Brasil</a:t>
            </a:r>
            <a:r>
              <a:rPr lang="en-US" dirty="0" smtClean="0">
                <a:latin typeface="Calibri" panose="020F0502020204030204" pitchFamily="34" charset="0"/>
              </a:rPr>
              <a:t> 05503-900 </a:t>
            </a:r>
            <a:endParaRPr lang="es-ES" dirty="0" smtClean="0">
              <a:latin typeface="Calibri" panose="020F0502020204030204" pitchFamily="34" charset="0"/>
            </a:endParaRPr>
          </a:p>
          <a:p>
            <a:r>
              <a:rPr lang="pt-BR" dirty="0" err="1" smtClean="0">
                <a:solidFill>
                  <a:srgbClr val="00843C"/>
                </a:solidFill>
              </a:rPr>
              <a:t>tazio.vanni</a:t>
            </a:r>
            <a:r>
              <a:rPr lang="en-US" dirty="0" smtClean="0">
                <a:solidFill>
                  <a:srgbClr val="00843C"/>
                </a:solidFill>
              </a:rPr>
              <a:t>@butantan.gov.br</a:t>
            </a:r>
            <a:endParaRPr lang="en-US" dirty="0">
              <a:solidFill>
                <a:srgbClr val="00843C"/>
              </a:solidFill>
            </a:endParaRPr>
          </a:p>
          <a:p>
            <a:endParaRPr lang="en-US" dirty="0"/>
          </a:p>
        </p:txBody>
      </p:sp>
      <p:sp>
        <p:nvSpPr>
          <p:cNvPr id="5" name="CaixaDeTexto 4"/>
          <p:cNvSpPr txBox="1"/>
          <p:nvPr/>
        </p:nvSpPr>
        <p:spPr>
          <a:xfrm>
            <a:off x="3263551" y="2555259"/>
            <a:ext cx="24625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 smtClean="0"/>
              <a:t>Obrigado</a:t>
            </a:r>
            <a:endParaRPr lang="pt-BR" sz="4000" b="1" dirty="0"/>
          </a:p>
        </p:txBody>
      </p:sp>
    </p:spTree>
    <p:extLst>
      <p:ext uri="{BB962C8B-B14F-4D97-AF65-F5344CB8AC3E}">
        <p14:creationId xmlns:p14="http://schemas.microsoft.com/office/powerpoint/2010/main" val="349627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609600" y="1173163"/>
            <a:ext cx="8066088" cy="5146675"/>
          </a:xfrm>
        </p:spPr>
        <p:txBody>
          <a:bodyPr>
            <a:normAutofit/>
          </a:bodyPr>
          <a:lstStyle/>
          <a:p>
            <a:pPr>
              <a:spcBef>
                <a:spcPts val="1176"/>
              </a:spcBef>
            </a:pPr>
            <a:r>
              <a:rPr lang="pt-BR" altLang="pt-BR" sz="2548" b="1" dirty="0"/>
              <a:t>Doença viral aguda do trato respiratório</a:t>
            </a:r>
            <a:endParaRPr lang="pt-BR" altLang="pt-BR" sz="2548" b="1" strike="sngStrike" dirty="0"/>
          </a:p>
          <a:p>
            <a:pPr marL="335971" lvl="1" indent="-335971">
              <a:spcBef>
                <a:spcPts val="1176"/>
              </a:spcBef>
              <a:buFontTx/>
              <a:buChar char="•"/>
            </a:pPr>
            <a:r>
              <a:rPr lang="pt-BR" altLang="pt-BR" sz="2548" b="1" dirty="0" smtClean="0"/>
              <a:t>OMS</a:t>
            </a:r>
            <a:endParaRPr lang="pt-BR" sz="1960" b="1" dirty="0"/>
          </a:p>
          <a:p>
            <a:pPr marL="728007" lvl="2" indent="-336042">
              <a:spcBef>
                <a:spcPts val="1176"/>
              </a:spcBef>
              <a:buFont typeface="Courier New" panose="02070309020205020404" pitchFamily="49" charset="0"/>
              <a:buChar char="o"/>
            </a:pPr>
            <a:r>
              <a:rPr lang="pt-BR" altLang="pt-BR" sz="2548" dirty="0"/>
              <a:t>Distribuição global 600 milhões de infectados</a:t>
            </a:r>
          </a:p>
          <a:p>
            <a:pPr marL="728007" lvl="2" indent="-336042">
              <a:spcBef>
                <a:spcPts val="1176"/>
              </a:spcBef>
              <a:buFont typeface="Courier New" panose="02070309020205020404" pitchFamily="49" charset="0"/>
              <a:buChar char="o"/>
            </a:pPr>
            <a:r>
              <a:rPr lang="pt-BR" altLang="pt-BR" sz="2548" dirty="0"/>
              <a:t>3 a 5 milhões de casos graves</a:t>
            </a:r>
          </a:p>
          <a:p>
            <a:pPr marL="728007" lvl="2" indent="-336042">
              <a:spcBef>
                <a:spcPts val="1176"/>
              </a:spcBef>
              <a:buFont typeface="Courier New" panose="02070309020205020404" pitchFamily="49" charset="0"/>
              <a:buChar char="o"/>
            </a:pPr>
            <a:r>
              <a:rPr lang="pt-BR" altLang="pt-BR" sz="2548" dirty="0"/>
              <a:t>250 a 500 mil óbitos </a:t>
            </a:r>
          </a:p>
          <a:p>
            <a:pPr marL="448056" lvl="1">
              <a:spcBef>
                <a:spcPts val="1176"/>
              </a:spcBef>
              <a:buFont typeface="Arial" panose="020B0604020202020204" pitchFamily="34" charset="0"/>
              <a:buChar char="•"/>
            </a:pPr>
            <a:r>
              <a:rPr lang="pt-BR" altLang="pt-BR" sz="2548" b="1" dirty="0" smtClean="0"/>
              <a:t>Tratamento</a:t>
            </a:r>
            <a:endParaRPr lang="pt-BR" altLang="pt-BR" sz="1960" b="1" dirty="0"/>
          </a:p>
          <a:p>
            <a:pPr marL="728007" lvl="2" indent="-336042">
              <a:spcBef>
                <a:spcPts val="1176"/>
              </a:spcBef>
              <a:buFont typeface="Courier New" panose="02070309020205020404" pitchFamily="49" charset="0"/>
              <a:buChar char="o"/>
            </a:pPr>
            <a:r>
              <a:rPr lang="pt-BR" altLang="pt-BR" sz="2548" dirty="0"/>
              <a:t>Antivirais e medidas de suporte</a:t>
            </a:r>
          </a:p>
          <a:p>
            <a:pPr>
              <a:spcBef>
                <a:spcPts val="1176"/>
              </a:spcBef>
            </a:pPr>
            <a:r>
              <a:rPr lang="pt-BR" altLang="pt-BR" sz="2548" b="1" dirty="0" smtClean="0"/>
              <a:t>Prevenção</a:t>
            </a:r>
            <a:endParaRPr lang="pt-BR" altLang="pt-BR" sz="1960" b="1" dirty="0"/>
          </a:p>
          <a:p>
            <a:pPr lvl="1">
              <a:spcBef>
                <a:spcPts val="1176"/>
              </a:spcBef>
            </a:pPr>
            <a:r>
              <a:rPr lang="pt-BR" altLang="pt-BR" sz="2548" dirty="0"/>
              <a:t>Vacinação anual</a:t>
            </a:r>
            <a:endParaRPr lang="pt-BR" dirty="0"/>
          </a:p>
          <a:p>
            <a:pPr marL="0" lvl="2" indent="-392049"/>
            <a:endParaRPr lang="pt-BR" sz="2800" dirty="0">
              <a:solidFill>
                <a:srgbClr val="00000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27038" y="204788"/>
            <a:ext cx="8064500" cy="692150"/>
          </a:xfrm>
        </p:spPr>
        <p:txBody>
          <a:bodyPr/>
          <a:lstStyle/>
          <a:p>
            <a:pPr algn="ctr"/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Arial"/>
                <a:ea typeface="+mn-ea"/>
                <a:cs typeface="Arial"/>
              </a:rPr>
              <a:t>Contexto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339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609600" y="1173163"/>
            <a:ext cx="8066088" cy="5146675"/>
          </a:xfrm>
        </p:spPr>
        <p:txBody>
          <a:bodyPr>
            <a:normAutofit/>
          </a:bodyPr>
          <a:lstStyle/>
          <a:p>
            <a:r>
              <a:rPr lang="pt-BR" sz="2548" b="1" dirty="0" err="1"/>
              <a:t>Myxovirus</a:t>
            </a:r>
            <a:r>
              <a:rPr lang="pt-BR" sz="2548" b="1" dirty="0"/>
              <a:t> </a:t>
            </a:r>
            <a:r>
              <a:rPr lang="pt-BR" sz="2548" b="1" dirty="0" err="1" smtClean="0"/>
              <a:t>influenzae</a:t>
            </a:r>
            <a:endParaRPr lang="pt-BR" sz="1764" b="1" baseline="30000" dirty="0"/>
          </a:p>
          <a:p>
            <a:pPr lvl="1"/>
            <a:r>
              <a:rPr lang="pt-BR" sz="2548" dirty="0"/>
              <a:t>RNA de fita simples segmentada</a:t>
            </a:r>
          </a:p>
          <a:p>
            <a:pPr lvl="1"/>
            <a:r>
              <a:rPr lang="pt-BR" sz="2548" dirty="0"/>
              <a:t>Predisposição à fragmentação</a:t>
            </a:r>
          </a:p>
          <a:p>
            <a:pPr lvl="2"/>
            <a:r>
              <a:rPr lang="pt-BR" dirty="0"/>
              <a:t>alta variabilidade</a:t>
            </a:r>
          </a:p>
          <a:p>
            <a:pPr lvl="2"/>
            <a:r>
              <a:rPr lang="pt-BR" dirty="0"/>
              <a:t> capacidade de adaptação e transmissão</a:t>
            </a:r>
          </a:p>
          <a:p>
            <a:pPr lvl="1"/>
            <a:r>
              <a:rPr lang="pt-BR" sz="2548" dirty="0"/>
              <a:t>Glicoproteínas de superfície </a:t>
            </a:r>
          </a:p>
          <a:p>
            <a:pPr lvl="2"/>
            <a:r>
              <a:rPr lang="pt-BR" dirty="0"/>
              <a:t>hemaglutinina (H) e </a:t>
            </a:r>
            <a:r>
              <a:rPr lang="pt-BR" dirty="0" err="1"/>
              <a:t>neuraminidase</a:t>
            </a:r>
            <a:r>
              <a:rPr lang="pt-BR" dirty="0"/>
              <a:t> (N)</a:t>
            </a:r>
          </a:p>
          <a:p>
            <a:pPr marL="447961" lvl="1" indent="0">
              <a:buNone/>
            </a:pPr>
            <a:endParaRPr lang="pt-BR" sz="1176" dirty="0"/>
          </a:p>
          <a:p>
            <a:r>
              <a:rPr lang="pt-BR" sz="2548" b="1" dirty="0"/>
              <a:t>Tipos A, </a:t>
            </a:r>
            <a:r>
              <a:rPr lang="pt-BR" sz="2548" b="1" dirty="0" smtClean="0"/>
              <a:t>B, C e D</a:t>
            </a:r>
            <a:endParaRPr lang="pt-BR" sz="2548" b="1" dirty="0"/>
          </a:p>
          <a:p>
            <a:endParaRPr lang="pt-BR" sz="2548" dirty="0"/>
          </a:p>
          <a:p>
            <a:pPr marL="0" lvl="2" indent="-392049"/>
            <a:endParaRPr lang="pt-BR" sz="2800" dirty="0">
              <a:solidFill>
                <a:srgbClr val="00000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27038" y="204788"/>
            <a:ext cx="8064500" cy="692150"/>
          </a:xfrm>
        </p:spPr>
        <p:txBody>
          <a:bodyPr/>
          <a:lstStyle/>
          <a:p>
            <a:pPr algn="ctr"/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Arial"/>
                <a:ea typeface="+mn-ea"/>
                <a:cs typeface="Arial"/>
              </a:rPr>
              <a:t>Contexto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249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27038" y="204788"/>
            <a:ext cx="8064500" cy="692150"/>
          </a:xfrm>
        </p:spPr>
        <p:txBody>
          <a:bodyPr/>
          <a:lstStyle/>
          <a:p>
            <a:pPr algn="ctr"/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Arial"/>
                <a:ea typeface="+mn-ea"/>
                <a:cs typeface="Arial"/>
              </a:rPr>
              <a:t>Contexto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4" name="Espaço Reservado para Conteúdo 4">
            <a:extLst>
              <a:ext uri="{FF2B5EF4-FFF2-40B4-BE49-F238E27FC236}">
                <a16:creationId xmlns:a16="http://schemas.microsoft.com/office/drawing/2014/main" xmlns="" id="{A3969E5F-77B0-4A0C-BD86-A10F80E726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538" y="1417668"/>
            <a:ext cx="4478838" cy="3669658"/>
          </a:xfrm>
          <a:prstGeom prst="rect">
            <a:avLst/>
          </a:prstGeom>
        </p:spPr>
      </p:pic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27038" y="1417668"/>
            <a:ext cx="7895711" cy="444649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pt-BR" sz="2548" b="1" dirty="0" smtClean="0"/>
              <a:t>Espécies animais</a:t>
            </a:r>
            <a:endParaRPr lang="pt-BR" sz="1764" b="1" baseline="30000" dirty="0" smtClean="0"/>
          </a:p>
          <a:p>
            <a:pPr lvl="1"/>
            <a:r>
              <a:rPr lang="pt-BR" sz="2548" dirty="0" smtClean="0"/>
              <a:t>15 tipos de H e 9 N</a:t>
            </a:r>
          </a:p>
          <a:p>
            <a:r>
              <a:rPr lang="pt-BR" sz="2548" b="1" dirty="0" smtClean="0"/>
              <a:t>Seres Humanos</a:t>
            </a:r>
          </a:p>
          <a:p>
            <a:pPr lvl="1"/>
            <a:r>
              <a:rPr lang="pt-BR" sz="2548" dirty="0" smtClean="0"/>
              <a:t>Três H (H1, H2 e H3)</a:t>
            </a:r>
          </a:p>
          <a:p>
            <a:pPr lvl="1"/>
            <a:r>
              <a:rPr lang="pt-BR" sz="2548" dirty="0" smtClean="0"/>
              <a:t>Duas N (N1 e N2)</a:t>
            </a:r>
          </a:p>
          <a:p>
            <a:pPr marL="447961" lvl="1"/>
            <a:endParaRPr lang="pt-BR" sz="2548" dirty="0" smtClean="0"/>
          </a:p>
          <a:p>
            <a:pPr>
              <a:spcBef>
                <a:spcPts val="0"/>
              </a:spcBef>
            </a:pPr>
            <a:r>
              <a:rPr lang="pt-BR" sz="2548" b="1" dirty="0" smtClean="0"/>
              <a:t>Variações antigênicas </a:t>
            </a:r>
          </a:p>
          <a:p>
            <a:pPr>
              <a:spcBef>
                <a:spcPts val="0"/>
              </a:spcBef>
            </a:pPr>
            <a:r>
              <a:rPr lang="pt-BR" sz="2548" b="1" dirty="0" smtClean="0"/>
              <a:t>menores e maiores</a:t>
            </a:r>
            <a:endParaRPr lang="pt-BR" sz="1764" b="1" baseline="30000" dirty="0" smtClean="0"/>
          </a:p>
          <a:p>
            <a:endParaRPr lang="pt-BR" sz="1078" b="1" dirty="0" smtClean="0"/>
          </a:p>
          <a:p>
            <a:r>
              <a:rPr lang="pt-BR" sz="2548" b="1" dirty="0" smtClean="0"/>
              <a:t>Epidemias e Pandemias</a:t>
            </a:r>
            <a:r>
              <a:rPr lang="pt-BR" sz="1764" b="1" baseline="30000" dirty="0" smtClean="0"/>
              <a:t> </a:t>
            </a:r>
            <a:endParaRPr lang="pt-BR" sz="1764" b="1" baseline="30000" dirty="0"/>
          </a:p>
        </p:txBody>
      </p:sp>
    </p:spTree>
    <p:extLst>
      <p:ext uri="{BB962C8B-B14F-4D97-AF65-F5344CB8AC3E}">
        <p14:creationId xmlns:p14="http://schemas.microsoft.com/office/powerpoint/2010/main" val="376514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27038" y="204788"/>
            <a:ext cx="8064500" cy="692150"/>
          </a:xfrm>
        </p:spPr>
        <p:txBody>
          <a:bodyPr/>
          <a:lstStyle/>
          <a:p>
            <a:pPr algn="ctr"/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Arial"/>
                <a:ea typeface="+mn-ea"/>
                <a:cs typeface="Arial"/>
              </a:rPr>
              <a:t>Contexto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415471" y="1246878"/>
            <a:ext cx="4163650" cy="275214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pt-BR" sz="1960" b="1" dirty="0" smtClean="0"/>
              <a:t>Menores - </a:t>
            </a:r>
            <a:r>
              <a:rPr lang="pt-BR" sz="1960" b="1" dirty="0" err="1" smtClean="0"/>
              <a:t>Drift</a:t>
            </a:r>
            <a:endParaRPr lang="pt-BR" sz="1960" b="1" dirty="0" smtClean="0"/>
          </a:p>
          <a:p>
            <a:pPr lvl="1"/>
            <a:r>
              <a:rPr lang="pt-BR" sz="1960" dirty="0" smtClean="0"/>
              <a:t>Mutações pontuais no RNA </a:t>
            </a:r>
          </a:p>
          <a:p>
            <a:pPr lvl="1"/>
            <a:r>
              <a:rPr lang="pt-BR" sz="1960" dirty="0" smtClean="0"/>
              <a:t>Mudanças nos aa das glicoproteínas</a:t>
            </a:r>
          </a:p>
          <a:p>
            <a:pPr lvl="1"/>
            <a:r>
              <a:rPr lang="pt-BR" sz="1960" dirty="0" smtClean="0"/>
              <a:t>Novas variantes de vírus</a:t>
            </a:r>
          </a:p>
          <a:p>
            <a:pPr lvl="1"/>
            <a:r>
              <a:rPr lang="pt-BR" sz="1960" dirty="0" smtClean="0"/>
              <a:t>Escape da imunidade</a:t>
            </a:r>
          </a:p>
          <a:p>
            <a:pPr lvl="1"/>
            <a:r>
              <a:rPr lang="pt-BR" sz="1960" i="1" dirty="0" smtClean="0"/>
              <a:t>Epidemias</a:t>
            </a:r>
          </a:p>
          <a:p>
            <a:endParaRPr lang="pt-BR" sz="1960" dirty="0" smtClean="0"/>
          </a:p>
          <a:p>
            <a:endParaRPr lang="pt-BR" sz="1960" dirty="0"/>
          </a:p>
        </p:txBody>
      </p:sp>
      <p:sp>
        <p:nvSpPr>
          <p:cNvPr id="5" name="Retângulo 4"/>
          <p:cNvSpPr/>
          <p:nvPr/>
        </p:nvSpPr>
        <p:spPr>
          <a:xfrm>
            <a:off x="4467752" y="1136899"/>
            <a:ext cx="4493686" cy="2524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70"/>
              </a:spcBef>
            </a:pPr>
            <a:r>
              <a:rPr lang="pt-BR" sz="1960" b="1" dirty="0">
                <a:latin typeface="+mj-lt"/>
                <a:cs typeface="Times New Roman" panose="02020603050405020304" pitchFamily="18" charset="0"/>
              </a:rPr>
              <a:t>Maiores - Shift</a:t>
            </a:r>
          </a:p>
          <a:p>
            <a:pPr marL="447962" lvl="1">
              <a:spcBef>
                <a:spcPts val="470"/>
              </a:spcBef>
              <a:buClr>
                <a:srgbClr val="000000"/>
              </a:buClr>
            </a:pPr>
            <a:r>
              <a:rPr lang="pt-BR" altLang="pt-BR" sz="1960" dirty="0">
                <a:latin typeface="+mj-lt"/>
                <a:cs typeface="Times New Roman" panose="02020603050405020304" pitchFamily="18" charset="0"/>
              </a:rPr>
              <a:t>Rearranjo </a:t>
            </a:r>
            <a:r>
              <a:rPr lang="pt-BR" altLang="pt-BR" sz="1960" dirty="0" err="1">
                <a:latin typeface="+mj-lt"/>
                <a:cs typeface="Times New Roman" panose="02020603050405020304" pitchFamily="18" charset="0"/>
              </a:rPr>
              <a:t>genômico</a:t>
            </a:r>
            <a:r>
              <a:rPr lang="pt-BR" altLang="pt-BR" sz="1960" dirty="0">
                <a:latin typeface="+mj-lt"/>
                <a:cs typeface="Times New Roman" panose="02020603050405020304" pitchFamily="18" charset="0"/>
              </a:rPr>
              <a:t> entre os vírus</a:t>
            </a:r>
          </a:p>
          <a:p>
            <a:pPr marL="447962" lvl="1">
              <a:spcBef>
                <a:spcPts val="470"/>
              </a:spcBef>
              <a:buClr>
                <a:srgbClr val="000000"/>
              </a:buClr>
            </a:pPr>
            <a:r>
              <a:rPr lang="pt-BR" altLang="pt-BR" sz="1960" dirty="0">
                <a:latin typeface="+mj-lt"/>
                <a:cs typeface="Times New Roman" panose="02020603050405020304" pitchFamily="18" charset="0"/>
              </a:rPr>
              <a:t>Completa substituição de segmentos do genoma</a:t>
            </a:r>
          </a:p>
          <a:p>
            <a:pPr marL="447962" lvl="1">
              <a:spcBef>
                <a:spcPts val="470"/>
              </a:spcBef>
              <a:buClr>
                <a:srgbClr val="000000"/>
              </a:buClr>
            </a:pPr>
            <a:r>
              <a:rPr lang="pt-BR" altLang="pt-BR" sz="1960" dirty="0">
                <a:latin typeface="+mj-lt"/>
                <a:cs typeface="Times New Roman" panose="02020603050405020304" pitchFamily="18" charset="0"/>
              </a:rPr>
              <a:t>Novos vírus</a:t>
            </a:r>
          </a:p>
          <a:p>
            <a:pPr marL="447962" lvl="1">
              <a:spcBef>
                <a:spcPts val="470"/>
              </a:spcBef>
              <a:buClr>
                <a:srgbClr val="000000"/>
              </a:buClr>
            </a:pPr>
            <a:r>
              <a:rPr lang="pt-BR" altLang="pt-BR" sz="1960" dirty="0">
                <a:latin typeface="+mj-lt"/>
                <a:cs typeface="Times New Roman" panose="02020603050405020304" pitchFamily="18" charset="0"/>
              </a:rPr>
              <a:t>População sem imunidade</a:t>
            </a:r>
          </a:p>
          <a:p>
            <a:pPr marL="447962" lvl="1">
              <a:spcBef>
                <a:spcPts val="470"/>
              </a:spcBef>
              <a:buClr>
                <a:srgbClr val="000000"/>
              </a:buClr>
            </a:pPr>
            <a:r>
              <a:rPr lang="pt-BR" altLang="pt-BR" sz="1960" i="1" dirty="0">
                <a:latin typeface="+mj-lt"/>
                <a:cs typeface="Times New Roman" panose="02020603050405020304" pitchFamily="18" charset="0"/>
              </a:rPr>
              <a:t>Pandemias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321" y="3836150"/>
            <a:ext cx="4516502" cy="276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15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27038" y="204788"/>
            <a:ext cx="8064500" cy="692150"/>
          </a:xfrm>
        </p:spPr>
        <p:txBody>
          <a:bodyPr/>
          <a:lstStyle/>
          <a:p>
            <a:pPr algn="ctr"/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Arial"/>
                <a:ea typeface="+mn-ea"/>
                <a:cs typeface="Arial"/>
              </a:rPr>
              <a:t>Contexto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9111" y="2009319"/>
            <a:ext cx="5554912" cy="2854750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317069" y="1239007"/>
            <a:ext cx="7907604" cy="4784606"/>
            <a:chOff x="467544" y="1344605"/>
            <a:chExt cx="8068698" cy="4882078"/>
          </a:xfrm>
        </p:grpSpPr>
        <p:grpSp>
          <p:nvGrpSpPr>
            <p:cNvPr id="6" name="Grupo 5"/>
            <p:cNvGrpSpPr/>
            <p:nvPr/>
          </p:nvGrpSpPr>
          <p:grpSpPr>
            <a:xfrm>
              <a:off x="467544" y="1344605"/>
              <a:ext cx="2715760" cy="4882078"/>
              <a:chOff x="575317" y="1048022"/>
              <a:chExt cx="2715760" cy="4882078"/>
            </a:xfrm>
          </p:grpSpPr>
          <p:sp>
            <p:nvSpPr>
              <p:cNvPr id="11" name="Fluxograma: Processo Alternativo 18">
                <a:extLst>
                  <a:ext uri="{FF2B5EF4-FFF2-40B4-BE49-F238E27FC236}">
                    <a16:creationId xmlns:a16="http://schemas.microsoft.com/office/drawing/2014/main" xmlns="" id="{745FB66D-9577-4386-A9CA-689F06F80BF5}"/>
                  </a:ext>
                </a:extLst>
              </p:cNvPr>
              <p:cNvSpPr/>
              <p:nvPr/>
            </p:nvSpPr>
            <p:spPr>
              <a:xfrm>
                <a:off x="575317" y="1048022"/>
                <a:ext cx="2710583" cy="329046"/>
              </a:xfrm>
              <a:prstGeom prst="flowChartAlternateProcess">
                <a:avLst/>
              </a:prstGeom>
              <a:solidFill>
                <a:schemeClr val="accent3">
                  <a:lumMod val="95000"/>
                </a:schemeClr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568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Unidade Sentinela</a:t>
                </a:r>
              </a:p>
            </p:txBody>
          </p:sp>
          <p:sp>
            <p:nvSpPr>
              <p:cNvPr id="12" name="Fluxograma: Processo Alternativo 20">
                <a:extLst>
                  <a:ext uri="{FF2B5EF4-FFF2-40B4-BE49-F238E27FC236}">
                    <a16:creationId xmlns:a16="http://schemas.microsoft.com/office/drawing/2014/main" xmlns="" id="{9663D249-0092-4011-B2F0-BF40CBB5B2D2}"/>
                  </a:ext>
                </a:extLst>
              </p:cNvPr>
              <p:cNvSpPr/>
              <p:nvPr/>
            </p:nvSpPr>
            <p:spPr>
              <a:xfrm>
                <a:off x="580494" y="1700808"/>
                <a:ext cx="2710583" cy="329046"/>
              </a:xfrm>
              <a:prstGeom prst="flowChartAlternateProcess">
                <a:avLst/>
              </a:prstGeom>
              <a:solidFill>
                <a:schemeClr val="accent3">
                  <a:lumMod val="95000"/>
                </a:schemeClr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568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Coleta de amostra clínica</a:t>
                </a:r>
              </a:p>
            </p:txBody>
          </p:sp>
          <p:sp>
            <p:nvSpPr>
              <p:cNvPr id="13" name="Fluxograma: Processo Alternativo 21">
                <a:extLst>
                  <a:ext uri="{FF2B5EF4-FFF2-40B4-BE49-F238E27FC236}">
                    <a16:creationId xmlns:a16="http://schemas.microsoft.com/office/drawing/2014/main" xmlns="" id="{56F03281-4F5D-4BD8-9028-1BD904DC1B20}"/>
                  </a:ext>
                </a:extLst>
              </p:cNvPr>
              <p:cNvSpPr/>
              <p:nvPr/>
            </p:nvSpPr>
            <p:spPr>
              <a:xfrm>
                <a:off x="575317" y="2420888"/>
                <a:ext cx="2710583" cy="515473"/>
              </a:xfrm>
              <a:prstGeom prst="flowChartAlternateProcess">
                <a:avLst/>
              </a:prstGeom>
              <a:solidFill>
                <a:schemeClr val="accent3">
                  <a:lumMod val="95000"/>
                </a:schemeClr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568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LACEN (</a:t>
                </a:r>
                <a:r>
                  <a:rPr lang="pt-BR" sz="1568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Imunofluorescência</a:t>
                </a:r>
                <a:r>
                  <a:rPr lang="pt-BR" sz="1568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  <p:sp>
            <p:nvSpPr>
              <p:cNvPr id="14" name="Fluxograma: Processo Alternativo 22">
                <a:extLst>
                  <a:ext uri="{FF2B5EF4-FFF2-40B4-BE49-F238E27FC236}">
                    <a16:creationId xmlns:a16="http://schemas.microsoft.com/office/drawing/2014/main" xmlns="" id="{26AE426D-9AE7-422F-A0FA-9057AA5B39AA}"/>
                  </a:ext>
                </a:extLst>
              </p:cNvPr>
              <p:cNvSpPr/>
              <p:nvPr/>
            </p:nvSpPr>
            <p:spPr>
              <a:xfrm>
                <a:off x="575318" y="3316997"/>
                <a:ext cx="2710583" cy="480345"/>
              </a:xfrm>
              <a:prstGeom prst="flowChartAlternateProcess">
                <a:avLst/>
              </a:prstGeom>
              <a:solidFill>
                <a:schemeClr val="accent3">
                  <a:lumMod val="95000"/>
                </a:schemeClr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568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Laboratórios Nacionais de Referência </a:t>
                </a:r>
              </a:p>
            </p:txBody>
          </p:sp>
          <p:sp>
            <p:nvSpPr>
              <p:cNvPr id="15" name="Fluxograma: Processo Alternativo 23">
                <a:extLst>
                  <a:ext uri="{FF2B5EF4-FFF2-40B4-BE49-F238E27FC236}">
                    <a16:creationId xmlns:a16="http://schemas.microsoft.com/office/drawing/2014/main" xmlns="" id="{AB83055B-1DD0-4F1F-9874-7E05A9395009}"/>
                  </a:ext>
                </a:extLst>
              </p:cNvPr>
              <p:cNvSpPr/>
              <p:nvPr/>
            </p:nvSpPr>
            <p:spPr>
              <a:xfrm>
                <a:off x="575318" y="4128817"/>
                <a:ext cx="2710583" cy="957640"/>
              </a:xfrm>
              <a:prstGeom prst="flowChartAlternateProcess">
                <a:avLst/>
              </a:prstGeom>
              <a:solidFill>
                <a:schemeClr val="accent3">
                  <a:lumMod val="95000"/>
                </a:schemeClr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568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Diagnóstico rápido por PCR-RT e Isolamento do Vírus</a:t>
                </a:r>
              </a:p>
            </p:txBody>
          </p:sp>
          <p:sp>
            <p:nvSpPr>
              <p:cNvPr id="16" name="Fluxograma: Processo Alternativo 25">
                <a:extLst>
                  <a:ext uri="{FF2B5EF4-FFF2-40B4-BE49-F238E27FC236}">
                    <a16:creationId xmlns:a16="http://schemas.microsoft.com/office/drawing/2014/main" xmlns="" id="{CFD6699A-EE59-4F10-8C84-761B4C215B62}"/>
                  </a:ext>
                </a:extLst>
              </p:cNvPr>
              <p:cNvSpPr/>
              <p:nvPr/>
            </p:nvSpPr>
            <p:spPr>
              <a:xfrm>
                <a:off x="579121" y="5441837"/>
                <a:ext cx="2710583" cy="488263"/>
              </a:xfrm>
              <a:prstGeom prst="flowChartAlternateProcess">
                <a:avLst/>
              </a:prstGeom>
              <a:solidFill>
                <a:schemeClr val="accent3">
                  <a:lumMod val="95000"/>
                </a:schemeClr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568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Centro de controle de doenças (CDC)</a:t>
                </a:r>
              </a:p>
            </p:txBody>
          </p:sp>
          <p:cxnSp>
            <p:nvCxnSpPr>
              <p:cNvPr id="17" name="Conector de Seta Reta 28">
                <a:extLst>
                  <a:ext uri="{FF2B5EF4-FFF2-40B4-BE49-F238E27FC236}">
                    <a16:creationId xmlns:a16="http://schemas.microsoft.com/office/drawing/2014/main" xmlns="" id="{85C94C1F-F6EE-4DF6-A638-CB14BE2D175D}"/>
                  </a:ext>
                </a:extLst>
              </p:cNvPr>
              <p:cNvCxnSpPr>
                <a:stCxn id="11" idx="2"/>
              </p:cNvCxnSpPr>
              <p:nvPr/>
            </p:nvCxnSpPr>
            <p:spPr>
              <a:xfrm>
                <a:off x="1930609" y="1377068"/>
                <a:ext cx="0" cy="323740"/>
              </a:xfrm>
              <a:prstGeom prst="straightConnector1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  <a:tailEnd type="triangle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ector de Seta Reta 38">
                <a:extLst>
                  <a:ext uri="{FF2B5EF4-FFF2-40B4-BE49-F238E27FC236}">
                    <a16:creationId xmlns:a16="http://schemas.microsoft.com/office/drawing/2014/main" xmlns="" id="{074A7518-57BA-4322-AD76-C42681562B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34411" y="5112728"/>
                <a:ext cx="0" cy="329109"/>
              </a:xfrm>
              <a:prstGeom prst="straightConnector1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  <a:tailEnd type="triangle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ector de Seta Reta 28">
                <a:extLst>
                  <a:ext uri="{FF2B5EF4-FFF2-40B4-BE49-F238E27FC236}">
                    <a16:creationId xmlns:a16="http://schemas.microsoft.com/office/drawing/2014/main" xmlns="" id="{85C94C1F-F6EE-4DF6-A638-CB14BE2D175D}"/>
                  </a:ext>
                </a:extLst>
              </p:cNvPr>
              <p:cNvCxnSpPr/>
              <p:nvPr/>
            </p:nvCxnSpPr>
            <p:spPr>
              <a:xfrm>
                <a:off x="1935784" y="1988840"/>
                <a:ext cx="0" cy="323740"/>
              </a:xfrm>
              <a:prstGeom prst="straightConnector1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  <a:tailEnd type="triangle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ector de Seta Reta 28">
                <a:extLst>
                  <a:ext uri="{FF2B5EF4-FFF2-40B4-BE49-F238E27FC236}">
                    <a16:creationId xmlns:a16="http://schemas.microsoft.com/office/drawing/2014/main" xmlns="" id="{85C94C1F-F6EE-4DF6-A638-CB14BE2D175D}"/>
                  </a:ext>
                </a:extLst>
              </p:cNvPr>
              <p:cNvCxnSpPr/>
              <p:nvPr/>
            </p:nvCxnSpPr>
            <p:spPr>
              <a:xfrm>
                <a:off x="1935783" y="2924944"/>
                <a:ext cx="0" cy="323740"/>
              </a:xfrm>
              <a:prstGeom prst="straightConnector1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  <a:tailEnd type="triangle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ector de Seta Reta 28">
                <a:extLst>
                  <a:ext uri="{FF2B5EF4-FFF2-40B4-BE49-F238E27FC236}">
                    <a16:creationId xmlns:a16="http://schemas.microsoft.com/office/drawing/2014/main" xmlns="" id="{85C94C1F-F6EE-4DF6-A638-CB14BE2D175D}"/>
                  </a:ext>
                </a:extLst>
              </p:cNvPr>
              <p:cNvCxnSpPr/>
              <p:nvPr/>
            </p:nvCxnSpPr>
            <p:spPr>
              <a:xfrm>
                <a:off x="1930609" y="3797342"/>
                <a:ext cx="0" cy="323740"/>
              </a:xfrm>
              <a:prstGeom prst="straightConnector1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  <a:tailEnd type="triangle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" name="Conector de Seta Reta 45">
              <a:extLst>
                <a:ext uri="{FF2B5EF4-FFF2-40B4-BE49-F238E27FC236}">
                  <a16:creationId xmlns:a16="http://schemas.microsoft.com/office/drawing/2014/main" xmlns="" id="{2C5599BD-2C97-4AC3-8EB1-CC85B93940A2}"/>
                </a:ext>
              </a:extLst>
            </p:cNvPr>
            <p:cNvCxnSpPr>
              <a:cxnSpLocks/>
            </p:cNvCxnSpPr>
            <p:nvPr/>
          </p:nvCxnSpPr>
          <p:spPr>
            <a:xfrm>
              <a:off x="3207650" y="5979272"/>
              <a:ext cx="864096" cy="0"/>
            </a:xfrm>
            <a:prstGeom prst="straightConnector1">
              <a:avLst/>
            </a:prstGeom>
            <a:ln w="38100">
              <a:solidFill>
                <a:schemeClr val="bg1">
                  <a:lumMod val="75000"/>
                </a:schemeClr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luxograma: Processo Alternativo 24">
              <a:extLst>
                <a:ext uri="{FF2B5EF4-FFF2-40B4-BE49-F238E27FC236}">
                  <a16:creationId xmlns:a16="http://schemas.microsoft.com/office/drawing/2014/main" xmlns="" id="{73C979C4-B5DA-484C-B22E-7966E57DA93C}"/>
                </a:ext>
              </a:extLst>
            </p:cNvPr>
            <p:cNvSpPr/>
            <p:nvPr/>
          </p:nvSpPr>
          <p:spPr>
            <a:xfrm>
              <a:off x="4097465" y="5759979"/>
              <a:ext cx="982393" cy="448857"/>
            </a:xfrm>
            <a:prstGeom prst="flowChartAlternateProcess">
              <a:avLst/>
            </a:prstGeom>
            <a:solidFill>
              <a:schemeClr val="accent3">
                <a:lumMod val="95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568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OMS</a:t>
              </a:r>
            </a:p>
          </p:txBody>
        </p:sp>
        <p:cxnSp>
          <p:nvCxnSpPr>
            <p:cNvPr id="9" name="Conector de Seta Reta 45">
              <a:extLst>
                <a:ext uri="{FF2B5EF4-FFF2-40B4-BE49-F238E27FC236}">
                  <a16:creationId xmlns:a16="http://schemas.microsoft.com/office/drawing/2014/main" xmlns="" id="{2C5599BD-2C97-4AC3-8EB1-CC85B93940A2}"/>
                </a:ext>
              </a:extLst>
            </p:cNvPr>
            <p:cNvCxnSpPr>
              <a:cxnSpLocks/>
            </p:cNvCxnSpPr>
            <p:nvPr/>
          </p:nvCxnSpPr>
          <p:spPr>
            <a:xfrm>
              <a:off x="5105577" y="5979272"/>
              <a:ext cx="864096" cy="0"/>
            </a:xfrm>
            <a:prstGeom prst="straightConnector1">
              <a:avLst/>
            </a:prstGeom>
            <a:ln w="38100">
              <a:solidFill>
                <a:schemeClr val="bg1">
                  <a:lumMod val="75000"/>
                </a:schemeClr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luxograma: Processo Alternativo 24">
              <a:extLst>
                <a:ext uri="{FF2B5EF4-FFF2-40B4-BE49-F238E27FC236}">
                  <a16:creationId xmlns:a16="http://schemas.microsoft.com/office/drawing/2014/main" xmlns="" id="{73C979C4-B5DA-484C-B22E-7966E57DA93C}"/>
                </a:ext>
              </a:extLst>
            </p:cNvPr>
            <p:cNvSpPr/>
            <p:nvPr/>
          </p:nvSpPr>
          <p:spPr>
            <a:xfrm>
              <a:off x="5995392" y="5759979"/>
              <a:ext cx="2540850" cy="448857"/>
            </a:xfrm>
            <a:prstGeom prst="flowChartAlternateProcess">
              <a:avLst/>
            </a:prstGeom>
            <a:solidFill>
              <a:schemeClr val="accent3">
                <a:lumMod val="95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568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Composição da vacina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981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7" b="51243"/>
          <a:stretch/>
        </p:blipFill>
        <p:spPr>
          <a:xfrm>
            <a:off x="339308" y="1915575"/>
            <a:ext cx="8251240" cy="256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78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609600" y="1034617"/>
            <a:ext cx="8066088" cy="5146675"/>
          </a:xfrm>
        </p:spPr>
        <p:txBody>
          <a:bodyPr>
            <a:normAutofit/>
          </a:bodyPr>
          <a:lstStyle/>
          <a:p>
            <a:r>
              <a:rPr lang="pt-BR" sz="2500" b="1" dirty="0"/>
              <a:t>1933</a:t>
            </a:r>
            <a:r>
              <a:rPr lang="pt-BR" sz="2500" dirty="0"/>
              <a:t>   Isolamento do Vírus da Influenza </a:t>
            </a:r>
          </a:p>
          <a:p>
            <a:r>
              <a:rPr lang="pt-BR" sz="2500" b="1" dirty="0"/>
              <a:t>1935</a:t>
            </a:r>
            <a:r>
              <a:rPr lang="pt-BR" sz="2500" dirty="0"/>
              <a:t>   Primeira vacina de vírus inativado</a:t>
            </a:r>
          </a:p>
          <a:p>
            <a:r>
              <a:rPr lang="pt-BR" sz="2500" b="1" dirty="0"/>
              <a:t>1940</a:t>
            </a:r>
            <a:r>
              <a:rPr lang="pt-BR" sz="2500" dirty="0"/>
              <a:t>   Primeira vacinação em massa</a:t>
            </a:r>
          </a:p>
          <a:p>
            <a:r>
              <a:rPr lang="pt-BR" sz="2500" b="1" dirty="0"/>
              <a:t>1970 </a:t>
            </a:r>
            <a:r>
              <a:rPr lang="pt-BR" sz="2500" dirty="0"/>
              <a:t>  Vacinas trivalentes inativadas e </a:t>
            </a:r>
            <a:r>
              <a:rPr lang="pt-BR" sz="2500" dirty="0" smtClean="0"/>
              <a:t>fragmentadas</a:t>
            </a:r>
            <a:endParaRPr lang="pt-BR" sz="2500" dirty="0"/>
          </a:p>
          <a:p>
            <a:pPr marL="0" indent="0">
              <a:buNone/>
            </a:pPr>
            <a:r>
              <a:rPr lang="pt-BR" sz="2500" dirty="0"/>
              <a:t>                (técnica ovo embrionado) </a:t>
            </a:r>
          </a:p>
          <a:p>
            <a:r>
              <a:rPr lang="pt-BR" sz="2500" b="1" dirty="0"/>
              <a:t>1990  </a:t>
            </a:r>
            <a:r>
              <a:rPr lang="pt-BR" sz="2500" dirty="0"/>
              <a:t> Desenvolvimento de vacinas em culturas de </a:t>
            </a:r>
            <a:r>
              <a:rPr lang="pt-BR" sz="2500" dirty="0" smtClean="0"/>
              <a:t>células</a:t>
            </a:r>
            <a:endParaRPr lang="pt-BR" sz="2500" dirty="0"/>
          </a:p>
          <a:p>
            <a:r>
              <a:rPr lang="pt-BR" sz="2500" b="1" dirty="0"/>
              <a:t>2003   </a:t>
            </a:r>
            <a:r>
              <a:rPr lang="pt-BR" sz="2500" dirty="0"/>
              <a:t>Vacina de vírus vivo atenuado (uso nasal)</a:t>
            </a:r>
          </a:p>
          <a:p>
            <a:endParaRPr lang="pt-BR" sz="2500" dirty="0"/>
          </a:p>
          <a:p>
            <a:pPr marL="0" indent="0">
              <a:buNone/>
            </a:pPr>
            <a:endParaRPr lang="pt-BR" sz="2156" dirty="0"/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27038" y="204788"/>
            <a:ext cx="8064500" cy="692150"/>
          </a:xfrm>
        </p:spPr>
        <p:txBody>
          <a:bodyPr/>
          <a:lstStyle/>
          <a:p>
            <a:pPr algn="ctr"/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Arial"/>
                <a:ea typeface="+mn-ea"/>
                <a:cs typeface="Arial"/>
              </a:rPr>
              <a:t>Plataformas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587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S" val="1,2"/>
  <p:tag name="THINKCELLPRESENTATIONDONOTDELETE" val="&lt;?xml version=&quot;1.0&quot; encoding=&quot;UTF-16&quot; standalone=&quot;yes&quot;?&gt;&#10;&lt;root reqver=&quot;17819&quot;&gt;&lt;version val=&quot;17885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eweekdayFirstOfWeek val=&quot;2&quot;/&gt;&lt;m_mruColor&gt;&lt;m_vecMRU length=&quot;3&quot;&gt;&lt;elem&gt;&lt;m_ppcolschidx val=&quot;0&quot;/&gt;&lt;m_rgb r=&quot;63&quot; g=&quot;58&quot; b=&quot;61&quot;/&gt;&lt;/elem&gt;&lt;elem&gt;&lt;m_ppcolschidx val=&quot;0&quot;/&gt;&lt;m_rgb r=&quot;d0&quot; g=&quot;ce&quot; b=&quot;cc&quot;/&gt;&lt;/elem&gt;&lt;elem&gt;&lt;m_ppcolschidx val=&quot;0&quot;/&gt;&lt;m_rgb r=&quot;dd&quot; g=&quot;dd&quot; b=&quot;dd&quot;/&gt;&lt;/elem&gt;&lt;/m_vecMRU&gt;&lt;/m_mruColor&gt;&lt;m_eweekdayFirstOfWorkweek val=&quot;2&quot;/&gt;&lt;m_eweekdayFirstOfWeekend val=&quot;7&quot;/&gt;&lt;m_mapectfillschemeMRU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,&lt;/m_chDecimalSymbol&gt;&lt;m_nGroupingDigits val=&quot;3&quot;/&gt;&lt;m_chGroupingSymbol&gt;.&lt;/m_chGroupingSymbol&gt;&lt;/m_precDefault&gt;&lt;/CDefaultPrec&gt;&lt;/root&gt;"/>
  <p:tag name="THINKCELLUNDODONOTDELETE" val="231"/>
  <p:tag name="NP_IDX" val="1"/>
</p:tagLst>
</file>

<file path=ppt/theme/theme1.xml><?xml version="1.0" encoding="utf-8"?>
<a:theme xmlns:a="http://schemas.openxmlformats.org/drawingml/2006/main" name="Tema do Office">
  <a:themeElements>
    <a:clrScheme name="Personalizada 1">
      <a:dk1>
        <a:sysClr val="windowText" lastClr="000000"/>
      </a:dk1>
      <a:lt1>
        <a:srgbClr val="FFFFFF"/>
      </a:lt1>
      <a:dk2>
        <a:srgbClr val="92D050"/>
      </a:dk2>
      <a:lt2>
        <a:srgbClr val="EEECE1"/>
      </a:lt2>
      <a:accent1>
        <a:srgbClr val="00B050"/>
      </a:accent1>
      <a:accent2>
        <a:srgbClr val="595959"/>
      </a:accent2>
      <a:accent3>
        <a:srgbClr val="9BBB59"/>
      </a:accent3>
      <a:accent4>
        <a:srgbClr val="3F3F3F"/>
      </a:accent4>
      <a:accent5>
        <a:srgbClr val="366092"/>
      </a:accent5>
      <a:accent6>
        <a:srgbClr val="F79646"/>
      </a:accent6>
      <a:hlink>
        <a:srgbClr val="262626"/>
      </a:hlink>
      <a:folHlink>
        <a:srgbClr val="339933"/>
      </a:folHlink>
    </a:clrScheme>
    <a:fontScheme name="Personalizada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D0D0D0"/>
      </a:accent2>
      <a:accent3>
        <a:srgbClr val="FFFFFF"/>
      </a:accent3>
      <a:accent4>
        <a:srgbClr val="000000"/>
      </a:accent4>
      <a:accent5>
        <a:srgbClr val="FFFFFF"/>
      </a:accent5>
      <a:accent6>
        <a:srgbClr val="BCBCBC"/>
      </a:accent6>
      <a:hlink>
        <a:srgbClr val="909090"/>
      </a:hlink>
      <a:folHlink>
        <a:srgbClr val="0000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36213</TotalTime>
  <Words>579</Words>
  <Application>Microsoft Office PowerPoint</Application>
  <PresentationFormat>Personalizar</PresentationFormat>
  <Paragraphs>138</Paragraphs>
  <Slides>20</Slides>
  <Notes>4</Notes>
  <HiddenSlides>0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Comic Sans MS</vt:lpstr>
      <vt:lpstr>Courier New</vt:lpstr>
      <vt:lpstr>Segoe UI Light</vt:lpstr>
      <vt:lpstr>Times New Roman</vt:lpstr>
      <vt:lpstr>Tema do Office</vt:lpstr>
      <vt:lpstr>Photo Editor Photo</vt:lpstr>
      <vt:lpstr>Foto do Photo Editor</vt:lpstr>
      <vt:lpstr>Apresentação do PowerPoint</vt:lpstr>
      <vt:lpstr>Estrutura</vt:lpstr>
      <vt:lpstr>Contexto</vt:lpstr>
      <vt:lpstr>Contexto</vt:lpstr>
      <vt:lpstr>Contexto</vt:lpstr>
      <vt:lpstr>Contexto</vt:lpstr>
      <vt:lpstr>Contexto</vt:lpstr>
      <vt:lpstr>Apresentação do PowerPoint</vt:lpstr>
      <vt:lpstr>Plataformas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Hesitação</vt:lpstr>
      <vt:lpstr>Estudos vacina influenza sazonal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Corporate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Butantan Institute</dc:title>
  <dc:subject>Apresentação institucional</dc:subject>
  <dc:creator>Tracy Francis</dc:creator>
  <dc:description>Versão revisada por RTolentino, JChiarella, YCury e PLHo</dc:description>
  <cp:lastModifiedBy>Tazio Vanni</cp:lastModifiedBy>
  <cp:revision>586</cp:revision>
  <cp:lastPrinted>2016-09-28T19:11:06Z</cp:lastPrinted>
  <dcterms:created xsi:type="dcterms:W3CDTF">2011-05-02T18:44:33Z</dcterms:created>
  <dcterms:modified xsi:type="dcterms:W3CDTF">2020-02-17T04:43:11Z</dcterms:modified>
  <cp:version>1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niversal Objects">
    <vt:bool>true</vt:bool>
  </property>
  <property fmtid="{D5CDD505-2E9C-101B-9397-08002B2CF9AE}" pid="3" name="McKPaperSize">
    <vt:lpwstr>A4</vt:lpwstr>
  </property>
  <property fmtid="{D5CDD505-2E9C-101B-9397-08002B2CF9AE}" pid="4" name="NotesPageLayout">
    <vt:lpwstr>Message</vt:lpwstr>
  </property>
  <property fmtid="{D5CDD505-2E9C-101B-9397-08002B2CF9AE}" pid="5" name="Final">
    <vt:bool>true</vt:bool>
  </property>
  <property fmtid="{D5CDD505-2E9C-101B-9397-08002B2CF9AE}" pid="6" name="Title">
    <vt:lpwstr>Title</vt:lpwstr>
  </property>
  <property fmtid="{D5CDD505-2E9C-101B-9397-08002B2CF9AE}" pid="7" name="Event">
    <vt:lpwstr/>
  </property>
  <property fmtid="{D5CDD505-2E9C-101B-9397-08002B2CF9AE}" pid="8" name="Delivery Date">
    <vt:lpwstr>Junho de 2011</vt:lpwstr>
  </property>
  <property fmtid="{D5CDD505-2E9C-101B-9397-08002B2CF9AE}" pid="9" name="DocID">
    <vt:lpwstr/>
  </property>
  <property fmtid="{D5CDD505-2E9C-101B-9397-08002B2CF9AE}" pid="10" name="DocIDinTitle">
    <vt:bool>false</vt:bool>
  </property>
  <property fmtid="{D5CDD505-2E9C-101B-9397-08002B2CF9AE}" pid="11" name="DocIDinSlide">
    <vt:bool>true</vt:bool>
  </property>
  <property fmtid="{D5CDD505-2E9C-101B-9397-08002B2CF9AE}" pid="12" name="DocIDPosition">
    <vt:i4>1</vt:i4>
  </property>
</Properties>
</file>