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media/image15.jpg" ContentType="image/jpg"/>
  <Override PartName="/ppt/media/image16.jpg" ContentType="image/jp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65" r:id="rId2"/>
    <p:sldId id="299" r:id="rId3"/>
    <p:sldId id="280" r:id="rId4"/>
    <p:sldId id="281" r:id="rId5"/>
    <p:sldId id="260" r:id="rId6"/>
    <p:sldId id="273" r:id="rId7"/>
    <p:sldId id="284" r:id="rId8"/>
    <p:sldId id="267" r:id="rId9"/>
    <p:sldId id="275" r:id="rId10"/>
    <p:sldId id="268" r:id="rId11"/>
    <p:sldId id="262" r:id="rId12"/>
    <p:sldId id="278" r:id="rId13"/>
    <p:sldId id="274" r:id="rId14"/>
    <p:sldId id="276" r:id="rId15"/>
    <p:sldId id="296" r:id="rId16"/>
    <p:sldId id="270" r:id="rId17"/>
    <p:sldId id="271" r:id="rId18"/>
    <p:sldId id="279" r:id="rId19"/>
    <p:sldId id="277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293" r:id="rId28"/>
    <p:sldId id="297" r:id="rId29"/>
    <p:sldId id="298" r:id="rId30"/>
    <p:sldId id="258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5" autoAdjust="0"/>
    <p:restoredTop sz="95441" autoAdjust="0"/>
  </p:normalViewPr>
  <p:slideViewPr>
    <p:cSldViewPr snapToGrid="0" snapToObjects="1">
      <p:cViewPr varScale="1">
        <p:scale>
          <a:sx n="59" d="100"/>
          <a:sy n="59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bravopam\AppData\Roaming\Microsoft\Excel\Figuras_EpiUpdate_Octubre_2019%252010.31%20(version%201).xlsb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avopam\AppData\Roaming\Microsoft\Excel\Figuras_EpiUpdate_Octubre_2019%252010.31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 1_Americas update 2019'!$C$107</c:f>
              <c:strCache>
                <c:ptCount val="1"/>
                <c:pt idx="0">
                  <c:v>Venezuela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'Fig 1_Americas update 2019'!$A$108:$B$149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</c:lvl>
                <c:lvl>
                  <c:pt idx="0">
                    <c:v>2019</c:v>
                  </c:pt>
                </c:lvl>
              </c:multiLvlStrCache>
            </c:multiLvlStrRef>
          </c:cat>
          <c:val>
            <c:numRef>
              <c:f>'Fig 1_Americas update 2019'!$C$108:$C$149</c:f>
              <c:numCache>
                <c:formatCode>General</c:formatCode>
                <c:ptCount val="42"/>
                <c:pt idx="0">
                  <c:v>13</c:v>
                </c:pt>
                <c:pt idx="1">
                  <c:v>12</c:v>
                </c:pt>
                <c:pt idx="2">
                  <c:v>23</c:v>
                </c:pt>
                <c:pt idx="3">
                  <c:v>21</c:v>
                </c:pt>
                <c:pt idx="4">
                  <c:v>16</c:v>
                </c:pt>
                <c:pt idx="5">
                  <c:v>35</c:v>
                </c:pt>
                <c:pt idx="6">
                  <c:v>56</c:v>
                </c:pt>
                <c:pt idx="7">
                  <c:v>48</c:v>
                </c:pt>
                <c:pt idx="8">
                  <c:v>35</c:v>
                </c:pt>
                <c:pt idx="9">
                  <c:v>26</c:v>
                </c:pt>
                <c:pt idx="10">
                  <c:v>26</c:v>
                </c:pt>
                <c:pt idx="11">
                  <c:v>33</c:v>
                </c:pt>
                <c:pt idx="12">
                  <c:v>15</c:v>
                </c:pt>
                <c:pt idx="13">
                  <c:v>23</c:v>
                </c:pt>
                <c:pt idx="14">
                  <c:v>21</c:v>
                </c:pt>
                <c:pt idx="15">
                  <c:v>8</c:v>
                </c:pt>
                <c:pt idx="16">
                  <c:v>15</c:v>
                </c:pt>
                <c:pt idx="17">
                  <c:v>10</c:v>
                </c:pt>
                <c:pt idx="18">
                  <c:v>25</c:v>
                </c:pt>
                <c:pt idx="19">
                  <c:v>7</c:v>
                </c:pt>
                <c:pt idx="20">
                  <c:v>11</c:v>
                </c:pt>
                <c:pt idx="21">
                  <c:v>3</c:v>
                </c:pt>
                <c:pt idx="22">
                  <c:v>13</c:v>
                </c:pt>
                <c:pt idx="23">
                  <c:v>18</c:v>
                </c:pt>
                <c:pt idx="24">
                  <c:v>12</c:v>
                </c:pt>
                <c:pt idx="25">
                  <c:v>16</c:v>
                </c:pt>
                <c:pt idx="26">
                  <c:v>3</c:v>
                </c:pt>
                <c:pt idx="27">
                  <c:v>4</c:v>
                </c:pt>
                <c:pt idx="28">
                  <c:v>4</c:v>
                </c:pt>
                <c:pt idx="29">
                  <c:v>1</c:v>
                </c:pt>
                <c:pt idx="30">
                  <c:v>3</c:v>
                </c:pt>
                <c:pt idx="31">
                  <c:v>7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6-48B1-9145-5D560A9A7013}"/>
            </c:ext>
          </c:extLst>
        </c:ser>
        <c:ser>
          <c:idx val="3"/>
          <c:order val="3"/>
          <c:tx>
            <c:strRef>
              <c:f>'Fig 1_Americas update 2019'!$F$107</c:f>
              <c:strCache>
                <c:ptCount val="1"/>
                <c:pt idx="0">
                  <c:v>Colombia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'Fig 1_Americas update 2019'!$A$108:$B$149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</c:lvl>
                <c:lvl>
                  <c:pt idx="0">
                    <c:v>2019</c:v>
                  </c:pt>
                </c:lvl>
              </c:multiLvlStrCache>
            </c:multiLvlStrRef>
          </c:cat>
          <c:val>
            <c:numRef>
              <c:f>'Fig 1_Americas update 2019'!$F$108:$F$149</c:f>
              <c:numCache>
                <c:formatCode>General</c:formatCode>
                <c:ptCount val="42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11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10</c:v>
                </c:pt>
                <c:pt idx="8">
                  <c:v>9</c:v>
                </c:pt>
                <c:pt idx="9">
                  <c:v>7</c:v>
                </c:pt>
                <c:pt idx="10">
                  <c:v>9</c:v>
                </c:pt>
                <c:pt idx="11">
                  <c:v>6</c:v>
                </c:pt>
                <c:pt idx="12">
                  <c:v>4</c:v>
                </c:pt>
                <c:pt idx="13">
                  <c:v>3</c:v>
                </c:pt>
                <c:pt idx="14">
                  <c:v>4</c:v>
                </c:pt>
                <c:pt idx="15">
                  <c:v>10</c:v>
                </c:pt>
                <c:pt idx="16">
                  <c:v>8</c:v>
                </c:pt>
                <c:pt idx="17">
                  <c:v>0</c:v>
                </c:pt>
                <c:pt idx="18">
                  <c:v>6</c:v>
                </c:pt>
                <c:pt idx="19">
                  <c:v>5</c:v>
                </c:pt>
                <c:pt idx="20">
                  <c:v>4</c:v>
                </c:pt>
                <c:pt idx="21">
                  <c:v>8</c:v>
                </c:pt>
                <c:pt idx="22">
                  <c:v>1</c:v>
                </c:pt>
                <c:pt idx="23">
                  <c:v>10</c:v>
                </c:pt>
                <c:pt idx="24">
                  <c:v>5</c:v>
                </c:pt>
                <c:pt idx="25">
                  <c:v>7</c:v>
                </c:pt>
                <c:pt idx="26">
                  <c:v>14</c:v>
                </c:pt>
                <c:pt idx="27">
                  <c:v>7</c:v>
                </c:pt>
                <c:pt idx="28">
                  <c:v>2</c:v>
                </c:pt>
                <c:pt idx="29">
                  <c:v>1</c:v>
                </c:pt>
                <c:pt idx="30">
                  <c:v>5</c:v>
                </c:pt>
                <c:pt idx="31">
                  <c:v>5</c:v>
                </c:pt>
                <c:pt idx="32">
                  <c:v>7</c:v>
                </c:pt>
                <c:pt idx="33">
                  <c:v>2</c:v>
                </c:pt>
                <c:pt idx="34">
                  <c:v>1</c:v>
                </c:pt>
                <c:pt idx="35">
                  <c:v>2</c:v>
                </c:pt>
                <c:pt idx="3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6-48B1-9145-5D560A9A7013}"/>
            </c:ext>
          </c:extLst>
        </c:ser>
        <c:ser>
          <c:idx val="6"/>
          <c:order val="6"/>
          <c:tx>
            <c:strRef>
              <c:f>'Fig 1_Americas update 2019'!$I$107</c:f>
              <c:strCache>
                <c:ptCount val="1"/>
                <c:pt idx="0">
                  <c:v>Canadá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'Fig 1_Americas update 2019'!$A$108:$B$149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</c:lvl>
                <c:lvl>
                  <c:pt idx="0">
                    <c:v>2019</c:v>
                  </c:pt>
                </c:lvl>
              </c:multiLvlStrCache>
            </c:multiLvlStrRef>
          </c:cat>
          <c:val>
            <c:numRef>
              <c:f>'Fig 1_Americas update 2019'!$I$108:$I$149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  <c:pt idx="7">
                  <c:v>6</c:v>
                </c:pt>
                <c:pt idx="8">
                  <c:v>4</c:v>
                </c:pt>
                <c:pt idx="9">
                  <c:v>5</c:v>
                </c:pt>
                <c:pt idx="10">
                  <c:v>2</c:v>
                </c:pt>
                <c:pt idx="11">
                  <c:v>2</c:v>
                </c:pt>
                <c:pt idx="12">
                  <c:v>6</c:v>
                </c:pt>
                <c:pt idx="13">
                  <c:v>4</c:v>
                </c:pt>
                <c:pt idx="14">
                  <c:v>3</c:v>
                </c:pt>
                <c:pt idx="15">
                  <c:v>0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3</c:v>
                </c:pt>
                <c:pt idx="20">
                  <c:v>7</c:v>
                </c:pt>
                <c:pt idx="21">
                  <c:v>6</c:v>
                </c:pt>
                <c:pt idx="22">
                  <c:v>0</c:v>
                </c:pt>
                <c:pt idx="23">
                  <c:v>3</c:v>
                </c:pt>
                <c:pt idx="24">
                  <c:v>2</c:v>
                </c:pt>
                <c:pt idx="25">
                  <c:v>3</c:v>
                </c:pt>
                <c:pt idx="26">
                  <c:v>7</c:v>
                </c:pt>
                <c:pt idx="27">
                  <c:v>7</c:v>
                </c:pt>
                <c:pt idx="28">
                  <c:v>5</c:v>
                </c:pt>
                <c:pt idx="29">
                  <c:v>6</c:v>
                </c:pt>
                <c:pt idx="30">
                  <c:v>4</c:v>
                </c:pt>
                <c:pt idx="31">
                  <c:v>5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6-48B1-9145-5D560A9A7013}"/>
            </c:ext>
          </c:extLst>
        </c:ser>
        <c:ser>
          <c:idx val="12"/>
          <c:order val="12"/>
          <c:tx>
            <c:strRef>
              <c:f>'Fig 1_Americas update 2019'!$O$107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'Fig 1_Americas update 2019'!$A$108:$B$149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</c:lvl>
                <c:lvl>
                  <c:pt idx="0">
                    <c:v>2019</c:v>
                  </c:pt>
                </c:lvl>
              </c:multiLvlStrCache>
            </c:multiLvlStrRef>
          </c:cat>
          <c:val>
            <c:numRef>
              <c:f>'Fig 1_Americas update 2019'!$O$108:$O$149</c:f>
              <c:numCache>
                <c:formatCode>General</c:formatCode>
                <c:ptCount val="42"/>
                <c:pt idx="0">
                  <c:v>10</c:v>
                </c:pt>
                <c:pt idx="1">
                  <c:v>35</c:v>
                </c:pt>
                <c:pt idx="2">
                  <c:v>25</c:v>
                </c:pt>
                <c:pt idx="3">
                  <c:v>43</c:v>
                </c:pt>
                <c:pt idx="4">
                  <c:v>38</c:v>
                </c:pt>
                <c:pt idx="5">
                  <c:v>19</c:v>
                </c:pt>
                <c:pt idx="6">
                  <c:v>44</c:v>
                </c:pt>
                <c:pt idx="7">
                  <c:v>21</c:v>
                </c:pt>
                <c:pt idx="8">
                  <c:v>32</c:v>
                </c:pt>
                <c:pt idx="9">
                  <c:v>41</c:v>
                </c:pt>
                <c:pt idx="10">
                  <c:v>51</c:v>
                </c:pt>
                <c:pt idx="11">
                  <c:v>102</c:v>
                </c:pt>
                <c:pt idx="12">
                  <c:v>90</c:v>
                </c:pt>
                <c:pt idx="13">
                  <c:v>95</c:v>
                </c:pt>
                <c:pt idx="14">
                  <c:v>72</c:v>
                </c:pt>
                <c:pt idx="15">
                  <c:v>87</c:v>
                </c:pt>
                <c:pt idx="16">
                  <c:v>49</c:v>
                </c:pt>
                <c:pt idx="17">
                  <c:v>76</c:v>
                </c:pt>
                <c:pt idx="18">
                  <c:v>33</c:v>
                </c:pt>
                <c:pt idx="19">
                  <c:v>42</c:v>
                </c:pt>
                <c:pt idx="20">
                  <c:v>48</c:v>
                </c:pt>
                <c:pt idx="21">
                  <c:v>32</c:v>
                </c:pt>
                <c:pt idx="22">
                  <c:v>25</c:v>
                </c:pt>
                <c:pt idx="23">
                  <c:v>21</c:v>
                </c:pt>
                <c:pt idx="24">
                  <c:v>12</c:v>
                </c:pt>
                <c:pt idx="25">
                  <c:v>10</c:v>
                </c:pt>
                <c:pt idx="26">
                  <c:v>13</c:v>
                </c:pt>
                <c:pt idx="27">
                  <c:v>22</c:v>
                </c:pt>
                <c:pt idx="28">
                  <c:v>12</c:v>
                </c:pt>
                <c:pt idx="29">
                  <c:v>5</c:v>
                </c:pt>
                <c:pt idx="30">
                  <c:v>9</c:v>
                </c:pt>
                <c:pt idx="31">
                  <c:v>10</c:v>
                </c:pt>
                <c:pt idx="32">
                  <c:v>9</c:v>
                </c:pt>
                <c:pt idx="33">
                  <c:v>2</c:v>
                </c:pt>
                <c:pt idx="34">
                  <c:v>2</c:v>
                </c:pt>
                <c:pt idx="35">
                  <c:v>0</c:v>
                </c:pt>
                <c:pt idx="36">
                  <c:v>1</c:v>
                </c:pt>
                <c:pt idx="37">
                  <c:v>3</c:v>
                </c:pt>
                <c:pt idx="38">
                  <c:v>2</c:v>
                </c:pt>
                <c:pt idx="39">
                  <c:v>3</c:v>
                </c:pt>
                <c:pt idx="40">
                  <c:v>2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6-48B1-9145-5D560A9A7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059049439"/>
        <c:axId val="883354527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'Fig 1_Americas update 2019'!$E$107</c15:sqref>
                        </c15:formulaRef>
                      </c:ext>
                    </c:extLst>
                    <c:strCache>
                      <c:ptCount val="1"/>
                      <c:pt idx="0">
                        <c:v>Ecuador 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'Fig 1_Americas update 2019'!$A$108:$B$149</c15:sqref>
                        </c15:formulaRef>
                      </c:ext>
                    </c:extLst>
                    <c:multiLvlStrCache>
                      <c:ptCount val="42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7</c:v>
                        </c:pt>
                        <c:pt idx="7">
                          <c:v>8</c:v>
                        </c:pt>
                        <c:pt idx="8">
                          <c:v>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13</c:v>
                        </c:pt>
                        <c:pt idx="13">
                          <c:v>14</c:v>
                        </c:pt>
                        <c:pt idx="14">
                          <c:v>15</c:v>
                        </c:pt>
                        <c:pt idx="15">
                          <c:v>16</c:v>
                        </c:pt>
                        <c:pt idx="16">
                          <c:v>17</c:v>
                        </c:pt>
                        <c:pt idx="17">
                          <c:v>18</c:v>
                        </c:pt>
                        <c:pt idx="18">
                          <c:v>19</c:v>
                        </c:pt>
                        <c:pt idx="19">
                          <c:v>20</c:v>
                        </c:pt>
                        <c:pt idx="20">
                          <c:v>21</c:v>
                        </c:pt>
                        <c:pt idx="21">
                          <c:v>22</c:v>
                        </c:pt>
                        <c:pt idx="22">
                          <c:v>23</c:v>
                        </c:pt>
                        <c:pt idx="23">
                          <c:v>24</c:v>
                        </c:pt>
                        <c:pt idx="24">
                          <c:v>25</c:v>
                        </c:pt>
                        <c:pt idx="25">
                          <c:v>26</c:v>
                        </c:pt>
                        <c:pt idx="26">
                          <c:v>27</c:v>
                        </c:pt>
                        <c:pt idx="27">
                          <c:v>28</c:v>
                        </c:pt>
                        <c:pt idx="28">
                          <c:v>29</c:v>
                        </c:pt>
                        <c:pt idx="29">
                          <c:v>30</c:v>
                        </c:pt>
                        <c:pt idx="30">
                          <c:v>31</c:v>
                        </c:pt>
                        <c:pt idx="31">
                          <c:v>32</c:v>
                        </c:pt>
                        <c:pt idx="32">
                          <c:v>33</c:v>
                        </c:pt>
                        <c:pt idx="33">
                          <c:v>34</c:v>
                        </c:pt>
                        <c:pt idx="34">
                          <c:v>35</c:v>
                        </c:pt>
                        <c:pt idx="35">
                          <c:v>36</c:v>
                        </c:pt>
                        <c:pt idx="36">
                          <c:v>37</c:v>
                        </c:pt>
                        <c:pt idx="37">
                          <c:v>38</c:v>
                        </c:pt>
                        <c:pt idx="38">
                          <c:v>39</c:v>
                        </c:pt>
                        <c:pt idx="39">
                          <c:v>40</c:v>
                        </c:pt>
                        <c:pt idx="40">
                          <c:v>41</c:v>
                        </c:pt>
                        <c:pt idx="41">
                          <c:v>42</c:v>
                        </c:pt>
                      </c:lvl>
                      <c:lvl>
                        <c:pt idx="0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'Fig 1_Americas update 2019'!$E$108:$E$149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EDE6-48B1-9145-5D560A9A701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2019'!$G$107</c15:sqref>
                        </c15:formulaRef>
                      </c:ext>
                    </c:extLst>
                    <c:strCache>
                      <c:ptCount val="1"/>
                      <c:pt idx="0">
                        <c:v>Argentina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2019'!$A$108:$B$149</c15:sqref>
                        </c15:formulaRef>
                      </c:ext>
                    </c:extLst>
                    <c:multiLvlStrCache>
                      <c:ptCount val="42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7</c:v>
                        </c:pt>
                        <c:pt idx="7">
                          <c:v>8</c:v>
                        </c:pt>
                        <c:pt idx="8">
                          <c:v>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13</c:v>
                        </c:pt>
                        <c:pt idx="13">
                          <c:v>14</c:v>
                        </c:pt>
                        <c:pt idx="14">
                          <c:v>15</c:v>
                        </c:pt>
                        <c:pt idx="15">
                          <c:v>16</c:v>
                        </c:pt>
                        <c:pt idx="16">
                          <c:v>17</c:v>
                        </c:pt>
                        <c:pt idx="17">
                          <c:v>18</c:v>
                        </c:pt>
                        <c:pt idx="18">
                          <c:v>19</c:v>
                        </c:pt>
                        <c:pt idx="19">
                          <c:v>20</c:v>
                        </c:pt>
                        <c:pt idx="20">
                          <c:v>21</c:v>
                        </c:pt>
                        <c:pt idx="21">
                          <c:v>22</c:v>
                        </c:pt>
                        <c:pt idx="22">
                          <c:v>23</c:v>
                        </c:pt>
                        <c:pt idx="23">
                          <c:v>24</c:v>
                        </c:pt>
                        <c:pt idx="24">
                          <c:v>25</c:v>
                        </c:pt>
                        <c:pt idx="25">
                          <c:v>26</c:v>
                        </c:pt>
                        <c:pt idx="26">
                          <c:v>27</c:v>
                        </c:pt>
                        <c:pt idx="27">
                          <c:v>28</c:v>
                        </c:pt>
                        <c:pt idx="28">
                          <c:v>29</c:v>
                        </c:pt>
                        <c:pt idx="29">
                          <c:v>30</c:v>
                        </c:pt>
                        <c:pt idx="30">
                          <c:v>31</c:v>
                        </c:pt>
                        <c:pt idx="31">
                          <c:v>32</c:v>
                        </c:pt>
                        <c:pt idx="32">
                          <c:v>33</c:v>
                        </c:pt>
                        <c:pt idx="33">
                          <c:v>34</c:v>
                        </c:pt>
                        <c:pt idx="34">
                          <c:v>35</c:v>
                        </c:pt>
                        <c:pt idx="35">
                          <c:v>36</c:v>
                        </c:pt>
                        <c:pt idx="36">
                          <c:v>37</c:v>
                        </c:pt>
                        <c:pt idx="37">
                          <c:v>38</c:v>
                        </c:pt>
                        <c:pt idx="38">
                          <c:v>39</c:v>
                        </c:pt>
                        <c:pt idx="39">
                          <c:v>40</c:v>
                        </c:pt>
                        <c:pt idx="40">
                          <c:v>41</c:v>
                        </c:pt>
                        <c:pt idx="41">
                          <c:v>42</c:v>
                        </c:pt>
                      </c:lvl>
                      <c:lvl>
                        <c:pt idx="0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2019'!$G$108:$G$149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1</c:v>
                      </c:pt>
                      <c:pt idx="9">
                        <c:v>0</c:v>
                      </c:pt>
                      <c:pt idx="10">
                        <c:v>1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1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1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2</c:v>
                      </c:pt>
                      <c:pt idx="36">
                        <c:v>2</c:v>
                      </c:pt>
                      <c:pt idx="37">
                        <c:v>6</c:v>
                      </c:pt>
                      <c:pt idx="38">
                        <c:v>11</c:v>
                      </c:pt>
                      <c:pt idx="39">
                        <c:v>7</c:v>
                      </c:pt>
                      <c:pt idx="40">
                        <c:v>1</c:v>
                      </c:pt>
                      <c:pt idx="4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DE6-48B1-9145-5D560A9A7013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2019'!$H$107</c15:sqref>
                        </c15:formulaRef>
                      </c:ext>
                    </c:extLst>
                    <c:strCache>
                      <c:ptCount val="1"/>
                      <c:pt idx="0">
                        <c:v>Perú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2019'!$A$108:$B$149</c15:sqref>
                        </c15:formulaRef>
                      </c:ext>
                    </c:extLst>
                    <c:multiLvlStrCache>
                      <c:ptCount val="42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7</c:v>
                        </c:pt>
                        <c:pt idx="7">
                          <c:v>8</c:v>
                        </c:pt>
                        <c:pt idx="8">
                          <c:v>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13</c:v>
                        </c:pt>
                        <c:pt idx="13">
                          <c:v>14</c:v>
                        </c:pt>
                        <c:pt idx="14">
                          <c:v>15</c:v>
                        </c:pt>
                        <c:pt idx="15">
                          <c:v>16</c:v>
                        </c:pt>
                        <c:pt idx="16">
                          <c:v>17</c:v>
                        </c:pt>
                        <c:pt idx="17">
                          <c:v>18</c:v>
                        </c:pt>
                        <c:pt idx="18">
                          <c:v>19</c:v>
                        </c:pt>
                        <c:pt idx="19">
                          <c:v>20</c:v>
                        </c:pt>
                        <c:pt idx="20">
                          <c:v>21</c:v>
                        </c:pt>
                        <c:pt idx="21">
                          <c:v>22</c:v>
                        </c:pt>
                        <c:pt idx="22">
                          <c:v>23</c:v>
                        </c:pt>
                        <c:pt idx="23">
                          <c:v>24</c:v>
                        </c:pt>
                        <c:pt idx="24">
                          <c:v>25</c:v>
                        </c:pt>
                        <c:pt idx="25">
                          <c:v>26</c:v>
                        </c:pt>
                        <c:pt idx="26">
                          <c:v>27</c:v>
                        </c:pt>
                        <c:pt idx="27">
                          <c:v>28</c:v>
                        </c:pt>
                        <c:pt idx="28">
                          <c:v>29</c:v>
                        </c:pt>
                        <c:pt idx="29">
                          <c:v>30</c:v>
                        </c:pt>
                        <c:pt idx="30">
                          <c:v>31</c:v>
                        </c:pt>
                        <c:pt idx="31">
                          <c:v>32</c:v>
                        </c:pt>
                        <c:pt idx="32">
                          <c:v>33</c:v>
                        </c:pt>
                        <c:pt idx="33">
                          <c:v>34</c:v>
                        </c:pt>
                        <c:pt idx="34">
                          <c:v>35</c:v>
                        </c:pt>
                        <c:pt idx="35">
                          <c:v>36</c:v>
                        </c:pt>
                        <c:pt idx="36">
                          <c:v>37</c:v>
                        </c:pt>
                        <c:pt idx="37">
                          <c:v>38</c:v>
                        </c:pt>
                        <c:pt idx="38">
                          <c:v>39</c:v>
                        </c:pt>
                        <c:pt idx="39">
                          <c:v>40</c:v>
                        </c:pt>
                        <c:pt idx="40">
                          <c:v>41</c:v>
                        </c:pt>
                        <c:pt idx="41">
                          <c:v>42</c:v>
                        </c:pt>
                      </c:lvl>
                      <c:lvl>
                        <c:pt idx="0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2019'!$H$108:$H$149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1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1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E6-48B1-9145-5D560A9A7013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2019'!$J$107</c15:sqref>
                        </c15:formulaRef>
                      </c:ext>
                    </c:extLst>
                    <c:strCache>
                      <c:ptCount val="1"/>
                      <c:pt idx="0">
                        <c:v>Chile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2019'!$A$108:$B$149</c15:sqref>
                        </c15:formulaRef>
                      </c:ext>
                    </c:extLst>
                    <c:multiLvlStrCache>
                      <c:ptCount val="42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7</c:v>
                        </c:pt>
                        <c:pt idx="7">
                          <c:v>8</c:v>
                        </c:pt>
                        <c:pt idx="8">
                          <c:v>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13</c:v>
                        </c:pt>
                        <c:pt idx="13">
                          <c:v>14</c:v>
                        </c:pt>
                        <c:pt idx="14">
                          <c:v>15</c:v>
                        </c:pt>
                        <c:pt idx="15">
                          <c:v>16</c:v>
                        </c:pt>
                        <c:pt idx="16">
                          <c:v>17</c:v>
                        </c:pt>
                        <c:pt idx="17">
                          <c:v>18</c:v>
                        </c:pt>
                        <c:pt idx="18">
                          <c:v>19</c:v>
                        </c:pt>
                        <c:pt idx="19">
                          <c:v>20</c:v>
                        </c:pt>
                        <c:pt idx="20">
                          <c:v>21</c:v>
                        </c:pt>
                        <c:pt idx="21">
                          <c:v>22</c:v>
                        </c:pt>
                        <c:pt idx="22">
                          <c:v>23</c:v>
                        </c:pt>
                        <c:pt idx="23">
                          <c:v>24</c:v>
                        </c:pt>
                        <c:pt idx="24">
                          <c:v>25</c:v>
                        </c:pt>
                        <c:pt idx="25">
                          <c:v>26</c:v>
                        </c:pt>
                        <c:pt idx="26">
                          <c:v>27</c:v>
                        </c:pt>
                        <c:pt idx="27">
                          <c:v>28</c:v>
                        </c:pt>
                        <c:pt idx="28">
                          <c:v>29</c:v>
                        </c:pt>
                        <c:pt idx="29">
                          <c:v>30</c:v>
                        </c:pt>
                        <c:pt idx="30">
                          <c:v>31</c:v>
                        </c:pt>
                        <c:pt idx="31">
                          <c:v>32</c:v>
                        </c:pt>
                        <c:pt idx="32">
                          <c:v>33</c:v>
                        </c:pt>
                        <c:pt idx="33">
                          <c:v>34</c:v>
                        </c:pt>
                        <c:pt idx="34">
                          <c:v>35</c:v>
                        </c:pt>
                        <c:pt idx="35">
                          <c:v>36</c:v>
                        </c:pt>
                        <c:pt idx="36">
                          <c:v>37</c:v>
                        </c:pt>
                        <c:pt idx="37">
                          <c:v>38</c:v>
                        </c:pt>
                        <c:pt idx="38">
                          <c:v>39</c:v>
                        </c:pt>
                        <c:pt idx="39">
                          <c:v>40</c:v>
                        </c:pt>
                        <c:pt idx="40">
                          <c:v>41</c:v>
                        </c:pt>
                        <c:pt idx="41">
                          <c:v>42</c:v>
                        </c:pt>
                      </c:lvl>
                      <c:lvl>
                        <c:pt idx="0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2019'!$J$108:$J$149</c15:sqref>
                        </c15:formulaRef>
                      </c:ext>
                    </c:extLst>
                    <c:numCache>
                      <c:formatCode>#,##0</c:formatCode>
                      <c:ptCount val="42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1</c:v>
                      </c:pt>
                      <c:pt idx="18" formatCode="General">
                        <c:v>0</c:v>
                      </c:pt>
                      <c:pt idx="19" formatCode="General">
                        <c:v>0</c:v>
                      </c:pt>
                      <c:pt idx="20" formatCode="General">
                        <c:v>0</c:v>
                      </c:pt>
                      <c:pt idx="21" formatCode="General">
                        <c:v>0</c:v>
                      </c:pt>
                      <c:pt idx="22" formatCode="General">
                        <c:v>0</c:v>
                      </c:pt>
                      <c:pt idx="23" formatCode="General">
                        <c:v>0</c:v>
                      </c:pt>
                      <c:pt idx="24" formatCode="General">
                        <c:v>1</c:v>
                      </c:pt>
                      <c:pt idx="25" formatCode="General">
                        <c:v>0</c:v>
                      </c:pt>
                      <c:pt idx="26" formatCode="General">
                        <c:v>0</c:v>
                      </c:pt>
                      <c:pt idx="27" formatCode="General">
                        <c:v>0</c:v>
                      </c:pt>
                      <c:pt idx="28" formatCode="General">
                        <c:v>0</c:v>
                      </c:pt>
                      <c:pt idx="29" formatCode="General">
                        <c:v>0</c:v>
                      </c:pt>
                      <c:pt idx="30" formatCode="General">
                        <c:v>0</c:v>
                      </c:pt>
                      <c:pt idx="31" formatCode="General">
                        <c:v>0</c:v>
                      </c:pt>
                      <c:pt idx="32" formatCode="General">
                        <c:v>1</c:v>
                      </c:pt>
                      <c:pt idx="33" formatCode="General">
                        <c:v>0</c:v>
                      </c:pt>
                      <c:pt idx="34" formatCode="General">
                        <c:v>2</c:v>
                      </c:pt>
                      <c:pt idx="35" formatCode="General">
                        <c:v>0</c:v>
                      </c:pt>
                      <c:pt idx="36" formatCode="General">
                        <c:v>0</c:v>
                      </c:pt>
                      <c:pt idx="37" formatCode="General">
                        <c:v>1</c:v>
                      </c:pt>
                      <c:pt idx="38" formatCode="General">
                        <c:v>0</c:v>
                      </c:pt>
                      <c:pt idx="39" formatCode="General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DE6-48B1-9145-5D560A9A7013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2019'!$K$107</c15:sqref>
                        </c15:formulaRef>
                      </c:ext>
                    </c:extLst>
                    <c:strCache>
                      <c:ptCount val="1"/>
                      <c:pt idx="0">
                        <c:v>Costa Rica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2019'!$A$108:$B$149</c15:sqref>
                        </c15:formulaRef>
                      </c:ext>
                    </c:extLst>
                    <c:multiLvlStrCache>
                      <c:ptCount val="42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7</c:v>
                        </c:pt>
                        <c:pt idx="7">
                          <c:v>8</c:v>
                        </c:pt>
                        <c:pt idx="8">
                          <c:v>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13</c:v>
                        </c:pt>
                        <c:pt idx="13">
                          <c:v>14</c:v>
                        </c:pt>
                        <c:pt idx="14">
                          <c:v>15</c:v>
                        </c:pt>
                        <c:pt idx="15">
                          <c:v>16</c:v>
                        </c:pt>
                        <c:pt idx="16">
                          <c:v>17</c:v>
                        </c:pt>
                        <c:pt idx="17">
                          <c:v>18</c:v>
                        </c:pt>
                        <c:pt idx="18">
                          <c:v>19</c:v>
                        </c:pt>
                        <c:pt idx="19">
                          <c:v>20</c:v>
                        </c:pt>
                        <c:pt idx="20">
                          <c:v>21</c:v>
                        </c:pt>
                        <c:pt idx="21">
                          <c:v>22</c:v>
                        </c:pt>
                        <c:pt idx="22">
                          <c:v>23</c:v>
                        </c:pt>
                        <c:pt idx="23">
                          <c:v>24</c:v>
                        </c:pt>
                        <c:pt idx="24">
                          <c:v>25</c:v>
                        </c:pt>
                        <c:pt idx="25">
                          <c:v>26</c:v>
                        </c:pt>
                        <c:pt idx="26">
                          <c:v>27</c:v>
                        </c:pt>
                        <c:pt idx="27">
                          <c:v>28</c:v>
                        </c:pt>
                        <c:pt idx="28">
                          <c:v>29</c:v>
                        </c:pt>
                        <c:pt idx="29">
                          <c:v>30</c:v>
                        </c:pt>
                        <c:pt idx="30">
                          <c:v>31</c:v>
                        </c:pt>
                        <c:pt idx="31">
                          <c:v>32</c:v>
                        </c:pt>
                        <c:pt idx="32">
                          <c:v>33</c:v>
                        </c:pt>
                        <c:pt idx="33">
                          <c:v>34</c:v>
                        </c:pt>
                        <c:pt idx="34">
                          <c:v>35</c:v>
                        </c:pt>
                        <c:pt idx="35">
                          <c:v>36</c:v>
                        </c:pt>
                        <c:pt idx="36">
                          <c:v>37</c:v>
                        </c:pt>
                        <c:pt idx="37">
                          <c:v>38</c:v>
                        </c:pt>
                        <c:pt idx="38">
                          <c:v>39</c:v>
                        </c:pt>
                        <c:pt idx="39">
                          <c:v>40</c:v>
                        </c:pt>
                        <c:pt idx="40">
                          <c:v>41</c:v>
                        </c:pt>
                        <c:pt idx="41">
                          <c:v>42</c:v>
                        </c:pt>
                      </c:lvl>
                      <c:lvl>
                        <c:pt idx="0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2019'!$K$108:$K$149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7">
                        <c:v>3</c:v>
                      </c:pt>
                      <c:pt idx="11">
                        <c:v>6</c:v>
                      </c:pt>
                      <c:pt idx="12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E6-48B1-9145-5D560A9A7013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2019'!$L$107</c15:sqref>
                        </c15:formulaRef>
                      </c:ext>
                    </c:extLst>
                    <c:strCache>
                      <c:ptCount val="1"/>
                      <c:pt idx="0">
                        <c:v>México 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2019'!$A$108:$B$149</c15:sqref>
                        </c15:formulaRef>
                      </c:ext>
                    </c:extLst>
                    <c:multiLvlStrCache>
                      <c:ptCount val="42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7</c:v>
                        </c:pt>
                        <c:pt idx="7">
                          <c:v>8</c:v>
                        </c:pt>
                        <c:pt idx="8">
                          <c:v>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13</c:v>
                        </c:pt>
                        <c:pt idx="13">
                          <c:v>14</c:v>
                        </c:pt>
                        <c:pt idx="14">
                          <c:v>15</c:v>
                        </c:pt>
                        <c:pt idx="15">
                          <c:v>16</c:v>
                        </c:pt>
                        <c:pt idx="16">
                          <c:v>17</c:v>
                        </c:pt>
                        <c:pt idx="17">
                          <c:v>18</c:v>
                        </c:pt>
                        <c:pt idx="18">
                          <c:v>19</c:v>
                        </c:pt>
                        <c:pt idx="19">
                          <c:v>20</c:v>
                        </c:pt>
                        <c:pt idx="20">
                          <c:v>21</c:v>
                        </c:pt>
                        <c:pt idx="21">
                          <c:v>22</c:v>
                        </c:pt>
                        <c:pt idx="22">
                          <c:v>23</c:v>
                        </c:pt>
                        <c:pt idx="23">
                          <c:v>24</c:v>
                        </c:pt>
                        <c:pt idx="24">
                          <c:v>25</c:v>
                        </c:pt>
                        <c:pt idx="25">
                          <c:v>26</c:v>
                        </c:pt>
                        <c:pt idx="26">
                          <c:v>27</c:v>
                        </c:pt>
                        <c:pt idx="27">
                          <c:v>28</c:v>
                        </c:pt>
                        <c:pt idx="28">
                          <c:v>29</c:v>
                        </c:pt>
                        <c:pt idx="29">
                          <c:v>30</c:v>
                        </c:pt>
                        <c:pt idx="30">
                          <c:v>31</c:v>
                        </c:pt>
                        <c:pt idx="31">
                          <c:v>32</c:v>
                        </c:pt>
                        <c:pt idx="32">
                          <c:v>33</c:v>
                        </c:pt>
                        <c:pt idx="33">
                          <c:v>34</c:v>
                        </c:pt>
                        <c:pt idx="34">
                          <c:v>35</c:v>
                        </c:pt>
                        <c:pt idx="35">
                          <c:v>36</c:v>
                        </c:pt>
                        <c:pt idx="36">
                          <c:v>37</c:v>
                        </c:pt>
                        <c:pt idx="37">
                          <c:v>38</c:v>
                        </c:pt>
                        <c:pt idx="38">
                          <c:v>39</c:v>
                        </c:pt>
                        <c:pt idx="39">
                          <c:v>40</c:v>
                        </c:pt>
                        <c:pt idx="40">
                          <c:v>41</c:v>
                        </c:pt>
                        <c:pt idx="41">
                          <c:v>42</c:v>
                        </c:pt>
                      </c:lvl>
                      <c:lvl>
                        <c:pt idx="0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2019'!$L$108:$L$149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6">
                        <c:v>1</c:v>
                      </c:pt>
                      <c:pt idx="21">
                        <c:v>1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1</c:v>
                      </c:pt>
                      <c:pt idx="29">
                        <c:v>1</c:v>
                      </c:pt>
                      <c:pt idx="30">
                        <c:v>2</c:v>
                      </c:pt>
                      <c:pt idx="31">
                        <c:v>1</c:v>
                      </c:pt>
                      <c:pt idx="32">
                        <c:v>2</c:v>
                      </c:pt>
                      <c:pt idx="33">
                        <c:v>2</c:v>
                      </c:pt>
                      <c:pt idx="34">
                        <c:v>2</c:v>
                      </c:pt>
                      <c:pt idx="35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DE6-48B1-9145-5D560A9A7013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2019'!$M$107</c15:sqref>
                        </c15:formulaRef>
                      </c:ext>
                    </c:extLst>
                    <c:strCache>
                      <c:ptCount val="1"/>
                      <c:pt idx="0">
                        <c:v>Uruguay 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2019'!$A$108:$B$149</c15:sqref>
                        </c15:formulaRef>
                      </c:ext>
                    </c:extLst>
                    <c:multiLvlStrCache>
                      <c:ptCount val="42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7</c:v>
                        </c:pt>
                        <c:pt idx="7">
                          <c:v>8</c:v>
                        </c:pt>
                        <c:pt idx="8">
                          <c:v>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13</c:v>
                        </c:pt>
                        <c:pt idx="13">
                          <c:v>14</c:v>
                        </c:pt>
                        <c:pt idx="14">
                          <c:v>15</c:v>
                        </c:pt>
                        <c:pt idx="15">
                          <c:v>16</c:v>
                        </c:pt>
                        <c:pt idx="16">
                          <c:v>17</c:v>
                        </c:pt>
                        <c:pt idx="17">
                          <c:v>18</c:v>
                        </c:pt>
                        <c:pt idx="18">
                          <c:v>19</c:v>
                        </c:pt>
                        <c:pt idx="19">
                          <c:v>20</c:v>
                        </c:pt>
                        <c:pt idx="20">
                          <c:v>21</c:v>
                        </c:pt>
                        <c:pt idx="21">
                          <c:v>22</c:v>
                        </c:pt>
                        <c:pt idx="22">
                          <c:v>23</c:v>
                        </c:pt>
                        <c:pt idx="23">
                          <c:v>24</c:v>
                        </c:pt>
                        <c:pt idx="24">
                          <c:v>25</c:v>
                        </c:pt>
                        <c:pt idx="25">
                          <c:v>26</c:v>
                        </c:pt>
                        <c:pt idx="26">
                          <c:v>27</c:v>
                        </c:pt>
                        <c:pt idx="27">
                          <c:v>28</c:v>
                        </c:pt>
                        <c:pt idx="28">
                          <c:v>29</c:v>
                        </c:pt>
                        <c:pt idx="29">
                          <c:v>30</c:v>
                        </c:pt>
                        <c:pt idx="30">
                          <c:v>31</c:v>
                        </c:pt>
                        <c:pt idx="31">
                          <c:v>32</c:v>
                        </c:pt>
                        <c:pt idx="32">
                          <c:v>33</c:v>
                        </c:pt>
                        <c:pt idx="33">
                          <c:v>34</c:v>
                        </c:pt>
                        <c:pt idx="34">
                          <c:v>35</c:v>
                        </c:pt>
                        <c:pt idx="35">
                          <c:v>36</c:v>
                        </c:pt>
                        <c:pt idx="36">
                          <c:v>37</c:v>
                        </c:pt>
                        <c:pt idx="37">
                          <c:v>38</c:v>
                        </c:pt>
                        <c:pt idx="38">
                          <c:v>39</c:v>
                        </c:pt>
                        <c:pt idx="39">
                          <c:v>40</c:v>
                        </c:pt>
                        <c:pt idx="40">
                          <c:v>41</c:v>
                        </c:pt>
                        <c:pt idx="41">
                          <c:v>42</c:v>
                        </c:pt>
                      </c:lvl>
                      <c:lvl>
                        <c:pt idx="0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2019'!$M$108:$M$149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12">
                        <c:v>1</c:v>
                      </c:pt>
                      <c:pt idx="13">
                        <c:v>1</c:v>
                      </c:pt>
                      <c:pt idx="15">
                        <c:v>1</c:v>
                      </c:pt>
                      <c:pt idx="16">
                        <c:v>2</c:v>
                      </c:pt>
                      <c:pt idx="17">
                        <c:v>2</c:v>
                      </c:pt>
                      <c:pt idx="19">
                        <c:v>1</c:v>
                      </c:pt>
                      <c:pt idx="2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E6-48B1-9145-5D560A9A7013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2019'!$N$107</c15:sqref>
                        </c15:formulaRef>
                      </c:ext>
                    </c:extLst>
                    <c:strCache>
                      <c:ptCount val="1"/>
                      <c:pt idx="0">
                        <c:v>Caribe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2019'!$A$108:$B$149</c15:sqref>
                        </c15:formulaRef>
                      </c:ext>
                    </c:extLst>
                    <c:multiLvlStrCache>
                      <c:ptCount val="42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7</c:v>
                        </c:pt>
                        <c:pt idx="7">
                          <c:v>8</c:v>
                        </c:pt>
                        <c:pt idx="8">
                          <c:v>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13</c:v>
                        </c:pt>
                        <c:pt idx="13">
                          <c:v>14</c:v>
                        </c:pt>
                        <c:pt idx="14">
                          <c:v>15</c:v>
                        </c:pt>
                        <c:pt idx="15">
                          <c:v>16</c:v>
                        </c:pt>
                        <c:pt idx="16">
                          <c:v>17</c:v>
                        </c:pt>
                        <c:pt idx="17">
                          <c:v>18</c:v>
                        </c:pt>
                        <c:pt idx="18">
                          <c:v>19</c:v>
                        </c:pt>
                        <c:pt idx="19">
                          <c:v>20</c:v>
                        </c:pt>
                        <c:pt idx="20">
                          <c:v>21</c:v>
                        </c:pt>
                        <c:pt idx="21">
                          <c:v>22</c:v>
                        </c:pt>
                        <c:pt idx="22">
                          <c:v>23</c:v>
                        </c:pt>
                        <c:pt idx="23">
                          <c:v>24</c:v>
                        </c:pt>
                        <c:pt idx="24">
                          <c:v>25</c:v>
                        </c:pt>
                        <c:pt idx="25">
                          <c:v>26</c:v>
                        </c:pt>
                        <c:pt idx="26">
                          <c:v>27</c:v>
                        </c:pt>
                        <c:pt idx="27">
                          <c:v>28</c:v>
                        </c:pt>
                        <c:pt idx="28">
                          <c:v>29</c:v>
                        </c:pt>
                        <c:pt idx="29">
                          <c:v>30</c:v>
                        </c:pt>
                        <c:pt idx="30">
                          <c:v>31</c:v>
                        </c:pt>
                        <c:pt idx="31">
                          <c:v>32</c:v>
                        </c:pt>
                        <c:pt idx="32">
                          <c:v>33</c:v>
                        </c:pt>
                        <c:pt idx="33">
                          <c:v>34</c:v>
                        </c:pt>
                        <c:pt idx="34">
                          <c:v>35</c:v>
                        </c:pt>
                        <c:pt idx="35">
                          <c:v>36</c:v>
                        </c:pt>
                        <c:pt idx="36">
                          <c:v>37</c:v>
                        </c:pt>
                        <c:pt idx="37">
                          <c:v>38</c:v>
                        </c:pt>
                        <c:pt idx="38">
                          <c:v>39</c:v>
                        </c:pt>
                        <c:pt idx="39">
                          <c:v>40</c:v>
                        </c:pt>
                        <c:pt idx="40">
                          <c:v>41</c:v>
                        </c:pt>
                        <c:pt idx="41">
                          <c:v>42</c:v>
                        </c:pt>
                      </c:lvl>
                      <c:lvl>
                        <c:pt idx="0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2019'!$N$108:$N$149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7">
                        <c:v>1</c:v>
                      </c:pt>
                      <c:pt idx="8">
                        <c:v>1</c:v>
                      </c:pt>
                      <c:pt idx="16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EDE6-48B1-9145-5D560A9A701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1"/>
          <c:tx>
            <c:strRef>
              <c:f>'Fig 1_Americas update 2019'!$D$107</c:f>
              <c:strCache>
                <c:ptCount val="1"/>
                <c:pt idx="0">
                  <c:v>Brasil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'Fig 1_Americas update 2019'!$A$108:$B$149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</c:lvl>
                <c:lvl>
                  <c:pt idx="0">
                    <c:v>2019</c:v>
                  </c:pt>
                </c:lvl>
              </c:multiLvlStrCache>
            </c:multiLvlStrRef>
          </c:cat>
          <c:val>
            <c:numRef>
              <c:f>'Fig 1_Americas update 2019'!$D$108:$D$149</c:f>
              <c:numCache>
                <c:formatCode>#,##0_);[Red]\(#,##0\)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9</c:v>
                </c:pt>
                <c:pt idx="4">
                  <c:v>5</c:v>
                </c:pt>
                <c:pt idx="5">
                  <c:v>5</c:v>
                </c:pt>
                <c:pt idx="6">
                  <c:v>17</c:v>
                </c:pt>
                <c:pt idx="7">
                  <c:v>14</c:v>
                </c:pt>
                <c:pt idx="8">
                  <c:v>10</c:v>
                </c:pt>
                <c:pt idx="9">
                  <c:v>15</c:v>
                </c:pt>
                <c:pt idx="10">
                  <c:v>3</c:v>
                </c:pt>
                <c:pt idx="11">
                  <c:v>9</c:v>
                </c:pt>
                <c:pt idx="12">
                  <c:v>4</c:v>
                </c:pt>
                <c:pt idx="13">
                  <c:v>7</c:v>
                </c:pt>
                <c:pt idx="14">
                  <c:v>6</c:v>
                </c:pt>
                <c:pt idx="15">
                  <c:v>9</c:v>
                </c:pt>
                <c:pt idx="16">
                  <c:v>12</c:v>
                </c:pt>
                <c:pt idx="17">
                  <c:v>14</c:v>
                </c:pt>
                <c:pt idx="18">
                  <c:v>14</c:v>
                </c:pt>
                <c:pt idx="19">
                  <c:v>18</c:v>
                </c:pt>
                <c:pt idx="20">
                  <c:v>27</c:v>
                </c:pt>
                <c:pt idx="21">
                  <c:v>44</c:v>
                </c:pt>
                <c:pt idx="22">
                  <c:v>74</c:v>
                </c:pt>
                <c:pt idx="23">
                  <c:v>115</c:v>
                </c:pt>
                <c:pt idx="24">
                  <c:v>190</c:v>
                </c:pt>
                <c:pt idx="25">
                  <c:v>274</c:v>
                </c:pt>
                <c:pt idx="26">
                  <c:v>408</c:v>
                </c:pt>
                <c:pt idx="27">
                  <c:v>559</c:v>
                </c:pt>
                <c:pt idx="28">
                  <c:v>675</c:v>
                </c:pt>
                <c:pt idx="29">
                  <c:v>1122</c:v>
                </c:pt>
                <c:pt idx="30">
                  <c:v>1108</c:v>
                </c:pt>
                <c:pt idx="31">
                  <c:v>1407</c:v>
                </c:pt>
                <c:pt idx="32">
                  <c:v>1216</c:v>
                </c:pt>
                <c:pt idx="33">
                  <c:v>1002</c:v>
                </c:pt>
                <c:pt idx="34">
                  <c:v>850</c:v>
                </c:pt>
                <c:pt idx="35">
                  <c:v>526</c:v>
                </c:pt>
                <c:pt idx="36">
                  <c:v>290</c:v>
                </c:pt>
                <c:pt idx="37">
                  <c:v>105</c:v>
                </c:pt>
                <c:pt idx="38">
                  <c:v>112</c:v>
                </c:pt>
                <c:pt idx="39">
                  <c:v>83</c:v>
                </c:pt>
                <c:pt idx="40">
                  <c:v>56</c:v>
                </c:pt>
                <c:pt idx="41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DE6-48B1-9145-5D560A9A7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3579055"/>
        <c:axId val="596762271"/>
      </c:lineChart>
      <c:catAx>
        <c:axId val="105904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3354527"/>
        <c:crosses val="autoZero"/>
        <c:auto val="1"/>
        <c:lblAlgn val="ctr"/>
        <c:lblOffset val="100"/>
        <c:noMultiLvlLbl val="0"/>
      </c:catAx>
      <c:valAx>
        <c:axId val="8833545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0" dirty="0">
                    <a:solidFill>
                      <a:schemeClr val="tx1"/>
                    </a:solidFill>
                  </a:rPr>
                  <a:t>Número</a:t>
                </a:r>
                <a:r>
                  <a:rPr lang="pt-BR" b="0" baseline="0" dirty="0">
                    <a:solidFill>
                      <a:schemeClr val="tx1"/>
                    </a:solidFill>
                  </a:rPr>
                  <a:t> de 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9049439"/>
        <c:crosses val="autoZero"/>
        <c:crossBetween val="between"/>
      </c:valAx>
      <c:valAx>
        <c:axId val="596762271"/>
        <c:scaling>
          <c:orientation val="minMax"/>
        </c:scaling>
        <c:delete val="0"/>
        <c:axPos val="r"/>
        <c:numFmt formatCode="#,##0_);[Red]\(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3579055"/>
        <c:crosses val="max"/>
        <c:crossBetween val="between"/>
      </c:valAx>
      <c:catAx>
        <c:axId val="13935790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7622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4"/>
          <c:order val="4"/>
          <c:tx>
            <c:strRef>
              <c:f>'Fig 1_Americas update 2019'!$G$107</c:f>
              <c:strCache>
                <c:ptCount val="1"/>
                <c:pt idx="0">
                  <c:v>Argentina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'Fig 1_Americas update 2019'!$A$108:$B$149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</c:lvl>
                <c:lvl>
                  <c:pt idx="0">
                    <c:v>2019</c:v>
                  </c:pt>
                </c:lvl>
              </c:multiLvlStrCache>
            </c:multiLvlStrRef>
          </c:cat>
          <c:val>
            <c:numRef>
              <c:f>'Fig 1_Americas update 2019'!$G$108:$G$149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2</c:v>
                </c:pt>
                <c:pt idx="36">
                  <c:v>2</c:v>
                </c:pt>
                <c:pt idx="37">
                  <c:v>6</c:v>
                </c:pt>
                <c:pt idx="38">
                  <c:v>11</c:v>
                </c:pt>
                <c:pt idx="39">
                  <c:v>7</c:v>
                </c:pt>
                <c:pt idx="40">
                  <c:v>1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C-45F8-9572-8F6A9EBD26E6}"/>
            </c:ext>
          </c:extLst>
        </c:ser>
        <c:ser>
          <c:idx val="5"/>
          <c:order val="5"/>
          <c:tx>
            <c:strRef>
              <c:f>'Fig 1_Americas update 2019'!$H$107</c:f>
              <c:strCache>
                <c:ptCount val="1"/>
                <c:pt idx="0">
                  <c:v>Perú</c:v>
                </c:pt>
              </c:strCache>
              <c:extLst xmlns:c15="http://schemas.microsoft.com/office/drawing/2012/chart"/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'Fig 1_Americas update 2019'!$A$108:$B$149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</c:lvl>
                <c:lvl>
                  <c:pt idx="0">
                    <c:v>2019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'Fig 1_Americas update 2019'!$H$108:$H$149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E45C-45F8-9572-8F6A9EBD26E6}"/>
            </c:ext>
          </c:extLst>
        </c:ser>
        <c:ser>
          <c:idx val="7"/>
          <c:order val="7"/>
          <c:tx>
            <c:strRef>
              <c:f>'Fig 1_Americas update 2019'!$J$107</c:f>
              <c:strCache>
                <c:ptCount val="1"/>
                <c:pt idx="0">
                  <c:v>Chile</c:v>
                </c:pt>
              </c:strCache>
              <c:extLst xmlns:c15="http://schemas.microsoft.com/office/drawing/2012/chart"/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'Fig 1_Americas update 2019'!$A$108:$B$149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</c:lvl>
                <c:lvl>
                  <c:pt idx="0">
                    <c:v>2019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'Fig 1_Americas update 2019'!$J$108:$J$149</c:f>
              <c:numCache>
                <c:formatCode>#,##0</c:formatCode>
                <c:ptCount val="4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 formatCode="General">
                  <c:v>0</c:v>
                </c:pt>
                <c:pt idx="19" formatCode="General">
                  <c:v>0</c:v>
                </c:pt>
                <c:pt idx="20" formatCode="General">
                  <c:v>0</c:v>
                </c:pt>
                <c:pt idx="21" formatCode="General">
                  <c:v>0</c:v>
                </c:pt>
                <c:pt idx="22" formatCode="General">
                  <c:v>0</c:v>
                </c:pt>
                <c:pt idx="23" formatCode="General">
                  <c:v>0</c:v>
                </c:pt>
                <c:pt idx="24" formatCode="General">
                  <c:v>1</c:v>
                </c:pt>
                <c:pt idx="25" formatCode="General">
                  <c:v>0</c:v>
                </c:pt>
                <c:pt idx="26" formatCode="General">
                  <c:v>0</c:v>
                </c:pt>
                <c:pt idx="27" formatCode="General">
                  <c:v>0</c:v>
                </c:pt>
                <c:pt idx="28" formatCode="General">
                  <c:v>0</c:v>
                </c:pt>
                <c:pt idx="29" formatCode="General">
                  <c:v>0</c:v>
                </c:pt>
                <c:pt idx="30" formatCode="General">
                  <c:v>0</c:v>
                </c:pt>
                <c:pt idx="31" formatCode="General">
                  <c:v>0</c:v>
                </c:pt>
                <c:pt idx="32" formatCode="General">
                  <c:v>1</c:v>
                </c:pt>
                <c:pt idx="33" formatCode="General">
                  <c:v>0</c:v>
                </c:pt>
                <c:pt idx="34" formatCode="General">
                  <c:v>2</c:v>
                </c:pt>
                <c:pt idx="35" formatCode="General">
                  <c:v>0</c:v>
                </c:pt>
                <c:pt idx="36" formatCode="General">
                  <c:v>0</c:v>
                </c:pt>
                <c:pt idx="37" formatCode="General">
                  <c:v>1</c:v>
                </c:pt>
                <c:pt idx="38" formatCode="General">
                  <c:v>0</c:v>
                </c:pt>
                <c:pt idx="39" formatCode="General">
                  <c:v>1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E45C-45F8-9572-8F6A9EBD26E6}"/>
            </c:ext>
          </c:extLst>
        </c:ser>
        <c:ser>
          <c:idx val="8"/>
          <c:order val="8"/>
          <c:tx>
            <c:strRef>
              <c:f>'Fig 1_Americas update 2019'!$K$107</c:f>
              <c:strCache>
                <c:ptCount val="1"/>
                <c:pt idx="0">
                  <c:v>Costa Rica</c:v>
                </c:pt>
              </c:strCache>
              <c:extLst xmlns:c15="http://schemas.microsoft.com/office/drawing/2012/chart"/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'Fig 1_Americas update 2019'!$A$108:$B$149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</c:lvl>
                <c:lvl>
                  <c:pt idx="0">
                    <c:v>2019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'Fig 1_Americas update 2019'!$K$108:$K$149</c:f>
              <c:numCache>
                <c:formatCode>General</c:formatCode>
                <c:ptCount val="42"/>
                <c:pt idx="7">
                  <c:v>3</c:v>
                </c:pt>
                <c:pt idx="11">
                  <c:v>6</c:v>
                </c:pt>
                <c:pt idx="12">
                  <c:v>1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E45C-45F8-9572-8F6A9EBD26E6}"/>
            </c:ext>
          </c:extLst>
        </c:ser>
        <c:ser>
          <c:idx val="9"/>
          <c:order val="9"/>
          <c:tx>
            <c:strRef>
              <c:f>'Fig 1_Americas update 2019'!$L$107</c:f>
              <c:strCache>
                <c:ptCount val="1"/>
                <c:pt idx="0">
                  <c:v>México </c:v>
                </c:pt>
              </c:strCache>
              <c:extLst xmlns:c15="http://schemas.microsoft.com/office/drawing/2012/chart"/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'Fig 1_Americas update 2019'!$A$108:$B$149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</c:lvl>
                <c:lvl>
                  <c:pt idx="0">
                    <c:v>2019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'Fig 1_Americas update 2019'!$L$108:$L$149</c:f>
              <c:numCache>
                <c:formatCode>General</c:formatCode>
                <c:ptCount val="42"/>
                <c:pt idx="6">
                  <c:v>1</c:v>
                </c:pt>
                <c:pt idx="21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1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1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E45C-45F8-9572-8F6A9EBD26E6}"/>
            </c:ext>
          </c:extLst>
        </c:ser>
        <c:ser>
          <c:idx val="10"/>
          <c:order val="10"/>
          <c:tx>
            <c:strRef>
              <c:f>'Fig 1_Americas update 2019'!$M$107</c:f>
              <c:strCache>
                <c:ptCount val="1"/>
                <c:pt idx="0">
                  <c:v>Uruguay </c:v>
                </c:pt>
              </c:strCache>
              <c:extLst xmlns:c15="http://schemas.microsoft.com/office/drawing/2012/chart"/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'Fig 1_Americas update 2019'!$A$108:$B$149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</c:lvl>
                <c:lvl>
                  <c:pt idx="0">
                    <c:v>2019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'Fig 1_Americas update 2019'!$M$108:$M$149</c:f>
              <c:numCache>
                <c:formatCode>General</c:formatCode>
                <c:ptCount val="42"/>
                <c:pt idx="12">
                  <c:v>1</c:v>
                </c:pt>
                <c:pt idx="13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9">
                  <c:v>1</c:v>
                </c:pt>
                <c:pt idx="21">
                  <c:v>1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45C-45F8-9572-8F6A9EBD26E6}"/>
            </c:ext>
          </c:extLst>
        </c:ser>
        <c:ser>
          <c:idx val="11"/>
          <c:order val="11"/>
          <c:tx>
            <c:strRef>
              <c:f>'Fig 1_Americas update 2019'!$N$107</c:f>
              <c:strCache>
                <c:ptCount val="1"/>
                <c:pt idx="0">
                  <c:v>Caribe</c:v>
                </c:pt>
              </c:strCache>
              <c:extLst xmlns:c15="http://schemas.microsoft.com/office/drawing/2012/chart"/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'Fig 1_Americas update 2019'!$A$108:$B$149</c:f>
              <c:multiLvlStrCache>
                <c:ptCount val="4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</c:lvl>
                <c:lvl>
                  <c:pt idx="0">
                    <c:v>2019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'Fig 1_Americas update 2019'!$N$108:$N$149</c:f>
              <c:numCache>
                <c:formatCode>General</c:formatCode>
                <c:ptCount val="42"/>
                <c:pt idx="7">
                  <c:v>1</c:v>
                </c:pt>
                <c:pt idx="8">
                  <c:v>1</c:v>
                </c:pt>
                <c:pt idx="16">
                  <c:v>1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45C-45F8-9572-8F6A9EBD2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059049439"/>
        <c:axId val="88335452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'Fig 1_Americas update 2019'!$C$107</c15:sqref>
                        </c15:formulaRef>
                      </c:ext>
                    </c:extLst>
                    <c:strCache>
                      <c:ptCount val="1"/>
                      <c:pt idx="0">
                        <c:v>Venezuela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'Fig 1_Americas update 2019'!$A$108:$B$149</c15:sqref>
                        </c15:formulaRef>
                      </c:ext>
                    </c:extLst>
                    <c:multiLvlStrCache>
                      <c:ptCount val="42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7</c:v>
                        </c:pt>
                        <c:pt idx="7">
                          <c:v>8</c:v>
                        </c:pt>
                        <c:pt idx="8">
                          <c:v>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13</c:v>
                        </c:pt>
                        <c:pt idx="13">
                          <c:v>14</c:v>
                        </c:pt>
                        <c:pt idx="14">
                          <c:v>15</c:v>
                        </c:pt>
                        <c:pt idx="15">
                          <c:v>16</c:v>
                        </c:pt>
                        <c:pt idx="16">
                          <c:v>17</c:v>
                        </c:pt>
                        <c:pt idx="17">
                          <c:v>18</c:v>
                        </c:pt>
                        <c:pt idx="18">
                          <c:v>19</c:v>
                        </c:pt>
                        <c:pt idx="19">
                          <c:v>20</c:v>
                        </c:pt>
                        <c:pt idx="20">
                          <c:v>21</c:v>
                        </c:pt>
                        <c:pt idx="21">
                          <c:v>22</c:v>
                        </c:pt>
                        <c:pt idx="22">
                          <c:v>23</c:v>
                        </c:pt>
                        <c:pt idx="23">
                          <c:v>24</c:v>
                        </c:pt>
                        <c:pt idx="24">
                          <c:v>25</c:v>
                        </c:pt>
                        <c:pt idx="25">
                          <c:v>26</c:v>
                        </c:pt>
                        <c:pt idx="26">
                          <c:v>27</c:v>
                        </c:pt>
                        <c:pt idx="27">
                          <c:v>28</c:v>
                        </c:pt>
                        <c:pt idx="28">
                          <c:v>29</c:v>
                        </c:pt>
                        <c:pt idx="29">
                          <c:v>30</c:v>
                        </c:pt>
                        <c:pt idx="30">
                          <c:v>31</c:v>
                        </c:pt>
                        <c:pt idx="31">
                          <c:v>32</c:v>
                        </c:pt>
                        <c:pt idx="32">
                          <c:v>33</c:v>
                        </c:pt>
                        <c:pt idx="33">
                          <c:v>34</c:v>
                        </c:pt>
                        <c:pt idx="34">
                          <c:v>35</c:v>
                        </c:pt>
                        <c:pt idx="35">
                          <c:v>36</c:v>
                        </c:pt>
                        <c:pt idx="36">
                          <c:v>37</c:v>
                        </c:pt>
                        <c:pt idx="37">
                          <c:v>38</c:v>
                        </c:pt>
                        <c:pt idx="38">
                          <c:v>39</c:v>
                        </c:pt>
                        <c:pt idx="39">
                          <c:v>40</c:v>
                        </c:pt>
                        <c:pt idx="40">
                          <c:v>41</c:v>
                        </c:pt>
                        <c:pt idx="41">
                          <c:v>42</c:v>
                        </c:pt>
                      </c:lvl>
                      <c:lvl>
                        <c:pt idx="0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'Fig 1_Americas update 2019'!$C$108:$C$149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0">
                        <c:v>13</c:v>
                      </c:pt>
                      <c:pt idx="1">
                        <c:v>12</c:v>
                      </c:pt>
                      <c:pt idx="2">
                        <c:v>23</c:v>
                      </c:pt>
                      <c:pt idx="3">
                        <c:v>21</c:v>
                      </c:pt>
                      <c:pt idx="4">
                        <c:v>16</c:v>
                      </c:pt>
                      <c:pt idx="5">
                        <c:v>35</c:v>
                      </c:pt>
                      <c:pt idx="6">
                        <c:v>56</c:v>
                      </c:pt>
                      <c:pt idx="7">
                        <c:v>48</c:v>
                      </c:pt>
                      <c:pt idx="8">
                        <c:v>35</c:v>
                      </c:pt>
                      <c:pt idx="9">
                        <c:v>26</c:v>
                      </c:pt>
                      <c:pt idx="10">
                        <c:v>26</c:v>
                      </c:pt>
                      <c:pt idx="11">
                        <c:v>33</c:v>
                      </c:pt>
                      <c:pt idx="12">
                        <c:v>15</c:v>
                      </c:pt>
                      <c:pt idx="13">
                        <c:v>23</c:v>
                      </c:pt>
                      <c:pt idx="14">
                        <c:v>21</c:v>
                      </c:pt>
                      <c:pt idx="15">
                        <c:v>8</c:v>
                      </c:pt>
                      <c:pt idx="16">
                        <c:v>15</c:v>
                      </c:pt>
                      <c:pt idx="17">
                        <c:v>10</c:v>
                      </c:pt>
                      <c:pt idx="18">
                        <c:v>25</c:v>
                      </c:pt>
                      <c:pt idx="19">
                        <c:v>7</c:v>
                      </c:pt>
                      <c:pt idx="20">
                        <c:v>11</c:v>
                      </c:pt>
                      <c:pt idx="21">
                        <c:v>3</c:v>
                      </c:pt>
                      <c:pt idx="22">
                        <c:v>13</c:v>
                      </c:pt>
                      <c:pt idx="23">
                        <c:v>18</c:v>
                      </c:pt>
                      <c:pt idx="24">
                        <c:v>12</c:v>
                      </c:pt>
                      <c:pt idx="25">
                        <c:v>16</c:v>
                      </c:pt>
                      <c:pt idx="26">
                        <c:v>3</c:v>
                      </c:pt>
                      <c:pt idx="27">
                        <c:v>4</c:v>
                      </c:pt>
                      <c:pt idx="28">
                        <c:v>4</c:v>
                      </c:pt>
                      <c:pt idx="29">
                        <c:v>1</c:v>
                      </c:pt>
                      <c:pt idx="30">
                        <c:v>3</c:v>
                      </c:pt>
                      <c:pt idx="31">
                        <c:v>7</c:v>
                      </c:pt>
                      <c:pt idx="32">
                        <c:v>1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E45C-45F8-9572-8F6A9EBD26E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2019'!$E$107</c15:sqref>
                        </c15:formulaRef>
                      </c:ext>
                    </c:extLst>
                    <c:strCache>
                      <c:ptCount val="1"/>
                      <c:pt idx="0">
                        <c:v>Ecuador 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2019'!$A$108:$B$149</c15:sqref>
                        </c15:formulaRef>
                      </c:ext>
                    </c:extLst>
                    <c:multiLvlStrCache>
                      <c:ptCount val="42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7</c:v>
                        </c:pt>
                        <c:pt idx="7">
                          <c:v>8</c:v>
                        </c:pt>
                        <c:pt idx="8">
                          <c:v>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13</c:v>
                        </c:pt>
                        <c:pt idx="13">
                          <c:v>14</c:v>
                        </c:pt>
                        <c:pt idx="14">
                          <c:v>15</c:v>
                        </c:pt>
                        <c:pt idx="15">
                          <c:v>16</c:v>
                        </c:pt>
                        <c:pt idx="16">
                          <c:v>17</c:v>
                        </c:pt>
                        <c:pt idx="17">
                          <c:v>18</c:v>
                        </c:pt>
                        <c:pt idx="18">
                          <c:v>19</c:v>
                        </c:pt>
                        <c:pt idx="19">
                          <c:v>20</c:v>
                        </c:pt>
                        <c:pt idx="20">
                          <c:v>21</c:v>
                        </c:pt>
                        <c:pt idx="21">
                          <c:v>22</c:v>
                        </c:pt>
                        <c:pt idx="22">
                          <c:v>23</c:v>
                        </c:pt>
                        <c:pt idx="23">
                          <c:v>24</c:v>
                        </c:pt>
                        <c:pt idx="24">
                          <c:v>25</c:v>
                        </c:pt>
                        <c:pt idx="25">
                          <c:v>26</c:v>
                        </c:pt>
                        <c:pt idx="26">
                          <c:v>27</c:v>
                        </c:pt>
                        <c:pt idx="27">
                          <c:v>28</c:v>
                        </c:pt>
                        <c:pt idx="28">
                          <c:v>29</c:v>
                        </c:pt>
                        <c:pt idx="29">
                          <c:v>30</c:v>
                        </c:pt>
                        <c:pt idx="30">
                          <c:v>31</c:v>
                        </c:pt>
                        <c:pt idx="31">
                          <c:v>32</c:v>
                        </c:pt>
                        <c:pt idx="32">
                          <c:v>33</c:v>
                        </c:pt>
                        <c:pt idx="33">
                          <c:v>34</c:v>
                        </c:pt>
                        <c:pt idx="34">
                          <c:v>35</c:v>
                        </c:pt>
                        <c:pt idx="35">
                          <c:v>36</c:v>
                        </c:pt>
                        <c:pt idx="36">
                          <c:v>37</c:v>
                        </c:pt>
                        <c:pt idx="37">
                          <c:v>38</c:v>
                        </c:pt>
                        <c:pt idx="38">
                          <c:v>39</c:v>
                        </c:pt>
                        <c:pt idx="39">
                          <c:v>40</c:v>
                        </c:pt>
                        <c:pt idx="40">
                          <c:v>41</c:v>
                        </c:pt>
                        <c:pt idx="41">
                          <c:v>42</c:v>
                        </c:pt>
                      </c:lvl>
                      <c:lvl>
                        <c:pt idx="0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2019'!$E$108:$E$149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45C-45F8-9572-8F6A9EBD26E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2019'!$F$107</c15:sqref>
                        </c15:formulaRef>
                      </c:ext>
                    </c:extLst>
                    <c:strCache>
                      <c:ptCount val="1"/>
                      <c:pt idx="0">
                        <c:v>Colombia 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2019'!$A$108:$B$149</c15:sqref>
                        </c15:formulaRef>
                      </c:ext>
                    </c:extLst>
                    <c:multiLvlStrCache>
                      <c:ptCount val="42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7</c:v>
                        </c:pt>
                        <c:pt idx="7">
                          <c:v>8</c:v>
                        </c:pt>
                        <c:pt idx="8">
                          <c:v>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13</c:v>
                        </c:pt>
                        <c:pt idx="13">
                          <c:v>14</c:v>
                        </c:pt>
                        <c:pt idx="14">
                          <c:v>15</c:v>
                        </c:pt>
                        <c:pt idx="15">
                          <c:v>16</c:v>
                        </c:pt>
                        <c:pt idx="16">
                          <c:v>17</c:v>
                        </c:pt>
                        <c:pt idx="17">
                          <c:v>18</c:v>
                        </c:pt>
                        <c:pt idx="18">
                          <c:v>19</c:v>
                        </c:pt>
                        <c:pt idx="19">
                          <c:v>20</c:v>
                        </c:pt>
                        <c:pt idx="20">
                          <c:v>21</c:v>
                        </c:pt>
                        <c:pt idx="21">
                          <c:v>22</c:v>
                        </c:pt>
                        <c:pt idx="22">
                          <c:v>23</c:v>
                        </c:pt>
                        <c:pt idx="23">
                          <c:v>24</c:v>
                        </c:pt>
                        <c:pt idx="24">
                          <c:v>25</c:v>
                        </c:pt>
                        <c:pt idx="25">
                          <c:v>26</c:v>
                        </c:pt>
                        <c:pt idx="26">
                          <c:v>27</c:v>
                        </c:pt>
                        <c:pt idx="27">
                          <c:v>28</c:v>
                        </c:pt>
                        <c:pt idx="28">
                          <c:v>29</c:v>
                        </c:pt>
                        <c:pt idx="29">
                          <c:v>30</c:v>
                        </c:pt>
                        <c:pt idx="30">
                          <c:v>31</c:v>
                        </c:pt>
                        <c:pt idx="31">
                          <c:v>32</c:v>
                        </c:pt>
                        <c:pt idx="32">
                          <c:v>33</c:v>
                        </c:pt>
                        <c:pt idx="33">
                          <c:v>34</c:v>
                        </c:pt>
                        <c:pt idx="34">
                          <c:v>35</c:v>
                        </c:pt>
                        <c:pt idx="35">
                          <c:v>36</c:v>
                        </c:pt>
                        <c:pt idx="36">
                          <c:v>37</c:v>
                        </c:pt>
                        <c:pt idx="37">
                          <c:v>38</c:v>
                        </c:pt>
                        <c:pt idx="38">
                          <c:v>39</c:v>
                        </c:pt>
                        <c:pt idx="39">
                          <c:v>40</c:v>
                        </c:pt>
                        <c:pt idx="40">
                          <c:v>41</c:v>
                        </c:pt>
                        <c:pt idx="41">
                          <c:v>42</c:v>
                        </c:pt>
                      </c:lvl>
                      <c:lvl>
                        <c:pt idx="0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2019'!$F$108:$F$149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0">
                        <c:v>7</c:v>
                      </c:pt>
                      <c:pt idx="1">
                        <c:v>8</c:v>
                      </c:pt>
                      <c:pt idx="2">
                        <c:v>7</c:v>
                      </c:pt>
                      <c:pt idx="3">
                        <c:v>11</c:v>
                      </c:pt>
                      <c:pt idx="4">
                        <c:v>2</c:v>
                      </c:pt>
                      <c:pt idx="5">
                        <c:v>2</c:v>
                      </c:pt>
                      <c:pt idx="6">
                        <c:v>4</c:v>
                      </c:pt>
                      <c:pt idx="7">
                        <c:v>10</c:v>
                      </c:pt>
                      <c:pt idx="8">
                        <c:v>9</c:v>
                      </c:pt>
                      <c:pt idx="9">
                        <c:v>7</c:v>
                      </c:pt>
                      <c:pt idx="10">
                        <c:v>9</c:v>
                      </c:pt>
                      <c:pt idx="11">
                        <c:v>6</c:v>
                      </c:pt>
                      <c:pt idx="12">
                        <c:v>4</c:v>
                      </c:pt>
                      <c:pt idx="13">
                        <c:v>3</c:v>
                      </c:pt>
                      <c:pt idx="14">
                        <c:v>4</c:v>
                      </c:pt>
                      <c:pt idx="15">
                        <c:v>10</c:v>
                      </c:pt>
                      <c:pt idx="16">
                        <c:v>8</c:v>
                      </c:pt>
                      <c:pt idx="17">
                        <c:v>0</c:v>
                      </c:pt>
                      <c:pt idx="18">
                        <c:v>6</c:v>
                      </c:pt>
                      <c:pt idx="19">
                        <c:v>5</c:v>
                      </c:pt>
                      <c:pt idx="20">
                        <c:v>4</c:v>
                      </c:pt>
                      <c:pt idx="21">
                        <c:v>8</c:v>
                      </c:pt>
                      <c:pt idx="22">
                        <c:v>1</c:v>
                      </c:pt>
                      <c:pt idx="23">
                        <c:v>10</c:v>
                      </c:pt>
                      <c:pt idx="24">
                        <c:v>5</c:v>
                      </c:pt>
                      <c:pt idx="25">
                        <c:v>7</c:v>
                      </c:pt>
                      <c:pt idx="26">
                        <c:v>14</c:v>
                      </c:pt>
                      <c:pt idx="27">
                        <c:v>7</c:v>
                      </c:pt>
                      <c:pt idx="28">
                        <c:v>2</c:v>
                      </c:pt>
                      <c:pt idx="29">
                        <c:v>1</c:v>
                      </c:pt>
                      <c:pt idx="30">
                        <c:v>5</c:v>
                      </c:pt>
                      <c:pt idx="31">
                        <c:v>5</c:v>
                      </c:pt>
                      <c:pt idx="32">
                        <c:v>7</c:v>
                      </c:pt>
                      <c:pt idx="33">
                        <c:v>2</c:v>
                      </c:pt>
                      <c:pt idx="34">
                        <c:v>1</c:v>
                      </c:pt>
                      <c:pt idx="35">
                        <c:v>2</c:v>
                      </c:pt>
                      <c:pt idx="3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45C-45F8-9572-8F6A9EBD26E6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2019'!$I$107</c15:sqref>
                        </c15:formulaRef>
                      </c:ext>
                    </c:extLst>
                    <c:strCache>
                      <c:ptCount val="1"/>
                      <c:pt idx="0">
                        <c:v>Canadá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2019'!$A$108:$B$149</c15:sqref>
                        </c15:formulaRef>
                      </c:ext>
                    </c:extLst>
                    <c:multiLvlStrCache>
                      <c:ptCount val="42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7</c:v>
                        </c:pt>
                        <c:pt idx="7">
                          <c:v>8</c:v>
                        </c:pt>
                        <c:pt idx="8">
                          <c:v>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13</c:v>
                        </c:pt>
                        <c:pt idx="13">
                          <c:v>14</c:v>
                        </c:pt>
                        <c:pt idx="14">
                          <c:v>15</c:v>
                        </c:pt>
                        <c:pt idx="15">
                          <c:v>16</c:v>
                        </c:pt>
                        <c:pt idx="16">
                          <c:v>17</c:v>
                        </c:pt>
                        <c:pt idx="17">
                          <c:v>18</c:v>
                        </c:pt>
                        <c:pt idx="18">
                          <c:v>19</c:v>
                        </c:pt>
                        <c:pt idx="19">
                          <c:v>20</c:v>
                        </c:pt>
                        <c:pt idx="20">
                          <c:v>21</c:v>
                        </c:pt>
                        <c:pt idx="21">
                          <c:v>22</c:v>
                        </c:pt>
                        <c:pt idx="22">
                          <c:v>23</c:v>
                        </c:pt>
                        <c:pt idx="23">
                          <c:v>24</c:v>
                        </c:pt>
                        <c:pt idx="24">
                          <c:v>25</c:v>
                        </c:pt>
                        <c:pt idx="25">
                          <c:v>26</c:v>
                        </c:pt>
                        <c:pt idx="26">
                          <c:v>27</c:v>
                        </c:pt>
                        <c:pt idx="27">
                          <c:v>28</c:v>
                        </c:pt>
                        <c:pt idx="28">
                          <c:v>29</c:v>
                        </c:pt>
                        <c:pt idx="29">
                          <c:v>30</c:v>
                        </c:pt>
                        <c:pt idx="30">
                          <c:v>31</c:v>
                        </c:pt>
                        <c:pt idx="31">
                          <c:v>32</c:v>
                        </c:pt>
                        <c:pt idx="32">
                          <c:v>33</c:v>
                        </c:pt>
                        <c:pt idx="33">
                          <c:v>34</c:v>
                        </c:pt>
                        <c:pt idx="34">
                          <c:v>35</c:v>
                        </c:pt>
                        <c:pt idx="35">
                          <c:v>36</c:v>
                        </c:pt>
                        <c:pt idx="36">
                          <c:v>37</c:v>
                        </c:pt>
                        <c:pt idx="37">
                          <c:v>38</c:v>
                        </c:pt>
                        <c:pt idx="38">
                          <c:v>39</c:v>
                        </c:pt>
                        <c:pt idx="39">
                          <c:v>40</c:v>
                        </c:pt>
                        <c:pt idx="40">
                          <c:v>41</c:v>
                        </c:pt>
                        <c:pt idx="41">
                          <c:v>42</c:v>
                        </c:pt>
                      </c:lvl>
                      <c:lvl>
                        <c:pt idx="0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2019'!$I$108:$I$149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0">
                        <c:v>0</c:v>
                      </c:pt>
                      <c:pt idx="1">
                        <c:v>1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5</c:v>
                      </c:pt>
                      <c:pt idx="5">
                        <c:v>2</c:v>
                      </c:pt>
                      <c:pt idx="6">
                        <c:v>3</c:v>
                      </c:pt>
                      <c:pt idx="7">
                        <c:v>6</c:v>
                      </c:pt>
                      <c:pt idx="8">
                        <c:v>4</c:v>
                      </c:pt>
                      <c:pt idx="9">
                        <c:v>5</c:v>
                      </c:pt>
                      <c:pt idx="10">
                        <c:v>2</c:v>
                      </c:pt>
                      <c:pt idx="11">
                        <c:v>2</c:v>
                      </c:pt>
                      <c:pt idx="12">
                        <c:v>6</c:v>
                      </c:pt>
                      <c:pt idx="13">
                        <c:v>4</c:v>
                      </c:pt>
                      <c:pt idx="14">
                        <c:v>3</c:v>
                      </c:pt>
                      <c:pt idx="15">
                        <c:v>0</c:v>
                      </c:pt>
                      <c:pt idx="16">
                        <c:v>2</c:v>
                      </c:pt>
                      <c:pt idx="17">
                        <c:v>2</c:v>
                      </c:pt>
                      <c:pt idx="18">
                        <c:v>4</c:v>
                      </c:pt>
                      <c:pt idx="19">
                        <c:v>3</c:v>
                      </c:pt>
                      <c:pt idx="20">
                        <c:v>7</c:v>
                      </c:pt>
                      <c:pt idx="21">
                        <c:v>6</c:v>
                      </c:pt>
                      <c:pt idx="22">
                        <c:v>0</c:v>
                      </c:pt>
                      <c:pt idx="23">
                        <c:v>3</c:v>
                      </c:pt>
                      <c:pt idx="24">
                        <c:v>2</c:v>
                      </c:pt>
                      <c:pt idx="25">
                        <c:v>3</c:v>
                      </c:pt>
                      <c:pt idx="26">
                        <c:v>7</c:v>
                      </c:pt>
                      <c:pt idx="27">
                        <c:v>7</c:v>
                      </c:pt>
                      <c:pt idx="28">
                        <c:v>5</c:v>
                      </c:pt>
                      <c:pt idx="29">
                        <c:v>6</c:v>
                      </c:pt>
                      <c:pt idx="30">
                        <c:v>4</c:v>
                      </c:pt>
                      <c:pt idx="31">
                        <c:v>5</c:v>
                      </c:pt>
                      <c:pt idx="32">
                        <c:v>0</c:v>
                      </c:pt>
                      <c:pt idx="33">
                        <c:v>1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1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45C-45F8-9572-8F6A9EBD26E6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2019'!$O$107</c15:sqref>
                        </c15:formulaRef>
                      </c:ext>
                    </c:extLst>
                    <c:strCache>
                      <c:ptCount val="1"/>
                      <c:pt idx="0">
                        <c:v>USA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80000"/>
                          <a:lumOff val="2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80000"/>
                          <a:lumOff val="2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80000"/>
                          <a:lumOff val="2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2019'!$A$108:$B$149</c15:sqref>
                        </c15:formulaRef>
                      </c:ext>
                    </c:extLst>
                    <c:multiLvlStrCache>
                      <c:ptCount val="42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7</c:v>
                        </c:pt>
                        <c:pt idx="7">
                          <c:v>8</c:v>
                        </c:pt>
                        <c:pt idx="8">
                          <c:v>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13</c:v>
                        </c:pt>
                        <c:pt idx="13">
                          <c:v>14</c:v>
                        </c:pt>
                        <c:pt idx="14">
                          <c:v>15</c:v>
                        </c:pt>
                        <c:pt idx="15">
                          <c:v>16</c:v>
                        </c:pt>
                        <c:pt idx="16">
                          <c:v>17</c:v>
                        </c:pt>
                        <c:pt idx="17">
                          <c:v>18</c:v>
                        </c:pt>
                        <c:pt idx="18">
                          <c:v>19</c:v>
                        </c:pt>
                        <c:pt idx="19">
                          <c:v>20</c:v>
                        </c:pt>
                        <c:pt idx="20">
                          <c:v>21</c:v>
                        </c:pt>
                        <c:pt idx="21">
                          <c:v>22</c:v>
                        </c:pt>
                        <c:pt idx="22">
                          <c:v>23</c:v>
                        </c:pt>
                        <c:pt idx="23">
                          <c:v>24</c:v>
                        </c:pt>
                        <c:pt idx="24">
                          <c:v>25</c:v>
                        </c:pt>
                        <c:pt idx="25">
                          <c:v>26</c:v>
                        </c:pt>
                        <c:pt idx="26">
                          <c:v>27</c:v>
                        </c:pt>
                        <c:pt idx="27">
                          <c:v>28</c:v>
                        </c:pt>
                        <c:pt idx="28">
                          <c:v>29</c:v>
                        </c:pt>
                        <c:pt idx="29">
                          <c:v>30</c:v>
                        </c:pt>
                        <c:pt idx="30">
                          <c:v>31</c:v>
                        </c:pt>
                        <c:pt idx="31">
                          <c:v>32</c:v>
                        </c:pt>
                        <c:pt idx="32">
                          <c:v>33</c:v>
                        </c:pt>
                        <c:pt idx="33">
                          <c:v>34</c:v>
                        </c:pt>
                        <c:pt idx="34">
                          <c:v>35</c:v>
                        </c:pt>
                        <c:pt idx="35">
                          <c:v>36</c:v>
                        </c:pt>
                        <c:pt idx="36">
                          <c:v>37</c:v>
                        </c:pt>
                        <c:pt idx="37">
                          <c:v>38</c:v>
                        </c:pt>
                        <c:pt idx="38">
                          <c:v>39</c:v>
                        </c:pt>
                        <c:pt idx="39">
                          <c:v>40</c:v>
                        </c:pt>
                        <c:pt idx="40">
                          <c:v>41</c:v>
                        </c:pt>
                        <c:pt idx="41">
                          <c:v>42</c:v>
                        </c:pt>
                      </c:lvl>
                      <c:lvl>
                        <c:pt idx="0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 1_Americas update 2019'!$O$108:$O$149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0">
                        <c:v>10</c:v>
                      </c:pt>
                      <c:pt idx="1">
                        <c:v>35</c:v>
                      </c:pt>
                      <c:pt idx="2">
                        <c:v>25</c:v>
                      </c:pt>
                      <c:pt idx="3">
                        <c:v>43</c:v>
                      </c:pt>
                      <c:pt idx="4">
                        <c:v>38</c:v>
                      </c:pt>
                      <c:pt idx="5">
                        <c:v>19</c:v>
                      </c:pt>
                      <c:pt idx="6">
                        <c:v>44</c:v>
                      </c:pt>
                      <c:pt idx="7">
                        <c:v>21</c:v>
                      </c:pt>
                      <c:pt idx="8">
                        <c:v>32</c:v>
                      </c:pt>
                      <c:pt idx="9">
                        <c:v>41</c:v>
                      </c:pt>
                      <c:pt idx="10">
                        <c:v>51</c:v>
                      </c:pt>
                      <c:pt idx="11">
                        <c:v>102</c:v>
                      </c:pt>
                      <c:pt idx="12">
                        <c:v>90</c:v>
                      </c:pt>
                      <c:pt idx="13">
                        <c:v>95</c:v>
                      </c:pt>
                      <c:pt idx="14">
                        <c:v>72</c:v>
                      </c:pt>
                      <c:pt idx="15">
                        <c:v>87</c:v>
                      </c:pt>
                      <c:pt idx="16">
                        <c:v>49</c:v>
                      </c:pt>
                      <c:pt idx="17">
                        <c:v>76</c:v>
                      </c:pt>
                      <c:pt idx="18">
                        <c:v>33</c:v>
                      </c:pt>
                      <c:pt idx="19">
                        <c:v>42</c:v>
                      </c:pt>
                      <c:pt idx="20">
                        <c:v>48</c:v>
                      </c:pt>
                      <c:pt idx="21">
                        <c:v>32</c:v>
                      </c:pt>
                      <c:pt idx="22">
                        <c:v>25</c:v>
                      </c:pt>
                      <c:pt idx="23">
                        <c:v>21</c:v>
                      </c:pt>
                      <c:pt idx="24">
                        <c:v>12</c:v>
                      </c:pt>
                      <c:pt idx="25">
                        <c:v>10</c:v>
                      </c:pt>
                      <c:pt idx="26">
                        <c:v>13</c:v>
                      </c:pt>
                      <c:pt idx="27">
                        <c:v>22</c:v>
                      </c:pt>
                      <c:pt idx="28">
                        <c:v>12</c:v>
                      </c:pt>
                      <c:pt idx="29">
                        <c:v>5</c:v>
                      </c:pt>
                      <c:pt idx="30">
                        <c:v>9</c:v>
                      </c:pt>
                      <c:pt idx="31">
                        <c:v>10</c:v>
                      </c:pt>
                      <c:pt idx="32">
                        <c:v>9</c:v>
                      </c:pt>
                      <c:pt idx="33">
                        <c:v>2</c:v>
                      </c:pt>
                      <c:pt idx="34">
                        <c:v>2</c:v>
                      </c:pt>
                      <c:pt idx="35">
                        <c:v>0</c:v>
                      </c:pt>
                      <c:pt idx="36">
                        <c:v>1</c:v>
                      </c:pt>
                      <c:pt idx="37">
                        <c:v>3</c:v>
                      </c:pt>
                      <c:pt idx="38">
                        <c:v>2</c:v>
                      </c:pt>
                      <c:pt idx="39">
                        <c:v>3</c:v>
                      </c:pt>
                      <c:pt idx="40">
                        <c:v>2</c:v>
                      </c:pt>
                      <c:pt idx="4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E45C-45F8-9572-8F6A9EBD26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3579055"/>
        <c:axId val="596762271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'Fig 1_Americas update 2019'!$D$107</c15:sqref>
                        </c15:formulaRef>
                      </c:ext>
                    </c:extLst>
                    <c:strCache>
                      <c:ptCount val="1"/>
                      <c:pt idx="0">
                        <c:v>Brasil</c:v>
                      </c:pt>
                    </c:strCache>
                  </c:strRef>
                </c:tx>
                <c:spPr>
                  <a:ln w="317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'Fig 1_Americas update 2019'!$A$108:$B$149</c15:sqref>
                        </c15:formulaRef>
                      </c:ext>
                    </c:extLst>
                    <c:multiLvlStrCache>
                      <c:ptCount val="42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5</c:v>
                        </c:pt>
                        <c:pt idx="5">
                          <c:v>6</c:v>
                        </c:pt>
                        <c:pt idx="6">
                          <c:v>7</c:v>
                        </c:pt>
                        <c:pt idx="7">
                          <c:v>8</c:v>
                        </c:pt>
                        <c:pt idx="8">
                          <c:v>9</c:v>
                        </c:pt>
                        <c:pt idx="9">
                          <c:v>10</c:v>
                        </c:pt>
                        <c:pt idx="10">
                          <c:v>11</c:v>
                        </c:pt>
                        <c:pt idx="11">
                          <c:v>12</c:v>
                        </c:pt>
                        <c:pt idx="12">
                          <c:v>13</c:v>
                        </c:pt>
                        <c:pt idx="13">
                          <c:v>14</c:v>
                        </c:pt>
                        <c:pt idx="14">
                          <c:v>15</c:v>
                        </c:pt>
                        <c:pt idx="15">
                          <c:v>16</c:v>
                        </c:pt>
                        <c:pt idx="16">
                          <c:v>17</c:v>
                        </c:pt>
                        <c:pt idx="17">
                          <c:v>18</c:v>
                        </c:pt>
                        <c:pt idx="18">
                          <c:v>19</c:v>
                        </c:pt>
                        <c:pt idx="19">
                          <c:v>20</c:v>
                        </c:pt>
                        <c:pt idx="20">
                          <c:v>21</c:v>
                        </c:pt>
                        <c:pt idx="21">
                          <c:v>22</c:v>
                        </c:pt>
                        <c:pt idx="22">
                          <c:v>23</c:v>
                        </c:pt>
                        <c:pt idx="23">
                          <c:v>24</c:v>
                        </c:pt>
                        <c:pt idx="24">
                          <c:v>25</c:v>
                        </c:pt>
                        <c:pt idx="25">
                          <c:v>26</c:v>
                        </c:pt>
                        <c:pt idx="26">
                          <c:v>27</c:v>
                        </c:pt>
                        <c:pt idx="27">
                          <c:v>28</c:v>
                        </c:pt>
                        <c:pt idx="28">
                          <c:v>29</c:v>
                        </c:pt>
                        <c:pt idx="29">
                          <c:v>30</c:v>
                        </c:pt>
                        <c:pt idx="30">
                          <c:v>31</c:v>
                        </c:pt>
                        <c:pt idx="31">
                          <c:v>32</c:v>
                        </c:pt>
                        <c:pt idx="32">
                          <c:v>33</c:v>
                        </c:pt>
                        <c:pt idx="33">
                          <c:v>34</c:v>
                        </c:pt>
                        <c:pt idx="34">
                          <c:v>35</c:v>
                        </c:pt>
                        <c:pt idx="35">
                          <c:v>36</c:v>
                        </c:pt>
                        <c:pt idx="36">
                          <c:v>37</c:v>
                        </c:pt>
                        <c:pt idx="37">
                          <c:v>38</c:v>
                        </c:pt>
                        <c:pt idx="38">
                          <c:v>39</c:v>
                        </c:pt>
                        <c:pt idx="39">
                          <c:v>40</c:v>
                        </c:pt>
                        <c:pt idx="40">
                          <c:v>41</c:v>
                        </c:pt>
                        <c:pt idx="41">
                          <c:v>42</c:v>
                        </c:pt>
                      </c:lvl>
                      <c:lvl>
                        <c:pt idx="0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'Fig 1_Americas update 2019'!$D$108:$D$149</c15:sqref>
                        </c15:formulaRef>
                      </c:ext>
                    </c:extLst>
                    <c:numCache>
                      <c:formatCode>#,##0_);[Red]\(#,##0\)</c:formatCode>
                      <c:ptCount val="42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9</c:v>
                      </c:pt>
                      <c:pt idx="4">
                        <c:v>5</c:v>
                      </c:pt>
                      <c:pt idx="5">
                        <c:v>5</c:v>
                      </c:pt>
                      <c:pt idx="6">
                        <c:v>17</c:v>
                      </c:pt>
                      <c:pt idx="7">
                        <c:v>14</c:v>
                      </c:pt>
                      <c:pt idx="8">
                        <c:v>10</c:v>
                      </c:pt>
                      <c:pt idx="9">
                        <c:v>15</c:v>
                      </c:pt>
                      <c:pt idx="10">
                        <c:v>3</c:v>
                      </c:pt>
                      <c:pt idx="11">
                        <c:v>9</c:v>
                      </c:pt>
                      <c:pt idx="12">
                        <c:v>4</c:v>
                      </c:pt>
                      <c:pt idx="13">
                        <c:v>7</c:v>
                      </c:pt>
                      <c:pt idx="14">
                        <c:v>6</c:v>
                      </c:pt>
                      <c:pt idx="15">
                        <c:v>9</c:v>
                      </c:pt>
                      <c:pt idx="16">
                        <c:v>12</c:v>
                      </c:pt>
                      <c:pt idx="17">
                        <c:v>14</c:v>
                      </c:pt>
                      <c:pt idx="18">
                        <c:v>14</c:v>
                      </c:pt>
                      <c:pt idx="19">
                        <c:v>18</c:v>
                      </c:pt>
                      <c:pt idx="20">
                        <c:v>27</c:v>
                      </c:pt>
                      <c:pt idx="21">
                        <c:v>44</c:v>
                      </c:pt>
                      <c:pt idx="22">
                        <c:v>74</c:v>
                      </c:pt>
                      <c:pt idx="23">
                        <c:v>115</c:v>
                      </c:pt>
                      <c:pt idx="24">
                        <c:v>190</c:v>
                      </c:pt>
                      <c:pt idx="25">
                        <c:v>274</c:v>
                      </c:pt>
                      <c:pt idx="26">
                        <c:v>408</c:v>
                      </c:pt>
                      <c:pt idx="27">
                        <c:v>559</c:v>
                      </c:pt>
                      <c:pt idx="28">
                        <c:v>675</c:v>
                      </c:pt>
                      <c:pt idx="29">
                        <c:v>1122</c:v>
                      </c:pt>
                      <c:pt idx="30">
                        <c:v>1108</c:v>
                      </c:pt>
                      <c:pt idx="31">
                        <c:v>1407</c:v>
                      </c:pt>
                      <c:pt idx="32">
                        <c:v>1216</c:v>
                      </c:pt>
                      <c:pt idx="33">
                        <c:v>1002</c:v>
                      </c:pt>
                      <c:pt idx="34">
                        <c:v>850</c:v>
                      </c:pt>
                      <c:pt idx="35">
                        <c:v>526</c:v>
                      </c:pt>
                      <c:pt idx="36">
                        <c:v>290</c:v>
                      </c:pt>
                      <c:pt idx="37">
                        <c:v>105</c:v>
                      </c:pt>
                      <c:pt idx="38">
                        <c:v>112</c:v>
                      </c:pt>
                      <c:pt idx="39">
                        <c:v>83</c:v>
                      </c:pt>
                      <c:pt idx="40">
                        <c:v>56</c:v>
                      </c:pt>
                      <c:pt idx="41">
                        <c:v>11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E45C-45F8-9572-8F6A9EBD26E6}"/>
                  </c:ext>
                </c:extLst>
              </c15:ser>
            </c15:filteredLineSeries>
          </c:ext>
        </c:extLst>
      </c:lineChart>
      <c:catAx>
        <c:axId val="105904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3354527"/>
        <c:crosses val="autoZero"/>
        <c:auto val="1"/>
        <c:lblAlgn val="ctr"/>
        <c:lblOffset val="100"/>
        <c:noMultiLvlLbl val="0"/>
      </c:catAx>
      <c:valAx>
        <c:axId val="8833545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 sz="900" b="0" dirty="0">
                    <a:solidFill>
                      <a:schemeClr val="tx1"/>
                    </a:solidFill>
                    <a:latin typeface="+mj-lt"/>
                  </a:rPr>
                  <a:t>Número de 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9049439"/>
        <c:crosses val="autoZero"/>
        <c:crossBetween val="between"/>
      </c:valAx>
      <c:valAx>
        <c:axId val="596762271"/>
        <c:scaling>
          <c:orientation val="minMax"/>
        </c:scaling>
        <c:delete val="1"/>
        <c:axPos val="r"/>
        <c:numFmt formatCode="#,##0_);[Red]\(#,##0\)" sourceLinked="1"/>
        <c:majorTickMark val="none"/>
        <c:minorTickMark val="none"/>
        <c:tickLblPos val="nextTo"/>
        <c:crossAx val="1393579055"/>
        <c:crosses val="max"/>
        <c:crossBetween val="between"/>
      </c:valAx>
      <c:catAx>
        <c:axId val="1393579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67622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49272833208931"/>
          <c:y val="2.0388781671510741E-2"/>
          <c:w val="0.77111728856627593"/>
          <c:h val="0.72176850356212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measles deaths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_(* #,##0.00_);_(* \(#,##0.00\);_(* "-"??_);_(@_)</c:formatCode>
                <c:ptCount val="19"/>
                <c:pt idx="0">
                  <c:v>535555.62568547705</c:v>
                </c:pt>
                <c:pt idx="1">
                  <c:v>527728.78639358864</c:v>
                </c:pt>
                <c:pt idx="2">
                  <c:v>494046.87072897825</c:v>
                </c:pt>
                <c:pt idx="3">
                  <c:v>525925.35219552764</c:v>
                </c:pt>
                <c:pt idx="4">
                  <c:v>364776.64621213265</c:v>
                </c:pt>
                <c:pt idx="5">
                  <c:v>405400.49697359605</c:v>
                </c:pt>
                <c:pt idx="6">
                  <c:v>267218.57481940015</c:v>
                </c:pt>
                <c:pt idx="7">
                  <c:v>168667.2590590769</c:v>
                </c:pt>
                <c:pt idx="8">
                  <c:v>189965.91679252029</c:v>
                </c:pt>
                <c:pt idx="9">
                  <c:v>198489.12907438073</c:v>
                </c:pt>
                <c:pt idx="10">
                  <c:v>162098.9307328047</c:v>
                </c:pt>
                <c:pt idx="11">
                  <c:v>220615.53715619206</c:v>
                </c:pt>
                <c:pt idx="12">
                  <c:v>148244.13521036817</c:v>
                </c:pt>
                <c:pt idx="13">
                  <c:v>170650.19757847788</c:v>
                </c:pt>
                <c:pt idx="14">
                  <c:v>153684.76082426441</c:v>
                </c:pt>
                <c:pt idx="15">
                  <c:v>157208.37639957442</c:v>
                </c:pt>
                <c:pt idx="16">
                  <c:v>167059.27189872472</c:v>
                </c:pt>
                <c:pt idx="17">
                  <c:v>124027.31721019499</c:v>
                </c:pt>
                <c:pt idx="18">
                  <c:v>142287.81338892964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0-4BC3-8C1A-87F3169DD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1023006240"/>
        <c:axId val="1023000336"/>
      </c:barChart>
      <c:catAx>
        <c:axId val="102300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3000336"/>
        <c:crosses val="autoZero"/>
        <c:auto val="1"/>
        <c:lblAlgn val="ctr"/>
        <c:lblOffset val="100"/>
        <c:noMultiLvlLbl val="0"/>
      </c:catAx>
      <c:valAx>
        <c:axId val="102300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Número</a:t>
                </a:r>
                <a:r>
                  <a:rPr lang="pt-BR" baseline="0" dirty="0"/>
                  <a:t> de óbitos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0"/>
              <c:y val="0.24926839046955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300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F4-4D43-AA74-F1BCFB0A7D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F4-4D43-AA74-F1BCFB0A7D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F4-4D43-AA74-F1BCFB0A7D90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F4-4D43-AA74-F1BCFB0A7D90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F4-4D43-AA74-F1BCFB0A7D90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F4-4D43-AA74-F1BCFB0A7D90}"/>
              </c:ext>
            </c:extLst>
          </c:dPt>
          <c:cat>
            <c:strRef>
              <c:f>Sheet1!$A$2:$A$7</c:f>
              <c:strCache>
                <c:ptCount val="6"/>
                <c:pt idx="0">
                  <c:v>AFR</c:v>
                </c:pt>
                <c:pt idx="1">
                  <c:v>AMR</c:v>
                </c:pt>
                <c:pt idx="2">
                  <c:v>EMR</c:v>
                </c:pt>
                <c:pt idx="3">
                  <c:v>EUR</c:v>
                </c:pt>
                <c:pt idx="4">
                  <c:v>SEAR</c:v>
                </c:pt>
                <c:pt idx="5">
                  <c:v>WPR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#,##0">
                  <c:v>52600</c:v>
                </c:pt>
                <c:pt idx="1">
                  <c:v>0</c:v>
                </c:pt>
                <c:pt idx="2" formatCode="#,##0">
                  <c:v>49000</c:v>
                </c:pt>
                <c:pt idx="3">
                  <c:v>200</c:v>
                </c:pt>
                <c:pt idx="4" formatCode="#,##0">
                  <c:v>39100</c:v>
                </c:pt>
                <c:pt idx="5">
                  <c:v>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F4-4D43-AA74-F1BCFB0A7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7030A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AE-45D3-B8D2-62F5480B8DA7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AE-45D3-B8D2-62F5480B8DA7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AE-45D3-B8D2-62F5480B8DA7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AE-45D3-B8D2-62F5480B8DA7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AE-45D3-B8D2-62F5480B8DA7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DAE-45D3-B8D2-62F5480B8DA7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DAE-45D3-B8D2-62F5480B8DA7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DAE-45D3-B8D2-62F5480B8DA7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DAE-45D3-B8D2-62F5480B8DA7}"/>
              </c:ext>
            </c:extLst>
          </c:dPt>
          <c:dPt>
            <c:idx val="1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DAE-45D3-B8D2-62F5480B8DA7}"/>
              </c:ext>
            </c:extLst>
          </c:dPt>
          <c:dPt>
            <c:idx val="1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DAE-45D3-B8D2-62F5480B8DA7}"/>
              </c:ext>
            </c:extLst>
          </c:dPt>
          <c:dPt>
            <c:idx val="14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DAE-45D3-B8D2-62F5480B8DA7}"/>
              </c:ext>
            </c:extLst>
          </c:dPt>
          <c:dPt>
            <c:idx val="15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DAE-45D3-B8D2-62F5480B8DA7}"/>
              </c:ext>
            </c:extLst>
          </c:dPt>
          <c:dPt>
            <c:idx val="16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DAE-45D3-B8D2-62F5480B8DA7}"/>
              </c:ext>
            </c:extLst>
          </c:dPt>
          <c:dPt>
            <c:idx val="17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DAE-45D3-B8D2-62F5480B8DA7}"/>
              </c:ext>
            </c:extLst>
          </c:dPt>
          <c:dPt>
            <c:idx val="18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DAE-45D3-B8D2-62F5480B8DA7}"/>
              </c:ext>
            </c:extLst>
          </c:dPt>
          <c:dPt>
            <c:idx val="19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CDAE-45D3-B8D2-62F5480B8DA7}"/>
              </c:ext>
            </c:extLst>
          </c:dPt>
          <c:dPt>
            <c:idx val="2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CDAE-45D3-B8D2-62F5480B8DA7}"/>
              </c:ext>
            </c:extLst>
          </c:dPt>
          <c:dPt>
            <c:idx val="2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CDAE-45D3-B8D2-62F5480B8DA7}"/>
              </c:ext>
            </c:extLst>
          </c:dPt>
          <c:dPt>
            <c:idx val="2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CDAE-45D3-B8D2-62F5480B8DA7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CDAE-45D3-B8D2-62F5480B8D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Planilha1!$A$2:$B$25</c:f>
              <c:multiLvlStrCache>
                <c:ptCount val="24"/>
                <c:lvl>
                  <c:pt idx="0">
                    <c:v>Fev</c:v>
                  </c:pt>
                  <c:pt idx="1">
                    <c:v>Mar</c:v>
                  </c:pt>
                  <c:pt idx="2">
                    <c:v>Abr</c:v>
                  </c:pt>
                  <c:pt idx="3">
                    <c:v>Mai</c:v>
                  </c:pt>
                  <c:pt idx="4">
                    <c:v>Jun</c:v>
                  </c:pt>
                  <c:pt idx="5">
                    <c:v>Jul</c:v>
                  </c:pt>
                  <c:pt idx="6">
                    <c:v>Ago</c:v>
                  </c:pt>
                  <c:pt idx="7">
                    <c:v>Set</c:v>
                  </c:pt>
                  <c:pt idx="8">
                    <c:v>Out</c:v>
                  </c:pt>
                  <c:pt idx="9">
                    <c:v>Nov</c:v>
                  </c:pt>
                  <c:pt idx="10">
                    <c:v>Dez</c:v>
                  </c:pt>
                  <c:pt idx="11">
                    <c:v>Jan</c:v>
                  </c:pt>
                  <c:pt idx="12">
                    <c:v>Fev</c:v>
                  </c:pt>
                  <c:pt idx="13">
                    <c:v>Mar</c:v>
                  </c:pt>
                  <c:pt idx="14">
                    <c:v>Abr</c:v>
                  </c:pt>
                  <c:pt idx="15">
                    <c:v>Mai</c:v>
                  </c:pt>
                  <c:pt idx="16">
                    <c:v>Jun</c:v>
                  </c:pt>
                  <c:pt idx="17">
                    <c:v>Jul</c:v>
                  </c:pt>
                  <c:pt idx="18">
                    <c:v>Ago</c:v>
                  </c:pt>
                  <c:pt idx="19">
                    <c:v>Set</c:v>
                  </c:pt>
                  <c:pt idx="20">
                    <c:v>Out</c:v>
                  </c:pt>
                  <c:pt idx="21">
                    <c:v>Nov</c:v>
                  </c:pt>
                  <c:pt idx="22">
                    <c:v>Dez</c:v>
                  </c:pt>
                  <c:pt idx="23">
                    <c:v>Jan</c:v>
                  </c:pt>
                </c:lvl>
                <c:lvl>
                  <c:pt idx="0">
                    <c:v>2018</c:v>
                  </c:pt>
                  <c:pt idx="11">
                    <c:v>2019</c:v>
                  </c:pt>
                  <c:pt idx="23">
                    <c:v>2020</c:v>
                  </c:pt>
                </c:lvl>
              </c:multiLvlStrCache>
            </c:multiLvlStrRef>
          </c:cat>
          <c:val>
            <c:numRef>
              <c:f>Planilha1!$C$2:$C$25</c:f>
              <c:numCache>
                <c:formatCode>General</c:formatCode>
                <c:ptCount val="24"/>
                <c:pt idx="0">
                  <c:v>29</c:v>
                </c:pt>
                <c:pt idx="1">
                  <c:v>202</c:v>
                </c:pt>
                <c:pt idx="2">
                  <c:v>225</c:v>
                </c:pt>
                <c:pt idx="3">
                  <c:v>617</c:v>
                </c:pt>
                <c:pt idx="4" formatCode="#,##0">
                  <c:v>2098</c:v>
                </c:pt>
                <c:pt idx="5" formatCode="#,##0">
                  <c:v>3953</c:v>
                </c:pt>
                <c:pt idx="6" formatCode="#,##0">
                  <c:v>2385</c:v>
                </c:pt>
                <c:pt idx="7" formatCode="#,##0">
                  <c:v>569</c:v>
                </c:pt>
                <c:pt idx="8" formatCode="#,##0">
                  <c:v>199</c:v>
                </c:pt>
                <c:pt idx="9" formatCode="#,##0">
                  <c:v>59</c:v>
                </c:pt>
                <c:pt idx="10" formatCode="#,##0">
                  <c:v>10</c:v>
                </c:pt>
                <c:pt idx="11" formatCode="#,##0">
                  <c:v>15</c:v>
                </c:pt>
                <c:pt idx="12" formatCode="#,##0">
                  <c:v>57</c:v>
                </c:pt>
                <c:pt idx="13" formatCode="#,##0">
                  <c:v>39</c:v>
                </c:pt>
                <c:pt idx="14" formatCode="#,##0">
                  <c:v>41</c:v>
                </c:pt>
                <c:pt idx="15" formatCode="#,##0">
                  <c:v>107</c:v>
                </c:pt>
                <c:pt idx="16" formatCode="#,##0">
                  <c:v>666</c:v>
                </c:pt>
                <c:pt idx="17" formatCode="#,##0">
                  <c:v>2876</c:v>
                </c:pt>
                <c:pt idx="18" formatCode="#,##0">
                  <c:v>6475</c:v>
                </c:pt>
                <c:pt idx="19" formatCode="#,##0">
                  <c:v>4120</c:v>
                </c:pt>
                <c:pt idx="20" formatCode="#,##0">
                  <c:v>2808</c:v>
                </c:pt>
                <c:pt idx="21" formatCode="#,##0">
                  <c:v>806</c:v>
                </c:pt>
                <c:pt idx="22" formatCode="#,##0">
                  <c:v>193</c:v>
                </c:pt>
                <c:pt idx="23" formatCode="#,##0">
                  <c:v>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CDAE-45D3-B8D2-62F5480B8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overlap val="10"/>
        <c:axId val="216867119"/>
        <c:axId val="216868783"/>
      </c:barChart>
      <c:catAx>
        <c:axId val="2168671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/>
                  <a:t>Ano e mês de início de exantema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6868783"/>
        <c:crosses val="autoZero"/>
        <c:auto val="1"/>
        <c:lblAlgn val="ctr"/>
        <c:lblOffset val="100"/>
        <c:noMultiLvlLbl val="0"/>
      </c:catAx>
      <c:valAx>
        <c:axId val="216868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/>
                  <a:t>Nº de 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6867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'curva brasil'!$B$1</c:f>
              <c:strCache>
                <c:ptCount val="1"/>
                <c:pt idx="0">
                  <c:v>Confirmado por critério laboratorial(13.837)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val>
            <c:numRef>
              <c:f>'curva brasil'!$B$2:$B$53</c:f>
              <c:numCache>
                <c:formatCode>General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11</c:v>
                </c:pt>
                <c:pt idx="4">
                  <c:v>4</c:v>
                </c:pt>
                <c:pt idx="5">
                  <c:v>6</c:v>
                </c:pt>
                <c:pt idx="6">
                  <c:v>18</c:v>
                </c:pt>
                <c:pt idx="7">
                  <c:v>13</c:v>
                </c:pt>
                <c:pt idx="8">
                  <c:v>8</c:v>
                </c:pt>
                <c:pt idx="9">
                  <c:v>13</c:v>
                </c:pt>
                <c:pt idx="10">
                  <c:v>4</c:v>
                </c:pt>
                <c:pt idx="11">
                  <c:v>8</c:v>
                </c:pt>
                <c:pt idx="12">
                  <c:v>3</c:v>
                </c:pt>
                <c:pt idx="13">
                  <c:v>6</c:v>
                </c:pt>
                <c:pt idx="14">
                  <c:v>5</c:v>
                </c:pt>
                <c:pt idx="15">
                  <c:v>6</c:v>
                </c:pt>
                <c:pt idx="16">
                  <c:v>10</c:v>
                </c:pt>
                <c:pt idx="17">
                  <c:v>11</c:v>
                </c:pt>
                <c:pt idx="18">
                  <c:v>14</c:v>
                </c:pt>
                <c:pt idx="19">
                  <c:v>19</c:v>
                </c:pt>
                <c:pt idx="20">
                  <c:v>25</c:v>
                </c:pt>
                <c:pt idx="21">
                  <c:v>37</c:v>
                </c:pt>
                <c:pt idx="22">
                  <c:v>66</c:v>
                </c:pt>
                <c:pt idx="23">
                  <c:v>107</c:v>
                </c:pt>
                <c:pt idx="24">
                  <c:v>177</c:v>
                </c:pt>
                <c:pt idx="25">
                  <c:v>242</c:v>
                </c:pt>
                <c:pt idx="26">
                  <c:v>365</c:v>
                </c:pt>
                <c:pt idx="27">
                  <c:v>490</c:v>
                </c:pt>
                <c:pt idx="28">
                  <c:v>546</c:v>
                </c:pt>
                <c:pt idx="29">
                  <c:v>884</c:v>
                </c:pt>
                <c:pt idx="30">
                  <c:v>844</c:v>
                </c:pt>
                <c:pt idx="31">
                  <c:v>1102</c:v>
                </c:pt>
                <c:pt idx="32">
                  <c:v>1000</c:v>
                </c:pt>
                <c:pt idx="33">
                  <c:v>952</c:v>
                </c:pt>
                <c:pt idx="34">
                  <c:v>949</c:v>
                </c:pt>
                <c:pt idx="35">
                  <c:v>927</c:v>
                </c:pt>
                <c:pt idx="36">
                  <c:v>803</c:v>
                </c:pt>
                <c:pt idx="37">
                  <c:v>682</c:v>
                </c:pt>
                <c:pt idx="38">
                  <c:v>560</c:v>
                </c:pt>
                <c:pt idx="39">
                  <c:v>560</c:v>
                </c:pt>
                <c:pt idx="40">
                  <c:v>457</c:v>
                </c:pt>
                <c:pt idx="41">
                  <c:v>394</c:v>
                </c:pt>
                <c:pt idx="42">
                  <c:v>300</c:v>
                </c:pt>
                <c:pt idx="43">
                  <c:v>300</c:v>
                </c:pt>
                <c:pt idx="44">
                  <c:v>253</c:v>
                </c:pt>
                <c:pt idx="45">
                  <c:v>157</c:v>
                </c:pt>
                <c:pt idx="46">
                  <c:v>158</c:v>
                </c:pt>
                <c:pt idx="47">
                  <c:v>130</c:v>
                </c:pt>
                <c:pt idx="48">
                  <c:v>107</c:v>
                </c:pt>
                <c:pt idx="49">
                  <c:v>46</c:v>
                </c:pt>
                <c:pt idx="50">
                  <c:v>29</c:v>
                </c:pt>
                <c:pt idx="5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C-4306-B340-1C862DA759FC}"/>
            </c:ext>
          </c:extLst>
        </c:ser>
        <c:ser>
          <c:idx val="1"/>
          <c:order val="1"/>
          <c:tx>
            <c:strRef>
              <c:f>'curva brasil'!$C$1</c:f>
              <c:strCache>
                <c:ptCount val="1"/>
                <c:pt idx="0">
                  <c:v>Confirmado por critério clínico epidemiológico(4.366)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'curva brasil'!$C$2:$C$53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3</c:v>
                </c:pt>
                <c:pt idx="16">
                  <c:v>2</c:v>
                </c:pt>
                <c:pt idx="17">
                  <c:v>4</c:v>
                </c:pt>
                <c:pt idx="18">
                  <c:v>1</c:v>
                </c:pt>
                <c:pt idx="19">
                  <c:v>1</c:v>
                </c:pt>
                <c:pt idx="20">
                  <c:v>3</c:v>
                </c:pt>
                <c:pt idx="21">
                  <c:v>7</c:v>
                </c:pt>
                <c:pt idx="22">
                  <c:v>10</c:v>
                </c:pt>
                <c:pt idx="23">
                  <c:v>10</c:v>
                </c:pt>
                <c:pt idx="24">
                  <c:v>14</c:v>
                </c:pt>
                <c:pt idx="25">
                  <c:v>40</c:v>
                </c:pt>
                <c:pt idx="26">
                  <c:v>50</c:v>
                </c:pt>
                <c:pt idx="27">
                  <c:v>87</c:v>
                </c:pt>
                <c:pt idx="28">
                  <c:v>163</c:v>
                </c:pt>
                <c:pt idx="29">
                  <c:v>291</c:v>
                </c:pt>
                <c:pt idx="30">
                  <c:v>324</c:v>
                </c:pt>
                <c:pt idx="31">
                  <c:v>380</c:v>
                </c:pt>
                <c:pt idx="32">
                  <c:v>364</c:v>
                </c:pt>
                <c:pt idx="33">
                  <c:v>283</c:v>
                </c:pt>
                <c:pt idx="34">
                  <c:v>277</c:v>
                </c:pt>
                <c:pt idx="35">
                  <c:v>260</c:v>
                </c:pt>
                <c:pt idx="36">
                  <c:v>336</c:v>
                </c:pt>
                <c:pt idx="37">
                  <c:v>325</c:v>
                </c:pt>
                <c:pt idx="38">
                  <c:v>228</c:v>
                </c:pt>
                <c:pt idx="39">
                  <c:v>219</c:v>
                </c:pt>
                <c:pt idx="40">
                  <c:v>218</c:v>
                </c:pt>
                <c:pt idx="41">
                  <c:v>140</c:v>
                </c:pt>
                <c:pt idx="42">
                  <c:v>135</c:v>
                </c:pt>
                <c:pt idx="43">
                  <c:v>95</c:v>
                </c:pt>
                <c:pt idx="44">
                  <c:v>32</c:v>
                </c:pt>
                <c:pt idx="45">
                  <c:v>18</c:v>
                </c:pt>
                <c:pt idx="46">
                  <c:v>17</c:v>
                </c:pt>
                <c:pt idx="47">
                  <c:v>6</c:v>
                </c:pt>
                <c:pt idx="48">
                  <c:v>3</c:v>
                </c:pt>
                <c:pt idx="49">
                  <c:v>5</c:v>
                </c:pt>
                <c:pt idx="50">
                  <c:v>1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9C-4306-B340-1C862DA759FC}"/>
            </c:ext>
          </c:extLst>
        </c:ser>
        <c:ser>
          <c:idx val="2"/>
          <c:order val="2"/>
          <c:tx>
            <c:strRef>
              <c:f>'curva brasil'!$D$1</c:f>
              <c:strCache>
                <c:ptCount val="1"/>
                <c:pt idx="0">
                  <c:v>Em investigação(10.893)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val>
            <c:numRef>
              <c:f>'curva brasil'!$D$2:$D$53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2</c:v>
                </c:pt>
                <c:pt idx="21">
                  <c:v>0</c:v>
                </c:pt>
                <c:pt idx="22">
                  <c:v>2</c:v>
                </c:pt>
                <c:pt idx="23">
                  <c:v>7</c:v>
                </c:pt>
                <c:pt idx="24">
                  <c:v>9</c:v>
                </c:pt>
                <c:pt idx="25">
                  <c:v>8</c:v>
                </c:pt>
                <c:pt idx="26">
                  <c:v>15</c:v>
                </c:pt>
                <c:pt idx="27">
                  <c:v>33</c:v>
                </c:pt>
                <c:pt idx="28">
                  <c:v>58</c:v>
                </c:pt>
                <c:pt idx="29">
                  <c:v>84</c:v>
                </c:pt>
                <c:pt idx="30">
                  <c:v>106</c:v>
                </c:pt>
                <c:pt idx="31">
                  <c:v>154</c:v>
                </c:pt>
                <c:pt idx="32">
                  <c:v>185</c:v>
                </c:pt>
                <c:pt idx="33">
                  <c:v>213</c:v>
                </c:pt>
                <c:pt idx="34">
                  <c:v>233</c:v>
                </c:pt>
                <c:pt idx="35">
                  <c:v>308</c:v>
                </c:pt>
                <c:pt idx="36">
                  <c:v>393</c:v>
                </c:pt>
                <c:pt idx="37">
                  <c:v>400</c:v>
                </c:pt>
                <c:pt idx="38">
                  <c:v>409</c:v>
                </c:pt>
                <c:pt idx="39">
                  <c:v>489</c:v>
                </c:pt>
                <c:pt idx="40">
                  <c:v>560</c:v>
                </c:pt>
                <c:pt idx="41">
                  <c:v>714</c:v>
                </c:pt>
                <c:pt idx="42">
                  <c:v>760</c:v>
                </c:pt>
                <c:pt idx="43">
                  <c:v>874</c:v>
                </c:pt>
                <c:pt idx="44">
                  <c:v>943</c:v>
                </c:pt>
                <c:pt idx="45">
                  <c:v>732</c:v>
                </c:pt>
                <c:pt idx="46">
                  <c:v>841</c:v>
                </c:pt>
                <c:pt idx="47">
                  <c:v>710</c:v>
                </c:pt>
                <c:pt idx="48">
                  <c:v>677</c:v>
                </c:pt>
                <c:pt idx="49">
                  <c:v>479</c:v>
                </c:pt>
                <c:pt idx="50">
                  <c:v>346</c:v>
                </c:pt>
                <c:pt idx="51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9C-4306-B340-1C862DA759FC}"/>
            </c:ext>
          </c:extLst>
        </c:ser>
        <c:ser>
          <c:idx val="3"/>
          <c:order val="3"/>
          <c:tx>
            <c:strRef>
              <c:f>'curva brasil'!$E$1</c:f>
              <c:strCache>
                <c:ptCount val="1"/>
                <c:pt idx="0">
                  <c:v>Descartado(35.669)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val>
            <c:numRef>
              <c:f>'curva brasil'!$E$2:$E$53</c:f>
              <c:numCache>
                <c:formatCode>General</c:formatCode>
                <c:ptCount val="52"/>
                <c:pt idx="0">
                  <c:v>22</c:v>
                </c:pt>
                <c:pt idx="1">
                  <c:v>45</c:v>
                </c:pt>
                <c:pt idx="2">
                  <c:v>33</c:v>
                </c:pt>
                <c:pt idx="3">
                  <c:v>34</c:v>
                </c:pt>
                <c:pt idx="4">
                  <c:v>32</c:v>
                </c:pt>
                <c:pt idx="5">
                  <c:v>25</c:v>
                </c:pt>
                <c:pt idx="6">
                  <c:v>34</c:v>
                </c:pt>
                <c:pt idx="7">
                  <c:v>62</c:v>
                </c:pt>
                <c:pt idx="8">
                  <c:v>57</c:v>
                </c:pt>
                <c:pt idx="9">
                  <c:v>69</c:v>
                </c:pt>
                <c:pt idx="10">
                  <c:v>59</c:v>
                </c:pt>
                <c:pt idx="11">
                  <c:v>76</c:v>
                </c:pt>
                <c:pt idx="12">
                  <c:v>79</c:v>
                </c:pt>
                <c:pt idx="13">
                  <c:v>92</c:v>
                </c:pt>
                <c:pt idx="14">
                  <c:v>73</c:v>
                </c:pt>
                <c:pt idx="15">
                  <c:v>80</c:v>
                </c:pt>
                <c:pt idx="16">
                  <c:v>66</c:v>
                </c:pt>
                <c:pt idx="17">
                  <c:v>59</c:v>
                </c:pt>
                <c:pt idx="18">
                  <c:v>70</c:v>
                </c:pt>
                <c:pt idx="19">
                  <c:v>71</c:v>
                </c:pt>
                <c:pt idx="20">
                  <c:v>71</c:v>
                </c:pt>
                <c:pt idx="21">
                  <c:v>79</c:v>
                </c:pt>
                <c:pt idx="22">
                  <c:v>81</c:v>
                </c:pt>
                <c:pt idx="23">
                  <c:v>91</c:v>
                </c:pt>
                <c:pt idx="24">
                  <c:v>129</c:v>
                </c:pt>
                <c:pt idx="25">
                  <c:v>163</c:v>
                </c:pt>
                <c:pt idx="26">
                  <c:v>247</c:v>
                </c:pt>
                <c:pt idx="27">
                  <c:v>485</c:v>
                </c:pt>
                <c:pt idx="28">
                  <c:v>946</c:v>
                </c:pt>
                <c:pt idx="29">
                  <c:v>1807</c:v>
                </c:pt>
                <c:pt idx="30">
                  <c:v>2200</c:v>
                </c:pt>
                <c:pt idx="31">
                  <c:v>2699</c:v>
                </c:pt>
                <c:pt idx="32">
                  <c:v>2634</c:v>
                </c:pt>
                <c:pt idx="33">
                  <c:v>2540</c:v>
                </c:pt>
                <c:pt idx="34">
                  <c:v>2654</c:v>
                </c:pt>
                <c:pt idx="35">
                  <c:v>2924</c:v>
                </c:pt>
                <c:pt idx="36">
                  <c:v>3022</c:v>
                </c:pt>
                <c:pt idx="37">
                  <c:v>2442</c:v>
                </c:pt>
                <c:pt idx="38">
                  <c:v>1653</c:v>
                </c:pt>
                <c:pt idx="39">
                  <c:v>1703</c:v>
                </c:pt>
                <c:pt idx="40">
                  <c:v>1555</c:v>
                </c:pt>
                <c:pt idx="41">
                  <c:v>1365</c:v>
                </c:pt>
                <c:pt idx="42">
                  <c:v>982</c:v>
                </c:pt>
                <c:pt idx="43">
                  <c:v>710</c:v>
                </c:pt>
                <c:pt idx="44">
                  <c:v>426</c:v>
                </c:pt>
                <c:pt idx="45">
                  <c:v>263</c:v>
                </c:pt>
                <c:pt idx="46">
                  <c:v>232</c:v>
                </c:pt>
                <c:pt idx="47">
                  <c:v>177</c:v>
                </c:pt>
                <c:pt idx="48">
                  <c:v>127</c:v>
                </c:pt>
                <c:pt idx="49">
                  <c:v>79</c:v>
                </c:pt>
                <c:pt idx="50">
                  <c:v>36</c:v>
                </c:pt>
                <c:pt idx="5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9C-4306-B340-1C862DA75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13148128"/>
        <c:axId val="313148520"/>
      </c:barChart>
      <c:lineChart>
        <c:grouping val="standard"/>
        <c:varyColors val="0"/>
        <c:ser>
          <c:idx val="4"/>
          <c:order val="4"/>
          <c:tx>
            <c:strRef>
              <c:f>'curva brasil'!$H$1</c:f>
              <c:strCache>
                <c:ptCount val="1"/>
                <c:pt idx="0">
                  <c:v>projeção</c:v>
                </c:pt>
              </c:strCache>
            </c:strRef>
          </c:tx>
          <c:spPr>
            <a:ln w="952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'curva brasil'!$H$2:$H$53</c:f>
              <c:numCache>
                <c:formatCode>General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11.244444444444444</c:v>
                </c:pt>
                <c:pt idx="4">
                  <c:v>5.1351351351351351</c:v>
                </c:pt>
                <c:pt idx="5">
                  <c:v>6.387096774193548</c:v>
                </c:pt>
                <c:pt idx="6">
                  <c:v>19</c:v>
                </c:pt>
                <c:pt idx="7">
                  <c:v>16.205128205128204</c:v>
                </c:pt>
                <c:pt idx="8">
                  <c:v>11.161764705882353</c:v>
                </c:pt>
                <c:pt idx="9">
                  <c:v>15.178571428571429</c:v>
                </c:pt>
                <c:pt idx="10">
                  <c:v>5</c:v>
                </c:pt>
                <c:pt idx="11">
                  <c:v>9</c:v>
                </c:pt>
                <c:pt idx="12">
                  <c:v>3.1097560975609757</c:v>
                </c:pt>
                <c:pt idx="13">
                  <c:v>7</c:v>
                </c:pt>
                <c:pt idx="14">
                  <c:v>5.1282051282051277</c:v>
                </c:pt>
                <c:pt idx="15">
                  <c:v>9</c:v>
                </c:pt>
                <c:pt idx="16">
                  <c:v>12.153846153846153</c:v>
                </c:pt>
                <c:pt idx="17">
                  <c:v>15.202702702702704</c:v>
                </c:pt>
                <c:pt idx="18">
                  <c:v>15.352941176470589</c:v>
                </c:pt>
                <c:pt idx="19">
                  <c:v>20.219780219780219</c:v>
                </c:pt>
                <c:pt idx="20">
                  <c:v>28.565656565656564</c:v>
                </c:pt>
                <c:pt idx="21">
                  <c:v>44</c:v>
                </c:pt>
                <c:pt idx="22">
                  <c:v>76.968152866242036</c:v>
                </c:pt>
                <c:pt idx="23">
                  <c:v>120.9375</c:v>
                </c:pt>
                <c:pt idx="24">
                  <c:v>196.37187499999999</c:v>
                </c:pt>
                <c:pt idx="25">
                  <c:v>287.06966292134831</c:v>
                </c:pt>
                <c:pt idx="26">
                  <c:v>424.40332326283988</c:v>
                </c:pt>
                <c:pt idx="27">
                  <c:v>594.92937853107344</c:v>
                </c:pt>
                <c:pt idx="28">
                  <c:v>733.84712990936555</c:v>
                </c:pt>
                <c:pt idx="29">
                  <c:v>1208.0985915492959</c:v>
                </c:pt>
                <c:pt idx="30">
                  <c:v>1204.7600950118765</c:v>
                </c:pt>
                <c:pt idx="31">
                  <c:v>1536.5869409232241</c:v>
                </c:pt>
                <c:pt idx="32">
                  <c:v>1427.1165582791396</c:v>
                </c:pt>
                <c:pt idx="33">
                  <c:v>1304.6834437086093</c:v>
                </c:pt>
                <c:pt idx="34">
                  <c:v>1299.6231958762887</c:v>
                </c:pt>
                <c:pt idx="35">
                  <c:v>1275.9311603016297</c:v>
                </c:pt>
                <c:pt idx="36">
                  <c:v>1246.5767844268205</c:v>
                </c:pt>
                <c:pt idx="37">
                  <c:v>1123.7874746303276</c:v>
                </c:pt>
                <c:pt idx="38">
                  <c:v>920.03277345350261</c:v>
                </c:pt>
                <c:pt idx="39">
                  <c:v>932.47743755036254</c:v>
                </c:pt>
                <c:pt idx="40">
                  <c:v>844.50672645739905</c:v>
                </c:pt>
                <c:pt idx="41">
                  <c:v>734.77725118483409</c:v>
                </c:pt>
                <c:pt idx="42">
                  <c:v>668.30980945659849</c:v>
                </c:pt>
                <c:pt idx="43">
                  <c:v>707.4253393665158</c:v>
                </c:pt>
                <c:pt idx="44">
                  <c:v>662.99578059071723</c:v>
                </c:pt>
                <c:pt idx="45">
                  <c:v>467.46575342465752</c:v>
                </c:pt>
                <c:pt idx="46">
                  <c:v>536.60933660933665</c:v>
                </c:pt>
                <c:pt idx="47">
                  <c:v>444.4984025559105</c:v>
                </c:pt>
                <c:pt idx="48">
                  <c:v>424.21940928270044</c:v>
                </c:pt>
                <c:pt idx="49">
                  <c:v>238.91538461538462</c:v>
                </c:pt>
                <c:pt idx="50">
                  <c:v>187.27272727272728</c:v>
                </c:pt>
                <c:pt idx="51">
                  <c:v>124.05714285714286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C9C-4306-B340-1C862DA75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148128"/>
        <c:axId val="313148520"/>
      </c:lineChart>
      <c:catAx>
        <c:axId val="313148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Semana epidemiológica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Arial"/>
                  <a:cs typeface="Arial"/>
                </a:defRPr>
              </a:pPr>
              <a:endParaRPr lang="pt-BR"/>
            </a:p>
          </c:txPr>
        </c:title>
        <c:majorTickMark val="in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3148520"/>
        <c:crosses val="autoZero"/>
        <c:auto val="1"/>
        <c:lblAlgn val="ctr"/>
        <c:lblOffset val="100"/>
        <c:noMultiLvlLbl val="0"/>
      </c:catAx>
      <c:valAx>
        <c:axId val="313148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Número de 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Arial"/>
                  <a:cs typeface="Arial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314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20130828602677E-2"/>
          <c:y val="0.82911338583917926"/>
          <c:w val="0.8139142604921844"/>
          <c:h val="0.15888248346185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Casos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Planilha1!$A$2:$A$10</c:f>
              <c:strCache>
                <c:ptCount val="9"/>
                <c:pt idx="0">
                  <c:v>&lt; 1</c:v>
                </c:pt>
                <c:pt idx="1">
                  <c:v>1 a 4</c:v>
                </c:pt>
                <c:pt idx="2">
                  <c:v>5 a 9</c:v>
                </c:pt>
                <c:pt idx="3">
                  <c:v>10 a 14</c:v>
                </c:pt>
                <c:pt idx="4">
                  <c:v>15 a 19</c:v>
                </c:pt>
                <c:pt idx="5">
                  <c:v>20 a 29</c:v>
                </c:pt>
                <c:pt idx="6">
                  <c:v>30 a 39</c:v>
                </c:pt>
                <c:pt idx="7">
                  <c:v>40 a 49</c:v>
                </c:pt>
                <c:pt idx="8">
                  <c:v>&gt; 50</c:v>
                </c:pt>
              </c:strCache>
            </c:strRef>
          </c:cat>
          <c:val>
            <c:numRef>
              <c:f>Planilha1!$B$2:$B$10</c:f>
              <c:numCache>
                <c:formatCode>General</c:formatCode>
                <c:ptCount val="9"/>
                <c:pt idx="0">
                  <c:v>3194</c:v>
                </c:pt>
                <c:pt idx="1">
                  <c:v>2529</c:v>
                </c:pt>
                <c:pt idx="2">
                  <c:v>447</c:v>
                </c:pt>
                <c:pt idx="3">
                  <c:v>337</c:v>
                </c:pt>
                <c:pt idx="4">
                  <c:v>2310</c:v>
                </c:pt>
                <c:pt idx="5">
                  <c:v>5651</c:v>
                </c:pt>
                <c:pt idx="6">
                  <c:v>2351</c:v>
                </c:pt>
                <c:pt idx="7">
                  <c:v>1115</c:v>
                </c:pt>
                <c:pt idx="8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F1-4E70-BE14-C511E1959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29"/>
        <c:axId val="1435780687"/>
        <c:axId val="1435786095"/>
      </c:barChart>
      <c:lineChart>
        <c:grouping val="standard"/>
        <c:varyColors val="0"/>
        <c:ser>
          <c:idx val="1"/>
          <c:order val="1"/>
          <c:tx>
            <c:v>Coeficiente de incidência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Planilha1!$A$2:$A$10</c:f>
              <c:strCache>
                <c:ptCount val="9"/>
                <c:pt idx="0">
                  <c:v>&lt; 1</c:v>
                </c:pt>
                <c:pt idx="1">
                  <c:v>1 a 4</c:v>
                </c:pt>
                <c:pt idx="2">
                  <c:v>5 a 9</c:v>
                </c:pt>
                <c:pt idx="3">
                  <c:v>10 a 14</c:v>
                </c:pt>
                <c:pt idx="4">
                  <c:v>15 a 19</c:v>
                </c:pt>
                <c:pt idx="5">
                  <c:v>20 a 29</c:v>
                </c:pt>
                <c:pt idx="6">
                  <c:v>30 a 39</c:v>
                </c:pt>
                <c:pt idx="7">
                  <c:v>40 a 49</c:v>
                </c:pt>
                <c:pt idx="8">
                  <c:v>&gt; 50</c:v>
                </c:pt>
              </c:strCache>
            </c:strRef>
          </c:cat>
          <c:val>
            <c:numRef>
              <c:f>Planilha1!$C$2:$C$10</c:f>
              <c:numCache>
                <c:formatCode>0.00</c:formatCode>
                <c:ptCount val="9"/>
                <c:pt idx="0">
                  <c:v>222.14231713771645</c:v>
                </c:pt>
                <c:pt idx="1">
                  <c:v>48.308422054771704</c:v>
                </c:pt>
                <c:pt idx="2">
                  <c:v>6.51562562177216</c:v>
                </c:pt>
                <c:pt idx="3">
                  <c:v>4.2507830838005933</c:v>
                </c:pt>
                <c:pt idx="4">
                  <c:v>28.931619178732781</c:v>
                </c:pt>
                <c:pt idx="5">
                  <c:v>32.077808695691665</c:v>
                </c:pt>
                <c:pt idx="6">
                  <c:v>15.059473068332728</c:v>
                </c:pt>
                <c:pt idx="7">
                  <c:v>8.5738536373209158</c:v>
                </c:pt>
                <c:pt idx="8">
                  <c:v>0.4439201199162916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F1-4E70-BE14-C511E1959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001311"/>
        <c:axId val="1425998815"/>
      </c:lineChart>
      <c:catAx>
        <c:axId val="14357806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Faixa</a:t>
                </a:r>
                <a:r>
                  <a:rPr lang="pt-BR" baseline="0"/>
                  <a:t> etária em anos</a:t>
                </a: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35786095"/>
        <c:crosses val="autoZero"/>
        <c:auto val="1"/>
        <c:lblAlgn val="ctr"/>
        <c:lblOffset val="100"/>
        <c:noMultiLvlLbl val="0"/>
      </c:catAx>
      <c:valAx>
        <c:axId val="143578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/>
                  <a:t>Nº de casos</a:t>
                </a:r>
                <a:r>
                  <a:rPr lang="pt-BR" sz="1200" baseline="0"/>
                  <a:t> confirmados</a:t>
                </a:r>
                <a:endParaRPr lang="pt-BR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35780687"/>
        <c:crosses val="autoZero"/>
        <c:crossBetween val="between"/>
      </c:valAx>
      <c:valAx>
        <c:axId val="1425998815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/>
                  <a:t>Coeficiente de Incidência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26001311"/>
        <c:crosses val="max"/>
        <c:crossBetween val="between"/>
      </c:valAx>
      <c:catAx>
        <c:axId val="14260013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59988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44AB3-3DDE-436B-8963-3841ECDC286D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33E1488-7D44-4F4F-8837-3020EE992922}">
      <dgm:prSet/>
      <dgm:spPr/>
      <dgm:t>
        <a:bodyPr/>
        <a:lstStyle/>
        <a:p>
          <a:r>
            <a:rPr lang="pt-BR" dirty="0"/>
            <a:t>2016</a:t>
          </a:r>
        </a:p>
      </dgm:t>
    </dgm:pt>
    <dgm:pt modelId="{2CC9F62D-E160-4443-A4E8-DC45FAB9FCFE}" type="parTrans" cxnId="{36368C2E-E092-4189-975A-BA294373A7F1}">
      <dgm:prSet/>
      <dgm:spPr/>
      <dgm:t>
        <a:bodyPr/>
        <a:lstStyle/>
        <a:p>
          <a:endParaRPr lang="pt-BR"/>
        </a:p>
      </dgm:t>
    </dgm:pt>
    <dgm:pt modelId="{7DBAC700-40BD-42FB-9DD7-B32C1050BE81}" type="sibTrans" cxnId="{36368C2E-E092-4189-975A-BA294373A7F1}">
      <dgm:prSet/>
      <dgm:spPr/>
      <dgm:t>
        <a:bodyPr/>
        <a:lstStyle/>
        <a:p>
          <a:endParaRPr lang="pt-BR"/>
        </a:p>
      </dgm:t>
    </dgm:pt>
    <dgm:pt modelId="{BC50617C-B7FA-4C3A-86B8-C53B5FB1FCD9}">
      <dgm:prSet/>
      <dgm:spPr/>
      <dgm:t>
        <a:bodyPr/>
        <a:lstStyle/>
        <a:p>
          <a:r>
            <a:rPr lang="pt-BR" dirty="0"/>
            <a:t>2017</a:t>
          </a:r>
        </a:p>
      </dgm:t>
    </dgm:pt>
    <dgm:pt modelId="{3C200265-6603-4E5C-9E8D-4AA4CE818009}" type="parTrans" cxnId="{1FF903DD-6A1C-4458-8823-5CA7598D35DC}">
      <dgm:prSet/>
      <dgm:spPr/>
      <dgm:t>
        <a:bodyPr/>
        <a:lstStyle/>
        <a:p>
          <a:endParaRPr lang="pt-BR"/>
        </a:p>
      </dgm:t>
    </dgm:pt>
    <dgm:pt modelId="{B6544FA2-AFFF-4717-BBB6-2C8A81D49C39}" type="sibTrans" cxnId="{1FF903DD-6A1C-4458-8823-5CA7598D35DC}">
      <dgm:prSet/>
      <dgm:spPr/>
      <dgm:t>
        <a:bodyPr/>
        <a:lstStyle/>
        <a:p>
          <a:endParaRPr lang="pt-BR"/>
        </a:p>
      </dgm:t>
    </dgm:pt>
    <dgm:pt modelId="{A29C047F-6E86-43B6-8CFC-D14DB72198D1}">
      <dgm:prSet/>
      <dgm:spPr/>
      <dgm:t>
        <a:bodyPr/>
        <a:lstStyle/>
        <a:p>
          <a:r>
            <a:rPr lang="pt-BR" dirty="0"/>
            <a:t>2018</a:t>
          </a:r>
        </a:p>
      </dgm:t>
    </dgm:pt>
    <dgm:pt modelId="{15C122F2-D030-4EC6-AAF4-D876DD90665B}" type="parTrans" cxnId="{FAEF1FF8-7034-42F7-8F5B-240EF863B778}">
      <dgm:prSet/>
      <dgm:spPr/>
      <dgm:t>
        <a:bodyPr/>
        <a:lstStyle/>
        <a:p>
          <a:endParaRPr lang="pt-BR"/>
        </a:p>
      </dgm:t>
    </dgm:pt>
    <dgm:pt modelId="{0B19543A-277D-4A0F-AAE2-EDE3A064BFBB}" type="sibTrans" cxnId="{FAEF1FF8-7034-42F7-8F5B-240EF863B778}">
      <dgm:prSet/>
      <dgm:spPr/>
      <dgm:t>
        <a:bodyPr/>
        <a:lstStyle/>
        <a:p>
          <a:endParaRPr lang="pt-BR"/>
        </a:p>
      </dgm:t>
    </dgm:pt>
    <dgm:pt modelId="{77E8F2C5-6F6D-4D5E-8B5B-EA541792AFC3}">
      <dgm:prSet/>
      <dgm:spPr/>
      <dgm:t>
        <a:bodyPr/>
        <a:lstStyle/>
        <a:p>
          <a:r>
            <a:rPr lang="pt-BR" dirty="0"/>
            <a:t>2019</a:t>
          </a:r>
        </a:p>
      </dgm:t>
    </dgm:pt>
    <dgm:pt modelId="{BC6E06AA-78FA-4547-BF11-E6EEA0E76202}" type="parTrans" cxnId="{F655F59E-37FB-4214-BFA2-280EC58519A6}">
      <dgm:prSet/>
      <dgm:spPr/>
      <dgm:t>
        <a:bodyPr/>
        <a:lstStyle/>
        <a:p>
          <a:endParaRPr lang="pt-BR"/>
        </a:p>
      </dgm:t>
    </dgm:pt>
    <dgm:pt modelId="{6D6D017D-D9C2-4E98-A8CC-02CA25FED655}" type="sibTrans" cxnId="{F655F59E-37FB-4214-BFA2-280EC58519A6}">
      <dgm:prSet/>
      <dgm:spPr/>
      <dgm:t>
        <a:bodyPr/>
        <a:lstStyle/>
        <a:p>
          <a:endParaRPr lang="pt-BR"/>
        </a:p>
      </dgm:t>
    </dgm:pt>
    <dgm:pt modelId="{FCC23383-8316-4C5D-8555-F0AD40DE96EB}">
      <dgm:prSet/>
      <dgm:spPr/>
      <dgm:t>
        <a:bodyPr/>
        <a:lstStyle/>
        <a:p>
          <a:r>
            <a:rPr lang="pt-BR" dirty="0"/>
            <a:t>2020</a:t>
          </a:r>
        </a:p>
      </dgm:t>
    </dgm:pt>
    <dgm:pt modelId="{2AC273DB-060D-46F5-B5C0-4E4AE375586E}" type="parTrans" cxnId="{E7819AAD-A878-4DD2-A118-01C6EC353C41}">
      <dgm:prSet/>
      <dgm:spPr/>
      <dgm:t>
        <a:bodyPr/>
        <a:lstStyle/>
        <a:p>
          <a:endParaRPr lang="pt-BR"/>
        </a:p>
      </dgm:t>
    </dgm:pt>
    <dgm:pt modelId="{A3ED15AF-4300-4B24-B974-9ABDF5E128FB}" type="sibTrans" cxnId="{E7819AAD-A878-4DD2-A118-01C6EC353C41}">
      <dgm:prSet/>
      <dgm:spPr/>
      <dgm:t>
        <a:bodyPr/>
        <a:lstStyle/>
        <a:p>
          <a:endParaRPr lang="pt-BR"/>
        </a:p>
      </dgm:t>
    </dgm:pt>
    <dgm:pt modelId="{341F94EB-47AF-405E-AA86-6BD03E4A5A17}" type="pres">
      <dgm:prSet presAssocID="{32244AB3-3DDE-436B-8963-3841ECDC286D}" presName="Name0" presStyleCnt="0">
        <dgm:presLayoutVars>
          <dgm:dir/>
          <dgm:animLvl val="lvl"/>
          <dgm:resizeHandles val="exact"/>
        </dgm:presLayoutVars>
      </dgm:prSet>
      <dgm:spPr/>
    </dgm:pt>
    <dgm:pt modelId="{B2DCD676-8437-4403-946F-F67373F79166}" type="pres">
      <dgm:prSet presAssocID="{133E1488-7D44-4F4F-8837-3020EE992922}" presName="parTxOnly" presStyleLbl="node1" presStyleIdx="0" presStyleCnt="5" custLinFactNeighborX="-15922" custLinFactNeighborY="-32044">
        <dgm:presLayoutVars>
          <dgm:chMax val="0"/>
          <dgm:chPref val="0"/>
          <dgm:bulletEnabled val="1"/>
        </dgm:presLayoutVars>
      </dgm:prSet>
      <dgm:spPr/>
    </dgm:pt>
    <dgm:pt modelId="{4F73F75E-C36B-45B4-A52A-B9DC0F9B4F37}" type="pres">
      <dgm:prSet presAssocID="{7DBAC700-40BD-42FB-9DD7-B32C1050BE81}" presName="parTxOnlySpace" presStyleCnt="0"/>
      <dgm:spPr/>
    </dgm:pt>
    <dgm:pt modelId="{65FB0550-0121-4B80-85C0-ECE3C4029DF8}" type="pres">
      <dgm:prSet presAssocID="{BC50617C-B7FA-4C3A-86B8-C53B5FB1FCD9}" presName="parTxOnly" presStyleLbl="node1" presStyleIdx="1" presStyleCnt="5" custLinFactNeighborX="-15922" custLinFactNeighborY="-32044">
        <dgm:presLayoutVars>
          <dgm:chMax val="0"/>
          <dgm:chPref val="0"/>
          <dgm:bulletEnabled val="1"/>
        </dgm:presLayoutVars>
      </dgm:prSet>
      <dgm:spPr/>
    </dgm:pt>
    <dgm:pt modelId="{9541AF6F-78A1-4C78-9F25-B31E753EB87A}" type="pres">
      <dgm:prSet presAssocID="{B6544FA2-AFFF-4717-BBB6-2C8A81D49C39}" presName="parTxOnlySpace" presStyleCnt="0"/>
      <dgm:spPr/>
    </dgm:pt>
    <dgm:pt modelId="{C32B051A-7CC2-4DA9-AB64-C0D89644B9A4}" type="pres">
      <dgm:prSet presAssocID="{A29C047F-6E86-43B6-8CFC-D14DB72198D1}" presName="parTxOnly" presStyleLbl="node1" presStyleIdx="2" presStyleCnt="5" custLinFactNeighborX="-15922" custLinFactNeighborY="-32044">
        <dgm:presLayoutVars>
          <dgm:chMax val="0"/>
          <dgm:chPref val="0"/>
          <dgm:bulletEnabled val="1"/>
        </dgm:presLayoutVars>
      </dgm:prSet>
      <dgm:spPr/>
    </dgm:pt>
    <dgm:pt modelId="{3ED99593-16C7-4524-90FF-611F6B6111ED}" type="pres">
      <dgm:prSet presAssocID="{0B19543A-277D-4A0F-AAE2-EDE3A064BFBB}" presName="parTxOnlySpace" presStyleCnt="0"/>
      <dgm:spPr/>
    </dgm:pt>
    <dgm:pt modelId="{7762B4F5-8930-4E39-ABE6-AFCE624A63AD}" type="pres">
      <dgm:prSet presAssocID="{77E8F2C5-6F6D-4D5E-8B5B-EA541792AFC3}" presName="parTxOnly" presStyleLbl="node1" presStyleIdx="3" presStyleCnt="5" custLinFactNeighborX="-15922" custLinFactNeighborY="-32044">
        <dgm:presLayoutVars>
          <dgm:chMax val="0"/>
          <dgm:chPref val="0"/>
          <dgm:bulletEnabled val="1"/>
        </dgm:presLayoutVars>
      </dgm:prSet>
      <dgm:spPr/>
    </dgm:pt>
    <dgm:pt modelId="{F957F5EE-DFA2-4624-91B5-AFEE69CB95C3}" type="pres">
      <dgm:prSet presAssocID="{6D6D017D-D9C2-4E98-A8CC-02CA25FED655}" presName="parTxOnlySpace" presStyleCnt="0"/>
      <dgm:spPr/>
    </dgm:pt>
    <dgm:pt modelId="{A9D8D39F-3511-4AD1-A0FC-D31397049A7B}" type="pres">
      <dgm:prSet presAssocID="{FCC23383-8316-4C5D-8555-F0AD40DE96EB}" presName="parTxOnly" presStyleLbl="node1" presStyleIdx="4" presStyleCnt="5" custLinFactNeighborX="-15922" custLinFactNeighborY="-32044">
        <dgm:presLayoutVars>
          <dgm:chMax val="0"/>
          <dgm:chPref val="0"/>
          <dgm:bulletEnabled val="1"/>
        </dgm:presLayoutVars>
      </dgm:prSet>
      <dgm:spPr/>
    </dgm:pt>
  </dgm:ptLst>
  <dgm:cxnLst>
    <dgm:cxn modelId="{2D997E10-A975-4713-9B34-DC4D31DD4B41}" type="presOf" srcId="{FCC23383-8316-4C5D-8555-F0AD40DE96EB}" destId="{A9D8D39F-3511-4AD1-A0FC-D31397049A7B}" srcOrd="0" destOrd="0" presId="urn:microsoft.com/office/officeart/2005/8/layout/chevron1"/>
    <dgm:cxn modelId="{3BEE0412-B489-4DDB-8F24-1575C4CD8C5B}" type="presOf" srcId="{77E8F2C5-6F6D-4D5E-8B5B-EA541792AFC3}" destId="{7762B4F5-8930-4E39-ABE6-AFCE624A63AD}" srcOrd="0" destOrd="0" presId="urn:microsoft.com/office/officeart/2005/8/layout/chevron1"/>
    <dgm:cxn modelId="{36368C2E-E092-4189-975A-BA294373A7F1}" srcId="{32244AB3-3DDE-436B-8963-3841ECDC286D}" destId="{133E1488-7D44-4F4F-8837-3020EE992922}" srcOrd="0" destOrd="0" parTransId="{2CC9F62D-E160-4443-A4E8-DC45FAB9FCFE}" sibTransId="{7DBAC700-40BD-42FB-9DD7-B32C1050BE81}"/>
    <dgm:cxn modelId="{2DD2962F-61A0-4BCF-A990-F3CEF83D2091}" type="presOf" srcId="{133E1488-7D44-4F4F-8837-3020EE992922}" destId="{B2DCD676-8437-4403-946F-F67373F79166}" srcOrd="0" destOrd="0" presId="urn:microsoft.com/office/officeart/2005/8/layout/chevron1"/>
    <dgm:cxn modelId="{E757264F-0806-4B88-A874-815DCF9F9493}" type="presOf" srcId="{A29C047F-6E86-43B6-8CFC-D14DB72198D1}" destId="{C32B051A-7CC2-4DA9-AB64-C0D89644B9A4}" srcOrd="0" destOrd="0" presId="urn:microsoft.com/office/officeart/2005/8/layout/chevron1"/>
    <dgm:cxn modelId="{F655F59E-37FB-4214-BFA2-280EC58519A6}" srcId="{32244AB3-3DDE-436B-8963-3841ECDC286D}" destId="{77E8F2C5-6F6D-4D5E-8B5B-EA541792AFC3}" srcOrd="3" destOrd="0" parTransId="{BC6E06AA-78FA-4547-BF11-E6EEA0E76202}" sibTransId="{6D6D017D-D9C2-4E98-A8CC-02CA25FED655}"/>
    <dgm:cxn modelId="{E7819AAD-A878-4DD2-A118-01C6EC353C41}" srcId="{32244AB3-3DDE-436B-8963-3841ECDC286D}" destId="{FCC23383-8316-4C5D-8555-F0AD40DE96EB}" srcOrd="4" destOrd="0" parTransId="{2AC273DB-060D-46F5-B5C0-4E4AE375586E}" sibTransId="{A3ED15AF-4300-4B24-B974-9ABDF5E128FB}"/>
    <dgm:cxn modelId="{1FF903DD-6A1C-4458-8823-5CA7598D35DC}" srcId="{32244AB3-3DDE-436B-8963-3841ECDC286D}" destId="{BC50617C-B7FA-4C3A-86B8-C53B5FB1FCD9}" srcOrd="1" destOrd="0" parTransId="{3C200265-6603-4E5C-9E8D-4AA4CE818009}" sibTransId="{B6544FA2-AFFF-4717-BBB6-2C8A81D49C39}"/>
    <dgm:cxn modelId="{48804AF1-BF17-4C9A-9150-F7B1C1776F57}" type="presOf" srcId="{32244AB3-3DDE-436B-8963-3841ECDC286D}" destId="{341F94EB-47AF-405E-AA86-6BD03E4A5A17}" srcOrd="0" destOrd="0" presId="urn:microsoft.com/office/officeart/2005/8/layout/chevron1"/>
    <dgm:cxn modelId="{FAEF1FF8-7034-42F7-8F5B-240EF863B778}" srcId="{32244AB3-3DDE-436B-8963-3841ECDC286D}" destId="{A29C047F-6E86-43B6-8CFC-D14DB72198D1}" srcOrd="2" destOrd="0" parTransId="{15C122F2-D030-4EC6-AAF4-D876DD90665B}" sibTransId="{0B19543A-277D-4A0F-AAE2-EDE3A064BFBB}"/>
    <dgm:cxn modelId="{A98786FD-F1DE-4DB4-859F-95528A890BCF}" type="presOf" srcId="{BC50617C-B7FA-4C3A-86B8-C53B5FB1FCD9}" destId="{65FB0550-0121-4B80-85C0-ECE3C4029DF8}" srcOrd="0" destOrd="0" presId="urn:microsoft.com/office/officeart/2005/8/layout/chevron1"/>
    <dgm:cxn modelId="{0425A4FE-3A0B-4C05-9B2B-4E6D15BF4AEC}" type="presParOf" srcId="{341F94EB-47AF-405E-AA86-6BD03E4A5A17}" destId="{B2DCD676-8437-4403-946F-F67373F79166}" srcOrd="0" destOrd="0" presId="urn:microsoft.com/office/officeart/2005/8/layout/chevron1"/>
    <dgm:cxn modelId="{139306CB-E39E-41D3-B632-C6ED6B5630E8}" type="presParOf" srcId="{341F94EB-47AF-405E-AA86-6BD03E4A5A17}" destId="{4F73F75E-C36B-45B4-A52A-B9DC0F9B4F37}" srcOrd="1" destOrd="0" presId="urn:microsoft.com/office/officeart/2005/8/layout/chevron1"/>
    <dgm:cxn modelId="{815DA7A2-C433-4445-A5EF-9583C067748C}" type="presParOf" srcId="{341F94EB-47AF-405E-AA86-6BD03E4A5A17}" destId="{65FB0550-0121-4B80-85C0-ECE3C4029DF8}" srcOrd="2" destOrd="0" presId="urn:microsoft.com/office/officeart/2005/8/layout/chevron1"/>
    <dgm:cxn modelId="{7CEBCFD0-3E49-43CF-8C1F-E1B16E598830}" type="presParOf" srcId="{341F94EB-47AF-405E-AA86-6BD03E4A5A17}" destId="{9541AF6F-78A1-4C78-9F25-B31E753EB87A}" srcOrd="3" destOrd="0" presId="urn:microsoft.com/office/officeart/2005/8/layout/chevron1"/>
    <dgm:cxn modelId="{EC2CA909-12CA-494C-A800-127FC9A9B750}" type="presParOf" srcId="{341F94EB-47AF-405E-AA86-6BD03E4A5A17}" destId="{C32B051A-7CC2-4DA9-AB64-C0D89644B9A4}" srcOrd="4" destOrd="0" presId="urn:microsoft.com/office/officeart/2005/8/layout/chevron1"/>
    <dgm:cxn modelId="{8E4D97C3-B742-4899-AEFC-63C2B57A8D2F}" type="presParOf" srcId="{341F94EB-47AF-405E-AA86-6BD03E4A5A17}" destId="{3ED99593-16C7-4524-90FF-611F6B6111ED}" srcOrd="5" destOrd="0" presId="urn:microsoft.com/office/officeart/2005/8/layout/chevron1"/>
    <dgm:cxn modelId="{35421A8D-EC7E-4D38-8ADC-481F9C212238}" type="presParOf" srcId="{341F94EB-47AF-405E-AA86-6BD03E4A5A17}" destId="{7762B4F5-8930-4E39-ABE6-AFCE624A63AD}" srcOrd="6" destOrd="0" presId="urn:microsoft.com/office/officeart/2005/8/layout/chevron1"/>
    <dgm:cxn modelId="{303CAD5C-35E6-455B-A936-B4B9D9A661CF}" type="presParOf" srcId="{341F94EB-47AF-405E-AA86-6BD03E4A5A17}" destId="{F957F5EE-DFA2-4624-91B5-AFEE69CB95C3}" srcOrd="7" destOrd="0" presId="urn:microsoft.com/office/officeart/2005/8/layout/chevron1"/>
    <dgm:cxn modelId="{5DF4C488-DCED-4C84-94EE-2EBDB1B1B67B}" type="presParOf" srcId="{341F94EB-47AF-405E-AA86-6BD03E4A5A17}" destId="{A9D8D39F-3511-4AD1-A0FC-D31397049A7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C32167-15E1-44F0-A0F4-91C4F4472A9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316626B-BA48-45D7-A981-DFF060FF1705}">
      <dgm:prSet phldrT="[Texto]"/>
      <dgm:spPr/>
      <dgm:t>
        <a:bodyPr/>
        <a:lstStyle/>
        <a:p>
          <a:r>
            <a:rPr lang="pt-BR" dirty="0"/>
            <a:t>Atenção à saúde</a:t>
          </a:r>
        </a:p>
      </dgm:t>
    </dgm:pt>
    <dgm:pt modelId="{2BA54776-9DBB-4D9B-AEB9-B4DCED5E5D1C}" type="sibTrans" cxnId="{AAD31998-9E08-4571-921B-E5BBA051DF0D}">
      <dgm:prSet/>
      <dgm:spPr/>
      <dgm:t>
        <a:bodyPr/>
        <a:lstStyle/>
        <a:p>
          <a:endParaRPr lang="pt-BR"/>
        </a:p>
      </dgm:t>
    </dgm:pt>
    <dgm:pt modelId="{7251C675-EDD6-46D7-8EE0-1994794F3141}" type="parTrans" cxnId="{AAD31998-9E08-4571-921B-E5BBA051DF0D}">
      <dgm:prSet/>
      <dgm:spPr/>
      <dgm:t>
        <a:bodyPr/>
        <a:lstStyle/>
        <a:p>
          <a:endParaRPr lang="pt-BR"/>
        </a:p>
      </dgm:t>
    </dgm:pt>
    <dgm:pt modelId="{E2287724-1BEF-4479-A9D6-B518352D1393}">
      <dgm:prSet phldrT="[Texto]" custT="1"/>
      <dgm:spPr/>
      <dgm:t>
        <a:bodyPr/>
        <a:lstStyle/>
        <a:p>
          <a:pPr marL="228600" lvl="1" indent="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/>
        </a:p>
      </dgm:t>
    </dgm:pt>
    <dgm:pt modelId="{DC7A030D-5A41-496B-8936-E0108A9A4F32}" type="parTrans" cxnId="{765C214C-6AB3-414D-83C7-AD70F93C53CF}">
      <dgm:prSet/>
      <dgm:spPr/>
      <dgm:t>
        <a:bodyPr/>
        <a:lstStyle/>
        <a:p>
          <a:endParaRPr lang="pt-BR"/>
        </a:p>
      </dgm:t>
    </dgm:pt>
    <dgm:pt modelId="{F99DD540-4900-4D93-BDB5-2FC0BFE314D3}" type="sibTrans" cxnId="{765C214C-6AB3-414D-83C7-AD70F93C53CF}">
      <dgm:prSet/>
      <dgm:spPr/>
      <dgm:t>
        <a:bodyPr/>
        <a:lstStyle/>
        <a:p>
          <a:endParaRPr lang="pt-BR"/>
        </a:p>
      </dgm:t>
    </dgm:pt>
    <dgm:pt modelId="{934E5000-B097-4DC1-BC3D-630EAFD1A20E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dirty="0"/>
            <a:t> Sensibilizar os profissionais de saúde sobre a definição de um caso suspeito de sarampo: </a:t>
          </a:r>
          <a:r>
            <a:rPr lang="pt-BR" sz="1800" dirty="0">
              <a:solidFill>
                <a:srgbClr val="FF0000"/>
              </a:solidFill>
            </a:rPr>
            <a:t>febre e exantema e/ou tosse e/ou coriza e/ou conjuntivite</a:t>
          </a:r>
          <a:endParaRPr lang="pt-BR" sz="2000" dirty="0">
            <a:solidFill>
              <a:srgbClr val="FF0000"/>
            </a:solidFill>
          </a:endParaRPr>
        </a:p>
      </dgm:t>
    </dgm:pt>
    <dgm:pt modelId="{F913AD88-64E9-4DA9-B2B1-900B73E9A654}" type="parTrans" cxnId="{D00D4E33-A244-4248-9442-F46F55E8872F}">
      <dgm:prSet/>
      <dgm:spPr/>
      <dgm:t>
        <a:bodyPr/>
        <a:lstStyle/>
        <a:p>
          <a:endParaRPr lang="pt-BR"/>
        </a:p>
      </dgm:t>
    </dgm:pt>
    <dgm:pt modelId="{FB35123E-5879-4B61-95A6-B86084F78C4F}" type="sibTrans" cxnId="{D00D4E33-A244-4248-9442-F46F55E8872F}">
      <dgm:prSet/>
      <dgm:spPr/>
      <dgm:t>
        <a:bodyPr/>
        <a:lstStyle/>
        <a:p>
          <a:endParaRPr lang="pt-BR"/>
        </a:p>
      </dgm:t>
    </dgm:pt>
    <dgm:pt modelId="{5AB78CD3-66E3-48EC-A03B-DEFC301FBBDF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dirty="0"/>
            <a:t> Capacitar os profissionais de saúde para adotarem as medidas de prevenção e controle do sarampo nos serviços de saúde</a:t>
          </a:r>
          <a:endParaRPr lang="pt-BR" sz="2000" dirty="0"/>
        </a:p>
      </dgm:t>
    </dgm:pt>
    <dgm:pt modelId="{243E45D9-DC60-4546-B968-1222C93CB59F}" type="parTrans" cxnId="{58E2C883-AD77-48BB-9D33-B4CEB54B32EF}">
      <dgm:prSet/>
      <dgm:spPr/>
      <dgm:t>
        <a:bodyPr/>
        <a:lstStyle/>
        <a:p>
          <a:endParaRPr lang="pt-BR"/>
        </a:p>
      </dgm:t>
    </dgm:pt>
    <dgm:pt modelId="{AEB2B58A-F9FC-4934-B2D0-F3526ADFDCD9}" type="sibTrans" cxnId="{58E2C883-AD77-48BB-9D33-B4CEB54B32EF}">
      <dgm:prSet/>
      <dgm:spPr/>
      <dgm:t>
        <a:bodyPr/>
        <a:lstStyle/>
        <a:p>
          <a:endParaRPr lang="pt-BR"/>
        </a:p>
      </dgm:t>
    </dgm:pt>
    <dgm:pt modelId="{1D77FCF4-0D74-43B1-9E34-CE54D821430C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/>
        </a:p>
      </dgm:t>
    </dgm:pt>
    <dgm:pt modelId="{B0D50D3E-114D-47C5-BB65-11C0D7F67006}" type="parTrans" cxnId="{8A4A0FDF-3D46-4FD5-AA90-8D2CFD5B9B13}">
      <dgm:prSet/>
      <dgm:spPr/>
      <dgm:t>
        <a:bodyPr/>
        <a:lstStyle/>
        <a:p>
          <a:endParaRPr lang="pt-BR"/>
        </a:p>
      </dgm:t>
    </dgm:pt>
    <dgm:pt modelId="{3599FE90-35E7-4000-8946-91D025E38A43}" type="sibTrans" cxnId="{8A4A0FDF-3D46-4FD5-AA90-8D2CFD5B9B13}">
      <dgm:prSet/>
      <dgm:spPr/>
      <dgm:t>
        <a:bodyPr/>
        <a:lstStyle/>
        <a:p>
          <a:endParaRPr lang="pt-BR"/>
        </a:p>
      </dgm:t>
    </dgm:pt>
    <dgm:pt modelId="{6A4AD290-5522-4C12-8D03-D47858B191A4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dirty="0"/>
            <a:t> Orientar que todos os profissionais de saúde tenham duas doses de vacina com componente contra o vírus do sarampo</a:t>
          </a:r>
          <a:endParaRPr lang="pt-BR" sz="2000" dirty="0"/>
        </a:p>
      </dgm:t>
    </dgm:pt>
    <dgm:pt modelId="{C80A90D9-E27F-4295-AA7C-6E02E79E7D07}" type="parTrans" cxnId="{30E6A68F-4CE8-46F1-AEDD-08196514F091}">
      <dgm:prSet/>
      <dgm:spPr/>
      <dgm:t>
        <a:bodyPr/>
        <a:lstStyle/>
        <a:p>
          <a:endParaRPr lang="pt-BR"/>
        </a:p>
      </dgm:t>
    </dgm:pt>
    <dgm:pt modelId="{3B15E85C-B445-4374-A62A-EEFC9A15495F}" type="sibTrans" cxnId="{30E6A68F-4CE8-46F1-AEDD-08196514F091}">
      <dgm:prSet/>
      <dgm:spPr/>
      <dgm:t>
        <a:bodyPr/>
        <a:lstStyle/>
        <a:p>
          <a:endParaRPr lang="pt-BR"/>
        </a:p>
      </dgm:t>
    </dgm:pt>
    <dgm:pt modelId="{65D14E7F-3AFA-41E7-8BCA-6DB366DDF2EE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/>
        </a:p>
      </dgm:t>
    </dgm:pt>
    <dgm:pt modelId="{12298BDF-BED3-4987-B3D7-C6DC470537A9}" type="parTrans" cxnId="{28A2C7E1-9B03-4BD2-994C-1F766E61E327}">
      <dgm:prSet/>
      <dgm:spPr/>
      <dgm:t>
        <a:bodyPr/>
        <a:lstStyle/>
        <a:p>
          <a:endParaRPr lang="pt-BR"/>
        </a:p>
      </dgm:t>
    </dgm:pt>
    <dgm:pt modelId="{2BF32CAB-4E0D-46B4-B9E2-9CD779B1A8E0}" type="sibTrans" cxnId="{28A2C7E1-9B03-4BD2-994C-1F766E61E327}">
      <dgm:prSet/>
      <dgm:spPr/>
      <dgm:t>
        <a:bodyPr/>
        <a:lstStyle/>
        <a:p>
          <a:endParaRPr lang="pt-BR"/>
        </a:p>
      </dgm:t>
    </dgm:pt>
    <dgm:pt modelId="{B45B91A7-946F-4D79-BD68-2B566D1D30D0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dirty="0"/>
            <a:t> Incentivar que a população se vacine contra o vírus do sarampo</a:t>
          </a:r>
          <a:br>
            <a:rPr lang="pt-BR" sz="1800" dirty="0"/>
          </a:br>
          <a:br>
            <a:rPr lang="pt-BR" sz="1800" dirty="0"/>
          </a:br>
          <a:br>
            <a:rPr lang="pt-BR" sz="1800" dirty="0"/>
          </a:br>
          <a:endParaRPr lang="pt-BR" sz="2000" dirty="0"/>
        </a:p>
      </dgm:t>
    </dgm:pt>
    <dgm:pt modelId="{45A04292-302A-47B7-A2AA-03D3326A19FE}" type="parTrans" cxnId="{F792B899-2B33-4A66-B1D6-D571F68B1CB7}">
      <dgm:prSet/>
      <dgm:spPr/>
      <dgm:t>
        <a:bodyPr/>
        <a:lstStyle/>
        <a:p>
          <a:endParaRPr lang="pt-BR"/>
        </a:p>
      </dgm:t>
    </dgm:pt>
    <dgm:pt modelId="{FDC8EAC6-EF16-4AF0-AA79-11AF44279751}" type="sibTrans" cxnId="{F792B899-2B33-4A66-B1D6-D571F68B1CB7}">
      <dgm:prSet/>
      <dgm:spPr/>
      <dgm:t>
        <a:bodyPr/>
        <a:lstStyle/>
        <a:p>
          <a:endParaRPr lang="pt-BR"/>
        </a:p>
      </dgm:t>
    </dgm:pt>
    <dgm:pt modelId="{EE8A1DD6-8121-443B-80A3-876095E9CA61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/>
        </a:p>
      </dgm:t>
    </dgm:pt>
    <dgm:pt modelId="{4B231B9D-4ADE-47A0-9189-420DA9D9FDA6}" type="parTrans" cxnId="{7DD1308F-8D63-4E39-95A2-A07B7F72846A}">
      <dgm:prSet/>
      <dgm:spPr/>
      <dgm:t>
        <a:bodyPr/>
        <a:lstStyle/>
        <a:p>
          <a:endParaRPr lang="pt-BR"/>
        </a:p>
      </dgm:t>
    </dgm:pt>
    <dgm:pt modelId="{4427A4EC-E859-4F06-A993-99DE3C046FD7}" type="sibTrans" cxnId="{7DD1308F-8D63-4E39-95A2-A07B7F72846A}">
      <dgm:prSet/>
      <dgm:spPr/>
      <dgm:t>
        <a:bodyPr/>
        <a:lstStyle/>
        <a:p>
          <a:endParaRPr lang="pt-BR"/>
        </a:p>
      </dgm:t>
    </dgm:pt>
    <dgm:pt modelId="{9CA06911-DBF1-45A2-8F2C-A0C588CA852D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>
            <a:solidFill>
              <a:srgbClr val="FF0000"/>
            </a:solidFill>
          </a:endParaRPr>
        </a:p>
      </dgm:t>
    </dgm:pt>
    <dgm:pt modelId="{8582394F-CDFC-4715-8716-D049A92DBBEB}" type="parTrans" cxnId="{0D790843-EE6E-4BB5-B795-E12707C05899}">
      <dgm:prSet/>
      <dgm:spPr/>
      <dgm:t>
        <a:bodyPr/>
        <a:lstStyle/>
        <a:p>
          <a:endParaRPr lang="pt-BR"/>
        </a:p>
      </dgm:t>
    </dgm:pt>
    <dgm:pt modelId="{3521DA34-94BC-4ABD-BE26-334FF960F627}" type="sibTrans" cxnId="{0D790843-EE6E-4BB5-B795-E12707C05899}">
      <dgm:prSet/>
      <dgm:spPr/>
      <dgm:t>
        <a:bodyPr/>
        <a:lstStyle/>
        <a:p>
          <a:endParaRPr lang="pt-BR"/>
        </a:p>
      </dgm:t>
    </dgm:pt>
    <dgm:pt modelId="{5E297A4B-1548-494C-8C6C-B6D8FA66F46C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>
            <a:solidFill>
              <a:srgbClr val="FF0000"/>
            </a:solidFill>
          </a:endParaRPr>
        </a:p>
      </dgm:t>
    </dgm:pt>
    <dgm:pt modelId="{CFD6D2B3-76DB-4E22-B979-9ABAA63BC334}" type="parTrans" cxnId="{4CAA4B81-67E6-41CF-9CA5-7AC6DFE3080D}">
      <dgm:prSet/>
      <dgm:spPr/>
      <dgm:t>
        <a:bodyPr/>
        <a:lstStyle/>
        <a:p>
          <a:endParaRPr lang="pt-BR"/>
        </a:p>
      </dgm:t>
    </dgm:pt>
    <dgm:pt modelId="{6C6C1C74-6F2F-4716-A127-5B652FE8D61C}" type="sibTrans" cxnId="{4CAA4B81-67E6-41CF-9CA5-7AC6DFE3080D}">
      <dgm:prSet/>
      <dgm:spPr/>
      <dgm:t>
        <a:bodyPr/>
        <a:lstStyle/>
        <a:p>
          <a:endParaRPr lang="pt-BR"/>
        </a:p>
      </dgm:t>
    </dgm:pt>
    <dgm:pt modelId="{87F3D94D-0D53-4514-8855-A7E034CA54E5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>
            <a:solidFill>
              <a:srgbClr val="FF0000"/>
            </a:solidFill>
          </a:endParaRPr>
        </a:p>
      </dgm:t>
    </dgm:pt>
    <dgm:pt modelId="{8BFB7C31-7683-4C18-BA7B-85F332FB304F}" type="parTrans" cxnId="{167976D0-C13B-46D5-96FA-1C591623E220}">
      <dgm:prSet/>
      <dgm:spPr/>
      <dgm:t>
        <a:bodyPr/>
        <a:lstStyle/>
        <a:p>
          <a:endParaRPr lang="pt-BR"/>
        </a:p>
      </dgm:t>
    </dgm:pt>
    <dgm:pt modelId="{23ACDA0C-2232-474B-AD67-091EF6863315}" type="sibTrans" cxnId="{167976D0-C13B-46D5-96FA-1C591623E220}">
      <dgm:prSet/>
      <dgm:spPr/>
      <dgm:t>
        <a:bodyPr/>
        <a:lstStyle/>
        <a:p>
          <a:endParaRPr lang="pt-BR"/>
        </a:p>
      </dgm:t>
    </dgm:pt>
    <dgm:pt modelId="{452F185F-6F64-4BCC-ABE4-C3A591D58EB8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>
            <a:solidFill>
              <a:srgbClr val="FF0000"/>
            </a:solidFill>
          </a:endParaRPr>
        </a:p>
      </dgm:t>
    </dgm:pt>
    <dgm:pt modelId="{5722F53A-E57E-4102-B079-BB5EBC6A21D8}" type="parTrans" cxnId="{F5E5C442-EB6B-4122-9B11-118AE6E9BC80}">
      <dgm:prSet/>
      <dgm:spPr/>
      <dgm:t>
        <a:bodyPr/>
        <a:lstStyle/>
        <a:p>
          <a:endParaRPr lang="pt-BR"/>
        </a:p>
      </dgm:t>
    </dgm:pt>
    <dgm:pt modelId="{B2CBE8E1-1327-4C45-9BDE-66703E5AD633}" type="sibTrans" cxnId="{F5E5C442-EB6B-4122-9B11-118AE6E9BC80}">
      <dgm:prSet/>
      <dgm:spPr/>
      <dgm:t>
        <a:bodyPr/>
        <a:lstStyle/>
        <a:p>
          <a:endParaRPr lang="pt-BR"/>
        </a:p>
      </dgm:t>
    </dgm:pt>
    <dgm:pt modelId="{34EA80DA-85C5-4117-8B76-C84DC328B5E7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>
            <a:solidFill>
              <a:srgbClr val="FF0000"/>
            </a:solidFill>
          </a:endParaRPr>
        </a:p>
      </dgm:t>
    </dgm:pt>
    <dgm:pt modelId="{39BE16D8-66C9-4F55-9CB1-AEABEDDD3136}" type="parTrans" cxnId="{D3C8D7C8-25D9-4EE6-9858-2EC17A8AE61C}">
      <dgm:prSet/>
      <dgm:spPr/>
      <dgm:t>
        <a:bodyPr/>
        <a:lstStyle/>
        <a:p>
          <a:endParaRPr lang="pt-BR"/>
        </a:p>
      </dgm:t>
    </dgm:pt>
    <dgm:pt modelId="{845825FF-CAA5-431F-A88E-E07E6C85DC9D}" type="sibTrans" cxnId="{D3C8D7C8-25D9-4EE6-9858-2EC17A8AE61C}">
      <dgm:prSet/>
      <dgm:spPr/>
      <dgm:t>
        <a:bodyPr/>
        <a:lstStyle/>
        <a:p>
          <a:endParaRPr lang="pt-BR"/>
        </a:p>
      </dgm:t>
    </dgm:pt>
    <dgm:pt modelId="{A15E39A2-F0D8-4EE7-88CC-14DE9B69BCE0}" type="pres">
      <dgm:prSet presAssocID="{47C32167-15E1-44F0-A0F4-91C4F4472A91}" presName="Name0" presStyleCnt="0">
        <dgm:presLayoutVars>
          <dgm:dir/>
          <dgm:animLvl val="lvl"/>
          <dgm:resizeHandles val="exact"/>
        </dgm:presLayoutVars>
      </dgm:prSet>
      <dgm:spPr/>
    </dgm:pt>
    <dgm:pt modelId="{AFE3F0E4-39C1-4343-8EDD-63F4394DC672}" type="pres">
      <dgm:prSet presAssocID="{7316626B-BA48-45D7-A981-DFF060FF1705}" presName="linNode" presStyleCnt="0"/>
      <dgm:spPr/>
    </dgm:pt>
    <dgm:pt modelId="{26965800-9D32-4A97-B7B6-DF22BEAC71C9}" type="pres">
      <dgm:prSet presAssocID="{7316626B-BA48-45D7-A981-DFF060FF170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06179752-27FB-4E77-913D-3B5C2FD61BC2}" type="pres">
      <dgm:prSet presAssocID="{7316626B-BA48-45D7-A981-DFF060FF170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74BB2D0A-30DF-4511-A2C3-AF79B2AE423F}" type="presOf" srcId="{9CA06911-DBF1-45A2-8F2C-A0C588CA852D}" destId="{06179752-27FB-4E77-913D-3B5C2FD61BC2}" srcOrd="0" destOrd="0" presId="urn:microsoft.com/office/officeart/2005/8/layout/vList5"/>
    <dgm:cxn modelId="{8C9FF52D-2729-4ABF-B64D-211EF0E83FAC}" type="presOf" srcId="{87F3D94D-0D53-4514-8855-A7E034CA54E5}" destId="{06179752-27FB-4E77-913D-3B5C2FD61BC2}" srcOrd="0" destOrd="2" presId="urn:microsoft.com/office/officeart/2005/8/layout/vList5"/>
    <dgm:cxn modelId="{D00D4E33-A244-4248-9442-F46F55E8872F}" srcId="{7316626B-BA48-45D7-A981-DFF060FF1705}" destId="{934E5000-B097-4DC1-BC3D-630EAFD1A20E}" srcOrd="5" destOrd="0" parTransId="{F913AD88-64E9-4DA9-B2B1-900B73E9A654}" sibTransId="{FB35123E-5879-4B61-95A6-B86084F78C4F}"/>
    <dgm:cxn modelId="{F5E5C442-EB6B-4122-9B11-118AE6E9BC80}" srcId="{7316626B-BA48-45D7-A981-DFF060FF1705}" destId="{452F185F-6F64-4BCC-ABE4-C3A591D58EB8}" srcOrd="3" destOrd="0" parTransId="{5722F53A-E57E-4102-B079-BB5EBC6A21D8}" sibTransId="{B2CBE8E1-1327-4C45-9BDE-66703E5AD633}"/>
    <dgm:cxn modelId="{0D790843-EE6E-4BB5-B795-E12707C05899}" srcId="{7316626B-BA48-45D7-A981-DFF060FF1705}" destId="{9CA06911-DBF1-45A2-8F2C-A0C588CA852D}" srcOrd="0" destOrd="0" parTransId="{8582394F-CDFC-4715-8716-D049A92DBBEB}" sibTransId="{3521DA34-94BC-4ABD-BE26-334FF960F627}"/>
    <dgm:cxn modelId="{2B8C1363-A318-43A4-A56E-58078EBD443C}" type="presOf" srcId="{6A4AD290-5522-4C12-8D03-D47858B191A4}" destId="{06179752-27FB-4E77-913D-3B5C2FD61BC2}" srcOrd="0" destOrd="9" presId="urn:microsoft.com/office/officeart/2005/8/layout/vList5"/>
    <dgm:cxn modelId="{5DAA0F44-7703-49D1-A8D7-BA2DE3B51646}" type="presOf" srcId="{65D14E7F-3AFA-41E7-8BCA-6DB366DDF2EE}" destId="{06179752-27FB-4E77-913D-3B5C2FD61BC2}" srcOrd="0" destOrd="8" presId="urn:microsoft.com/office/officeart/2005/8/layout/vList5"/>
    <dgm:cxn modelId="{EE848548-C4E8-420E-A41D-6EFC79B97698}" type="presOf" srcId="{7316626B-BA48-45D7-A981-DFF060FF1705}" destId="{26965800-9D32-4A97-B7B6-DF22BEAC71C9}" srcOrd="0" destOrd="0" presId="urn:microsoft.com/office/officeart/2005/8/layout/vList5"/>
    <dgm:cxn modelId="{765C214C-6AB3-414D-83C7-AD70F93C53CF}" srcId="{7316626B-BA48-45D7-A981-DFF060FF1705}" destId="{E2287724-1BEF-4479-A9D6-B518352D1393}" srcOrd="12" destOrd="0" parTransId="{DC7A030D-5A41-496B-8936-E0108A9A4F32}" sibTransId="{F99DD540-4900-4D93-BDB5-2FC0BFE314D3}"/>
    <dgm:cxn modelId="{33284652-3848-47B3-A274-0B75795E22B7}" type="presOf" srcId="{452F185F-6F64-4BCC-ABE4-C3A591D58EB8}" destId="{06179752-27FB-4E77-913D-3B5C2FD61BC2}" srcOrd="0" destOrd="3" presId="urn:microsoft.com/office/officeart/2005/8/layout/vList5"/>
    <dgm:cxn modelId="{C4C15E74-6E8B-4F07-A768-5B36B98341C4}" type="presOf" srcId="{1D77FCF4-0D74-43B1-9E34-CE54D821430C}" destId="{06179752-27FB-4E77-913D-3B5C2FD61BC2}" srcOrd="0" destOrd="6" presId="urn:microsoft.com/office/officeart/2005/8/layout/vList5"/>
    <dgm:cxn modelId="{66D1B259-98D1-4AF8-A8B8-13191896AA78}" type="presOf" srcId="{5AB78CD3-66E3-48EC-A03B-DEFC301FBBDF}" destId="{06179752-27FB-4E77-913D-3B5C2FD61BC2}" srcOrd="0" destOrd="7" presId="urn:microsoft.com/office/officeart/2005/8/layout/vList5"/>
    <dgm:cxn modelId="{4CAA4B81-67E6-41CF-9CA5-7AC6DFE3080D}" srcId="{7316626B-BA48-45D7-A981-DFF060FF1705}" destId="{5E297A4B-1548-494C-8C6C-B6D8FA66F46C}" srcOrd="1" destOrd="0" parTransId="{CFD6D2B3-76DB-4E22-B979-9ABAA63BC334}" sibTransId="{6C6C1C74-6F2F-4716-A127-5B652FE8D61C}"/>
    <dgm:cxn modelId="{58E2C883-AD77-48BB-9D33-B4CEB54B32EF}" srcId="{7316626B-BA48-45D7-A981-DFF060FF1705}" destId="{5AB78CD3-66E3-48EC-A03B-DEFC301FBBDF}" srcOrd="7" destOrd="0" parTransId="{243E45D9-DC60-4546-B968-1222C93CB59F}" sibTransId="{AEB2B58A-F9FC-4934-B2D0-F3526ADFDCD9}"/>
    <dgm:cxn modelId="{19CF6A88-943C-4E4E-ADB0-7584C7813D7E}" type="presOf" srcId="{47C32167-15E1-44F0-A0F4-91C4F4472A91}" destId="{A15E39A2-F0D8-4EE7-88CC-14DE9B69BCE0}" srcOrd="0" destOrd="0" presId="urn:microsoft.com/office/officeart/2005/8/layout/vList5"/>
    <dgm:cxn modelId="{31967188-85DF-413C-BBEA-953F4E309F71}" type="presOf" srcId="{934E5000-B097-4DC1-BC3D-630EAFD1A20E}" destId="{06179752-27FB-4E77-913D-3B5C2FD61BC2}" srcOrd="0" destOrd="5" presId="urn:microsoft.com/office/officeart/2005/8/layout/vList5"/>
    <dgm:cxn modelId="{2F268488-DB8A-4CEC-AB00-9CD924D37A1A}" type="presOf" srcId="{B45B91A7-946F-4D79-BD68-2B566D1D30D0}" destId="{06179752-27FB-4E77-913D-3B5C2FD61BC2}" srcOrd="0" destOrd="11" presId="urn:microsoft.com/office/officeart/2005/8/layout/vList5"/>
    <dgm:cxn modelId="{CBBBF98C-DCC7-46B6-90FD-B6F2214123AE}" type="presOf" srcId="{5E297A4B-1548-494C-8C6C-B6D8FA66F46C}" destId="{06179752-27FB-4E77-913D-3B5C2FD61BC2}" srcOrd="0" destOrd="1" presId="urn:microsoft.com/office/officeart/2005/8/layout/vList5"/>
    <dgm:cxn modelId="{7DD1308F-8D63-4E39-95A2-A07B7F72846A}" srcId="{7316626B-BA48-45D7-A981-DFF060FF1705}" destId="{EE8A1DD6-8121-443B-80A3-876095E9CA61}" srcOrd="10" destOrd="0" parTransId="{4B231B9D-4ADE-47A0-9189-420DA9D9FDA6}" sibTransId="{4427A4EC-E859-4F06-A993-99DE3C046FD7}"/>
    <dgm:cxn modelId="{30E6A68F-4CE8-46F1-AEDD-08196514F091}" srcId="{7316626B-BA48-45D7-A981-DFF060FF1705}" destId="{6A4AD290-5522-4C12-8D03-D47858B191A4}" srcOrd="9" destOrd="0" parTransId="{C80A90D9-E27F-4295-AA7C-6E02E79E7D07}" sibTransId="{3B15E85C-B445-4374-A62A-EEFC9A15495F}"/>
    <dgm:cxn modelId="{AAD31998-9E08-4571-921B-E5BBA051DF0D}" srcId="{47C32167-15E1-44F0-A0F4-91C4F4472A91}" destId="{7316626B-BA48-45D7-A981-DFF060FF1705}" srcOrd="0" destOrd="0" parTransId="{7251C675-EDD6-46D7-8EE0-1994794F3141}" sibTransId="{2BA54776-9DBB-4D9B-AEB9-B4DCED5E5D1C}"/>
    <dgm:cxn modelId="{F792B899-2B33-4A66-B1D6-D571F68B1CB7}" srcId="{7316626B-BA48-45D7-A981-DFF060FF1705}" destId="{B45B91A7-946F-4D79-BD68-2B566D1D30D0}" srcOrd="11" destOrd="0" parTransId="{45A04292-302A-47B7-A2AA-03D3326A19FE}" sibTransId="{FDC8EAC6-EF16-4AF0-AA79-11AF44279751}"/>
    <dgm:cxn modelId="{961839BC-16F0-4808-88E8-F58F6372CF94}" type="presOf" srcId="{E2287724-1BEF-4479-A9D6-B518352D1393}" destId="{06179752-27FB-4E77-913D-3B5C2FD61BC2}" srcOrd="0" destOrd="12" presId="urn:microsoft.com/office/officeart/2005/8/layout/vList5"/>
    <dgm:cxn modelId="{372973BD-E9E4-47DA-BD3B-BFB2A3465203}" type="presOf" srcId="{EE8A1DD6-8121-443B-80A3-876095E9CA61}" destId="{06179752-27FB-4E77-913D-3B5C2FD61BC2}" srcOrd="0" destOrd="10" presId="urn:microsoft.com/office/officeart/2005/8/layout/vList5"/>
    <dgm:cxn modelId="{D3C8D7C8-25D9-4EE6-9858-2EC17A8AE61C}" srcId="{7316626B-BA48-45D7-A981-DFF060FF1705}" destId="{34EA80DA-85C5-4117-8B76-C84DC328B5E7}" srcOrd="4" destOrd="0" parTransId="{39BE16D8-66C9-4F55-9CB1-AEABEDDD3136}" sibTransId="{845825FF-CAA5-431F-A88E-E07E6C85DC9D}"/>
    <dgm:cxn modelId="{167976D0-C13B-46D5-96FA-1C591623E220}" srcId="{7316626B-BA48-45D7-A981-DFF060FF1705}" destId="{87F3D94D-0D53-4514-8855-A7E034CA54E5}" srcOrd="2" destOrd="0" parTransId="{8BFB7C31-7683-4C18-BA7B-85F332FB304F}" sibTransId="{23ACDA0C-2232-474B-AD67-091EF6863315}"/>
    <dgm:cxn modelId="{8A4A0FDF-3D46-4FD5-AA90-8D2CFD5B9B13}" srcId="{7316626B-BA48-45D7-A981-DFF060FF1705}" destId="{1D77FCF4-0D74-43B1-9E34-CE54D821430C}" srcOrd="6" destOrd="0" parTransId="{B0D50D3E-114D-47C5-BB65-11C0D7F67006}" sibTransId="{3599FE90-35E7-4000-8946-91D025E38A43}"/>
    <dgm:cxn modelId="{28A2C7E1-9B03-4BD2-994C-1F766E61E327}" srcId="{7316626B-BA48-45D7-A981-DFF060FF1705}" destId="{65D14E7F-3AFA-41E7-8BCA-6DB366DDF2EE}" srcOrd="8" destOrd="0" parTransId="{12298BDF-BED3-4987-B3D7-C6DC470537A9}" sibTransId="{2BF32CAB-4E0D-46B4-B9E2-9CD779B1A8E0}"/>
    <dgm:cxn modelId="{17E7E5EE-B6C9-45BA-A000-6ED2AA42A185}" type="presOf" srcId="{34EA80DA-85C5-4117-8B76-C84DC328B5E7}" destId="{06179752-27FB-4E77-913D-3B5C2FD61BC2}" srcOrd="0" destOrd="4" presId="urn:microsoft.com/office/officeart/2005/8/layout/vList5"/>
    <dgm:cxn modelId="{898A2804-8D52-4BA2-A714-8CA3E717D439}" type="presParOf" srcId="{A15E39A2-F0D8-4EE7-88CC-14DE9B69BCE0}" destId="{AFE3F0E4-39C1-4343-8EDD-63F4394DC672}" srcOrd="0" destOrd="0" presId="urn:microsoft.com/office/officeart/2005/8/layout/vList5"/>
    <dgm:cxn modelId="{09FCC259-2662-46C9-B37D-732B58BC7247}" type="presParOf" srcId="{AFE3F0E4-39C1-4343-8EDD-63F4394DC672}" destId="{26965800-9D32-4A97-B7B6-DF22BEAC71C9}" srcOrd="0" destOrd="0" presId="urn:microsoft.com/office/officeart/2005/8/layout/vList5"/>
    <dgm:cxn modelId="{0D2C7C6C-6E4E-4E03-AA60-84B976DD4841}" type="presParOf" srcId="{AFE3F0E4-39C1-4343-8EDD-63F4394DC672}" destId="{06179752-27FB-4E77-913D-3B5C2FD61B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4AFCF1-31A3-42AF-9EAF-2A84C917BE7F}" type="doc">
      <dgm:prSet loTypeId="urn:microsoft.com/office/officeart/2008/layout/Squa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684BB996-8241-44D0-8EA1-682EE4F85BA9}">
      <dgm:prSet phldrT="[Texto]"/>
      <dgm:spPr/>
      <dgm:t>
        <a:bodyPr/>
        <a:lstStyle/>
        <a:p>
          <a:pPr algn="ctr"/>
          <a:r>
            <a:rPr lang="pt-BR" dirty="0">
              <a:solidFill>
                <a:srgbClr val="0070C0"/>
              </a:solidFill>
            </a:rPr>
            <a:t>2019</a:t>
          </a:r>
        </a:p>
      </dgm:t>
    </dgm:pt>
    <dgm:pt modelId="{8B815EDD-24FB-4F84-86E5-42298F15DCA7}" type="parTrans" cxnId="{68FB4125-DA8A-47B3-9D42-0E1146B3361C}">
      <dgm:prSet/>
      <dgm:spPr/>
      <dgm:t>
        <a:bodyPr/>
        <a:lstStyle/>
        <a:p>
          <a:endParaRPr lang="pt-BR"/>
        </a:p>
      </dgm:t>
    </dgm:pt>
    <dgm:pt modelId="{E6D2670E-BAB6-4B3E-AA00-59B9A1EC566D}" type="sibTrans" cxnId="{68FB4125-DA8A-47B3-9D42-0E1146B3361C}">
      <dgm:prSet/>
      <dgm:spPr/>
      <dgm:t>
        <a:bodyPr/>
        <a:lstStyle/>
        <a:p>
          <a:endParaRPr lang="pt-BR"/>
        </a:p>
      </dgm:t>
    </dgm:pt>
    <dgm:pt modelId="{66EC4B8A-124D-4A37-9B36-31E969676572}">
      <dgm:prSet phldrT="[Texto]" custT="1"/>
      <dgm:spPr/>
      <dgm:t>
        <a:bodyPr/>
        <a:lstStyle/>
        <a:p>
          <a:r>
            <a:rPr lang="pt-BR" sz="1600" dirty="0"/>
            <a:t>1</a:t>
          </a:r>
          <a:r>
            <a:rPr lang="pt-BR" sz="1600" baseline="30000" dirty="0"/>
            <a:t>a </a:t>
          </a:r>
          <a:r>
            <a:rPr lang="pt-BR" sz="1600" dirty="0"/>
            <a:t>etapa: </a:t>
          </a:r>
        </a:p>
        <a:p>
          <a:r>
            <a:rPr lang="pt-BR" sz="1600" dirty="0"/>
            <a:t>Público alvo: 6 meses a &lt; 5 anos</a:t>
          </a:r>
        </a:p>
        <a:p>
          <a:r>
            <a:rPr lang="pt-BR" sz="1600" dirty="0"/>
            <a:t>Período: 07 a 05/10 </a:t>
          </a:r>
        </a:p>
        <a:p>
          <a:r>
            <a:rPr lang="pt-BR" sz="1600" b="1" dirty="0">
              <a:solidFill>
                <a:srgbClr val="FF0000"/>
              </a:solidFill>
            </a:rPr>
            <a:t>Dia D: 19/10 </a:t>
          </a:r>
        </a:p>
        <a:p>
          <a:r>
            <a:rPr lang="pt-BR" sz="1600" b="0" dirty="0">
              <a:solidFill>
                <a:schemeClr val="tx1"/>
              </a:solidFill>
            </a:rPr>
            <a:t>(seletiva)</a:t>
          </a:r>
          <a:endParaRPr lang="pt-BR" sz="1600" b="1" dirty="0">
            <a:solidFill>
              <a:srgbClr val="FF0000"/>
            </a:solidFill>
          </a:endParaRPr>
        </a:p>
      </dgm:t>
    </dgm:pt>
    <dgm:pt modelId="{41386790-D3CA-4EF6-9349-D6268A169979}" type="parTrans" cxnId="{137B88B1-96F0-4D19-B2A0-CA2D0C017301}">
      <dgm:prSet/>
      <dgm:spPr/>
      <dgm:t>
        <a:bodyPr/>
        <a:lstStyle/>
        <a:p>
          <a:endParaRPr lang="pt-BR"/>
        </a:p>
      </dgm:t>
    </dgm:pt>
    <dgm:pt modelId="{322FC93E-AEC0-4386-8F1E-C6102ABD0A81}" type="sibTrans" cxnId="{137B88B1-96F0-4D19-B2A0-CA2D0C017301}">
      <dgm:prSet/>
      <dgm:spPr/>
      <dgm:t>
        <a:bodyPr/>
        <a:lstStyle/>
        <a:p>
          <a:endParaRPr lang="pt-BR"/>
        </a:p>
      </dgm:t>
    </dgm:pt>
    <dgm:pt modelId="{978B96E6-7D46-49C3-AF4E-67BCDA1C8FBB}">
      <dgm:prSet phldrT="[Texto]" custT="1"/>
      <dgm:spPr/>
      <dgm:t>
        <a:bodyPr/>
        <a:lstStyle/>
        <a:p>
          <a:endParaRPr lang="pt-BR" sz="1600" dirty="0"/>
        </a:p>
        <a:p>
          <a:endParaRPr lang="pt-BR" sz="1600" dirty="0"/>
        </a:p>
        <a:p>
          <a:endParaRPr lang="pt-BR" sz="1600" dirty="0"/>
        </a:p>
        <a:p>
          <a:endParaRPr lang="pt-BR" sz="1600" dirty="0"/>
        </a:p>
        <a:p>
          <a:r>
            <a:rPr lang="pt-BR" sz="1600" dirty="0"/>
            <a:t>2</a:t>
          </a:r>
          <a:r>
            <a:rPr lang="pt-BR" sz="1600" baseline="30000" dirty="0"/>
            <a:t>a</a:t>
          </a:r>
          <a:r>
            <a:rPr lang="pt-BR" sz="1600" dirty="0"/>
            <a:t> etapa: </a:t>
          </a:r>
        </a:p>
        <a:p>
          <a:r>
            <a:rPr lang="pt-BR" sz="1600" dirty="0"/>
            <a:t>Público alvo: 20 a 29 anos</a:t>
          </a:r>
        </a:p>
        <a:p>
          <a:r>
            <a:rPr lang="pt-BR" sz="1600" dirty="0"/>
            <a:t>Período: 18 a 30/11 </a:t>
          </a:r>
        </a:p>
        <a:p>
          <a:r>
            <a:rPr lang="pt-BR" sz="1600" b="1" dirty="0">
              <a:solidFill>
                <a:srgbClr val="FF0000"/>
              </a:solidFill>
            </a:rPr>
            <a:t>Dia D: 30/11 </a:t>
          </a:r>
        </a:p>
        <a:p>
          <a:r>
            <a:rPr lang="pt-BR" sz="1600" b="0" dirty="0">
              <a:solidFill>
                <a:schemeClr val="tx1"/>
              </a:solidFill>
            </a:rPr>
            <a:t>(seletiva)</a:t>
          </a:r>
          <a:endParaRPr lang="pt-BR" sz="1600" b="1" dirty="0">
            <a:solidFill>
              <a:srgbClr val="FF0000"/>
            </a:solidFill>
          </a:endParaRPr>
        </a:p>
      </dgm:t>
    </dgm:pt>
    <dgm:pt modelId="{EB9AB6FD-C9F5-411C-934F-D818BEA106B1}" type="parTrans" cxnId="{C58FC5A8-F2BA-4638-B9DB-9AA378194216}">
      <dgm:prSet/>
      <dgm:spPr/>
      <dgm:t>
        <a:bodyPr/>
        <a:lstStyle/>
        <a:p>
          <a:endParaRPr lang="pt-BR"/>
        </a:p>
      </dgm:t>
    </dgm:pt>
    <dgm:pt modelId="{EEE6CC56-9054-4D0F-8083-854E8B41050B}" type="sibTrans" cxnId="{C58FC5A8-F2BA-4638-B9DB-9AA378194216}">
      <dgm:prSet/>
      <dgm:spPr/>
      <dgm:t>
        <a:bodyPr/>
        <a:lstStyle/>
        <a:p>
          <a:endParaRPr lang="pt-BR"/>
        </a:p>
      </dgm:t>
    </dgm:pt>
    <dgm:pt modelId="{44244B95-9788-4334-A63E-5E5D2F2F69C5}">
      <dgm:prSet phldrT="[Texto]"/>
      <dgm:spPr/>
      <dgm:t>
        <a:bodyPr/>
        <a:lstStyle/>
        <a:p>
          <a:pPr algn="ctr"/>
          <a:r>
            <a:rPr lang="pt-BR" dirty="0">
              <a:solidFill>
                <a:srgbClr val="0070C0"/>
              </a:solidFill>
            </a:rPr>
            <a:t>2020</a:t>
          </a:r>
        </a:p>
      </dgm:t>
    </dgm:pt>
    <dgm:pt modelId="{2FE3DF01-EBE1-4C6C-9DD0-136E8FBA340B}" type="parTrans" cxnId="{2B0933B4-D3CA-4F0B-8C09-9F892E46B178}">
      <dgm:prSet/>
      <dgm:spPr/>
      <dgm:t>
        <a:bodyPr/>
        <a:lstStyle/>
        <a:p>
          <a:endParaRPr lang="pt-BR"/>
        </a:p>
      </dgm:t>
    </dgm:pt>
    <dgm:pt modelId="{DE70A810-C3F0-4AF3-83D1-D5B9369170DD}" type="sibTrans" cxnId="{2B0933B4-D3CA-4F0B-8C09-9F892E46B178}">
      <dgm:prSet/>
      <dgm:spPr/>
      <dgm:t>
        <a:bodyPr/>
        <a:lstStyle/>
        <a:p>
          <a:endParaRPr lang="pt-BR"/>
        </a:p>
      </dgm:t>
    </dgm:pt>
    <dgm:pt modelId="{138E9453-4FB0-4253-B68C-6FC8AD2B628F}">
      <dgm:prSet phldrT="[Texto]" custT="1"/>
      <dgm:spPr/>
      <dgm:t>
        <a:bodyPr/>
        <a:lstStyle/>
        <a:p>
          <a:r>
            <a:rPr lang="pt-BR" sz="1600" dirty="0"/>
            <a:t>3</a:t>
          </a:r>
          <a:r>
            <a:rPr lang="pt-BR" sz="1600" baseline="30000" dirty="0"/>
            <a:t>a</a:t>
          </a:r>
          <a:r>
            <a:rPr lang="pt-BR" sz="1600" dirty="0"/>
            <a:t> etapa:</a:t>
          </a:r>
        </a:p>
        <a:p>
          <a:r>
            <a:rPr lang="pt-BR" sz="1600" dirty="0"/>
            <a:t>Público alvo: 5 a 19 anos</a:t>
          </a:r>
        </a:p>
        <a:p>
          <a:r>
            <a:rPr lang="pt-BR" sz="1600" dirty="0"/>
            <a:t>Período: 10/02 a 13/03</a:t>
          </a:r>
        </a:p>
        <a:p>
          <a:r>
            <a:rPr lang="pt-BR" sz="1600" b="1" dirty="0">
              <a:solidFill>
                <a:srgbClr val="FF0000"/>
              </a:solidFill>
            </a:rPr>
            <a:t>Dia D: 15/02 </a:t>
          </a:r>
          <a:r>
            <a:rPr lang="pt-BR" sz="1600" b="0" dirty="0">
              <a:solidFill>
                <a:schemeClr val="tx1"/>
              </a:solidFill>
            </a:rPr>
            <a:t>(seletiva)</a:t>
          </a:r>
          <a:endParaRPr lang="pt-BR" sz="1600" b="1" dirty="0">
            <a:solidFill>
              <a:srgbClr val="FF0000"/>
            </a:solidFill>
          </a:endParaRPr>
        </a:p>
        <a:p>
          <a:r>
            <a:rPr lang="pt-BR" sz="1600" b="0" dirty="0">
              <a:solidFill>
                <a:schemeClr val="tx1"/>
              </a:solidFill>
            </a:rPr>
            <a:t>Meta: 95% do público alvo</a:t>
          </a:r>
          <a:endParaRPr lang="pt-BR" sz="1000" dirty="0"/>
        </a:p>
        <a:p>
          <a:endParaRPr lang="pt-BR" sz="1000" dirty="0"/>
        </a:p>
      </dgm:t>
    </dgm:pt>
    <dgm:pt modelId="{4E9F7176-81EE-4E75-AA20-9D1C5BCB589F}" type="parTrans" cxnId="{B6494556-B642-4416-8B7E-D3246CC863F5}">
      <dgm:prSet/>
      <dgm:spPr/>
      <dgm:t>
        <a:bodyPr/>
        <a:lstStyle/>
        <a:p>
          <a:endParaRPr lang="pt-BR"/>
        </a:p>
      </dgm:t>
    </dgm:pt>
    <dgm:pt modelId="{DB4CF4B4-0A7D-4042-94A7-94DD4F98672F}" type="sibTrans" cxnId="{B6494556-B642-4416-8B7E-D3246CC863F5}">
      <dgm:prSet/>
      <dgm:spPr/>
      <dgm:t>
        <a:bodyPr/>
        <a:lstStyle/>
        <a:p>
          <a:endParaRPr lang="pt-BR"/>
        </a:p>
      </dgm:t>
    </dgm:pt>
    <dgm:pt modelId="{E1A6D791-ABC6-4F35-A3BD-0E95D516BE0D}">
      <dgm:prSet phldrT="[Texto]" custT="1"/>
      <dgm:spPr/>
      <dgm:t>
        <a:bodyPr/>
        <a:lstStyle/>
        <a:p>
          <a:r>
            <a:rPr lang="pt-BR" sz="1600" dirty="0"/>
            <a:t>4</a:t>
          </a:r>
          <a:r>
            <a:rPr lang="pt-BR" sz="1600" baseline="30000" dirty="0"/>
            <a:t>a</a:t>
          </a:r>
          <a:r>
            <a:rPr lang="pt-BR" sz="1600" dirty="0"/>
            <a:t> etapa: </a:t>
          </a:r>
        </a:p>
        <a:p>
          <a:r>
            <a:rPr lang="pt-BR" sz="1600" dirty="0"/>
            <a:t>Público alvo: 20 a 29 anos</a:t>
          </a:r>
        </a:p>
        <a:p>
          <a:r>
            <a:rPr lang="pt-BR" sz="1600" dirty="0"/>
            <a:t>Período: junho a agosto</a:t>
          </a:r>
        </a:p>
        <a:p>
          <a:r>
            <a:rPr lang="pt-BR" sz="1600" b="0" dirty="0">
              <a:solidFill>
                <a:schemeClr val="tx1"/>
              </a:solidFill>
            </a:rPr>
            <a:t>(Indiscriminada)</a:t>
          </a:r>
        </a:p>
      </dgm:t>
    </dgm:pt>
    <dgm:pt modelId="{CFCA018C-DC9D-45A7-B73E-B73A489012EB}" type="parTrans" cxnId="{467BD28C-851A-49B6-82DE-1F1A52B0EF47}">
      <dgm:prSet/>
      <dgm:spPr/>
      <dgm:t>
        <a:bodyPr/>
        <a:lstStyle/>
        <a:p>
          <a:endParaRPr lang="pt-BR"/>
        </a:p>
      </dgm:t>
    </dgm:pt>
    <dgm:pt modelId="{30B40423-3CE8-453A-87CA-F85F09E36113}" type="sibTrans" cxnId="{467BD28C-851A-49B6-82DE-1F1A52B0EF47}">
      <dgm:prSet/>
      <dgm:spPr/>
      <dgm:t>
        <a:bodyPr/>
        <a:lstStyle/>
        <a:p>
          <a:endParaRPr lang="pt-BR"/>
        </a:p>
      </dgm:t>
    </dgm:pt>
    <dgm:pt modelId="{06391201-2673-4A2D-AC1F-2D79B169D1CB}">
      <dgm:prSet phldrT="[Texto]" custT="1"/>
      <dgm:spPr/>
      <dgm:t>
        <a:bodyPr/>
        <a:lstStyle/>
        <a:p>
          <a:r>
            <a:rPr lang="pt-BR" sz="1600" dirty="0"/>
            <a:t>5</a:t>
          </a:r>
          <a:r>
            <a:rPr lang="pt-BR" sz="1600" baseline="30000" dirty="0"/>
            <a:t>a</a:t>
          </a:r>
          <a:r>
            <a:rPr lang="pt-BR" sz="1600" dirty="0"/>
            <a:t> etapa: </a:t>
          </a:r>
        </a:p>
        <a:p>
          <a:r>
            <a:rPr lang="pt-BR" sz="1600" dirty="0"/>
            <a:t>Público alvo: 30 a 59 anos</a:t>
          </a:r>
        </a:p>
        <a:p>
          <a:r>
            <a:rPr lang="pt-BR" sz="1600" dirty="0"/>
            <a:t>Período: 03 a 31/08</a:t>
          </a:r>
        </a:p>
        <a:p>
          <a:r>
            <a:rPr lang="pt-BR" sz="1600" b="1" dirty="0">
              <a:solidFill>
                <a:srgbClr val="FF0000"/>
              </a:solidFill>
            </a:rPr>
            <a:t>Dia D: 22/08 </a:t>
          </a:r>
          <a:r>
            <a:rPr lang="pt-BR" sz="1600" b="0" dirty="0">
              <a:solidFill>
                <a:schemeClr val="tx1"/>
              </a:solidFill>
            </a:rPr>
            <a:t>(seletiva)</a:t>
          </a:r>
          <a:endParaRPr lang="pt-BR" sz="1600" b="1" dirty="0">
            <a:solidFill>
              <a:srgbClr val="FF0000"/>
            </a:solidFill>
          </a:endParaRPr>
        </a:p>
      </dgm:t>
    </dgm:pt>
    <dgm:pt modelId="{40C70BB5-624B-40B0-8868-F8D9B2B87D8D}" type="parTrans" cxnId="{F1BC2960-20E3-44FD-8F7A-196C5A0BB98B}">
      <dgm:prSet/>
      <dgm:spPr/>
      <dgm:t>
        <a:bodyPr/>
        <a:lstStyle/>
        <a:p>
          <a:endParaRPr lang="pt-BR"/>
        </a:p>
      </dgm:t>
    </dgm:pt>
    <dgm:pt modelId="{D3ABF245-691B-4BD4-8218-CE9D5001336A}" type="sibTrans" cxnId="{F1BC2960-20E3-44FD-8F7A-196C5A0BB98B}">
      <dgm:prSet/>
      <dgm:spPr/>
      <dgm:t>
        <a:bodyPr/>
        <a:lstStyle/>
        <a:p>
          <a:endParaRPr lang="pt-BR"/>
        </a:p>
      </dgm:t>
    </dgm:pt>
    <dgm:pt modelId="{0CD131DF-B6B2-4742-9573-860AD1F83438}" type="pres">
      <dgm:prSet presAssocID="{C84AFCF1-31A3-42AF-9EAF-2A84C917BE7F}" presName="layout" presStyleCnt="0">
        <dgm:presLayoutVars>
          <dgm:chMax/>
          <dgm:chPref/>
          <dgm:dir/>
          <dgm:resizeHandles/>
        </dgm:presLayoutVars>
      </dgm:prSet>
      <dgm:spPr/>
    </dgm:pt>
    <dgm:pt modelId="{4D54CE84-5DF1-411C-A795-B5D98CDC62AC}" type="pres">
      <dgm:prSet presAssocID="{684BB996-8241-44D0-8EA1-682EE4F85BA9}" presName="root" presStyleCnt="0">
        <dgm:presLayoutVars>
          <dgm:chMax/>
          <dgm:chPref/>
        </dgm:presLayoutVars>
      </dgm:prSet>
      <dgm:spPr/>
    </dgm:pt>
    <dgm:pt modelId="{4B447CEB-88E7-471C-9C64-63E35CCCAB2A}" type="pres">
      <dgm:prSet presAssocID="{684BB996-8241-44D0-8EA1-682EE4F85BA9}" presName="rootComposite" presStyleCnt="0">
        <dgm:presLayoutVars/>
      </dgm:prSet>
      <dgm:spPr/>
    </dgm:pt>
    <dgm:pt modelId="{3364D8D2-F0AE-4A1F-A6FE-55CA025E421C}" type="pres">
      <dgm:prSet presAssocID="{684BB996-8241-44D0-8EA1-682EE4F85BA9}" presName="ParentAccent" presStyleLbl="alignNode1" presStyleIdx="0" presStyleCnt="2"/>
      <dgm:spPr/>
    </dgm:pt>
    <dgm:pt modelId="{7838B255-2E48-42E5-BD5D-EE972CD617DD}" type="pres">
      <dgm:prSet presAssocID="{684BB996-8241-44D0-8EA1-682EE4F85BA9}" presName="ParentSmallAccent" presStyleLbl="fgAcc1" presStyleIdx="0" presStyleCnt="2"/>
      <dgm:spPr/>
    </dgm:pt>
    <dgm:pt modelId="{A25814CB-9191-4203-95DC-8C4D9153A527}" type="pres">
      <dgm:prSet presAssocID="{684BB996-8241-44D0-8EA1-682EE4F85BA9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25F1C04A-1959-41C3-B165-509C9A0E3592}" type="pres">
      <dgm:prSet presAssocID="{684BB996-8241-44D0-8EA1-682EE4F85BA9}" presName="childShape" presStyleCnt="0">
        <dgm:presLayoutVars>
          <dgm:chMax val="0"/>
          <dgm:chPref val="0"/>
        </dgm:presLayoutVars>
      </dgm:prSet>
      <dgm:spPr/>
    </dgm:pt>
    <dgm:pt modelId="{D33F3DF4-6338-4C91-9FC0-A98F3B903123}" type="pres">
      <dgm:prSet presAssocID="{66EC4B8A-124D-4A37-9B36-31E969676572}" presName="childComposite" presStyleCnt="0">
        <dgm:presLayoutVars>
          <dgm:chMax val="0"/>
          <dgm:chPref val="0"/>
        </dgm:presLayoutVars>
      </dgm:prSet>
      <dgm:spPr/>
    </dgm:pt>
    <dgm:pt modelId="{0E5C4318-71D8-4428-B463-7E7F42C264DA}" type="pres">
      <dgm:prSet presAssocID="{66EC4B8A-124D-4A37-9B36-31E969676572}" presName="ChildAccent" presStyleLbl="solidFgAcc1" presStyleIdx="0" presStyleCnt="5" custLinFactY="-18314" custLinFactNeighborX="3600" custLinFactNeighborY="-100000"/>
      <dgm:spPr/>
    </dgm:pt>
    <dgm:pt modelId="{5601940F-DBF5-463E-A09F-D1F1EAA6FADB}" type="pres">
      <dgm:prSet presAssocID="{66EC4B8A-124D-4A37-9B36-31E969676572}" presName="Child" presStyleLbl="revTx" presStyleIdx="1" presStyleCnt="7" custScaleY="174440" custLinFactNeighborX="-834" custLinFactNeighborY="36771">
        <dgm:presLayoutVars>
          <dgm:chMax val="0"/>
          <dgm:chPref val="0"/>
          <dgm:bulletEnabled val="1"/>
        </dgm:presLayoutVars>
      </dgm:prSet>
      <dgm:spPr/>
    </dgm:pt>
    <dgm:pt modelId="{A7567664-5116-47BE-9928-EDA12BABB9EC}" type="pres">
      <dgm:prSet presAssocID="{978B96E6-7D46-49C3-AF4E-67BCDA1C8FBB}" presName="childComposite" presStyleCnt="0">
        <dgm:presLayoutVars>
          <dgm:chMax val="0"/>
          <dgm:chPref val="0"/>
        </dgm:presLayoutVars>
      </dgm:prSet>
      <dgm:spPr/>
    </dgm:pt>
    <dgm:pt modelId="{BD153B19-389E-4926-B575-F5F048506087}" type="pres">
      <dgm:prSet presAssocID="{978B96E6-7D46-49C3-AF4E-67BCDA1C8FBB}" presName="ChildAccent" presStyleLbl="solidFgAcc1" presStyleIdx="1" presStyleCnt="5" custLinFactNeighborX="387" custLinFactNeighborY="17931"/>
      <dgm:spPr/>
    </dgm:pt>
    <dgm:pt modelId="{E936FC21-69FA-4F71-83AE-D0EDFB9D1109}" type="pres">
      <dgm:prSet presAssocID="{978B96E6-7D46-49C3-AF4E-67BCDA1C8FBB}" presName="Child" presStyleLbl="revTx" presStyleIdx="2" presStyleCnt="7" custScaleY="323224">
        <dgm:presLayoutVars>
          <dgm:chMax val="0"/>
          <dgm:chPref val="0"/>
          <dgm:bulletEnabled val="1"/>
        </dgm:presLayoutVars>
      </dgm:prSet>
      <dgm:spPr/>
    </dgm:pt>
    <dgm:pt modelId="{DA301344-6C8E-4149-B2FD-907F7BC22F76}" type="pres">
      <dgm:prSet presAssocID="{44244B95-9788-4334-A63E-5E5D2F2F69C5}" presName="root" presStyleCnt="0">
        <dgm:presLayoutVars>
          <dgm:chMax/>
          <dgm:chPref/>
        </dgm:presLayoutVars>
      </dgm:prSet>
      <dgm:spPr/>
    </dgm:pt>
    <dgm:pt modelId="{E684ADF8-7C5A-4021-A187-EFB818CA0A10}" type="pres">
      <dgm:prSet presAssocID="{44244B95-9788-4334-A63E-5E5D2F2F69C5}" presName="rootComposite" presStyleCnt="0">
        <dgm:presLayoutVars/>
      </dgm:prSet>
      <dgm:spPr/>
    </dgm:pt>
    <dgm:pt modelId="{991F4A3F-F0F2-4EE0-95E8-CE11C970D857}" type="pres">
      <dgm:prSet presAssocID="{44244B95-9788-4334-A63E-5E5D2F2F69C5}" presName="ParentAccent" presStyleLbl="alignNode1" presStyleIdx="1" presStyleCnt="2"/>
      <dgm:spPr/>
    </dgm:pt>
    <dgm:pt modelId="{5445946E-59E1-4F7B-A5B0-8FC24E56522B}" type="pres">
      <dgm:prSet presAssocID="{44244B95-9788-4334-A63E-5E5D2F2F69C5}" presName="ParentSmallAccent" presStyleLbl="fgAcc1" presStyleIdx="1" presStyleCnt="2"/>
      <dgm:spPr/>
    </dgm:pt>
    <dgm:pt modelId="{33E38775-5E09-4DFA-9987-9379311BB5B6}" type="pres">
      <dgm:prSet presAssocID="{44244B95-9788-4334-A63E-5E5D2F2F69C5}" presName="Parent" presStyleLbl="revTx" presStyleIdx="3" presStyleCnt="7">
        <dgm:presLayoutVars>
          <dgm:chMax/>
          <dgm:chPref val="4"/>
          <dgm:bulletEnabled val="1"/>
        </dgm:presLayoutVars>
      </dgm:prSet>
      <dgm:spPr/>
    </dgm:pt>
    <dgm:pt modelId="{DE1F9C5F-E0EB-4566-8334-B4F7A0DF0F5D}" type="pres">
      <dgm:prSet presAssocID="{44244B95-9788-4334-A63E-5E5D2F2F69C5}" presName="childShape" presStyleCnt="0">
        <dgm:presLayoutVars>
          <dgm:chMax val="0"/>
          <dgm:chPref val="0"/>
        </dgm:presLayoutVars>
      </dgm:prSet>
      <dgm:spPr/>
    </dgm:pt>
    <dgm:pt modelId="{DFF9ED10-5BB3-4A94-A5D3-083F89FFBFF1}" type="pres">
      <dgm:prSet presAssocID="{138E9453-4FB0-4253-B68C-6FC8AD2B628F}" presName="childComposite" presStyleCnt="0">
        <dgm:presLayoutVars>
          <dgm:chMax val="0"/>
          <dgm:chPref val="0"/>
        </dgm:presLayoutVars>
      </dgm:prSet>
      <dgm:spPr/>
    </dgm:pt>
    <dgm:pt modelId="{A1BBF877-9B39-4511-A1DA-5440D315302A}" type="pres">
      <dgm:prSet presAssocID="{138E9453-4FB0-4253-B68C-6FC8AD2B628F}" presName="ChildAccent" presStyleLbl="solidFgAcc1" presStyleIdx="2" presStyleCnt="5" custLinFactY="-100000" custLinFactNeighborX="-34353" custLinFactNeighborY="-192689"/>
      <dgm:spPr/>
    </dgm:pt>
    <dgm:pt modelId="{E0237E6F-0556-4566-81EF-91DBBBC80EE9}" type="pres">
      <dgm:prSet presAssocID="{138E9453-4FB0-4253-B68C-6FC8AD2B628F}" presName="Child" presStyleLbl="revTx" presStyleIdx="4" presStyleCnt="7" custScaleY="358103" custLinFactNeighborX="-2794" custLinFactNeighborY="-29010">
        <dgm:presLayoutVars>
          <dgm:chMax val="0"/>
          <dgm:chPref val="0"/>
          <dgm:bulletEnabled val="1"/>
        </dgm:presLayoutVars>
      </dgm:prSet>
      <dgm:spPr/>
    </dgm:pt>
    <dgm:pt modelId="{1A9B7900-88F7-4B86-A72C-1069FB4AADD1}" type="pres">
      <dgm:prSet presAssocID="{E1A6D791-ABC6-4F35-A3BD-0E95D516BE0D}" presName="childComposite" presStyleCnt="0">
        <dgm:presLayoutVars>
          <dgm:chMax val="0"/>
          <dgm:chPref val="0"/>
        </dgm:presLayoutVars>
      </dgm:prSet>
      <dgm:spPr/>
    </dgm:pt>
    <dgm:pt modelId="{83302B9A-D459-4449-BDBF-A4508A0E787C}" type="pres">
      <dgm:prSet presAssocID="{E1A6D791-ABC6-4F35-A3BD-0E95D516BE0D}" presName="ChildAccent" presStyleLbl="solidFgAcc1" presStyleIdx="3" presStyleCnt="5" custLinFactY="-100000" custLinFactNeighborX="-31654" custLinFactNeighborY="-189846"/>
      <dgm:spPr/>
    </dgm:pt>
    <dgm:pt modelId="{B241EF6F-B722-4286-947F-D8D37D2FEAEC}" type="pres">
      <dgm:prSet presAssocID="{E1A6D791-ABC6-4F35-A3BD-0E95D516BE0D}" presName="Child" presStyleLbl="revTx" presStyleIdx="5" presStyleCnt="7" custScaleY="163890" custLinFactNeighborX="560" custLinFactNeighborY="-65576">
        <dgm:presLayoutVars>
          <dgm:chMax val="0"/>
          <dgm:chPref val="0"/>
          <dgm:bulletEnabled val="1"/>
        </dgm:presLayoutVars>
      </dgm:prSet>
      <dgm:spPr/>
    </dgm:pt>
    <dgm:pt modelId="{49122ACA-20D1-4847-8C2D-65638673B2DB}" type="pres">
      <dgm:prSet presAssocID="{06391201-2673-4A2D-AC1F-2D79B169D1CB}" presName="childComposite" presStyleCnt="0">
        <dgm:presLayoutVars>
          <dgm:chMax val="0"/>
          <dgm:chPref val="0"/>
        </dgm:presLayoutVars>
      </dgm:prSet>
      <dgm:spPr/>
    </dgm:pt>
    <dgm:pt modelId="{2B643860-00B9-411E-9ECD-895613435E35}" type="pres">
      <dgm:prSet presAssocID="{06391201-2673-4A2D-AC1F-2D79B169D1CB}" presName="ChildAccent" presStyleLbl="solidFgAcc1" presStyleIdx="4" presStyleCnt="5" custLinFactY="-100000" custLinFactNeighborX="-39930" custLinFactNeighborY="-130411"/>
      <dgm:spPr/>
    </dgm:pt>
    <dgm:pt modelId="{470BD1F3-0EFB-44CA-8B30-C0CAA396EC88}" type="pres">
      <dgm:prSet presAssocID="{06391201-2673-4A2D-AC1F-2D79B169D1CB}" presName="Child" presStyleLbl="revTx" presStyleIdx="6" presStyleCnt="7" custScaleY="163890" custLinFactNeighborX="560" custLinFactNeighborY="-31598">
        <dgm:presLayoutVars>
          <dgm:chMax val="0"/>
          <dgm:chPref val="0"/>
          <dgm:bulletEnabled val="1"/>
        </dgm:presLayoutVars>
      </dgm:prSet>
      <dgm:spPr/>
    </dgm:pt>
  </dgm:ptLst>
  <dgm:cxnLst>
    <dgm:cxn modelId="{A0654101-2B6A-4702-AEFB-4FFA8B50A6A3}" type="presOf" srcId="{06391201-2673-4A2D-AC1F-2D79B169D1CB}" destId="{470BD1F3-0EFB-44CA-8B30-C0CAA396EC88}" srcOrd="0" destOrd="0" presId="urn:microsoft.com/office/officeart/2008/layout/SquareAccentList"/>
    <dgm:cxn modelId="{68FB4125-DA8A-47B3-9D42-0E1146B3361C}" srcId="{C84AFCF1-31A3-42AF-9EAF-2A84C917BE7F}" destId="{684BB996-8241-44D0-8EA1-682EE4F85BA9}" srcOrd="0" destOrd="0" parTransId="{8B815EDD-24FB-4F84-86E5-42298F15DCA7}" sibTransId="{E6D2670E-BAB6-4B3E-AA00-59B9A1EC566D}"/>
    <dgm:cxn modelId="{72F92A2A-9FC3-4573-9958-5F22CB2699FD}" type="presOf" srcId="{44244B95-9788-4334-A63E-5E5D2F2F69C5}" destId="{33E38775-5E09-4DFA-9987-9379311BB5B6}" srcOrd="0" destOrd="0" presId="urn:microsoft.com/office/officeart/2008/layout/SquareAccentList"/>
    <dgm:cxn modelId="{F1BC2960-20E3-44FD-8F7A-196C5A0BB98B}" srcId="{44244B95-9788-4334-A63E-5E5D2F2F69C5}" destId="{06391201-2673-4A2D-AC1F-2D79B169D1CB}" srcOrd="2" destOrd="0" parTransId="{40C70BB5-624B-40B0-8868-F8D9B2B87D8D}" sibTransId="{D3ABF245-691B-4BD4-8218-CE9D5001336A}"/>
    <dgm:cxn modelId="{777B1372-BD73-451B-BDC1-50B3A65F945B}" type="presOf" srcId="{E1A6D791-ABC6-4F35-A3BD-0E95D516BE0D}" destId="{B241EF6F-B722-4286-947F-D8D37D2FEAEC}" srcOrd="0" destOrd="0" presId="urn:microsoft.com/office/officeart/2008/layout/SquareAccentList"/>
    <dgm:cxn modelId="{B6494556-B642-4416-8B7E-D3246CC863F5}" srcId="{44244B95-9788-4334-A63E-5E5D2F2F69C5}" destId="{138E9453-4FB0-4253-B68C-6FC8AD2B628F}" srcOrd="0" destOrd="0" parTransId="{4E9F7176-81EE-4E75-AA20-9D1C5BCB589F}" sibTransId="{DB4CF4B4-0A7D-4042-94A7-94DD4F98672F}"/>
    <dgm:cxn modelId="{1ADE2B88-A82F-46A3-AE80-132C82F67419}" type="presOf" srcId="{C84AFCF1-31A3-42AF-9EAF-2A84C917BE7F}" destId="{0CD131DF-B6B2-4742-9573-860AD1F83438}" srcOrd="0" destOrd="0" presId="urn:microsoft.com/office/officeart/2008/layout/SquareAccentList"/>
    <dgm:cxn modelId="{467BD28C-851A-49B6-82DE-1F1A52B0EF47}" srcId="{44244B95-9788-4334-A63E-5E5D2F2F69C5}" destId="{E1A6D791-ABC6-4F35-A3BD-0E95D516BE0D}" srcOrd="1" destOrd="0" parTransId="{CFCA018C-DC9D-45A7-B73E-B73A489012EB}" sibTransId="{30B40423-3CE8-453A-87CA-F85F09E36113}"/>
    <dgm:cxn modelId="{943A4F94-328A-4D27-9ECA-9EF6C81BC408}" type="presOf" srcId="{684BB996-8241-44D0-8EA1-682EE4F85BA9}" destId="{A25814CB-9191-4203-95DC-8C4D9153A527}" srcOrd="0" destOrd="0" presId="urn:microsoft.com/office/officeart/2008/layout/SquareAccentList"/>
    <dgm:cxn modelId="{C58FC5A8-F2BA-4638-B9DB-9AA378194216}" srcId="{684BB996-8241-44D0-8EA1-682EE4F85BA9}" destId="{978B96E6-7D46-49C3-AF4E-67BCDA1C8FBB}" srcOrd="1" destOrd="0" parTransId="{EB9AB6FD-C9F5-411C-934F-D818BEA106B1}" sibTransId="{EEE6CC56-9054-4D0F-8083-854E8B41050B}"/>
    <dgm:cxn modelId="{15F422AA-97F3-402C-B92B-BCAFA35509D4}" type="presOf" srcId="{66EC4B8A-124D-4A37-9B36-31E969676572}" destId="{5601940F-DBF5-463E-A09F-D1F1EAA6FADB}" srcOrd="0" destOrd="0" presId="urn:microsoft.com/office/officeart/2008/layout/SquareAccentList"/>
    <dgm:cxn modelId="{137B88B1-96F0-4D19-B2A0-CA2D0C017301}" srcId="{684BB996-8241-44D0-8EA1-682EE4F85BA9}" destId="{66EC4B8A-124D-4A37-9B36-31E969676572}" srcOrd="0" destOrd="0" parTransId="{41386790-D3CA-4EF6-9349-D6268A169979}" sibTransId="{322FC93E-AEC0-4386-8F1E-C6102ABD0A81}"/>
    <dgm:cxn modelId="{2B0933B4-D3CA-4F0B-8C09-9F892E46B178}" srcId="{C84AFCF1-31A3-42AF-9EAF-2A84C917BE7F}" destId="{44244B95-9788-4334-A63E-5E5D2F2F69C5}" srcOrd="1" destOrd="0" parTransId="{2FE3DF01-EBE1-4C6C-9DD0-136E8FBA340B}" sibTransId="{DE70A810-C3F0-4AF3-83D1-D5B9369170DD}"/>
    <dgm:cxn modelId="{6FA5D4CB-8B48-4876-BFE6-EB4B06847130}" type="presOf" srcId="{138E9453-4FB0-4253-B68C-6FC8AD2B628F}" destId="{E0237E6F-0556-4566-81EF-91DBBBC80EE9}" srcOrd="0" destOrd="0" presId="urn:microsoft.com/office/officeart/2008/layout/SquareAccentList"/>
    <dgm:cxn modelId="{F2AD96E2-23C9-48A9-9843-580CA9F66174}" type="presOf" srcId="{978B96E6-7D46-49C3-AF4E-67BCDA1C8FBB}" destId="{E936FC21-69FA-4F71-83AE-D0EDFB9D1109}" srcOrd="0" destOrd="0" presId="urn:microsoft.com/office/officeart/2008/layout/SquareAccentList"/>
    <dgm:cxn modelId="{D2D35DD2-E825-45C3-8315-523DBFAFC85D}" type="presParOf" srcId="{0CD131DF-B6B2-4742-9573-860AD1F83438}" destId="{4D54CE84-5DF1-411C-A795-B5D98CDC62AC}" srcOrd="0" destOrd="0" presId="urn:microsoft.com/office/officeart/2008/layout/SquareAccentList"/>
    <dgm:cxn modelId="{B8065758-EBB9-4401-9A60-6A9D99EDBC18}" type="presParOf" srcId="{4D54CE84-5DF1-411C-A795-B5D98CDC62AC}" destId="{4B447CEB-88E7-471C-9C64-63E35CCCAB2A}" srcOrd="0" destOrd="0" presId="urn:microsoft.com/office/officeart/2008/layout/SquareAccentList"/>
    <dgm:cxn modelId="{662286BB-ED9A-4790-ACD2-2E7C44B6F117}" type="presParOf" srcId="{4B447CEB-88E7-471C-9C64-63E35CCCAB2A}" destId="{3364D8D2-F0AE-4A1F-A6FE-55CA025E421C}" srcOrd="0" destOrd="0" presId="urn:microsoft.com/office/officeart/2008/layout/SquareAccentList"/>
    <dgm:cxn modelId="{E8BA99F3-7D24-4582-BA70-67B2840E5BA4}" type="presParOf" srcId="{4B447CEB-88E7-471C-9C64-63E35CCCAB2A}" destId="{7838B255-2E48-42E5-BD5D-EE972CD617DD}" srcOrd="1" destOrd="0" presId="urn:microsoft.com/office/officeart/2008/layout/SquareAccentList"/>
    <dgm:cxn modelId="{02C9DABC-3CB3-4C1D-A5E2-653F70848932}" type="presParOf" srcId="{4B447CEB-88E7-471C-9C64-63E35CCCAB2A}" destId="{A25814CB-9191-4203-95DC-8C4D9153A527}" srcOrd="2" destOrd="0" presId="urn:microsoft.com/office/officeart/2008/layout/SquareAccentList"/>
    <dgm:cxn modelId="{AC48BC3A-7B75-4908-8735-368EAA016A0F}" type="presParOf" srcId="{4D54CE84-5DF1-411C-A795-B5D98CDC62AC}" destId="{25F1C04A-1959-41C3-B165-509C9A0E3592}" srcOrd="1" destOrd="0" presId="urn:microsoft.com/office/officeart/2008/layout/SquareAccentList"/>
    <dgm:cxn modelId="{C9CDD1B9-929C-424B-A7FF-E72BF0DD9068}" type="presParOf" srcId="{25F1C04A-1959-41C3-B165-509C9A0E3592}" destId="{D33F3DF4-6338-4C91-9FC0-A98F3B903123}" srcOrd="0" destOrd="0" presId="urn:microsoft.com/office/officeart/2008/layout/SquareAccentList"/>
    <dgm:cxn modelId="{EE15D3F0-7F26-49BA-80B1-2FAE87828A17}" type="presParOf" srcId="{D33F3DF4-6338-4C91-9FC0-A98F3B903123}" destId="{0E5C4318-71D8-4428-B463-7E7F42C264DA}" srcOrd="0" destOrd="0" presId="urn:microsoft.com/office/officeart/2008/layout/SquareAccentList"/>
    <dgm:cxn modelId="{584E83EE-553C-4AD0-A359-1563B7C33634}" type="presParOf" srcId="{D33F3DF4-6338-4C91-9FC0-A98F3B903123}" destId="{5601940F-DBF5-463E-A09F-D1F1EAA6FADB}" srcOrd="1" destOrd="0" presId="urn:microsoft.com/office/officeart/2008/layout/SquareAccentList"/>
    <dgm:cxn modelId="{B7DEAAC0-A1F4-42C7-8C77-E7ABB793B1CA}" type="presParOf" srcId="{25F1C04A-1959-41C3-B165-509C9A0E3592}" destId="{A7567664-5116-47BE-9928-EDA12BABB9EC}" srcOrd="1" destOrd="0" presId="urn:microsoft.com/office/officeart/2008/layout/SquareAccentList"/>
    <dgm:cxn modelId="{1E875F4B-D4E0-4857-A234-9D523D377C3A}" type="presParOf" srcId="{A7567664-5116-47BE-9928-EDA12BABB9EC}" destId="{BD153B19-389E-4926-B575-F5F048506087}" srcOrd="0" destOrd="0" presId="urn:microsoft.com/office/officeart/2008/layout/SquareAccentList"/>
    <dgm:cxn modelId="{D6E99009-C8AF-44BE-B4F0-955AA9F8E3CF}" type="presParOf" srcId="{A7567664-5116-47BE-9928-EDA12BABB9EC}" destId="{E936FC21-69FA-4F71-83AE-D0EDFB9D1109}" srcOrd="1" destOrd="0" presId="urn:microsoft.com/office/officeart/2008/layout/SquareAccentList"/>
    <dgm:cxn modelId="{FDB27AB6-597D-4391-BBB1-1677D03B894A}" type="presParOf" srcId="{0CD131DF-B6B2-4742-9573-860AD1F83438}" destId="{DA301344-6C8E-4149-B2FD-907F7BC22F76}" srcOrd="1" destOrd="0" presId="urn:microsoft.com/office/officeart/2008/layout/SquareAccentList"/>
    <dgm:cxn modelId="{3F1FAD08-59B8-485F-9876-D35C20CD296F}" type="presParOf" srcId="{DA301344-6C8E-4149-B2FD-907F7BC22F76}" destId="{E684ADF8-7C5A-4021-A187-EFB818CA0A10}" srcOrd="0" destOrd="0" presId="urn:microsoft.com/office/officeart/2008/layout/SquareAccentList"/>
    <dgm:cxn modelId="{ADAE24FD-75D0-4451-9257-04DA16FDE84F}" type="presParOf" srcId="{E684ADF8-7C5A-4021-A187-EFB818CA0A10}" destId="{991F4A3F-F0F2-4EE0-95E8-CE11C970D857}" srcOrd="0" destOrd="0" presId="urn:microsoft.com/office/officeart/2008/layout/SquareAccentList"/>
    <dgm:cxn modelId="{6FAEF6E2-EC44-413C-92C1-BFAFCB32ED3B}" type="presParOf" srcId="{E684ADF8-7C5A-4021-A187-EFB818CA0A10}" destId="{5445946E-59E1-4F7B-A5B0-8FC24E56522B}" srcOrd="1" destOrd="0" presId="urn:microsoft.com/office/officeart/2008/layout/SquareAccentList"/>
    <dgm:cxn modelId="{45B0809F-3D6D-4570-8DBE-97F22D187EC2}" type="presParOf" srcId="{E684ADF8-7C5A-4021-A187-EFB818CA0A10}" destId="{33E38775-5E09-4DFA-9987-9379311BB5B6}" srcOrd="2" destOrd="0" presId="urn:microsoft.com/office/officeart/2008/layout/SquareAccentList"/>
    <dgm:cxn modelId="{5EB8A0AB-D772-4E1F-B5B2-F13F0EE4DF14}" type="presParOf" srcId="{DA301344-6C8E-4149-B2FD-907F7BC22F76}" destId="{DE1F9C5F-E0EB-4566-8334-B4F7A0DF0F5D}" srcOrd="1" destOrd="0" presId="urn:microsoft.com/office/officeart/2008/layout/SquareAccentList"/>
    <dgm:cxn modelId="{ABBBF2A4-4729-4B60-88FE-C451CBE34BAB}" type="presParOf" srcId="{DE1F9C5F-E0EB-4566-8334-B4F7A0DF0F5D}" destId="{DFF9ED10-5BB3-4A94-A5D3-083F89FFBFF1}" srcOrd="0" destOrd="0" presId="urn:microsoft.com/office/officeart/2008/layout/SquareAccentList"/>
    <dgm:cxn modelId="{2FE68A21-BBEF-4F98-9590-96788613C4F3}" type="presParOf" srcId="{DFF9ED10-5BB3-4A94-A5D3-083F89FFBFF1}" destId="{A1BBF877-9B39-4511-A1DA-5440D315302A}" srcOrd="0" destOrd="0" presId="urn:microsoft.com/office/officeart/2008/layout/SquareAccentList"/>
    <dgm:cxn modelId="{F3F95651-FCC5-43AA-B3E6-EE666281196E}" type="presParOf" srcId="{DFF9ED10-5BB3-4A94-A5D3-083F89FFBFF1}" destId="{E0237E6F-0556-4566-81EF-91DBBBC80EE9}" srcOrd="1" destOrd="0" presId="urn:microsoft.com/office/officeart/2008/layout/SquareAccentList"/>
    <dgm:cxn modelId="{92506CDB-9859-4833-AD4F-F805C4EC2445}" type="presParOf" srcId="{DE1F9C5F-E0EB-4566-8334-B4F7A0DF0F5D}" destId="{1A9B7900-88F7-4B86-A72C-1069FB4AADD1}" srcOrd="1" destOrd="0" presId="urn:microsoft.com/office/officeart/2008/layout/SquareAccentList"/>
    <dgm:cxn modelId="{78CE6A9B-6C02-4274-9FED-C2207A0BBD8B}" type="presParOf" srcId="{1A9B7900-88F7-4B86-A72C-1069FB4AADD1}" destId="{83302B9A-D459-4449-BDBF-A4508A0E787C}" srcOrd="0" destOrd="0" presId="urn:microsoft.com/office/officeart/2008/layout/SquareAccentList"/>
    <dgm:cxn modelId="{D9217179-F40F-40B6-977B-62D7FD4E0B45}" type="presParOf" srcId="{1A9B7900-88F7-4B86-A72C-1069FB4AADD1}" destId="{B241EF6F-B722-4286-947F-D8D37D2FEAEC}" srcOrd="1" destOrd="0" presId="urn:microsoft.com/office/officeart/2008/layout/SquareAccentList"/>
    <dgm:cxn modelId="{1670D852-90E6-4209-833A-D8C77E76A9E4}" type="presParOf" srcId="{DE1F9C5F-E0EB-4566-8334-B4F7A0DF0F5D}" destId="{49122ACA-20D1-4847-8C2D-65638673B2DB}" srcOrd="2" destOrd="0" presId="urn:microsoft.com/office/officeart/2008/layout/SquareAccentList"/>
    <dgm:cxn modelId="{925BEAC1-E1B2-4A70-9A56-44096900065A}" type="presParOf" srcId="{49122ACA-20D1-4847-8C2D-65638673B2DB}" destId="{2B643860-00B9-411E-9ECD-895613435E35}" srcOrd="0" destOrd="0" presId="urn:microsoft.com/office/officeart/2008/layout/SquareAccentList"/>
    <dgm:cxn modelId="{E6A828A1-221C-4A83-9EE3-4EE6568EC3C8}" type="presParOf" srcId="{49122ACA-20D1-4847-8C2D-65638673B2DB}" destId="{470BD1F3-0EFB-44CA-8B30-C0CAA396EC8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B703A0-4B32-445A-96ED-6A12BE621831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22008E3-6B4F-44D3-954C-62E46F561FFA}">
      <dgm:prSet phldrT="[Texto]"/>
      <dgm:spPr/>
      <dgm:t>
        <a:bodyPr/>
        <a:lstStyle/>
        <a:p>
          <a:r>
            <a:rPr lang="pt-BR" dirty="0"/>
            <a:t>Rio de Janeiro</a:t>
          </a:r>
        </a:p>
      </dgm:t>
    </dgm:pt>
    <dgm:pt modelId="{303E60B5-A4BD-4EC7-A4BE-A7177A2224AD}" type="parTrans" cxnId="{9C2B9BBC-55E2-4C6F-A6FB-D404FC39AE8F}">
      <dgm:prSet/>
      <dgm:spPr/>
      <dgm:t>
        <a:bodyPr/>
        <a:lstStyle/>
        <a:p>
          <a:endParaRPr lang="pt-BR"/>
        </a:p>
      </dgm:t>
    </dgm:pt>
    <dgm:pt modelId="{299D7FD5-D918-4A2A-AB81-19E00416CD50}" type="sibTrans" cxnId="{9C2B9BBC-55E2-4C6F-A6FB-D404FC39AE8F}">
      <dgm:prSet/>
      <dgm:spPr/>
      <dgm:t>
        <a:bodyPr/>
        <a:lstStyle/>
        <a:p>
          <a:endParaRPr lang="pt-BR"/>
        </a:p>
      </dgm:t>
    </dgm:pt>
    <dgm:pt modelId="{17BA2935-A475-4E05-BAF5-0B0F77E5BFE7}">
      <dgm:prSet phldrT="[Texto]"/>
      <dgm:spPr/>
      <dgm:t>
        <a:bodyPr/>
        <a:lstStyle/>
        <a:p>
          <a:r>
            <a:rPr lang="pt-BR" dirty="0"/>
            <a:t>Público alvo: 6 meses a 49 anos</a:t>
          </a:r>
        </a:p>
      </dgm:t>
    </dgm:pt>
    <dgm:pt modelId="{D265D2B5-39A4-43BE-8465-8113FB143181}" type="parTrans" cxnId="{BE2499B3-7E7A-4CDA-B353-66C3513E6A0F}">
      <dgm:prSet/>
      <dgm:spPr/>
      <dgm:t>
        <a:bodyPr/>
        <a:lstStyle/>
        <a:p>
          <a:endParaRPr lang="pt-BR"/>
        </a:p>
      </dgm:t>
    </dgm:pt>
    <dgm:pt modelId="{327BA4B3-F8EC-45A6-9210-06EB80DE1E41}" type="sibTrans" cxnId="{BE2499B3-7E7A-4CDA-B353-66C3513E6A0F}">
      <dgm:prSet/>
      <dgm:spPr/>
      <dgm:t>
        <a:bodyPr/>
        <a:lstStyle/>
        <a:p>
          <a:endParaRPr lang="pt-BR"/>
        </a:p>
      </dgm:t>
    </dgm:pt>
    <dgm:pt modelId="{1EEE3082-E5DE-43AD-960F-EAE84F325C4A}">
      <dgm:prSet phldrT="[Texto]"/>
      <dgm:spPr/>
      <dgm:t>
        <a:bodyPr/>
        <a:lstStyle/>
        <a:p>
          <a:r>
            <a:rPr lang="pt-BR" dirty="0"/>
            <a:t>Vacinação seletiva</a:t>
          </a:r>
        </a:p>
      </dgm:t>
    </dgm:pt>
    <dgm:pt modelId="{FB6EA849-E41D-460F-9A6A-538ABEB0B77A}" type="parTrans" cxnId="{34F48B5E-6A6F-44B9-831C-E4CD9904CF31}">
      <dgm:prSet/>
      <dgm:spPr/>
      <dgm:t>
        <a:bodyPr/>
        <a:lstStyle/>
        <a:p>
          <a:endParaRPr lang="pt-BR"/>
        </a:p>
      </dgm:t>
    </dgm:pt>
    <dgm:pt modelId="{737BB665-E206-4300-B991-67D2BCD57E0D}" type="sibTrans" cxnId="{34F48B5E-6A6F-44B9-831C-E4CD9904CF31}">
      <dgm:prSet/>
      <dgm:spPr/>
      <dgm:t>
        <a:bodyPr/>
        <a:lstStyle/>
        <a:p>
          <a:endParaRPr lang="pt-BR"/>
        </a:p>
      </dgm:t>
    </dgm:pt>
    <dgm:pt modelId="{8938CA7E-D948-4B67-B7E5-88FBF94CDCBE}">
      <dgm:prSet phldrT="[Texto]"/>
      <dgm:spPr/>
      <dgm:t>
        <a:bodyPr/>
        <a:lstStyle/>
        <a:p>
          <a:r>
            <a:rPr lang="pt-BR" dirty="0"/>
            <a:t>Paraná</a:t>
          </a:r>
        </a:p>
      </dgm:t>
    </dgm:pt>
    <dgm:pt modelId="{374C6039-6EF7-48CF-AD61-772482EE0939}" type="parTrans" cxnId="{444FCB81-3438-4A42-A13A-D393B58BB604}">
      <dgm:prSet/>
      <dgm:spPr/>
      <dgm:t>
        <a:bodyPr/>
        <a:lstStyle/>
        <a:p>
          <a:endParaRPr lang="pt-BR"/>
        </a:p>
      </dgm:t>
    </dgm:pt>
    <dgm:pt modelId="{6C40E282-3F3A-40E8-BD0D-3251F4BF5994}" type="sibTrans" cxnId="{444FCB81-3438-4A42-A13A-D393B58BB604}">
      <dgm:prSet/>
      <dgm:spPr/>
      <dgm:t>
        <a:bodyPr/>
        <a:lstStyle/>
        <a:p>
          <a:endParaRPr lang="pt-BR"/>
        </a:p>
      </dgm:t>
    </dgm:pt>
    <dgm:pt modelId="{31C42247-ACC7-47B0-B832-14341CB58BFB}">
      <dgm:prSet phldrT="[Texto]"/>
      <dgm:spPr/>
      <dgm:t>
        <a:bodyPr/>
        <a:lstStyle/>
        <a:p>
          <a:r>
            <a:rPr lang="pt-BR" dirty="0"/>
            <a:t>Público alvo:</a:t>
          </a:r>
          <a:br>
            <a:rPr lang="pt-BR" dirty="0"/>
          </a:br>
          <a:r>
            <a:rPr lang="pt-BR" dirty="0"/>
            <a:t>5 a 59 anos (vacinação seletiva)</a:t>
          </a:r>
          <a:br>
            <a:rPr lang="pt-BR" dirty="0"/>
          </a:br>
          <a:r>
            <a:rPr lang="pt-BR" dirty="0"/>
            <a:t>20 a 29 anos ( vacinação indiscriminada)</a:t>
          </a:r>
        </a:p>
      </dgm:t>
    </dgm:pt>
    <dgm:pt modelId="{F5674F74-38F8-4BE2-A4EF-4A98C17B9B6F}" type="parTrans" cxnId="{13265A35-B60D-4AB0-834B-585DFD6B7BDA}">
      <dgm:prSet/>
      <dgm:spPr/>
      <dgm:t>
        <a:bodyPr/>
        <a:lstStyle/>
        <a:p>
          <a:endParaRPr lang="pt-BR"/>
        </a:p>
      </dgm:t>
    </dgm:pt>
    <dgm:pt modelId="{AF9E644F-6B97-4B72-93C5-27975FA0DEF0}" type="sibTrans" cxnId="{13265A35-B60D-4AB0-834B-585DFD6B7BDA}">
      <dgm:prSet/>
      <dgm:spPr/>
      <dgm:t>
        <a:bodyPr/>
        <a:lstStyle/>
        <a:p>
          <a:endParaRPr lang="pt-BR"/>
        </a:p>
      </dgm:t>
    </dgm:pt>
    <dgm:pt modelId="{6FA50C50-FCF5-4618-B02D-13427CC22DB0}">
      <dgm:prSet phldrT="[Texto]"/>
      <dgm:spPr/>
      <dgm:t>
        <a:bodyPr/>
        <a:lstStyle/>
        <a:p>
          <a:r>
            <a:rPr lang="pt-BR" dirty="0"/>
            <a:t>Santa Catarina</a:t>
          </a:r>
        </a:p>
      </dgm:t>
    </dgm:pt>
    <dgm:pt modelId="{CC70E7A6-F2E3-4522-9A26-0FFC9A42B6C7}" type="parTrans" cxnId="{136A0230-3483-4DB8-8845-41F7006CABAB}">
      <dgm:prSet/>
      <dgm:spPr/>
      <dgm:t>
        <a:bodyPr/>
        <a:lstStyle/>
        <a:p>
          <a:endParaRPr lang="pt-BR"/>
        </a:p>
      </dgm:t>
    </dgm:pt>
    <dgm:pt modelId="{83CCC5B2-C9EE-44C7-8839-C9394ED45A24}" type="sibTrans" cxnId="{136A0230-3483-4DB8-8845-41F7006CABAB}">
      <dgm:prSet/>
      <dgm:spPr/>
      <dgm:t>
        <a:bodyPr/>
        <a:lstStyle/>
        <a:p>
          <a:endParaRPr lang="pt-BR"/>
        </a:p>
      </dgm:t>
    </dgm:pt>
    <dgm:pt modelId="{B494ECBE-BF43-4F88-B5E9-D567C333ECC0}">
      <dgm:prSet phldrT="[Texto]"/>
      <dgm:spPr/>
      <dgm:t>
        <a:bodyPr/>
        <a:lstStyle/>
        <a:p>
          <a:r>
            <a:rPr lang="pt-BR" dirty="0"/>
            <a:t>Público alvo: 6 meses a 49 anos</a:t>
          </a:r>
        </a:p>
      </dgm:t>
    </dgm:pt>
    <dgm:pt modelId="{8DBAFF0F-BF88-45C7-B5B6-CCF2D2D7AA4B}" type="parTrans" cxnId="{70F1FC02-70EA-4941-9F70-817D03DC72C5}">
      <dgm:prSet/>
      <dgm:spPr/>
      <dgm:t>
        <a:bodyPr/>
        <a:lstStyle/>
        <a:p>
          <a:endParaRPr lang="pt-BR"/>
        </a:p>
      </dgm:t>
    </dgm:pt>
    <dgm:pt modelId="{E2F17B02-5691-4C8C-8C71-6C9A5D57CB86}" type="sibTrans" cxnId="{70F1FC02-70EA-4941-9F70-817D03DC72C5}">
      <dgm:prSet/>
      <dgm:spPr/>
      <dgm:t>
        <a:bodyPr/>
        <a:lstStyle/>
        <a:p>
          <a:endParaRPr lang="pt-BR"/>
        </a:p>
      </dgm:t>
    </dgm:pt>
    <dgm:pt modelId="{A35F6BD1-A239-49F4-98A1-7C436C13C164}">
      <dgm:prSet phldrT="[Texto]"/>
      <dgm:spPr/>
      <dgm:t>
        <a:bodyPr/>
        <a:lstStyle/>
        <a:p>
          <a:r>
            <a:rPr lang="pt-BR" dirty="0"/>
            <a:t>Vacinação seletiva</a:t>
          </a:r>
        </a:p>
      </dgm:t>
    </dgm:pt>
    <dgm:pt modelId="{EFD40FB1-963A-4BD1-A52E-CD6F589DDC15}" type="parTrans" cxnId="{929A4903-7095-49A6-840A-E51EF726CF31}">
      <dgm:prSet/>
      <dgm:spPr/>
      <dgm:t>
        <a:bodyPr/>
        <a:lstStyle/>
        <a:p>
          <a:endParaRPr lang="pt-BR"/>
        </a:p>
      </dgm:t>
    </dgm:pt>
    <dgm:pt modelId="{DE1BBD16-4010-4C4A-B3A2-47BE75F6D722}" type="sibTrans" cxnId="{929A4903-7095-49A6-840A-E51EF726CF31}">
      <dgm:prSet/>
      <dgm:spPr/>
      <dgm:t>
        <a:bodyPr/>
        <a:lstStyle/>
        <a:p>
          <a:endParaRPr lang="pt-BR"/>
        </a:p>
      </dgm:t>
    </dgm:pt>
    <dgm:pt modelId="{CFAF7A95-7A4B-43C9-B9B6-FB40E9E682FF}">
      <dgm:prSet phldrT="[Texto]"/>
      <dgm:spPr/>
      <dgm:t>
        <a:bodyPr/>
        <a:lstStyle/>
        <a:p>
          <a:r>
            <a:rPr lang="pt-BR" dirty="0"/>
            <a:t>Período: 18/01 a 13/03</a:t>
          </a:r>
        </a:p>
      </dgm:t>
    </dgm:pt>
    <dgm:pt modelId="{FA154075-DE67-4A30-980D-60CB10341124}" type="parTrans" cxnId="{147E330B-EBDC-42D0-BE53-EBB5CFABF3C9}">
      <dgm:prSet/>
      <dgm:spPr/>
      <dgm:t>
        <a:bodyPr/>
        <a:lstStyle/>
        <a:p>
          <a:endParaRPr lang="pt-BR"/>
        </a:p>
      </dgm:t>
    </dgm:pt>
    <dgm:pt modelId="{58A77719-D8AF-4B51-B9CB-06D476595D13}" type="sibTrans" cxnId="{147E330B-EBDC-42D0-BE53-EBB5CFABF3C9}">
      <dgm:prSet/>
      <dgm:spPr/>
      <dgm:t>
        <a:bodyPr/>
        <a:lstStyle/>
        <a:p>
          <a:endParaRPr lang="pt-BR"/>
        </a:p>
      </dgm:t>
    </dgm:pt>
    <dgm:pt modelId="{C9378E2C-5A7D-4FC1-A3D0-8F79668A379D}">
      <dgm:prSet phldrT="[Texto]"/>
      <dgm:spPr/>
      <dgm:t>
        <a:bodyPr/>
        <a:lstStyle/>
        <a:p>
          <a:r>
            <a:rPr lang="pt-BR" dirty="0"/>
            <a:t>Período: 10/02 a 13/03</a:t>
          </a:r>
        </a:p>
      </dgm:t>
    </dgm:pt>
    <dgm:pt modelId="{0C03FBFF-8FED-410D-AAD9-F958C5B0AEE8}" type="parTrans" cxnId="{50641694-0078-4E16-B433-72207054E199}">
      <dgm:prSet/>
      <dgm:spPr/>
      <dgm:t>
        <a:bodyPr/>
        <a:lstStyle/>
        <a:p>
          <a:endParaRPr lang="pt-BR"/>
        </a:p>
      </dgm:t>
    </dgm:pt>
    <dgm:pt modelId="{9566358F-DC63-47C0-A7BD-BB9BAA902037}" type="sibTrans" cxnId="{50641694-0078-4E16-B433-72207054E199}">
      <dgm:prSet/>
      <dgm:spPr/>
      <dgm:t>
        <a:bodyPr/>
        <a:lstStyle/>
        <a:p>
          <a:endParaRPr lang="pt-BR"/>
        </a:p>
      </dgm:t>
    </dgm:pt>
    <dgm:pt modelId="{B26B124F-2589-4FD8-A201-F1AE3728D4D4}">
      <dgm:prSet phldrT="[Texto]"/>
      <dgm:spPr/>
      <dgm:t>
        <a:bodyPr/>
        <a:lstStyle/>
        <a:p>
          <a:r>
            <a:rPr lang="pt-BR" dirty="0"/>
            <a:t>Período: 10/02 a 13/03</a:t>
          </a:r>
        </a:p>
      </dgm:t>
    </dgm:pt>
    <dgm:pt modelId="{FF33B2E0-ACAE-4098-8E34-EAB2719A8706}" type="parTrans" cxnId="{1FED3769-2D31-4455-8943-0B525436132D}">
      <dgm:prSet/>
      <dgm:spPr/>
      <dgm:t>
        <a:bodyPr/>
        <a:lstStyle/>
        <a:p>
          <a:endParaRPr lang="pt-BR"/>
        </a:p>
      </dgm:t>
    </dgm:pt>
    <dgm:pt modelId="{194F2D9C-BB7A-4A00-8666-6F053D865B1C}" type="sibTrans" cxnId="{1FED3769-2D31-4455-8943-0B525436132D}">
      <dgm:prSet/>
      <dgm:spPr/>
      <dgm:t>
        <a:bodyPr/>
        <a:lstStyle/>
        <a:p>
          <a:endParaRPr lang="pt-BR"/>
        </a:p>
      </dgm:t>
    </dgm:pt>
    <dgm:pt modelId="{2D7B075D-B81F-4BDC-9A2C-E7AD3CB493C4}" type="pres">
      <dgm:prSet presAssocID="{D8B703A0-4B32-445A-96ED-6A12BE621831}" presName="linearFlow" presStyleCnt="0">
        <dgm:presLayoutVars>
          <dgm:dir/>
          <dgm:animLvl val="lvl"/>
          <dgm:resizeHandles val="exact"/>
        </dgm:presLayoutVars>
      </dgm:prSet>
      <dgm:spPr/>
    </dgm:pt>
    <dgm:pt modelId="{ABBC0676-597C-4386-8983-8B575D9F3FBC}" type="pres">
      <dgm:prSet presAssocID="{922008E3-6B4F-44D3-954C-62E46F561FFA}" presName="composite" presStyleCnt="0"/>
      <dgm:spPr/>
    </dgm:pt>
    <dgm:pt modelId="{91CFC772-5668-4076-A5DB-4B0B676EC39B}" type="pres">
      <dgm:prSet presAssocID="{922008E3-6B4F-44D3-954C-62E46F561FF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ECCD5C8-FEF2-4B1B-BB69-DAF011ED8E72}" type="pres">
      <dgm:prSet presAssocID="{922008E3-6B4F-44D3-954C-62E46F561FFA}" presName="descendantText" presStyleLbl="alignAcc1" presStyleIdx="0" presStyleCnt="3">
        <dgm:presLayoutVars>
          <dgm:bulletEnabled val="1"/>
        </dgm:presLayoutVars>
      </dgm:prSet>
      <dgm:spPr/>
    </dgm:pt>
    <dgm:pt modelId="{0D491788-899A-4AE9-B4BD-D2492170129E}" type="pres">
      <dgm:prSet presAssocID="{299D7FD5-D918-4A2A-AB81-19E00416CD50}" presName="sp" presStyleCnt="0"/>
      <dgm:spPr/>
    </dgm:pt>
    <dgm:pt modelId="{6343B9B7-EA7A-4C1E-81F6-67EC75620372}" type="pres">
      <dgm:prSet presAssocID="{8938CA7E-D948-4B67-B7E5-88FBF94CDCBE}" presName="composite" presStyleCnt="0"/>
      <dgm:spPr/>
    </dgm:pt>
    <dgm:pt modelId="{A5454916-DD8C-4D31-B699-07396CF16DA0}" type="pres">
      <dgm:prSet presAssocID="{8938CA7E-D948-4B67-B7E5-88FBF94CDCB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AE4A273-8A8F-4D16-8C49-7AB85EE42ED6}" type="pres">
      <dgm:prSet presAssocID="{8938CA7E-D948-4B67-B7E5-88FBF94CDCBE}" presName="descendantText" presStyleLbl="alignAcc1" presStyleIdx="1" presStyleCnt="3">
        <dgm:presLayoutVars>
          <dgm:bulletEnabled val="1"/>
        </dgm:presLayoutVars>
      </dgm:prSet>
      <dgm:spPr/>
    </dgm:pt>
    <dgm:pt modelId="{169F6752-6AE6-4712-B6A5-9E0EE2C67D5F}" type="pres">
      <dgm:prSet presAssocID="{6C40E282-3F3A-40E8-BD0D-3251F4BF5994}" presName="sp" presStyleCnt="0"/>
      <dgm:spPr/>
    </dgm:pt>
    <dgm:pt modelId="{763A4784-308C-4319-B8DF-411333341D33}" type="pres">
      <dgm:prSet presAssocID="{6FA50C50-FCF5-4618-B02D-13427CC22DB0}" presName="composite" presStyleCnt="0"/>
      <dgm:spPr/>
    </dgm:pt>
    <dgm:pt modelId="{5D43093A-4B26-4F0B-941E-6FAFAE81497D}" type="pres">
      <dgm:prSet presAssocID="{6FA50C50-FCF5-4618-B02D-13427CC22DB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92A9F68-A1F4-4A05-A12A-E23DB3DACCF4}" type="pres">
      <dgm:prSet presAssocID="{6FA50C50-FCF5-4618-B02D-13427CC22DB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0F1FC02-70EA-4941-9F70-817D03DC72C5}" srcId="{6FA50C50-FCF5-4618-B02D-13427CC22DB0}" destId="{B494ECBE-BF43-4F88-B5E9-D567C333ECC0}" srcOrd="0" destOrd="0" parTransId="{8DBAFF0F-BF88-45C7-B5B6-CCF2D2D7AA4B}" sibTransId="{E2F17B02-5691-4C8C-8C71-6C9A5D57CB86}"/>
    <dgm:cxn modelId="{929A4903-7095-49A6-840A-E51EF726CF31}" srcId="{6FA50C50-FCF5-4618-B02D-13427CC22DB0}" destId="{A35F6BD1-A239-49F4-98A1-7C436C13C164}" srcOrd="1" destOrd="0" parTransId="{EFD40FB1-963A-4BD1-A52E-CD6F589DDC15}" sibTransId="{DE1BBD16-4010-4C4A-B3A2-47BE75F6D722}"/>
    <dgm:cxn modelId="{147E330B-EBDC-42D0-BE53-EBB5CFABF3C9}" srcId="{922008E3-6B4F-44D3-954C-62E46F561FFA}" destId="{CFAF7A95-7A4B-43C9-B9B6-FB40E9E682FF}" srcOrd="2" destOrd="0" parTransId="{FA154075-DE67-4A30-980D-60CB10341124}" sibTransId="{58A77719-D8AF-4B51-B9CB-06D476595D13}"/>
    <dgm:cxn modelId="{3FD7541E-B310-4E1A-AF71-4A15CBDFFA08}" type="presOf" srcId="{B494ECBE-BF43-4F88-B5E9-D567C333ECC0}" destId="{E92A9F68-A1F4-4A05-A12A-E23DB3DACCF4}" srcOrd="0" destOrd="0" presId="urn:microsoft.com/office/officeart/2005/8/layout/chevron2"/>
    <dgm:cxn modelId="{EB7CF226-873C-4384-9CD6-693D33B76709}" type="presOf" srcId="{31C42247-ACC7-47B0-B832-14341CB58BFB}" destId="{CAE4A273-8A8F-4D16-8C49-7AB85EE42ED6}" srcOrd="0" destOrd="0" presId="urn:microsoft.com/office/officeart/2005/8/layout/chevron2"/>
    <dgm:cxn modelId="{4776B42D-2EE9-47CA-BC36-E26CDB554733}" type="presOf" srcId="{922008E3-6B4F-44D3-954C-62E46F561FFA}" destId="{91CFC772-5668-4076-A5DB-4B0B676EC39B}" srcOrd="0" destOrd="0" presId="urn:microsoft.com/office/officeart/2005/8/layout/chevron2"/>
    <dgm:cxn modelId="{136A0230-3483-4DB8-8845-41F7006CABAB}" srcId="{D8B703A0-4B32-445A-96ED-6A12BE621831}" destId="{6FA50C50-FCF5-4618-B02D-13427CC22DB0}" srcOrd="2" destOrd="0" parTransId="{CC70E7A6-F2E3-4522-9A26-0FFC9A42B6C7}" sibTransId="{83CCC5B2-C9EE-44C7-8839-C9394ED45A24}"/>
    <dgm:cxn modelId="{13265A35-B60D-4AB0-834B-585DFD6B7BDA}" srcId="{8938CA7E-D948-4B67-B7E5-88FBF94CDCBE}" destId="{31C42247-ACC7-47B0-B832-14341CB58BFB}" srcOrd="0" destOrd="0" parTransId="{F5674F74-38F8-4BE2-A4EF-4A98C17B9B6F}" sibTransId="{AF9E644F-6B97-4B72-93C5-27975FA0DEF0}"/>
    <dgm:cxn modelId="{0ADD5037-11BC-419D-9865-B4C740C958C4}" type="presOf" srcId="{B26B124F-2589-4FD8-A201-F1AE3728D4D4}" destId="{E92A9F68-A1F4-4A05-A12A-E23DB3DACCF4}" srcOrd="0" destOrd="2" presId="urn:microsoft.com/office/officeart/2005/8/layout/chevron2"/>
    <dgm:cxn modelId="{3D6AC639-AA32-485C-BB03-F89C744B4D04}" type="presOf" srcId="{1EEE3082-E5DE-43AD-960F-EAE84F325C4A}" destId="{3ECCD5C8-FEF2-4B1B-BB69-DAF011ED8E72}" srcOrd="0" destOrd="1" presId="urn:microsoft.com/office/officeart/2005/8/layout/chevron2"/>
    <dgm:cxn modelId="{34F48B5E-6A6F-44B9-831C-E4CD9904CF31}" srcId="{922008E3-6B4F-44D3-954C-62E46F561FFA}" destId="{1EEE3082-E5DE-43AD-960F-EAE84F325C4A}" srcOrd="1" destOrd="0" parTransId="{FB6EA849-E41D-460F-9A6A-538ABEB0B77A}" sibTransId="{737BB665-E206-4300-B991-67D2BCD57E0D}"/>
    <dgm:cxn modelId="{9B33A246-277A-4CE6-962A-7632DA65CC55}" type="presOf" srcId="{A35F6BD1-A239-49F4-98A1-7C436C13C164}" destId="{E92A9F68-A1F4-4A05-A12A-E23DB3DACCF4}" srcOrd="0" destOrd="1" presId="urn:microsoft.com/office/officeart/2005/8/layout/chevron2"/>
    <dgm:cxn modelId="{1FED3769-2D31-4455-8943-0B525436132D}" srcId="{6FA50C50-FCF5-4618-B02D-13427CC22DB0}" destId="{B26B124F-2589-4FD8-A201-F1AE3728D4D4}" srcOrd="2" destOrd="0" parTransId="{FF33B2E0-ACAE-4098-8E34-EAB2719A8706}" sibTransId="{194F2D9C-BB7A-4A00-8666-6F053D865B1C}"/>
    <dgm:cxn modelId="{BC7F2A53-2388-4C89-BEA0-A16A57EA23A8}" type="presOf" srcId="{8938CA7E-D948-4B67-B7E5-88FBF94CDCBE}" destId="{A5454916-DD8C-4D31-B699-07396CF16DA0}" srcOrd="0" destOrd="0" presId="urn:microsoft.com/office/officeart/2005/8/layout/chevron2"/>
    <dgm:cxn modelId="{B41FBF56-F0F3-4D9C-8A47-DA6501170821}" type="presOf" srcId="{C9378E2C-5A7D-4FC1-A3D0-8F79668A379D}" destId="{CAE4A273-8A8F-4D16-8C49-7AB85EE42ED6}" srcOrd="0" destOrd="1" presId="urn:microsoft.com/office/officeart/2005/8/layout/chevron2"/>
    <dgm:cxn modelId="{0F360C59-465C-42A1-BBAE-BE120DE385C7}" type="presOf" srcId="{17BA2935-A475-4E05-BAF5-0B0F77E5BFE7}" destId="{3ECCD5C8-FEF2-4B1B-BB69-DAF011ED8E72}" srcOrd="0" destOrd="0" presId="urn:microsoft.com/office/officeart/2005/8/layout/chevron2"/>
    <dgm:cxn modelId="{444FCB81-3438-4A42-A13A-D393B58BB604}" srcId="{D8B703A0-4B32-445A-96ED-6A12BE621831}" destId="{8938CA7E-D948-4B67-B7E5-88FBF94CDCBE}" srcOrd="1" destOrd="0" parTransId="{374C6039-6EF7-48CF-AD61-772482EE0939}" sibTransId="{6C40E282-3F3A-40E8-BD0D-3251F4BF5994}"/>
    <dgm:cxn modelId="{50641694-0078-4E16-B433-72207054E199}" srcId="{8938CA7E-D948-4B67-B7E5-88FBF94CDCBE}" destId="{C9378E2C-5A7D-4FC1-A3D0-8F79668A379D}" srcOrd="1" destOrd="0" parTransId="{0C03FBFF-8FED-410D-AAD9-F958C5B0AEE8}" sibTransId="{9566358F-DC63-47C0-A7BD-BB9BAA902037}"/>
    <dgm:cxn modelId="{BE2499B3-7E7A-4CDA-B353-66C3513E6A0F}" srcId="{922008E3-6B4F-44D3-954C-62E46F561FFA}" destId="{17BA2935-A475-4E05-BAF5-0B0F77E5BFE7}" srcOrd="0" destOrd="0" parTransId="{D265D2B5-39A4-43BE-8465-8113FB143181}" sibTransId="{327BA4B3-F8EC-45A6-9210-06EB80DE1E41}"/>
    <dgm:cxn modelId="{9C2B9BBC-55E2-4C6F-A6FB-D404FC39AE8F}" srcId="{D8B703A0-4B32-445A-96ED-6A12BE621831}" destId="{922008E3-6B4F-44D3-954C-62E46F561FFA}" srcOrd="0" destOrd="0" parTransId="{303E60B5-A4BD-4EC7-A4BE-A7177A2224AD}" sibTransId="{299D7FD5-D918-4A2A-AB81-19E00416CD50}"/>
    <dgm:cxn modelId="{0CFBC5EC-9247-40FD-A93E-12FCBBB50B7D}" type="presOf" srcId="{CFAF7A95-7A4B-43C9-B9B6-FB40E9E682FF}" destId="{3ECCD5C8-FEF2-4B1B-BB69-DAF011ED8E72}" srcOrd="0" destOrd="2" presId="urn:microsoft.com/office/officeart/2005/8/layout/chevron2"/>
    <dgm:cxn modelId="{75BA3BF7-B874-4026-B9A0-AC672B98FDBE}" type="presOf" srcId="{6FA50C50-FCF5-4618-B02D-13427CC22DB0}" destId="{5D43093A-4B26-4F0B-941E-6FAFAE81497D}" srcOrd="0" destOrd="0" presId="urn:microsoft.com/office/officeart/2005/8/layout/chevron2"/>
    <dgm:cxn modelId="{0CA081F8-4599-496F-AF97-CF00AB7D3625}" type="presOf" srcId="{D8B703A0-4B32-445A-96ED-6A12BE621831}" destId="{2D7B075D-B81F-4BDC-9A2C-E7AD3CB493C4}" srcOrd="0" destOrd="0" presId="urn:microsoft.com/office/officeart/2005/8/layout/chevron2"/>
    <dgm:cxn modelId="{5991F5F8-AB4C-4EE0-BCC3-CF00D7A6AA61}" type="presParOf" srcId="{2D7B075D-B81F-4BDC-9A2C-E7AD3CB493C4}" destId="{ABBC0676-597C-4386-8983-8B575D9F3FBC}" srcOrd="0" destOrd="0" presId="urn:microsoft.com/office/officeart/2005/8/layout/chevron2"/>
    <dgm:cxn modelId="{430A635F-FBBF-4B43-8041-E48B55D8052B}" type="presParOf" srcId="{ABBC0676-597C-4386-8983-8B575D9F3FBC}" destId="{91CFC772-5668-4076-A5DB-4B0B676EC39B}" srcOrd="0" destOrd="0" presId="urn:microsoft.com/office/officeart/2005/8/layout/chevron2"/>
    <dgm:cxn modelId="{E773F815-A7A5-4C42-86B6-9900BCA077DB}" type="presParOf" srcId="{ABBC0676-597C-4386-8983-8B575D9F3FBC}" destId="{3ECCD5C8-FEF2-4B1B-BB69-DAF011ED8E72}" srcOrd="1" destOrd="0" presId="urn:microsoft.com/office/officeart/2005/8/layout/chevron2"/>
    <dgm:cxn modelId="{855E58C2-86D8-4281-91F6-D4B085AE2364}" type="presParOf" srcId="{2D7B075D-B81F-4BDC-9A2C-E7AD3CB493C4}" destId="{0D491788-899A-4AE9-B4BD-D2492170129E}" srcOrd="1" destOrd="0" presId="urn:microsoft.com/office/officeart/2005/8/layout/chevron2"/>
    <dgm:cxn modelId="{26BD02CE-403B-4D2F-A069-B9A026A13A1D}" type="presParOf" srcId="{2D7B075D-B81F-4BDC-9A2C-E7AD3CB493C4}" destId="{6343B9B7-EA7A-4C1E-81F6-67EC75620372}" srcOrd="2" destOrd="0" presId="urn:microsoft.com/office/officeart/2005/8/layout/chevron2"/>
    <dgm:cxn modelId="{17665141-1C9C-49FA-BD3D-D4CB4CF5BF26}" type="presParOf" srcId="{6343B9B7-EA7A-4C1E-81F6-67EC75620372}" destId="{A5454916-DD8C-4D31-B699-07396CF16DA0}" srcOrd="0" destOrd="0" presId="urn:microsoft.com/office/officeart/2005/8/layout/chevron2"/>
    <dgm:cxn modelId="{2FE8AB69-2873-48AE-B840-58DAE3A6EEA0}" type="presParOf" srcId="{6343B9B7-EA7A-4C1E-81F6-67EC75620372}" destId="{CAE4A273-8A8F-4D16-8C49-7AB85EE42ED6}" srcOrd="1" destOrd="0" presId="urn:microsoft.com/office/officeart/2005/8/layout/chevron2"/>
    <dgm:cxn modelId="{7D5D497E-02BE-4F7D-BE92-A549FD9F0891}" type="presParOf" srcId="{2D7B075D-B81F-4BDC-9A2C-E7AD3CB493C4}" destId="{169F6752-6AE6-4712-B6A5-9E0EE2C67D5F}" srcOrd="3" destOrd="0" presId="urn:microsoft.com/office/officeart/2005/8/layout/chevron2"/>
    <dgm:cxn modelId="{653281B4-7E26-4494-BFBE-4462BF0BAF63}" type="presParOf" srcId="{2D7B075D-B81F-4BDC-9A2C-E7AD3CB493C4}" destId="{763A4784-308C-4319-B8DF-411333341D33}" srcOrd="4" destOrd="0" presId="urn:microsoft.com/office/officeart/2005/8/layout/chevron2"/>
    <dgm:cxn modelId="{7BE33708-A92A-4A22-B6E0-043A989B5F61}" type="presParOf" srcId="{763A4784-308C-4319-B8DF-411333341D33}" destId="{5D43093A-4B26-4F0B-941E-6FAFAE81497D}" srcOrd="0" destOrd="0" presId="urn:microsoft.com/office/officeart/2005/8/layout/chevron2"/>
    <dgm:cxn modelId="{48EAB916-5910-4489-8876-E44378F44675}" type="presParOf" srcId="{763A4784-308C-4319-B8DF-411333341D33}" destId="{E92A9F68-A1F4-4A05-A12A-E23DB3DACC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F868C2-2D95-49E3-8E33-5EE6A8DE3C24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F10B740-F0EB-4205-AEF4-79E3832D1BFA}">
      <dgm:prSet phldrT="[Texto]"/>
      <dgm:spPr/>
      <dgm:t>
        <a:bodyPr/>
        <a:lstStyle/>
        <a:p>
          <a:pPr algn="ctr"/>
          <a:r>
            <a:rPr lang="pt-BR" dirty="0"/>
            <a:t>Surtos de sarampo em nove (9) Estados</a:t>
          </a:r>
        </a:p>
      </dgm:t>
    </dgm:pt>
    <dgm:pt modelId="{C9C9128A-2DD4-43F7-9D05-EB1164671532}" type="parTrans" cxnId="{15A82CEA-1961-4FAC-8CE6-EEFEC41DA9DE}">
      <dgm:prSet/>
      <dgm:spPr/>
      <dgm:t>
        <a:bodyPr/>
        <a:lstStyle/>
        <a:p>
          <a:endParaRPr lang="pt-BR"/>
        </a:p>
      </dgm:t>
    </dgm:pt>
    <dgm:pt modelId="{F110B86F-429B-46DD-A40C-1CD5CA61657E}" type="sibTrans" cxnId="{15A82CEA-1961-4FAC-8CE6-EEFEC41DA9DE}">
      <dgm:prSet/>
      <dgm:spPr/>
      <dgm:t>
        <a:bodyPr/>
        <a:lstStyle/>
        <a:p>
          <a:endParaRPr lang="pt-BR"/>
        </a:p>
      </dgm:t>
    </dgm:pt>
    <dgm:pt modelId="{9155AA93-A7A7-4909-93C2-0E2B5FF18C18}">
      <dgm:prSet phldrT="[Texto]"/>
      <dgm:spPr/>
      <dgm:t>
        <a:bodyPr/>
        <a:lstStyle/>
        <a:p>
          <a:r>
            <a:rPr lang="pt-BR" dirty="0"/>
            <a:t>Verificar a interrupção da transmissão do vírus do sarampo por período mínimo de 12 meses</a:t>
          </a:r>
        </a:p>
      </dgm:t>
    </dgm:pt>
    <dgm:pt modelId="{4BA27E88-2066-47CD-8830-181D849AD71C}" type="parTrans" cxnId="{90E967D1-F64C-4E81-8F1E-B856599A4A9D}">
      <dgm:prSet/>
      <dgm:spPr/>
      <dgm:t>
        <a:bodyPr/>
        <a:lstStyle/>
        <a:p>
          <a:endParaRPr lang="pt-BR"/>
        </a:p>
      </dgm:t>
    </dgm:pt>
    <dgm:pt modelId="{71A258EC-E0CD-4C1E-9DF9-6225DED69744}" type="sibTrans" cxnId="{90E967D1-F64C-4E81-8F1E-B856599A4A9D}">
      <dgm:prSet/>
      <dgm:spPr/>
      <dgm:t>
        <a:bodyPr/>
        <a:lstStyle/>
        <a:p>
          <a:endParaRPr lang="pt-BR"/>
        </a:p>
      </dgm:t>
    </dgm:pt>
    <dgm:pt modelId="{0C17D121-29CC-4B93-8F38-987AE6C60A70}">
      <dgm:prSet phldrT="[Texto]"/>
      <dgm:spPr/>
      <dgm:t>
        <a:bodyPr/>
        <a:lstStyle/>
        <a:p>
          <a:r>
            <a:rPr lang="pt-BR" dirty="0"/>
            <a:t>Processo de certificação da eliminação do sarampo</a:t>
          </a:r>
        </a:p>
      </dgm:t>
    </dgm:pt>
    <dgm:pt modelId="{86C4D15F-3898-4BCC-94CA-75B4019CC9A0}" type="parTrans" cxnId="{B2E58289-277F-419C-9E68-916515A99FC5}">
      <dgm:prSet/>
      <dgm:spPr/>
      <dgm:t>
        <a:bodyPr/>
        <a:lstStyle/>
        <a:p>
          <a:endParaRPr lang="pt-BR"/>
        </a:p>
      </dgm:t>
    </dgm:pt>
    <dgm:pt modelId="{0B528B69-E106-44EE-B498-EDE4B462BCD4}" type="sibTrans" cxnId="{B2E58289-277F-419C-9E68-916515A99FC5}">
      <dgm:prSet/>
      <dgm:spPr/>
      <dgm:t>
        <a:bodyPr/>
        <a:lstStyle/>
        <a:p>
          <a:endParaRPr lang="pt-BR"/>
        </a:p>
      </dgm:t>
    </dgm:pt>
    <dgm:pt modelId="{7664B0EB-14A3-470D-9B6B-6EAF15D76888}">
      <dgm:prSet phldrT="[Texto]"/>
      <dgm:spPr/>
      <dgm:t>
        <a:bodyPr/>
        <a:lstStyle/>
        <a:p>
          <a:r>
            <a:rPr lang="pt-BR" dirty="0"/>
            <a:t>Interromper a circulação do vírus do sarampo no Brasil</a:t>
          </a:r>
        </a:p>
      </dgm:t>
    </dgm:pt>
    <dgm:pt modelId="{C14D9CDC-A758-4269-88ED-B38DC0B86756}" type="parTrans" cxnId="{21AF3092-C3C8-4580-BF86-8FFF7439174F}">
      <dgm:prSet/>
      <dgm:spPr/>
      <dgm:t>
        <a:bodyPr/>
        <a:lstStyle/>
        <a:p>
          <a:endParaRPr lang="pt-BR"/>
        </a:p>
      </dgm:t>
    </dgm:pt>
    <dgm:pt modelId="{4B8BF090-D159-417F-AAF7-2E4E3DBA2F5B}" type="sibTrans" cxnId="{21AF3092-C3C8-4580-BF86-8FFF7439174F}">
      <dgm:prSet/>
      <dgm:spPr/>
      <dgm:t>
        <a:bodyPr/>
        <a:lstStyle/>
        <a:p>
          <a:endParaRPr lang="pt-BR"/>
        </a:p>
      </dgm:t>
    </dgm:pt>
    <dgm:pt modelId="{16437BEB-0FEB-4DD0-AA85-A5FBABC5C069}" type="pres">
      <dgm:prSet presAssocID="{51F868C2-2D95-49E3-8E33-5EE6A8DE3C24}" presName="arrowDiagram" presStyleCnt="0">
        <dgm:presLayoutVars>
          <dgm:chMax val="5"/>
          <dgm:dir/>
          <dgm:resizeHandles val="exact"/>
        </dgm:presLayoutVars>
      </dgm:prSet>
      <dgm:spPr/>
    </dgm:pt>
    <dgm:pt modelId="{753A8CD6-7D1C-4D4F-B4F3-356532966130}" type="pres">
      <dgm:prSet presAssocID="{51F868C2-2D95-49E3-8E33-5EE6A8DE3C24}" presName="arrow" presStyleLbl="bgShp" presStyleIdx="0" presStyleCnt="1"/>
      <dgm:spPr/>
    </dgm:pt>
    <dgm:pt modelId="{C492662E-B301-45BA-9738-2EECA29C8014}" type="pres">
      <dgm:prSet presAssocID="{51F868C2-2D95-49E3-8E33-5EE6A8DE3C24}" presName="arrowDiagram4" presStyleCnt="0"/>
      <dgm:spPr/>
    </dgm:pt>
    <dgm:pt modelId="{FC428B8B-441E-40CD-AD06-80C9BAF4A421}" type="pres">
      <dgm:prSet presAssocID="{CF10B740-F0EB-4205-AEF4-79E3832D1BFA}" presName="bullet4a" presStyleLbl="node1" presStyleIdx="0" presStyleCnt="4"/>
      <dgm:spPr/>
    </dgm:pt>
    <dgm:pt modelId="{9D63EEDD-FE63-4BF5-9940-012CAE2DF14C}" type="pres">
      <dgm:prSet presAssocID="{CF10B740-F0EB-4205-AEF4-79E3832D1BFA}" presName="textBox4a" presStyleLbl="revTx" presStyleIdx="0" presStyleCnt="4">
        <dgm:presLayoutVars>
          <dgm:bulletEnabled val="1"/>
        </dgm:presLayoutVars>
      </dgm:prSet>
      <dgm:spPr/>
    </dgm:pt>
    <dgm:pt modelId="{49AC6321-8694-4A38-B2DC-FB7FA1FDA76C}" type="pres">
      <dgm:prSet presAssocID="{7664B0EB-14A3-470D-9B6B-6EAF15D76888}" presName="bullet4b" presStyleLbl="node1" presStyleIdx="1" presStyleCnt="4"/>
      <dgm:spPr/>
    </dgm:pt>
    <dgm:pt modelId="{348E1D87-D4B0-4ED2-9D7D-5FCFD3FFE6F0}" type="pres">
      <dgm:prSet presAssocID="{7664B0EB-14A3-470D-9B6B-6EAF15D76888}" presName="textBox4b" presStyleLbl="revTx" presStyleIdx="1" presStyleCnt="4">
        <dgm:presLayoutVars>
          <dgm:bulletEnabled val="1"/>
        </dgm:presLayoutVars>
      </dgm:prSet>
      <dgm:spPr/>
    </dgm:pt>
    <dgm:pt modelId="{BD176C66-F6C6-4CB8-A2E0-EDB4058628D3}" type="pres">
      <dgm:prSet presAssocID="{9155AA93-A7A7-4909-93C2-0E2B5FF18C18}" presName="bullet4c" presStyleLbl="node1" presStyleIdx="2" presStyleCnt="4"/>
      <dgm:spPr/>
    </dgm:pt>
    <dgm:pt modelId="{6EFB4DD6-997F-45BF-BBFA-9279F463F5CA}" type="pres">
      <dgm:prSet presAssocID="{9155AA93-A7A7-4909-93C2-0E2B5FF18C18}" presName="textBox4c" presStyleLbl="revTx" presStyleIdx="2" presStyleCnt="4" custScaleX="122040" custScaleY="98919">
        <dgm:presLayoutVars>
          <dgm:bulletEnabled val="1"/>
        </dgm:presLayoutVars>
      </dgm:prSet>
      <dgm:spPr/>
    </dgm:pt>
    <dgm:pt modelId="{664CD437-19B3-43EA-9621-4B1539708595}" type="pres">
      <dgm:prSet presAssocID="{0C17D121-29CC-4B93-8F38-987AE6C60A70}" presName="bullet4d" presStyleLbl="node1" presStyleIdx="3" presStyleCnt="4"/>
      <dgm:spPr/>
    </dgm:pt>
    <dgm:pt modelId="{8D3D5CCD-BD34-473C-AF6E-EC1B13A45942}" type="pres">
      <dgm:prSet presAssocID="{0C17D121-29CC-4B93-8F38-987AE6C60A70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3A2BA324-C8B0-476D-93FE-35DE17B1F961}" type="presOf" srcId="{CF10B740-F0EB-4205-AEF4-79E3832D1BFA}" destId="{9D63EEDD-FE63-4BF5-9940-012CAE2DF14C}" srcOrd="0" destOrd="0" presId="urn:microsoft.com/office/officeart/2005/8/layout/arrow2"/>
    <dgm:cxn modelId="{0B29F763-BA6F-49A0-9C95-1A729EF53CF8}" type="presOf" srcId="{51F868C2-2D95-49E3-8E33-5EE6A8DE3C24}" destId="{16437BEB-0FEB-4DD0-AA85-A5FBABC5C069}" srcOrd="0" destOrd="0" presId="urn:microsoft.com/office/officeart/2005/8/layout/arrow2"/>
    <dgm:cxn modelId="{2EBFF552-F666-42DC-9C13-5E1DB622272B}" type="presOf" srcId="{9155AA93-A7A7-4909-93C2-0E2B5FF18C18}" destId="{6EFB4DD6-997F-45BF-BBFA-9279F463F5CA}" srcOrd="0" destOrd="0" presId="urn:microsoft.com/office/officeart/2005/8/layout/arrow2"/>
    <dgm:cxn modelId="{47DEE279-E9F6-4AE8-B1B5-F6DE520D73EA}" type="presOf" srcId="{7664B0EB-14A3-470D-9B6B-6EAF15D76888}" destId="{348E1D87-D4B0-4ED2-9D7D-5FCFD3FFE6F0}" srcOrd="0" destOrd="0" presId="urn:microsoft.com/office/officeart/2005/8/layout/arrow2"/>
    <dgm:cxn modelId="{B2E58289-277F-419C-9E68-916515A99FC5}" srcId="{51F868C2-2D95-49E3-8E33-5EE6A8DE3C24}" destId="{0C17D121-29CC-4B93-8F38-987AE6C60A70}" srcOrd="3" destOrd="0" parTransId="{86C4D15F-3898-4BCC-94CA-75B4019CC9A0}" sibTransId="{0B528B69-E106-44EE-B498-EDE4B462BCD4}"/>
    <dgm:cxn modelId="{21AF3092-C3C8-4580-BF86-8FFF7439174F}" srcId="{51F868C2-2D95-49E3-8E33-5EE6A8DE3C24}" destId="{7664B0EB-14A3-470D-9B6B-6EAF15D76888}" srcOrd="1" destOrd="0" parTransId="{C14D9CDC-A758-4269-88ED-B38DC0B86756}" sibTransId="{4B8BF090-D159-417F-AAF7-2E4E3DBA2F5B}"/>
    <dgm:cxn modelId="{90E967D1-F64C-4E81-8F1E-B856599A4A9D}" srcId="{51F868C2-2D95-49E3-8E33-5EE6A8DE3C24}" destId="{9155AA93-A7A7-4909-93C2-0E2B5FF18C18}" srcOrd="2" destOrd="0" parTransId="{4BA27E88-2066-47CD-8830-181D849AD71C}" sibTransId="{71A258EC-E0CD-4C1E-9DF9-6225DED69744}"/>
    <dgm:cxn modelId="{D24B68E7-08E1-43F0-AFC5-3DBD9F7D825F}" type="presOf" srcId="{0C17D121-29CC-4B93-8F38-987AE6C60A70}" destId="{8D3D5CCD-BD34-473C-AF6E-EC1B13A45942}" srcOrd="0" destOrd="0" presId="urn:microsoft.com/office/officeart/2005/8/layout/arrow2"/>
    <dgm:cxn modelId="{15A82CEA-1961-4FAC-8CE6-EEFEC41DA9DE}" srcId="{51F868C2-2D95-49E3-8E33-5EE6A8DE3C24}" destId="{CF10B740-F0EB-4205-AEF4-79E3832D1BFA}" srcOrd="0" destOrd="0" parTransId="{C9C9128A-2DD4-43F7-9D05-EB1164671532}" sibTransId="{F110B86F-429B-46DD-A40C-1CD5CA61657E}"/>
    <dgm:cxn modelId="{77A279A5-F079-4599-BB86-DD335F87665F}" type="presParOf" srcId="{16437BEB-0FEB-4DD0-AA85-A5FBABC5C069}" destId="{753A8CD6-7D1C-4D4F-B4F3-356532966130}" srcOrd="0" destOrd="0" presId="urn:microsoft.com/office/officeart/2005/8/layout/arrow2"/>
    <dgm:cxn modelId="{E1A92F62-9780-41A5-BEB2-368AA7353937}" type="presParOf" srcId="{16437BEB-0FEB-4DD0-AA85-A5FBABC5C069}" destId="{C492662E-B301-45BA-9738-2EECA29C8014}" srcOrd="1" destOrd="0" presId="urn:microsoft.com/office/officeart/2005/8/layout/arrow2"/>
    <dgm:cxn modelId="{FBEAD847-631C-4173-9676-904AF661E03F}" type="presParOf" srcId="{C492662E-B301-45BA-9738-2EECA29C8014}" destId="{FC428B8B-441E-40CD-AD06-80C9BAF4A421}" srcOrd="0" destOrd="0" presId="urn:microsoft.com/office/officeart/2005/8/layout/arrow2"/>
    <dgm:cxn modelId="{8A62F936-45F8-439E-AC23-65AC3CE7A70C}" type="presParOf" srcId="{C492662E-B301-45BA-9738-2EECA29C8014}" destId="{9D63EEDD-FE63-4BF5-9940-012CAE2DF14C}" srcOrd="1" destOrd="0" presId="urn:microsoft.com/office/officeart/2005/8/layout/arrow2"/>
    <dgm:cxn modelId="{E44571AB-7B05-4E85-9BE0-0F35E9E8929D}" type="presParOf" srcId="{C492662E-B301-45BA-9738-2EECA29C8014}" destId="{49AC6321-8694-4A38-B2DC-FB7FA1FDA76C}" srcOrd="2" destOrd="0" presId="urn:microsoft.com/office/officeart/2005/8/layout/arrow2"/>
    <dgm:cxn modelId="{5B54D48E-A6D7-49E6-8E8B-8D0068EC34A2}" type="presParOf" srcId="{C492662E-B301-45BA-9738-2EECA29C8014}" destId="{348E1D87-D4B0-4ED2-9D7D-5FCFD3FFE6F0}" srcOrd="3" destOrd="0" presId="urn:microsoft.com/office/officeart/2005/8/layout/arrow2"/>
    <dgm:cxn modelId="{FF0BD4E4-C808-4AFF-8B08-53BB3006CF92}" type="presParOf" srcId="{C492662E-B301-45BA-9738-2EECA29C8014}" destId="{BD176C66-F6C6-4CB8-A2E0-EDB4058628D3}" srcOrd="4" destOrd="0" presId="urn:microsoft.com/office/officeart/2005/8/layout/arrow2"/>
    <dgm:cxn modelId="{F53DB74A-CE7C-43D6-996D-D4DE69BBEB14}" type="presParOf" srcId="{C492662E-B301-45BA-9738-2EECA29C8014}" destId="{6EFB4DD6-997F-45BF-BBFA-9279F463F5CA}" srcOrd="5" destOrd="0" presId="urn:microsoft.com/office/officeart/2005/8/layout/arrow2"/>
    <dgm:cxn modelId="{F605EE45-0B95-47E5-849C-DF145F224744}" type="presParOf" srcId="{C492662E-B301-45BA-9738-2EECA29C8014}" destId="{664CD437-19B3-43EA-9621-4B1539708595}" srcOrd="6" destOrd="0" presId="urn:microsoft.com/office/officeart/2005/8/layout/arrow2"/>
    <dgm:cxn modelId="{0D1207A7-79BA-40E9-98F6-177818AF597D}" type="presParOf" srcId="{C492662E-B301-45BA-9738-2EECA29C8014}" destId="{8D3D5CCD-BD34-473C-AF6E-EC1B13A4594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2DCEDC-6906-4AC5-9752-A2C33E4401AE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448888B-E03E-40F2-8D60-2BABAE010891}">
      <dgm:prSet phldrT="[Texto]"/>
      <dgm:spPr/>
      <dgm:t>
        <a:bodyPr/>
        <a:lstStyle/>
        <a:p>
          <a:r>
            <a:rPr lang="pt-BR" dirty="0"/>
            <a:t>O GTA manifesta grande preocupação com os surtos de sarampo em andamento e insiste aos países afetados que tomem medidas urgentes para interromper a transmissão</a:t>
          </a:r>
        </a:p>
      </dgm:t>
    </dgm:pt>
    <dgm:pt modelId="{75677A90-EFC2-4E8B-BEF7-F7891303EB80}" type="parTrans" cxnId="{F271BCE2-C01A-4256-9D85-4E616D7E3C17}">
      <dgm:prSet/>
      <dgm:spPr/>
      <dgm:t>
        <a:bodyPr/>
        <a:lstStyle/>
        <a:p>
          <a:endParaRPr lang="pt-BR"/>
        </a:p>
      </dgm:t>
    </dgm:pt>
    <dgm:pt modelId="{F3CF5963-E44F-4D15-BECA-8D8B0599933F}" type="sibTrans" cxnId="{F271BCE2-C01A-4256-9D85-4E616D7E3C17}">
      <dgm:prSet/>
      <dgm:spPr/>
      <dgm:t>
        <a:bodyPr/>
        <a:lstStyle/>
        <a:p>
          <a:endParaRPr lang="pt-BR"/>
        </a:p>
      </dgm:t>
    </dgm:pt>
    <dgm:pt modelId="{951DD3F6-8462-4249-9B03-102574991AD4}">
      <dgm:prSet phldrT="[Texto]"/>
      <dgm:spPr/>
      <dgm:t>
        <a:bodyPr/>
        <a:lstStyle/>
        <a:p>
          <a:r>
            <a:rPr lang="pt-BR" dirty="0"/>
            <a:t>O GTA incentiva de forma enfática a comunidade global a estabelecer uma meta e elaborar um programa para a erradicação global do sarampo e rubéola</a:t>
          </a:r>
        </a:p>
      </dgm:t>
    </dgm:pt>
    <dgm:pt modelId="{9BD45F17-D704-4216-9A08-05A2BCEFBD91}" type="parTrans" cxnId="{53DBE54D-1721-474C-8685-5F9B62659508}">
      <dgm:prSet/>
      <dgm:spPr/>
      <dgm:t>
        <a:bodyPr/>
        <a:lstStyle/>
        <a:p>
          <a:endParaRPr lang="pt-BR"/>
        </a:p>
      </dgm:t>
    </dgm:pt>
    <dgm:pt modelId="{10B327B8-DE10-4CAE-A144-2D28E4B52CA8}" type="sibTrans" cxnId="{53DBE54D-1721-474C-8685-5F9B62659508}">
      <dgm:prSet/>
      <dgm:spPr/>
      <dgm:t>
        <a:bodyPr/>
        <a:lstStyle/>
        <a:p>
          <a:endParaRPr lang="pt-BR"/>
        </a:p>
      </dgm:t>
    </dgm:pt>
    <dgm:pt modelId="{185D3E25-77C7-4E37-BBAE-1926BECD3391}">
      <dgm:prSet phldrT="[Texto]"/>
      <dgm:spPr/>
      <dgm:t>
        <a:bodyPr/>
        <a:lstStyle/>
        <a:p>
          <a:r>
            <a:rPr lang="pt-BR" dirty="0"/>
            <a:t>O GTA endossa a proposta da estrutura regional para monitoramento e reverificação da eliminação do sarampo e rubéola. A definição padrão sensível de caso de sarampo deve ser usada em todos os países da Região. Os países endêmicos terão de evidenciar a ausência da transmissão do vírus do sarampo por mais de um ano para preencher os critérios de reverificação.</a:t>
          </a:r>
        </a:p>
      </dgm:t>
    </dgm:pt>
    <dgm:pt modelId="{AE074A9B-5B04-49A3-A2B9-A2E1D8BEC661}" type="parTrans" cxnId="{D6D8A843-BD69-45C0-83D0-49238FA60D69}">
      <dgm:prSet/>
      <dgm:spPr/>
      <dgm:t>
        <a:bodyPr/>
        <a:lstStyle/>
        <a:p>
          <a:endParaRPr lang="pt-BR"/>
        </a:p>
      </dgm:t>
    </dgm:pt>
    <dgm:pt modelId="{491E70C9-DD4F-498B-8061-2B0FDFAD9093}" type="sibTrans" cxnId="{D6D8A843-BD69-45C0-83D0-49238FA60D69}">
      <dgm:prSet/>
      <dgm:spPr/>
      <dgm:t>
        <a:bodyPr/>
        <a:lstStyle/>
        <a:p>
          <a:endParaRPr lang="pt-BR"/>
        </a:p>
      </dgm:t>
    </dgm:pt>
    <dgm:pt modelId="{98D1A23F-46FE-46CC-A207-0361B62A0655}">
      <dgm:prSet/>
      <dgm:spPr/>
      <dgm:t>
        <a:bodyPr/>
        <a:lstStyle/>
        <a:p>
          <a:r>
            <a:rPr lang="pt-BR" dirty="0"/>
            <a:t>O GTA reitera firmemente aos Estados Membros a importância de atingir uma cobertura vacinal de 95% em todos os níveis administrativos com as duas doses recomendadas da vacina do sarampo e rubéola e assegurar a vigilância da alta qualidade da vacina e resposta rápida. Campanhas de manutenção devem ser realizadas baseadas na avaliação de riscos.</a:t>
          </a:r>
        </a:p>
      </dgm:t>
    </dgm:pt>
    <dgm:pt modelId="{2EE744B5-A28A-4EDB-8AA8-84013EC03673}" type="parTrans" cxnId="{3BBAFF83-714C-4033-871C-E37796607F50}">
      <dgm:prSet/>
      <dgm:spPr/>
      <dgm:t>
        <a:bodyPr/>
        <a:lstStyle/>
        <a:p>
          <a:endParaRPr lang="pt-BR"/>
        </a:p>
      </dgm:t>
    </dgm:pt>
    <dgm:pt modelId="{15F04C5F-2983-4731-8DDA-9BA149BAAFED}" type="sibTrans" cxnId="{3BBAFF83-714C-4033-871C-E37796607F50}">
      <dgm:prSet/>
      <dgm:spPr/>
      <dgm:t>
        <a:bodyPr/>
        <a:lstStyle/>
        <a:p>
          <a:endParaRPr lang="pt-BR"/>
        </a:p>
      </dgm:t>
    </dgm:pt>
    <dgm:pt modelId="{ABC0495B-4D5D-4D0C-A824-66DE1FF25A07}" type="pres">
      <dgm:prSet presAssocID="{272DCEDC-6906-4AC5-9752-A2C33E4401AE}" presName="Name0" presStyleCnt="0">
        <dgm:presLayoutVars>
          <dgm:dir/>
          <dgm:animLvl val="lvl"/>
          <dgm:resizeHandles val="exact"/>
        </dgm:presLayoutVars>
      </dgm:prSet>
      <dgm:spPr/>
    </dgm:pt>
    <dgm:pt modelId="{70090B3D-819F-48BE-8B5D-CE589F81AE89}" type="pres">
      <dgm:prSet presAssocID="{98D1A23F-46FE-46CC-A207-0361B62A0655}" presName="boxAndChildren" presStyleCnt="0"/>
      <dgm:spPr/>
    </dgm:pt>
    <dgm:pt modelId="{A6277FAD-C4C9-480B-9F12-328CE14B72A1}" type="pres">
      <dgm:prSet presAssocID="{98D1A23F-46FE-46CC-A207-0361B62A0655}" presName="parentTextBox" presStyleLbl="node1" presStyleIdx="0" presStyleCnt="4"/>
      <dgm:spPr/>
    </dgm:pt>
    <dgm:pt modelId="{BB98990E-6AC2-4CF5-BBE2-F5C2AB771309}" type="pres">
      <dgm:prSet presAssocID="{491E70C9-DD4F-498B-8061-2B0FDFAD9093}" presName="sp" presStyleCnt="0"/>
      <dgm:spPr/>
    </dgm:pt>
    <dgm:pt modelId="{61BED2CD-2404-45AE-A48B-D9C0A1EF082D}" type="pres">
      <dgm:prSet presAssocID="{185D3E25-77C7-4E37-BBAE-1926BECD3391}" presName="arrowAndChildren" presStyleCnt="0"/>
      <dgm:spPr/>
    </dgm:pt>
    <dgm:pt modelId="{AAFB72BD-482D-4EEB-A563-B6B5FEEA17B4}" type="pres">
      <dgm:prSet presAssocID="{185D3E25-77C7-4E37-BBAE-1926BECD3391}" presName="parentTextArrow" presStyleLbl="node1" presStyleIdx="1" presStyleCnt="4" custLinFactNeighborY="580"/>
      <dgm:spPr/>
    </dgm:pt>
    <dgm:pt modelId="{E7DE17D0-C570-45B8-B61A-65D6A3DE307D}" type="pres">
      <dgm:prSet presAssocID="{10B327B8-DE10-4CAE-A144-2D28E4B52CA8}" presName="sp" presStyleCnt="0"/>
      <dgm:spPr/>
    </dgm:pt>
    <dgm:pt modelId="{D3DFD994-51C6-40C8-8D6D-70E73F4DDC97}" type="pres">
      <dgm:prSet presAssocID="{951DD3F6-8462-4249-9B03-102574991AD4}" presName="arrowAndChildren" presStyleCnt="0"/>
      <dgm:spPr/>
    </dgm:pt>
    <dgm:pt modelId="{F9A2FA50-3DC6-4B55-A15F-E3C0F575660D}" type="pres">
      <dgm:prSet presAssocID="{951DD3F6-8462-4249-9B03-102574991AD4}" presName="parentTextArrow" presStyleLbl="node1" presStyleIdx="2" presStyleCnt="4"/>
      <dgm:spPr/>
    </dgm:pt>
    <dgm:pt modelId="{5D473802-736E-4C52-A8DC-B20B027B3899}" type="pres">
      <dgm:prSet presAssocID="{F3CF5963-E44F-4D15-BECA-8D8B0599933F}" presName="sp" presStyleCnt="0"/>
      <dgm:spPr/>
    </dgm:pt>
    <dgm:pt modelId="{85423D04-0C58-4425-A6BB-C81C0B43E53F}" type="pres">
      <dgm:prSet presAssocID="{7448888B-E03E-40F2-8D60-2BABAE010891}" presName="arrowAndChildren" presStyleCnt="0"/>
      <dgm:spPr/>
    </dgm:pt>
    <dgm:pt modelId="{5FFD7D2D-6F7C-4E9B-B314-0AFF7446FFCA}" type="pres">
      <dgm:prSet presAssocID="{7448888B-E03E-40F2-8D60-2BABAE010891}" presName="parentTextArrow" presStyleLbl="node1" presStyleIdx="3" presStyleCnt="4"/>
      <dgm:spPr/>
    </dgm:pt>
  </dgm:ptLst>
  <dgm:cxnLst>
    <dgm:cxn modelId="{D6D8A843-BD69-45C0-83D0-49238FA60D69}" srcId="{272DCEDC-6906-4AC5-9752-A2C33E4401AE}" destId="{185D3E25-77C7-4E37-BBAE-1926BECD3391}" srcOrd="2" destOrd="0" parTransId="{AE074A9B-5B04-49A3-A2B9-A2E1D8BEC661}" sibTransId="{491E70C9-DD4F-498B-8061-2B0FDFAD9093}"/>
    <dgm:cxn modelId="{53DBE54D-1721-474C-8685-5F9B62659508}" srcId="{272DCEDC-6906-4AC5-9752-A2C33E4401AE}" destId="{951DD3F6-8462-4249-9B03-102574991AD4}" srcOrd="1" destOrd="0" parTransId="{9BD45F17-D704-4216-9A08-05A2BCEFBD91}" sibTransId="{10B327B8-DE10-4CAE-A144-2D28E4B52CA8}"/>
    <dgm:cxn modelId="{8E0B2477-15AB-4FE6-9042-936FD16DA7F2}" type="presOf" srcId="{185D3E25-77C7-4E37-BBAE-1926BECD3391}" destId="{AAFB72BD-482D-4EEB-A563-B6B5FEEA17B4}" srcOrd="0" destOrd="0" presId="urn:microsoft.com/office/officeart/2005/8/layout/process4"/>
    <dgm:cxn modelId="{B887F277-5F5D-41AA-8C86-24B8AA7784F7}" type="presOf" srcId="{272DCEDC-6906-4AC5-9752-A2C33E4401AE}" destId="{ABC0495B-4D5D-4D0C-A824-66DE1FF25A07}" srcOrd="0" destOrd="0" presId="urn:microsoft.com/office/officeart/2005/8/layout/process4"/>
    <dgm:cxn modelId="{506B7A7B-FF10-4984-8079-63D82133148D}" type="presOf" srcId="{7448888B-E03E-40F2-8D60-2BABAE010891}" destId="{5FFD7D2D-6F7C-4E9B-B314-0AFF7446FFCA}" srcOrd="0" destOrd="0" presId="urn:microsoft.com/office/officeart/2005/8/layout/process4"/>
    <dgm:cxn modelId="{3BBAFF83-714C-4033-871C-E37796607F50}" srcId="{272DCEDC-6906-4AC5-9752-A2C33E4401AE}" destId="{98D1A23F-46FE-46CC-A207-0361B62A0655}" srcOrd="3" destOrd="0" parTransId="{2EE744B5-A28A-4EDB-8AA8-84013EC03673}" sibTransId="{15F04C5F-2983-4731-8DDA-9BA149BAAFED}"/>
    <dgm:cxn modelId="{B561B5AB-276D-40FA-8E95-50AC55B6FCA6}" type="presOf" srcId="{951DD3F6-8462-4249-9B03-102574991AD4}" destId="{F9A2FA50-3DC6-4B55-A15F-E3C0F575660D}" srcOrd="0" destOrd="0" presId="urn:microsoft.com/office/officeart/2005/8/layout/process4"/>
    <dgm:cxn modelId="{1E7293CB-7A26-4382-AC06-684EEA50A89F}" type="presOf" srcId="{98D1A23F-46FE-46CC-A207-0361B62A0655}" destId="{A6277FAD-C4C9-480B-9F12-328CE14B72A1}" srcOrd="0" destOrd="0" presId="urn:microsoft.com/office/officeart/2005/8/layout/process4"/>
    <dgm:cxn modelId="{F271BCE2-C01A-4256-9D85-4E616D7E3C17}" srcId="{272DCEDC-6906-4AC5-9752-A2C33E4401AE}" destId="{7448888B-E03E-40F2-8D60-2BABAE010891}" srcOrd="0" destOrd="0" parTransId="{75677A90-EFC2-4E8B-BEF7-F7891303EB80}" sibTransId="{F3CF5963-E44F-4D15-BECA-8D8B0599933F}"/>
    <dgm:cxn modelId="{91F7FA64-8EF5-4A2D-BEEA-3670045C824E}" type="presParOf" srcId="{ABC0495B-4D5D-4D0C-A824-66DE1FF25A07}" destId="{70090B3D-819F-48BE-8B5D-CE589F81AE89}" srcOrd="0" destOrd="0" presId="urn:microsoft.com/office/officeart/2005/8/layout/process4"/>
    <dgm:cxn modelId="{42C4D3A4-DD4C-4EFA-8E59-8C2532F4C104}" type="presParOf" srcId="{70090B3D-819F-48BE-8B5D-CE589F81AE89}" destId="{A6277FAD-C4C9-480B-9F12-328CE14B72A1}" srcOrd="0" destOrd="0" presId="urn:microsoft.com/office/officeart/2005/8/layout/process4"/>
    <dgm:cxn modelId="{8A073924-E7BD-4FD1-915F-5A12C597BE87}" type="presParOf" srcId="{ABC0495B-4D5D-4D0C-A824-66DE1FF25A07}" destId="{BB98990E-6AC2-4CF5-BBE2-F5C2AB771309}" srcOrd="1" destOrd="0" presId="urn:microsoft.com/office/officeart/2005/8/layout/process4"/>
    <dgm:cxn modelId="{0EB7F308-6FA1-4352-8D4F-2C6118C1180D}" type="presParOf" srcId="{ABC0495B-4D5D-4D0C-A824-66DE1FF25A07}" destId="{61BED2CD-2404-45AE-A48B-D9C0A1EF082D}" srcOrd="2" destOrd="0" presId="urn:microsoft.com/office/officeart/2005/8/layout/process4"/>
    <dgm:cxn modelId="{A48586F5-5F66-40CB-968F-7D75BC490F3C}" type="presParOf" srcId="{61BED2CD-2404-45AE-A48B-D9C0A1EF082D}" destId="{AAFB72BD-482D-4EEB-A563-B6B5FEEA17B4}" srcOrd="0" destOrd="0" presId="urn:microsoft.com/office/officeart/2005/8/layout/process4"/>
    <dgm:cxn modelId="{616CADC0-8E2C-4621-8A65-FD232B020880}" type="presParOf" srcId="{ABC0495B-4D5D-4D0C-A824-66DE1FF25A07}" destId="{E7DE17D0-C570-45B8-B61A-65D6A3DE307D}" srcOrd="3" destOrd="0" presId="urn:microsoft.com/office/officeart/2005/8/layout/process4"/>
    <dgm:cxn modelId="{6693DA72-4869-4BD2-A241-EB14A218619E}" type="presParOf" srcId="{ABC0495B-4D5D-4D0C-A824-66DE1FF25A07}" destId="{D3DFD994-51C6-40C8-8D6D-70E73F4DDC97}" srcOrd="4" destOrd="0" presId="urn:microsoft.com/office/officeart/2005/8/layout/process4"/>
    <dgm:cxn modelId="{C440810E-B82C-4671-A75E-23F8ABDBB482}" type="presParOf" srcId="{D3DFD994-51C6-40C8-8D6D-70E73F4DDC97}" destId="{F9A2FA50-3DC6-4B55-A15F-E3C0F575660D}" srcOrd="0" destOrd="0" presId="urn:microsoft.com/office/officeart/2005/8/layout/process4"/>
    <dgm:cxn modelId="{453A2B0A-B04D-492F-8CC2-E41C0365FB56}" type="presParOf" srcId="{ABC0495B-4D5D-4D0C-A824-66DE1FF25A07}" destId="{5D473802-736E-4C52-A8DC-B20B027B3899}" srcOrd="5" destOrd="0" presId="urn:microsoft.com/office/officeart/2005/8/layout/process4"/>
    <dgm:cxn modelId="{2F3594E3-1AF7-40D5-B4FF-3E2A2189D2E5}" type="presParOf" srcId="{ABC0495B-4D5D-4D0C-A824-66DE1FF25A07}" destId="{85423D04-0C58-4425-A6BB-C81C0B43E53F}" srcOrd="6" destOrd="0" presId="urn:microsoft.com/office/officeart/2005/8/layout/process4"/>
    <dgm:cxn modelId="{7BA24375-1520-4B84-91F2-2FD93477813F}" type="presParOf" srcId="{85423D04-0C58-4425-A6BB-C81C0B43E53F}" destId="{5FFD7D2D-6F7C-4E9B-B314-0AFF7446FF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0398B9-9BCF-4AF8-806F-54D6F7A93025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2050183E-61CE-4485-8951-36EB55BC2B75}">
      <dgm:prSet phldrT="[Texto]" custT="1"/>
      <dgm:spPr/>
      <dgm:t>
        <a:bodyPr/>
        <a:lstStyle/>
        <a:p>
          <a:r>
            <a:rPr lang="pt-BR" sz="2800" dirty="0"/>
            <a:t>Certificação do sarampo</a:t>
          </a:r>
        </a:p>
      </dgm:t>
    </dgm:pt>
    <dgm:pt modelId="{7A7B44FE-7024-41BE-8968-6C98E00D0609}" type="parTrans" cxnId="{950B860A-DCB4-4690-A61A-8B9C047F92C1}">
      <dgm:prSet/>
      <dgm:spPr/>
      <dgm:t>
        <a:bodyPr/>
        <a:lstStyle/>
        <a:p>
          <a:endParaRPr lang="pt-BR" sz="1800"/>
        </a:p>
      </dgm:t>
    </dgm:pt>
    <dgm:pt modelId="{DA886121-3D91-4421-AB14-33CBE41C3B29}" type="sibTrans" cxnId="{950B860A-DCB4-4690-A61A-8B9C047F92C1}">
      <dgm:prSet/>
      <dgm:spPr/>
      <dgm:t>
        <a:bodyPr/>
        <a:lstStyle/>
        <a:p>
          <a:endParaRPr lang="pt-BR" sz="1800"/>
        </a:p>
      </dgm:t>
    </dgm:pt>
    <dgm:pt modelId="{06A00EEF-F839-48E2-ACD8-4E7F0452314D}">
      <dgm:prSet phldrT="[Texto]" custT="1"/>
      <dgm:spPr/>
      <dgm:t>
        <a:bodyPr/>
        <a:lstStyle/>
        <a:p>
          <a:r>
            <a:rPr lang="pt-BR" sz="1100" dirty="0"/>
            <a:t>Vigilância epidemiológica</a:t>
          </a:r>
        </a:p>
      </dgm:t>
    </dgm:pt>
    <dgm:pt modelId="{872BA574-62E2-4380-8309-C63C7F5C9331}" type="parTrans" cxnId="{EE9D3C03-1D20-415E-9E6E-6C0AD6BF31DD}">
      <dgm:prSet/>
      <dgm:spPr/>
      <dgm:t>
        <a:bodyPr/>
        <a:lstStyle/>
        <a:p>
          <a:endParaRPr lang="pt-BR" sz="1800"/>
        </a:p>
      </dgm:t>
    </dgm:pt>
    <dgm:pt modelId="{7978D222-7F93-4BB1-8BCB-D3679B5C8E28}" type="sibTrans" cxnId="{EE9D3C03-1D20-415E-9E6E-6C0AD6BF31DD}">
      <dgm:prSet/>
      <dgm:spPr/>
      <dgm:t>
        <a:bodyPr/>
        <a:lstStyle/>
        <a:p>
          <a:endParaRPr lang="pt-BR" sz="1800"/>
        </a:p>
      </dgm:t>
    </dgm:pt>
    <dgm:pt modelId="{454F6883-FE8B-4798-AF9F-9A4DD9BC3163}">
      <dgm:prSet phldrT="[Texto]" custT="1"/>
      <dgm:spPr/>
      <dgm:t>
        <a:bodyPr/>
        <a:lstStyle/>
        <a:p>
          <a:r>
            <a:rPr lang="pt-BR" sz="1100" dirty="0"/>
            <a:t>Imunização</a:t>
          </a:r>
        </a:p>
      </dgm:t>
    </dgm:pt>
    <dgm:pt modelId="{EF90EE8B-CE6B-4DC4-8416-B120015F9E55}" type="parTrans" cxnId="{1F8D83AF-65AA-45F1-8F07-C6069ADC0701}">
      <dgm:prSet/>
      <dgm:spPr/>
      <dgm:t>
        <a:bodyPr/>
        <a:lstStyle/>
        <a:p>
          <a:endParaRPr lang="pt-BR" sz="1800"/>
        </a:p>
      </dgm:t>
    </dgm:pt>
    <dgm:pt modelId="{E1D741C3-4FAD-4B3E-B0A3-50738B3CB5D6}" type="sibTrans" cxnId="{1F8D83AF-65AA-45F1-8F07-C6069ADC0701}">
      <dgm:prSet/>
      <dgm:spPr/>
      <dgm:t>
        <a:bodyPr/>
        <a:lstStyle/>
        <a:p>
          <a:endParaRPr lang="pt-BR" sz="1800"/>
        </a:p>
      </dgm:t>
    </dgm:pt>
    <dgm:pt modelId="{342DD1B5-6359-4E27-BE1E-053164DAE58E}">
      <dgm:prSet phldrT="[Texto]" custT="1"/>
      <dgm:spPr/>
      <dgm:t>
        <a:bodyPr/>
        <a:lstStyle/>
        <a:p>
          <a:r>
            <a:rPr lang="pt-BR" sz="1100" dirty="0"/>
            <a:t>Atenção à Saúde</a:t>
          </a:r>
        </a:p>
      </dgm:t>
    </dgm:pt>
    <dgm:pt modelId="{ED6E7EDD-A94A-4708-B0BE-FE20CD3E0FF1}" type="parTrans" cxnId="{DF3B5CA4-A2F9-4F02-BD8D-CBB6D6243BBF}">
      <dgm:prSet/>
      <dgm:spPr/>
      <dgm:t>
        <a:bodyPr/>
        <a:lstStyle/>
        <a:p>
          <a:endParaRPr lang="pt-BR" sz="1800"/>
        </a:p>
      </dgm:t>
    </dgm:pt>
    <dgm:pt modelId="{EBB8FFCC-92A2-4905-A05E-BA5BE6900D15}" type="sibTrans" cxnId="{DF3B5CA4-A2F9-4F02-BD8D-CBB6D6243BBF}">
      <dgm:prSet/>
      <dgm:spPr/>
      <dgm:t>
        <a:bodyPr/>
        <a:lstStyle/>
        <a:p>
          <a:endParaRPr lang="pt-BR" sz="1800"/>
        </a:p>
      </dgm:t>
    </dgm:pt>
    <dgm:pt modelId="{77CBF261-3C25-4205-9554-55DD880213A7}">
      <dgm:prSet phldrT="[Texto]" custT="1"/>
      <dgm:spPr/>
      <dgm:t>
        <a:bodyPr/>
        <a:lstStyle/>
        <a:p>
          <a:r>
            <a:rPr lang="pt-BR" sz="1100" dirty="0"/>
            <a:t>Laboratório</a:t>
          </a:r>
        </a:p>
      </dgm:t>
    </dgm:pt>
    <dgm:pt modelId="{CACE8194-2EA7-481E-914E-9B0E9D1AD0EE}" type="parTrans" cxnId="{B34A61E6-850A-45E2-B5F9-6D064C6CED42}">
      <dgm:prSet/>
      <dgm:spPr/>
      <dgm:t>
        <a:bodyPr/>
        <a:lstStyle/>
        <a:p>
          <a:endParaRPr lang="pt-BR" sz="1800"/>
        </a:p>
      </dgm:t>
    </dgm:pt>
    <dgm:pt modelId="{8583601E-1450-45BB-8D9C-2E81A794727A}" type="sibTrans" cxnId="{B34A61E6-850A-45E2-B5F9-6D064C6CED42}">
      <dgm:prSet/>
      <dgm:spPr/>
      <dgm:t>
        <a:bodyPr/>
        <a:lstStyle/>
        <a:p>
          <a:endParaRPr lang="pt-BR" sz="1800"/>
        </a:p>
      </dgm:t>
    </dgm:pt>
    <dgm:pt modelId="{9A7D402A-D6FC-436C-AD18-DF0237EAEE6B}" type="pres">
      <dgm:prSet presAssocID="{7B0398B9-9BCF-4AF8-806F-54D6F7A93025}" presName="composite" presStyleCnt="0">
        <dgm:presLayoutVars>
          <dgm:chMax val="1"/>
          <dgm:dir/>
          <dgm:resizeHandles val="exact"/>
        </dgm:presLayoutVars>
      </dgm:prSet>
      <dgm:spPr/>
    </dgm:pt>
    <dgm:pt modelId="{D81FEC16-22C1-49C8-A45F-3256F74F4B90}" type="pres">
      <dgm:prSet presAssocID="{7B0398B9-9BCF-4AF8-806F-54D6F7A93025}" presName="radial" presStyleCnt="0">
        <dgm:presLayoutVars>
          <dgm:animLvl val="ctr"/>
        </dgm:presLayoutVars>
      </dgm:prSet>
      <dgm:spPr/>
    </dgm:pt>
    <dgm:pt modelId="{10E89F6C-6403-443A-98F1-FAEA5960A424}" type="pres">
      <dgm:prSet presAssocID="{2050183E-61CE-4485-8951-36EB55BC2B75}" presName="centerShape" presStyleLbl="vennNode1" presStyleIdx="0" presStyleCnt="5"/>
      <dgm:spPr/>
    </dgm:pt>
    <dgm:pt modelId="{167A2CC4-7C7B-4D35-A516-85D251B94790}" type="pres">
      <dgm:prSet presAssocID="{06A00EEF-F839-48E2-ACD8-4E7F0452314D}" presName="node" presStyleLbl="vennNode1" presStyleIdx="1" presStyleCnt="5">
        <dgm:presLayoutVars>
          <dgm:bulletEnabled val="1"/>
        </dgm:presLayoutVars>
      </dgm:prSet>
      <dgm:spPr/>
    </dgm:pt>
    <dgm:pt modelId="{5768BCA5-34F0-4D36-9052-E69BB8191385}" type="pres">
      <dgm:prSet presAssocID="{454F6883-FE8B-4798-AF9F-9A4DD9BC3163}" presName="node" presStyleLbl="vennNode1" presStyleIdx="2" presStyleCnt="5">
        <dgm:presLayoutVars>
          <dgm:bulletEnabled val="1"/>
        </dgm:presLayoutVars>
      </dgm:prSet>
      <dgm:spPr/>
    </dgm:pt>
    <dgm:pt modelId="{57B4684B-2417-4308-B9C7-C7910438C6F1}" type="pres">
      <dgm:prSet presAssocID="{342DD1B5-6359-4E27-BE1E-053164DAE58E}" presName="node" presStyleLbl="vennNode1" presStyleIdx="3" presStyleCnt="5">
        <dgm:presLayoutVars>
          <dgm:bulletEnabled val="1"/>
        </dgm:presLayoutVars>
      </dgm:prSet>
      <dgm:spPr/>
    </dgm:pt>
    <dgm:pt modelId="{471A84D5-05E8-4182-9529-0491CD08AD8A}" type="pres">
      <dgm:prSet presAssocID="{77CBF261-3C25-4205-9554-55DD880213A7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E4867900-611D-4B3F-AE12-0540421C4456}" type="presOf" srcId="{77CBF261-3C25-4205-9554-55DD880213A7}" destId="{471A84D5-05E8-4182-9529-0491CD08AD8A}" srcOrd="0" destOrd="0" presId="urn:microsoft.com/office/officeart/2005/8/layout/radial3"/>
    <dgm:cxn modelId="{EE9D3C03-1D20-415E-9E6E-6C0AD6BF31DD}" srcId="{2050183E-61CE-4485-8951-36EB55BC2B75}" destId="{06A00EEF-F839-48E2-ACD8-4E7F0452314D}" srcOrd="0" destOrd="0" parTransId="{872BA574-62E2-4380-8309-C63C7F5C9331}" sibTransId="{7978D222-7F93-4BB1-8BCB-D3679B5C8E28}"/>
    <dgm:cxn modelId="{15730604-66EA-4C3A-BB81-A8B6BD153FCF}" type="presOf" srcId="{06A00EEF-F839-48E2-ACD8-4E7F0452314D}" destId="{167A2CC4-7C7B-4D35-A516-85D251B94790}" srcOrd="0" destOrd="0" presId="urn:microsoft.com/office/officeart/2005/8/layout/radial3"/>
    <dgm:cxn modelId="{950B860A-DCB4-4690-A61A-8B9C047F92C1}" srcId="{7B0398B9-9BCF-4AF8-806F-54D6F7A93025}" destId="{2050183E-61CE-4485-8951-36EB55BC2B75}" srcOrd="0" destOrd="0" parTransId="{7A7B44FE-7024-41BE-8968-6C98E00D0609}" sibTransId="{DA886121-3D91-4421-AB14-33CBE41C3B29}"/>
    <dgm:cxn modelId="{67B66F3F-4406-41E4-8D42-75D0FCB40823}" type="presOf" srcId="{454F6883-FE8B-4798-AF9F-9A4DD9BC3163}" destId="{5768BCA5-34F0-4D36-9052-E69BB8191385}" srcOrd="0" destOrd="0" presId="urn:microsoft.com/office/officeart/2005/8/layout/radial3"/>
    <dgm:cxn modelId="{82DF1654-C6BE-48A0-8F6C-FEB1A2F48D7B}" type="presOf" srcId="{7B0398B9-9BCF-4AF8-806F-54D6F7A93025}" destId="{9A7D402A-D6FC-436C-AD18-DF0237EAEE6B}" srcOrd="0" destOrd="0" presId="urn:microsoft.com/office/officeart/2005/8/layout/radial3"/>
    <dgm:cxn modelId="{C0679191-AAEF-478F-A3ED-B2691CA77E46}" type="presOf" srcId="{2050183E-61CE-4485-8951-36EB55BC2B75}" destId="{10E89F6C-6403-443A-98F1-FAEA5960A424}" srcOrd="0" destOrd="0" presId="urn:microsoft.com/office/officeart/2005/8/layout/radial3"/>
    <dgm:cxn modelId="{DF3B5CA4-A2F9-4F02-BD8D-CBB6D6243BBF}" srcId="{2050183E-61CE-4485-8951-36EB55BC2B75}" destId="{342DD1B5-6359-4E27-BE1E-053164DAE58E}" srcOrd="2" destOrd="0" parTransId="{ED6E7EDD-A94A-4708-B0BE-FE20CD3E0FF1}" sibTransId="{EBB8FFCC-92A2-4905-A05E-BA5BE6900D15}"/>
    <dgm:cxn modelId="{1F8D83AF-65AA-45F1-8F07-C6069ADC0701}" srcId="{2050183E-61CE-4485-8951-36EB55BC2B75}" destId="{454F6883-FE8B-4798-AF9F-9A4DD9BC3163}" srcOrd="1" destOrd="0" parTransId="{EF90EE8B-CE6B-4DC4-8416-B120015F9E55}" sibTransId="{E1D741C3-4FAD-4B3E-B0A3-50738B3CB5D6}"/>
    <dgm:cxn modelId="{B34A61E6-850A-45E2-B5F9-6D064C6CED42}" srcId="{2050183E-61CE-4485-8951-36EB55BC2B75}" destId="{77CBF261-3C25-4205-9554-55DD880213A7}" srcOrd="3" destOrd="0" parTransId="{CACE8194-2EA7-481E-914E-9B0E9D1AD0EE}" sibTransId="{8583601E-1450-45BB-8D9C-2E81A794727A}"/>
    <dgm:cxn modelId="{4F711DF9-D5B8-4629-878A-0D479ED40EB3}" type="presOf" srcId="{342DD1B5-6359-4E27-BE1E-053164DAE58E}" destId="{57B4684B-2417-4308-B9C7-C7910438C6F1}" srcOrd="0" destOrd="0" presId="urn:microsoft.com/office/officeart/2005/8/layout/radial3"/>
    <dgm:cxn modelId="{94E842A4-50FD-40F3-A4D5-2C9D456A5BF4}" type="presParOf" srcId="{9A7D402A-D6FC-436C-AD18-DF0237EAEE6B}" destId="{D81FEC16-22C1-49C8-A45F-3256F74F4B90}" srcOrd="0" destOrd="0" presId="urn:microsoft.com/office/officeart/2005/8/layout/radial3"/>
    <dgm:cxn modelId="{74F6B669-1D47-48B3-B33A-45611F1CB410}" type="presParOf" srcId="{D81FEC16-22C1-49C8-A45F-3256F74F4B90}" destId="{10E89F6C-6403-443A-98F1-FAEA5960A424}" srcOrd="0" destOrd="0" presId="urn:microsoft.com/office/officeart/2005/8/layout/radial3"/>
    <dgm:cxn modelId="{50D15656-905B-4ADF-A3A1-29B7CE1194C4}" type="presParOf" srcId="{D81FEC16-22C1-49C8-A45F-3256F74F4B90}" destId="{167A2CC4-7C7B-4D35-A516-85D251B94790}" srcOrd="1" destOrd="0" presId="urn:microsoft.com/office/officeart/2005/8/layout/radial3"/>
    <dgm:cxn modelId="{F95AE3C9-4290-417A-ACE4-4631EF9C96F8}" type="presParOf" srcId="{D81FEC16-22C1-49C8-A45F-3256F74F4B90}" destId="{5768BCA5-34F0-4D36-9052-E69BB8191385}" srcOrd="2" destOrd="0" presId="urn:microsoft.com/office/officeart/2005/8/layout/radial3"/>
    <dgm:cxn modelId="{73997FF1-A156-45E0-8FCC-371FB7D0208A}" type="presParOf" srcId="{D81FEC16-22C1-49C8-A45F-3256F74F4B90}" destId="{57B4684B-2417-4308-B9C7-C7910438C6F1}" srcOrd="3" destOrd="0" presId="urn:microsoft.com/office/officeart/2005/8/layout/radial3"/>
    <dgm:cxn modelId="{A0D90D8B-C632-4AFA-A2B0-0FB28B0DE0EF}" type="presParOf" srcId="{D81FEC16-22C1-49C8-A45F-3256F74F4B90}" destId="{471A84D5-05E8-4182-9529-0491CD08AD8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C32167-15E1-44F0-A0F4-91C4F4472A9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5D6276C-78FC-43C4-824C-5CC9079018FA}">
      <dgm:prSet phldrT="[Texto]" custT="1"/>
      <dgm:spPr/>
      <dgm:t>
        <a:bodyPr/>
        <a:lstStyle/>
        <a:p>
          <a:pPr algn="just"/>
          <a:r>
            <a:rPr lang="pt-BR" sz="2000" dirty="0"/>
            <a:t>Investigar em até 48 horas os casos notificados de sarampo</a:t>
          </a:r>
        </a:p>
      </dgm:t>
    </dgm:pt>
    <dgm:pt modelId="{DDE5193B-15F9-4D6D-9746-6B9131744698}" type="parTrans" cxnId="{A81AAD9B-DAC9-4597-B29D-517F236033EB}">
      <dgm:prSet/>
      <dgm:spPr/>
      <dgm:t>
        <a:bodyPr/>
        <a:lstStyle/>
        <a:p>
          <a:endParaRPr lang="pt-BR"/>
        </a:p>
      </dgm:t>
    </dgm:pt>
    <dgm:pt modelId="{225EDA07-E7BB-4474-B99C-8C959D94E64F}" type="sibTrans" cxnId="{A81AAD9B-DAC9-4597-B29D-517F236033EB}">
      <dgm:prSet/>
      <dgm:spPr/>
      <dgm:t>
        <a:bodyPr/>
        <a:lstStyle/>
        <a:p>
          <a:endParaRPr lang="pt-BR"/>
        </a:p>
      </dgm:t>
    </dgm:pt>
    <dgm:pt modelId="{306D109D-ADBE-4BCA-B245-34CAAB566BF2}">
      <dgm:prSet phldrT="[Texto]" custT="1"/>
      <dgm:spPr/>
      <dgm:t>
        <a:bodyPr/>
        <a:lstStyle/>
        <a:p>
          <a:pPr algn="just"/>
          <a:r>
            <a:rPr lang="pt-BR" sz="2000" dirty="0"/>
            <a:t>Construir a linha do tempo dos casos suspeitos identificando os contatos do período de incubação e período de transmissibilidade</a:t>
          </a:r>
        </a:p>
      </dgm:t>
    </dgm:pt>
    <dgm:pt modelId="{A84D1362-E33F-4E2C-AE27-199BB7668ACA}" type="parTrans" cxnId="{1D09C2B8-8461-4009-9410-99D01D53EAC0}">
      <dgm:prSet/>
      <dgm:spPr/>
      <dgm:t>
        <a:bodyPr/>
        <a:lstStyle/>
        <a:p>
          <a:endParaRPr lang="pt-BR"/>
        </a:p>
      </dgm:t>
    </dgm:pt>
    <dgm:pt modelId="{557DF1B8-7515-4C49-BC28-7FDA939D39AB}" type="sibTrans" cxnId="{1D09C2B8-8461-4009-9410-99D01D53EAC0}">
      <dgm:prSet/>
      <dgm:spPr/>
      <dgm:t>
        <a:bodyPr/>
        <a:lstStyle/>
        <a:p>
          <a:endParaRPr lang="pt-BR"/>
        </a:p>
      </dgm:t>
    </dgm:pt>
    <dgm:pt modelId="{FB242587-8310-4405-B2C4-0DD645F8ECF1}">
      <dgm:prSet custT="1"/>
      <dgm:spPr/>
      <dgm:t>
        <a:bodyPr/>
        <a:lstStyle/>
        <a:p>
          <a:pPr algn="just"/>
          <a:r>
            <a:rPr lang="pt-BR" sz="2000" dirty="0"/>
            <a:t>Identificar a fonte de infecção do caso suspeito/confirmado e construir a cadeia de transmissão</a:t>
          </a:r>
          <a:br>
            <a:rPr lang="pt-BR" sz="2000" dirty="0"/>
          </a:br>
          <a:endParaRPr lang="pt-BR" sz="2000" dirty="0"/>
        </a:p>
      </dgm:t>
    </dgm:pt>
    <dgm:pt modelId="{44034ED8-0633-4F1F-8A95-BF4AC35D3512}" type="parTrans" cxnId="{B7C20649-C33C-4E4F-946A-D746A31227C3}">
      <dgm:prSet/>
      <dgm:spPr/>
      <dgm:t>
        <a:bodyPr/>
        <a:lstStyle/>
        <a:p>
          <a:endParaRPr lang="pt-BR"/>
        </a:p>
      </dgm:t>
    </dgm:pt>
    <dgm:pt modelId="{9C29D185-C6CD-4256-9047-73D349891B48}" type="sibTrans" cxnId="{B7C20649-C33C-4E4F-946A-D746A31227C3}">
      <dgm:prSet/>
      <dgm:spPr/>
      <dgm:t>
        <a:bodyPr/>
        <a:lstStyle/>
        <a:p>
          <a:endParaRPr lang="pt-BR"/>
        </a:p>
      </dgm:t>
    </dgm:pt>
    <dgm:pt modelId="{7316626B-BA48-45D7-A981-DFF060FF1705}">
      <dgm:prSet phldrT="[Texto]" custT="1"/>
      <dgm:spPr/>
      <dgm:t>
        <a:bodyPr/>
        <a:lstStyle/>
        <a:p>
          <a:pPr algn="ctr"/>
          <a:r>
            <a:rPr lang="pt-BR" sz="2400" dirty="0"/>
            <a:t>Vigilância epidemiológica</a:t>
          </a:r>
        </a:p>
      </dgm:t>
    </dgm:pt>
    <dgm:pt modelId="{2BA54776-9DBB-4D9B-AEB9-B4DCED5E5D1C}" type="sibTrans" cxnId="{AAD31998-9E08-4571-921B-E5BBA051DF0D}">
      <dgm:prSet/>
      <dgm:spPr/>
      <dgm:t>
        <a:bodyPr/>
        <a:lstStyle/>
        <a:p>
          <a:endParaRPr lang="pt-BR"/>
        </a:p>
      </dgm:t>
    </dgm:pt>
    <dgm:pt modelId="{7251C675-EDD6-46D7-8EE0-1994794F3141}" type="parTrans" cxnId="{AAD31998-9E08-4571-921B-E5BBA051DF0D}">
      <dgm:prSet/>
      <dgm:spPr/>
      <dgm:t>
        <a:bodyPr/>
        <a:lstStyle/>
        <a:p>
          <a:endParaRPr lang="pt-BR"/>
        </a:p>
      </dgm:t>
    </dgm:pt>
    <dgm:pt modelId="{55175027-4C36-45D7-B2F4-1E1A936D0BDC}">
      <dgm:prSet phldrT="[Texto]" custT="1"/>
      <dgm:spPr/>
      <dgm:t>
        <a:bodyPr/>
        <a:lstStyle/>
        <a:p>
          <a:pPr algn="just"/>
          <a:endParaRPr lang="pt-BR" sz="2000" dirty="0"/>
        </a:p>
      </dgm:t>
    </dgm:pt>
    <dgm:pt modelId="{691603D1-D963-4935-ADE4-AFF24389F111}" type="parTrans" cxnId="{0AE4D3AB-5BA8-40C7-889D-13207FABC100}">
      <dgm:prSet/>
      <dgm:spPr/>
      <dgm:t>
        <a:bodyPr/>
        <a:lstStyle/>
        <a:p>
          <a:endParaRPr lang="pt-BR"/>
        </a:p>
      </dgm:t>
    </dgm:pt>
    <dgm:pt modelId="{65BDD00E-99B5-4DF7-B45E-750F2435A937}" type="sibTrans" cxnId="{0AE4D3AB-5BA8-40C7-889D-13207FABC100}">
      <dgm:prSet/>
      <dgm:spPr/>
      <dgm:t>
        <a:bodyPr/>
        <a:lstStyle/>
        <a:p>
          <a:endParaRPr lang="pt-BR"/>
        </a:p>
      </dgm:t>
    </dgm:pt>
    <dgm:pt modelId="{B5D56649-139A-4325-BEA6-C95E0942B52A}">
      <dgm:prSet phldrT="[Texto]" custT="1"/>
      <dgm:spPr/>
      <dgm:t>
        <a:bodyPr/>
        <a:lstStyle/>
        <a:p>
          <a:pPr algn="just"/>
          <a:endParaRPr lang="pt-BR" sz="2000" dirty="0"/>
        </a:p>
      </dgm:t>
    </dgm:pt>
    <dgm:pt modelId="{76D50FFE-3D3C-49BE-B3B8-52B5F593443F}" type="parTrans" cxnId="{B283ACE5-250F-4A00-8A56-AB630A972E95}">
      <dgm:prSet/>
      <dgm:spPr/>
      <dgm:t>
        <a:bodyPr/>
        <a:lstStyle/>
        <a:p>
          <a:endParaRPr lang="pt-BR"/>
        </a:p>
      </dgm:t>
    </dgm:pt>
    <dgm:pt modelId="{759065C8-0512-4E0C-9988-357456C79379}" type="sibTrans" cxnId="{B283ACE5-250F-4A00-8A56-AB630A972E95}">
      <dgm:prSet/>
      <dgm:spPr/>
      <dgm:t>
        <a:bodyPr/>
        <a:lstStyle/>
        <a:p>
          <a:endParaRPr lang="pt-BR"/>
        </a:p>
      </dgm:t>
    </dgm:pt>
    <dgm:pt modelId="{B05645FE-8DA8-4902-B7C3-E88843CE72DC}">
      <dgm:prSet phldrT="[Texto]" custT="1"/>
      <dgm:spPr/>
      <dgm:t>
        <a:bodyPr/>
        <a:lstStyle/>
        <a:p>
          <a:pPr algn="just"/>
          <a:endParaRPr lang="pt-BR" sz="2000" dirty="0"/>
        </a:p>
      </dgm:t>
    </dgm:pt>
    <dgm:pt modelId="{0971C306-2CB3-4BA1-A6FC-00D8DC857F82}" type="parTrans" cxnId="{1BD6CC45-3E5C-4103-ABFD-BBBDBB013A18}">
      <dgm:prSet/>
      <dgm:spPr/>
      <dgm:t>
        <a:bodyPr/>
        <a:lstStyle/>
        <a:p>
          <a:endParaRPr lang="pt-BR"/>
        </a:p>
      </dgm:t>
    </dgm:pt>
    <dgm:pt modelId="{A330FD2E-A890-4340-B365-C36427B80849}" type="sibTrans" cxnId="{1BD6CC45-3E5C-4103-ABFD-BBBDBB013A18}">
      <dgm:prSet/>
      <dgm:spPr/>
      <dgm:t>
        <a:bodyPr/>
        <a:lstStyle/>
        <a:p>
          <a:endParaRPr lang="pt-BR"/>
        </a:p>
      </dgm:t>
    </dgm:pt>
    <dgm:pt modelId="{1769D4F8-AA70-45B2-8058-9DB828A9612C}">
      <dgm:prSet custT="1"/>
      <dgm:spPr/>
      <dgm:t>
        <a:bodyPr/>
        <a:lstStyle/>
        <a:p>
          <a:pPr algn="just"/>
          <a:r>
            <a:rPr lang="pt-BR" sz="2000" dirty="0"/>
            <a:t>Atingir a meta preconizada para os indicadores de qualidade da vigilância epidemiológica das doenças exantemáticas </a:t>
          </a:r>
        </a:p>
      </dgm:t>
    </dgm:pt>
    <dgm:pt modelId="{8AA834EE-727E-4247-9C91-A8D48CA7CCE8}" type="parTrans" cxnId="{94581F37-8FC0-4574-89BF-5A7F43CB6007}">
      <dgm:prSet/>
      <dgm:spPr/>
      <dgm:t>
        <a:bodyPr/>
        <a:lstStyle/>
        <a:p>
          <a:endParaRPr lang="pt-BR"/>
        </a:p>
      </dgm:t>
    </dgm:pt>
    <dgm:pt modelId="{65FC90A5-AC8B-4967-B71B-888C5714944E}" type="sibTrans" cxnId="{94581F37-8FC0-4574-89BF-5A7F43CB6007}">
      <dgm:prSet/>
      <dgm:spPr/>
      <dgm:t>
        <a:bodyPr/>
        <a:lstStyle/>
        <a:p>
          <a:endParaRPr lang="pt-BR"/>
        </a:p>
      </dgm:t>
    </dgm:pt>
    <dgm:pt modelId="{99717F2F-35D2-4DE8-8519-DA7C0DAD032B}">
      <dgm:prSet phldrT="[Texto]" custT="1"/>
      <dgm:spPr/>
      <dgm:t>
        <a:bodyPr/>
        <a:lstStyle/>
        <a:p>
          <a:pPr algn="just"/>
          <a:r>
            <a:rPr lang="pt-BR" sz="2000" dirty="0"/>
            <a:t>Notificar em até 24 horas todos os casos suspeitos de sarampo</a:t>
          </a:r>
        </a:p>
      </dgm:t>
    </dgm:pt>
    <dgm:pt modelId="{EED298D3-D240-47F3-9FA1-9DBE0193D6C5}" type="sibTrans" cxnId="{820AD7AB-0E02-4EBE-9578-CA55173F6C29}">
      <dgm:prSet/>
      <dgm:spPr/>
      <dgm:t>
        <a:bodyPr/>
        <a:lstStyle/>
        <a:p>
          <a:endParaRPr lang="pt-BR"/>
        </a:p>
      </dgm:t>
    </dgm:pt>
    <dgm:pt modelId="{CB9CA298-7CEF-4B14-A066-7A811A600023}" type="parTrans" cxnId="{820AD7AB-0E02-4EBE-9578-CA55173F6C29}">
      <dgm:prSet/>
      <dgm:spPr/>
      <dgm:t>
        <a:bodyPr/>
        <a:lstStyle/>
        <a:p>
          <a:endParaRPr lang="pt-BR"/>
        </a:p>
      </dgm:t>
    </dgm:pt>
    <dgm:pt modelId="{5E7F200E-EB66-4068-A062-BCB9B8DC9774}">
      <dgm:prSet phldrT="[Texto]" custT="1"/>
      <dgm:spPr/>
      <dgm:t>
        <a:bodyPr/>
        <a:lstStyle/>
        <a:p>
          <a:pPr algn="just"/>
          <a:endParaRPr lang="pt-BR" sz="2000" dirty="0"/>
        </a:p>
      </dgm:t>
    </dgm:pt>
    <dgm:pt modelId="{78A8AA60-24AF-49E7-9E93-6880417B9C2F}" type="parTrans" cxnId="{AC0BB78A-04F2-4E80-9897-6F941B78EE55}">
      <dgm:prSet/>
      <dgm:spPr/>
      <dgm:t>
        <a:bodyPr/>
        <a:lstStyle/>
        <a:p>
          <a:endParaRPr lang="pt-BR"/>
        </a:p>
      </dgm:t>
    </dgm:pt>
    <dgm:pt modelId="{40339911-9E18-47A3-8464-12D3A2B425E2}" type="sibTrans" cxnId="{AC0BB78A-04F2-4E80-9897-6F941B78EE55}">
      <dgm:prSet/>
      <dgm:spPr/>
      <dgm:t>
        <a:bodyPr/>
        <a:lstStyle/>
        <a:p>
          <a:endParaRPr lang="pt-BR"/>
        </a:p>
      </dgm:t>
    </dgm:pt>
    <dgm:pt modelId="{CED1D91E-287A-439B-85AA-2AD8745A33D7}">
      <dgm:prSet custT="1"/>
      <dgm:spPr/>
      <dgm:t>
        <a:bodyPr/>
        <a:lstStyle/>
        <a:p>
          <a:pPr algn="just"/>
          <a:r>
            <a:rPr lang="pt-BR" sz="2000" dirty="0"/>
            <a:t>Realizar busca ativa e retrospectiva nas unidades de saúde</a:t>
          </a:r>
        </a:p>
      </dgm:t>
    </dgm:pt>
    <dgm:pt modelId="{A952BA26-A026-4267-9B41-093E21C7324E}" type="parTrans" cxnId="{DF3125AE-C101-457C-A258-DDD263A542AC}">
      <dgm:prSet/>
      <dgm:spPr/>
      <dgm:t>
        <a:bodyPr/>
        <a:lstStyle/>
        <a:p>
          <a:endParaRPr lang="pt-BR"/>
        </a:p>
      </dgm:t>
    </dgm:pt>
    <dgm:pt modelId="{B21253F1-6251-41AC-8C02-D891B01CAAC6}" type="sibTrans" cxnId="{DF3125AE-C101-457C-A258-DDD263A542AC}">
      <dgm:prSet/>
      <dgm:spPr/>
      <dgm:t>
        <a:bodyPr/>
        <a:lstStyle/>
        <a:p>
          <a:endParaRPr lang="pt-BR"/>
        </a:p>
      </dgm:t>
    </dgm:pt>
    <dgm:pt modelId="{C7EFA5BC-A113-4616-A87C-87A2B23F7F22}">
      <dgm:prSet custT="1"/>
      <dgm:spPr/>
      <dgm:t>
        <a:bodyPr/>
        <a:lstStyle/>
        <a:p>
          <a:pPr algn="just"/>
          <a:endParaRPr lang="pt-BR" sz="2000" dirty="0"/>
        </a:p>
      </dgm:t>
    </dgm:pt>
    <dgm:pt modelId="{AECD07B2-5F32-4693-856E-36EA06796AA5}" type="parTrans" cxnId="{D54539B3-592C-414C-A889-B316CE6C85D8}">
      <dgm:prSet/>
      <dgm:spPr/>
      <dgm:t>
        <a:bodyPr/>
        <a:lstStyle/>
        <a:p>
          <a:endParaRPr lang="pt-BR"/>
        </a:p>
      </dgm:t>
    </dgm:pt>
    <dgm:pt modelId="{9B13F06B-60F2-4B40-9F20-EAABFA05648C}" type="sibTrans" cxnId="{D54539B3-592C-414C-A889-B316CE6C85D8}">
      <dgm:prSet/>
      <dgm:spPr/>
      <dgm:t>
        <a:bodyPr/>
        <a:lstStyle/>
        <a:p>
          <a:endParaRPr lang="pt-BR"/>
        </a:p>
      </dgm:t>
    </dgm:pt>
    <dgm:pt modelId="{0A80D0D2-FE80-4338-A0C2-AADFD296392F}" type="pres">
      <dgm:prSet presAssocID="{47C32167-15E1-44F0-A0F4-91C4F4472A91}" presName="Name0" presStyleCnt="0">
        <dgm:presLayoutVars>
          <dgm:dir/>
          <dgm:animLvl val="lvl"/>
          <dgm:resizeHandles val="exact"/>
        </dgm:presLayoutVars>
      </dgm:prSet>
      <dgm:spPr/>
    </dgm:pt>
    <dgm:pt modelId="{F2693C19-F791-4AD2-808E-5DEECFD87600}" type="pres">
      <dgm:prSet presAssocID="{7316626B-BA48-45D7-A981-DFF060FF1705}" presName="linNode" presStyleCnt="0"/>
      <dgm:spPr/>
    </dgm:pt>
    <dgm:pt modelId="{5E94F0C8-2085-4F11-A2A9-D0113030121E}" type="pres">
      <dgm:prSet presAssocID="{7316626B-BA48-45D7-A981-DFF060FF170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48ABC18F-5A49-4AB2-AFC0-C41400AA313D}" type="pres">
      <dgm:prSet presAssocID="{7316626B-BA48-45D7-A981-DFF060FF1705}" presName="descendantText" presStyleLbl="alignAccFollowNode1" presStyleIdx="0" presStyleCnt="1" custScaleY="117472" custLinFactNeighborX="-2277" custLinFactNeighborY="918">
        <dgm:presLayoutVars>
          <dgm:bulletEnabled val="1"/>
        </dgm:presLayoutVars>
      </dgm:prSet>
      <dgm:spPr/>
    </dgm:pt>
  </dgm:ptLst>
  <dgm:cxnLst>
    <dgm:cxn modelId="{9BB06F06-CAA3-4A67-9C33-28B6C74E1F6C}" type="presOf" srcId="{99717F2F-35D2-4DE8-8519-DA7C0DAD032B}" destId="{48ABC18F-5A49-4AB2-AFC0-C41400AA313D}" srcOrd="0" destOrd="1" presId="urn:microsoft.com/office/officeart/2005/8/layout/vList5"/>
    <dgm:cxn modelId="{8BAEC00D-57D1-465B-AFAA-4A681AA1AFC7}" type="presOf" srcId="{7316626B-BA48-45D7-A981-DFF060FF1705}" destId="{5E94F0C8-2085-4F11-A2A9-D0113030121E}" srcOrd="0" destOrd="0" presId="urn:microsoft.com/office/officeart/2005/8/layout/vList5"/>
    <dgm:cxn modelId="{10C51534-7FB8-47B5-8A68-A12282F044AA}" type="presOf" srcId="{95D6276C-78FC-43C4-824C-5CC9079018FA}" destId="{48ABC18F-5A49-4AB2-AFC0-C41400AA313D}" srcOrd="0" destOrd="3" presId="urn:microsoft.com/office/officeart/2005/8/layout/vList5"/>
    <dgm:cxn modelId="{929E5036-754A-4957-BBE3-3AA892DAE597}" type="presOf" srcId="{306D109D-ADBE-4BCA-B245-34CAAB566BF2}" destId="{48ABC18F-5A49-4AB2-AFC0-C41400AA313D}" srcOrd="0" destOrd="5" presId="urn:microsoft.com/office/officeart/2005/8/layout/vList5"/>
    <dgm:cxn modelId="{94581F37-8FC0-4574-89BF-5A7F43CB6007}" srcId="{7316626B-BA48-45D7-A981-DFF060FF1705}" destId="{1769D4F8-AA70-45B2-8058-9DB828A9612C}" srcOrd="8" destOrd="0" parTransId="{8AA834EE-727E-4247-9C91-A8D48CA7CCE8}" sibTransId="{65FC90A5-AC8B-4967-B71B-888C5714944E}"/>
    <dgm:cxn modelId="{1BD6CC45-3E5C-4103-ABFD-BBBDBB013A18}" srcId="{7316626B-BA48-45D7-A981-DFF060FF1705}" destId="{B05645FE-8DA8-4902-B7C3-E88843CE72DC}" srcOrd="6" destOrd="0" parTransId="{0971C306-2CB3-4BA1-A6FC-00D8DC857F82}" sibTransId="{A330FD2E-A890-4340-B365-C36427B80849}"/>
    <dgm:cxn modelId="{B7C20649-C33C-4E4F-946A-D746A31227C3}" srcId="{7316626B-BA48-45D7-A981-DFF060FF1705}" destId="{FB242587-8310-4405-B2C4-0DD645F8ECF1}" srcOrd="7" destOrd="0" parTransId="{44034ED8-0633-4F1F-8A95-BF4AC35D3512}" sibTransId="{9C29D185-C6CD-4256-9047-73D349891B48}"/>
    <dgm:cxn modelId="{0645B176-9F94-4763-A483-2988B76C34EB}" type="presOf" srcId="{B05645FE-8DA8-4902-B7C3-E88843CE72DC}" destId="{48ABC18F-5A49-4AB2-AFC0-C41400AA313D}" srcOrd="0" destOrd="6" presId="urn:microsoft.com/office/officeart/2005/8/layout/vList5"/>
    <dgm:cxn modelId="{5E900A57-CC71-42BE-A7A1-A9A72D1EF514}" type="presOf" srcId="{55175027-4C36-45D7-B2F4-1E1A936D0BDC}" destId="{48ABC18F-5A49-4AB2-AFC0-C41400AA313D}" srcOrd="0" destOrd="2" presId="urn:microsoft.com/office/officeart/2005/8/layout/vList5"/>
    <dgm:cxn modelId="{AC0BB78A-04F2-4E80-9897-6F941B78EE55}" srcId="{7316626B-BA48-45D7-A981-DFF060FF1705}" destId="{5E7F200E-EB66-4068-A062-BCB9B8DC9774}" srcOrd="0" destOrd="0" parTransId="{78A8AA60-24AF-49E7-9E93-6880417B9C2F}" sibTransId="{40339911-9E18-47A3-8464-12D3A2B425E2}"/>
    <dgm:cxn modelId="{AAD31998-9E08-4571-921B-E5BBA051DF0D}" srcId="{47C32167-15E1-44F0-A0F4-91C4F4472A91}" destId="{7316626B-BA48-45D7-A981-DFF060FF1705}" srcOrd="0" destOrd="0" parTransId="{7251C675-EDD6-46D7-8EE0-1994794F3141}" sibTransId="{2BA54776-9DBB-4D9B-AEB9-B4DCED5E5D1C}"/>
    <dgm:cxn modelId="{A81AAD9B-DAC9-4597-B29D-517F236033EB}" srcId="{7316626B-BA48-45D7-A981-DFF060FF1705}" destId="{95D6276C-78FC-43C4-824C-5CC9079018FA}" srcOrd="3" destOrd="0" parTransId="{DDE5193B-15F9-4D6D-9746-6B9131744698}" sibTransId="{225EDA07-E7BB-4474-B99C-8C959D94E64F}"/>
    <dgm:cxn modelId="{0D0B669D-A89B-4E8D-8935-74DF9D59D882}" type="presOf" srcId="{B5D56649-139A-4325-BEA6-C95E0942B52A}" destId="{48ABC18F-5A49-4AB2-AFC0-C41400AA313D}" srcOrd="0" destOrd="4" presId="urn:microsoft.com/office/officeart/2005/8/layout/vList5"/>
    <dgm:cxn modelId="{0AE4D3AB-5BA8-40C7-889D-13207FABC100}" srcId="{7316626B-BA48-45D7-A981-DFF060FF1705}" destId="{55175027-4C36-45D7-B2F4-1E1A936D0BDC}" srcOrd="2" destOrd="0" parTransId="{691603D1-D963-4935-ADE4-AFF24389F111}" sibTransId="{65BDD00E-99B5-4DF7-B45E-750F2435A937}"/>
    <dgm:cxn modelId="{820AD7AB-0E02-4EBE-9578-CA55173F6C29}" srcId="{7316626B-BA48-45D7-A981-DFF060FF1705}" destId="{99717F2F-35D2-4DE8-8519-DA7C0DAD032B}" srcOrd="1" destOrd="0" parTransId="{CB9CA298-7CEF-4B14-A066-7A811A600023}" sibTransId="{EED298D3-D240-47F3-9FA1-9DBE0193D6C5}"/>
    <dgm:cxn modelId="{DF3125AE-C101-457C-A258-DDD263A542AC}" srcId="{7316626B-BA48-45D7-A981-DFF060FF1705}" destId="{CED1D91E-287A-439B-85AA-2AD8745A33D7}" srcOrd="10" destOrd="0" parTransId="{A952BA26-A026-4267-9B41-093E21C7324E}" sibTransId="{B21253F1-6251-41AC-8C02-D891B01CAAC6}"/>
    <dgm:cxn modelId="{D54539B3-592C-414C-A889-B316CE6C85D8}" srcId="{7316626B-BA48-45D7-A981-DFF060FF1705}" destId="{C7EFA5BC-A113-4616-A87C-87A2B23F7F22}" srcOrd="9" destOrd="0" parTransId="{AECD07B2-5F32-4693-856E-36EA06796AA5}" sibTransId="{9B13F06B-60F2-4B40-9F20-EAABFA05648C}"/>
    <dgm:cxn modelId="{1D09C2B8-8461-4009-9410-99D01D53EAC0}" srcId="{7316626B-BA48-45D7-A981-DFF060FF1705}" destId="{306D109D-ADBE-4BCA-B245-34CAAB566BF2}" srcOrd="5" destOrd="0" parTransId="{A84D1362-E33F-4E2C-AE27-199BB7668ACA}" sibTransId="{557DF1B8-7515-4C49-BC28-7FDA939D39AB}"/>
    <dgm:cxn modelId="{10A04ABD-BE53-4E8F-8BFC-B70AAA3398FD}" type="presOf" srcId="{C7EFA5BC-A113-4616-A87C-87A2B23F7F22}" destId="{48ABC18F-5A49-4AB2-AFC0-C41400AA313D}" srcOrd="0" destOrd="9" presId="urn:microsoft.com/office/officeart/2005/8/layout/vList5"/>
    <dgm:cxn modelId="{BE68CBCD-1818-400A-B67E-086DD079ABC3}" type="presOf" srcId="{1769D4F8-AA70-45B2-8058-9DB828A9612C}" destId="{48ABC18F-5A49-4AB2-AFC0-C41400AA313D}" srcOrd="0" destOrd="8" presId="urn:microsoft.com/office/officeart/2005/8/layout/vList5"/>
    <dgm:cxn modelId="{E7AA0CD8-98D9-45F2-AB84-FFA0DCFECFE9}" type="presOf" srcId="{5E7F200E-EB66-4068-A062-BCB9B8DC9774}" destId="{48ABC18F-5A49-4AB2-AFC0-C41400AA313D}" srcOrd="0" destOrd="0" presId="urn:microsoft.com/office/officeart/2005/8/layout/vList5"/>
    <dgm:cxn modelId="{B283ACE5-250F-4A00-8A56-AB630A972E95}" srcId="{7316626B-BA48-45D7-A981-DFF060FF1705}" destId="{B5D56649-139A-4325-BEA6-C95E0942B52A}" srcOrd="4" destOrd="0" parTransId="{76D50FFE-3D3C-49BE-B3B8-52B5F593443F}" sibTransId="{759065C8-0512-4E0C-9988-357456C79379}"/>
    <dgm:cxn modelId="{231676EE-669A-462A-A306-F305C98DF027}" type="presOf" srcId="{CED1D91E-287A-439B-85AA-2AD8745A33D7}" destId="{48ABC18F-5A49-4AB2-AFC0-C41400AA313D}" srcOrd="0" destOrd="10" presId="urn:microsoft.com/office/officeart/2005/8/layout/vList5"/>
    <dgm:cxn modelId="{F6CA21F8-AF34-4E32-948F-14778D2379DA}" type="presOf" srcId="{47C32167-15E1-44F0-A0F4-91C4F4472A91}" destId="{0A80D0D2-FE80-4338-A0C2-AADFD296392F}" srcOrd="0" destOrd="0" presId="urn:microsoft.com/office/officeart/2005/8/layout/vList5"/>
    <dgm:cxn modelId="{1103FEFA-CA01-4E61-8E59-14AB2D41C550}" type="presOf" srcId="{FB242587-8310-4405-B2C4-0DD645F8ECF1}" destId="{48ABC18F-5A49-4AB2-AFC0-C41400AA313D}" srcOrd="0" destOrd="7" presId="urn:microsoft.com/office/officeart/2005/8/layout/vList5"/>
    <dgm:cxn modelId="{B99E39BC-2209-4F65-AFF4-D271DF6ABF26}" type="presParOf" srcId="{0A80D0D2-FE80-4338-A0C2-AADFD296392F}" destId="{F2693C19-F791-4AD2-808E-5DEECFD87600}" srcOrd="0" destOrd="0" presId="urn:microsoft.com/office/officeart/2005/8/layout/vList5"/>
    <dgm:cxn modelId="{9F2EAC07-9087-4439-9F87-5100827CF00F}" type="presParOf" srcId="{F2693C19-F791-4AD2-808E-5DEECFD87600}" destId="{5E94F0C8-2085-4F11-A2A9-D0113030121E}" srcOrd="0" destOrd="0" presId="urn:microsoft.com/office/officeart/2005/8/layout/vList5"/>
    <dgm:cxn modelId="{C4A155C9-814A-485A-8499-DEDFAB6DA5F3}" type="presParOf" srcId="{F2693C19-F791-4AD2-808E-5DEECFD87600}" destId="{48ABC18F-5A49-4AB2-AFC0-C41400AA31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C32167-15E1-44F0-A0F4-91C4F4472A91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1115736-E550-4F90-9FC8-9CD8BED1F5C0}">
      <dgm:prSet phldrT="[Texto]" custT="1"/>
      <dgm:spPr/>
      <dgm:t>
        <a:bodyPr/>
        <a:lstStyle/>
        <a:p>
          <a:pPr algn="l"/>
          <a:r>
            <a:rPr lang="pt-BR" sz="2000" dirty="0"/>
            <a:t>Bloquear em até 72 horas todos os contatos do caso suspeito/confirmado de sarampo</a:t>
          </a:r>
          <a:br>
            <a:rPr lang="pt-BR" sz="2000" dirty="0"/>
          </a:br>
          <a:endParaRPr lang="pt-BR" sz="2000" dirty="0"/>
        </a:p>
      </dgm:t>
    </dgm:pt>
    <dgm:pt modelId="{E53AE0DB-A899-4A40-8CD7-596D1185C5FA}" type="parTrans" cxnId="{6783EC82-C127-42ED-82A9-0E676ACED66F}">
      <dgm:prSet/>
      <dgm:spPr/>
      <dgm:t>
        <a:bodyPr/>
        <a:lstStyle/>
        <a:p>
          <a:endParaRPr lang="pt-BR"/>
        </a:p>
      </dgm:t>
    </dgm:pt>
    <dgm:pt modelId="{8717C427-8CB9-4183-AF9C-66F1C47C3215}" type="sibTrans" cxnId="{6783EC82-C127-42ED-82A9-0E676ACED66F}">
      <dgm:prSet/>
      <dgm:spPr/>
      <dgm:t>
        <a:bodyPr/>
        <a:lstStyle/>
        <a:p>
          <a:endParaRPr lang="pt-BR"/>
        </a:p>
      </dgm:t>
    </dgm:pt>
    <dgm:pt modelId="{7316626B-BA48-45D7-A981-DFF060FF1705}">
      <dgm:prSet phldrT="[Texto]"/>
      <dgm:spPr/>
      <dgm:t>
        <a:bodyPr/>
        <a:lstStyle/>
        <a:p>
          <a:r>
            <a:rPr lang="pt-BR" dirty="0"/>
            <a:t>Imunização</a:t>
          </a:r>
        </a:p>
      </dgm:t>
    </dgm:pt>
    <dgm:pt modelId="{2BA54776-9DBB-4D9B-AEB9-B4DCED5E5D1C}" type="sibTrans" cxnId="{AAD31998-9E08-4571-921B-E5BBA051DF0D}">
      <dgm:prSet/>
      <dgm:spPr/>
      <dgm:t>
        <a:bodyPr/>
        <a:lstStyle/>
        <a:p>
          <a:endParaRPr lang="pt-BR"/>
        </a:p>
      </dgm:t>
    </dgm:pt>
    <dgm:pt modelId="{7251C675-EDD6-46D7-8EE0-1994794F3141}" type="parTrans" cxnId="{AAD31998-9E08-4571-921B-E5BBA051DF0D}">
      <dgm:prSet/>
      <dgm:spPr/>
      <dgm:t>
        <a:bodyPr/>
        <a:lstStyle/>
        <a:p>
          <a:endParaRPr lang="pt-BR"/>
        </a:p>
      </dgm:t>
    </dgm:pt>
    <dgm:pt modelId="{E2287724-1BEF-4479-A9D6-B518352D1393}">
      <dgm:prSet phldrT="[Texto]" custT="1"/>
      <dgm:spPr/>
      <dgm:t>
        <a:bodyPr/>
        <a:lstStyle/>
        <a:p>
          <a:pPr algn="just"/>
          <a:endParaRPr lang="pt-BR" sz="2000" dirty="0"/>
        </a:p>
      </dgm:t>
    </dgm:pt>
    <dgm:pt modelId="{DC7A030D-5A41-496B-8936-E0108A9A4F32}" type="parTrans" cxnId="{765C214C-6AB3-414D-83C7-AD70F93C53CF}">
      <dgm:prSet/>
      <dgm:spPr/>
      <dgm:t>
        <a:bodyPr/>
        <a:lstStyle/>
        <a:p>
          <a:endParaRPr lang="pt-BR"/>
        </a:p>
      </dgm:t>
    </dgm:pt>
    <dgm:pt modelId="{F99DD540-4900-4D93-BDB5-2FC0BFE314D3}" type="sibTrans" cxnId="{765C214C-6AB3-414D-83C7-AD70F93C53CF}">
      <dgm:prSet/>
      <dgm:spPr/>
      <dgm:t>
        <a:bodyPr/>
        <a:lstStyle/>
        <a:p>
          <a:endParaRPr lang="pt-BR"/>
        </a:p>
      </dgm:t>
    </dgm:pt>
    <dgm:pt modelId="{B5F9FCA3-B559-4D22-99ED-08118115BF4E}">
      <dgm:prSet phldrT="[Texto]" custT="1"/>
      <dgm:spPr/>
      <dgm:t>
        <a:bodyPr/>
        <a:lstStyle/>
        <a:p>
          <a:pPr algn="l"/>
          <a:r>
            <a:rPr lang="pt-BR" sz="2000" dirty="0"/>
            <a:t>Atingir a meta preconizada para cobertura vacinal da tríplice viral para D1 e D2</a:t>
          </a:r>
          <a:br>
            <a:rPr lang="pt-BR" sz="2000" dirty="0"/>
          </a:br>
          <a:endParaRPr lang="pt-BR" sz="2000" dirty="0"/>
        </a:p>
      </dgm:t>
    </dgm:pt>
    <dgm:pt modelId="{4645D46D-7661-4CEA-9A3D-6E079A45DFB0}" type="parTrans" cxnId="{51692732-12B5-4253-9C7B-54D06F962511}">
      <dgm:prSet/>
      <dgm:spPr/>
      <dgm:t>
        <a:bodyPr/>
        <a:lstStyle/>
        <a:p>
          <a:endParaRPr lang="pt-BR"/>
        </a:p>
      </dgm:t>
    </dgm:pt>
    <dgm:pt modelId="{223E6629-FA7F-4079-BE27-8A7FEBB79339}" type="sibTrans" cxnId="{51692732-12B5-4253-9C7B-54D06F962511}">
      <dgm:prSet/>
      <dgm:spPr/>
      <dgm:t>
        <a:bodyPr/>
        <a:lstStyle/>
        <a:p>
          <a:endParaRPr lang="pt-BR"/>
        </a:p>
      </dgm:t>
    </dgm:pt>
    <dgm:pt modelId="{B975D11B-DFA8-43C0-BD85-1BFFD721DE13}">
      <dgm:prSet phldrT="[Texto]" custT="1"/>
      <dgm:spPr/>
      <dgm:t>
        <a:bodyPr/>
        <a:lstStyle/>
        <a:p>
          <a:pPr algn="l"/>
          <a:r>
            <a:rPr lang="pt-BR" sz="2000" dirty="0"/>
            <a:t>Atingir a meta preconizada (95%) para 03 Campanhas contra sarampo de 2020:</a:t>
          </a:r>
          <a:br>
            <a:rPr lang="pt-BR" sz="2000" dirty="0"/>
          </a:br>
          <a:br>
            <a:rPr lang="pt-BR" sz="2000" dirty="0"/>
          </a:br>
          <a:r>
            <a:rPr lang="pt-BR" sz="2000" dirty="0"/>
            <a:t>- </a:t>
          </a:r>
          <a:r>
            <a:rPr lang="pt-BR" sz="1800" dirty="0"/>
            <a:t>3</a:t>
          </a:r>
          <a:r>
            <a:rPr lang="pt-BR" sz="1800" baseline="30000" dirty="0"/>
            <a:t>a</a:t>
          </a:r>
          <a:r>
            <a:rPr lang="pt-BR" sz="1800" dirty="0"/>
            <a:t> etapa: Público-alvo (crianças e jovens): 05 a 19 anos de idade</a:t>
          </a:r>
          <a:br>
            <a:rPr lang="pt-BR" sz="1800" dirty="0"/>
          </a:br>
          <a:r>
            <a:rPr lang="pt-BR" sz="1800" dirty="0"/>
            <a:t>- 4</a:t>
          </a:r>
          <a:r>
            <a:rPr lang="pt-BR" sz="1800" baseline="30000" dirty="0"/>
            <a:t>a</a:t>
          </a:r>
          <a:r>
            <a:rPr lang="pt-BR" sz="1800" dirty="0"/>
            <a:t> etapa: Público-alvo (crianças e jovens): 30 a 59 anos de idade</a:t>
          </a:r>
          <a:br>
            <a:rPr lang="pt-BR" sz="1800" dirty="0"/>
          </a:br>
          <a:r>
            <a:rPr lang="pt-BR" sz="1800" dirty="0"/>
            <a:t>- 5</a:t>
          </a:r>
          <a:r>
            <a:rPr lang="pt-BR" sz="1800" baseline="30000" dirty="0"/>
            <a:t>a</a:t>
          </a:r>
          <a:r>
            <a:rPr lang="pt-BR" sz="1800" dirty="0"/>
            <a:t> etapa: Público-alvo (crianças e jovens): 20 a 29 anos de idade</a:t>
          </a:r>
          <a:br>
            <a:rPr lang="pt-BR" sz="1800" dirty="0"/>
          </a:br>
          <a:endParaRPr lang="pt-BR" sz="1800" dirty="0"/>
        </a:p>
      </dgm:t>
    </dgm:pt>
    <dgm:pt modelId="{54EF745B-8D8E-4E17-8111-FB0DD0626A2A}" type="parTrans" cxnId="{43569E08-ECA7-4CFE-8684-E6C166164757}">
      <dgm:prSet/>
      <dgm:spPr/>
      <dgm:t>
        <a:bodyPr/>
        <a:lstStyle/>
        <a:p>
          <a:endParaRPr lang="pt-BR"/>
        </a:p>
      </dgm:t>
    </dgm:pt>
    <dgm:pt modelId="{1251025A-5A5C-45E7-81BC-DEE4CEDDD3F2}" type="sibTrans" cxnId="{43569E08-ECA7-4CFE-8684-E6C166164757}">
      <dgm:prSet/>
      <dgm:spPr/>
      <dgm:t>
        <a:bodyPr/>
        <a:lstStyle/>
        <a:p>
          <a:endParaRPr lang="pt-BR"/>
        </a:p>
      </dgm:t>
    </dgm:pt>
    <dgm:pt modelId="{FE0F77EC-DD5D-4045-BFC4-4D0EE018F31C}" type="pres">
      <dgm:prSet presAssocID="{47C32167-15E1-44F0-A0F4-91C4F4472A91}" presName="Name0" presStyleCnt="0">
        <dgm:presLayoutVars>
          <dgm:dir/>
          <dgm:animLvl val="lvl"/>
          <dgm:resizeHandles val="exact"/>
        </dgm:presLayoutVars>
      </dgm:prSet>
      <dgm:spPr/>
    </dgm:pt>
    <dgm:pt modelId="{2F1E701C-7523-46A7-90D2-6CB44CE9945A}" type="pres">
      <dgm:prSet presAssocID="{7316626B-BA48-45D7-A981-DFF060FF1705}" presName="linNode" presStyleCnt="0"/>
      <dgm:spPr/>
    </dgm:pt>
    <dgm:pt modelId="{B2643330-262C-4E47-9BEC-847C3342DA98}" type="pres">
      <dgm:prSet presAssocID="{7316626B-BA48-45D7-A981-DFF060FF170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8C1C5936-001B-4D58-9E6E-1C47FF83C680}" type="pres">
      <dgm:prSet presAssocID="{7316626B-BA48-45D7-A981-DFF060FF170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E5DE0504-6DA3-40D0-A024-65BF32197388}" type="presOf" srcId="{B975D11B-DFA8-43C0-BD85-1BFFD721DE13}" destId="{8C1C5936-001B-4D58-9E6E-1C47FF83C680}" srcOrd="0" destOrd="2" presId="urn:microsoft.com/office/officeart/2005/8/layout/vList5"/>
    <dgm:cxn modelId="{43569E08-ECA7-4CFE-8684-E6C166164757}" srcId="{7316626B-BA48-45D7-A981-DFF060FF1705}" destId="{B975D11B-DFA8-43C0-BD85-1BFFD721DE13}" srcOrd="2" destOrd="0" parTransId="{54EF745B-8D8E-4E17-8111-FB0DD0626A2A}" sibTransId="{1251025A-5A5C-45E7-81BC-DEE4CEDDD3F2}"/>
    <dgm:cxn modelId="{51692732-12B5-4253-9C7B-54D06F962511}" srcId="{7316626B-BA48-45D7-A981-DFF060FF1705}" destId="{B5F9FCA3-B559-4D22-99ED-08118115BF4E}" srcOrd="1" destOrd="0" parTransId="{4645D46D-7661-4CEA-9A3D-6E079A45DFB0}" sibTransId="{223E6629-FA7F-4079-BE27-8A7FEBB79339}"/>
    <dgm:cxn modelId="{765C214C-6AB3-414D-83C7-AD70F93C53CF}" srcId="{7316626B-BA48-45D7-A981-DFF060FF1705}" destId="{E2287724-1BEF-4479-A9D6-B518352D1393}" srcOrd="3" destOrd="0" parTransId="{DC7A030D-5A41-496B-8936-E0108A9A4F32}" sibTransId="{F99DD540-4900-4D93-BDB5-2FC0BFE314D3}"/>
    <dgm:cxn modelId="{5A2CAB52-EA64-431D-BACE-FA2DFD8D9754}" type="presOf" srcId="{7316626B-BA48-45D7-A981-DFF060FF1705}" destId="{B2643330-262C-4E47-9BEC-847C3342DA98}" srcOrd="0" destOrd="0" presId="urn:microsoft.com/office/officeart/2005/8/layout/vList5"/>
    <dgm:cxn modelId="{6783EC82-C127-42ED-82A9-0E676ACED66F}" srcId="{7316626B-BA48-45D7-A981-DFF060FF1705}" destId="{11115736-E550-4F90-9FC8-9CD8BED1F5C0}" srcOrd="0" destOrd="0" parTransId="{E53AE0DB-A899-4A40-8CD7-596D1185C5FA}" sibTransId="{8717C427-8CB9-4183-AF9C-66F1C47C3215}"/>
    <dgm:cxn modelId="{AAD31998-9E08-4571-921B-E5BBA051DF0D}" srcId="{47C32167-15E1-44F0-A0F4-91C4F4472A91}" destId="{7316626B-BA48-45D7-A981-DFF060FF1705}" srcOrd="0" destOrd="0" parTransId="{7251C675-EDD6-46D7-8EE0-1994794F3141}" sibTransId="{2BA54776-9DBB-4D9B-AEB9-B4DCED5E5D1C}"/>
    <dgm:cxn modelId="{F19362AA-6BE7-4411-B1A2-B00BAF20E92E}" type="presOf" srcId="{B5F9FCA3-B559-4D22-99ED-08118115BF4E}" destId="{8C1C5936-001B-4D58-9E6E-1C47FF83C680}" srcOrd="0" destOrd="1" presId="urn:microsoft.com/office/officeart/2005/8/layout/vList5"/>
    <dgm:cxn modelId="{AC1B40D0-8540-487B-A7CA-0438E8AD7579}" type="presOf" srcId="{E2287724-1BEF-4479-A9D6-B518352D1393}" destId="{8C1C5936-001B-4D58-9E6E-1C47FF83C680}" srcOrd="0" destOrd="3" presId="urn:microsoft.com/office/officeart/2005/8/layout/vList5"/>
    <dgm:cxn modelId="{2E0712E0-A039-4E26-B42B-6C0D8AE41D93}" type="presOf" srcId="{47C32167-15E1-44F0-A0F4-91C4F4472A91}" destId="{FE0F77EC-DD5D-4045-BFC4-4D0EE018F31C}" srcOrd="0" destOrd="0" presId="urn:microsoft.com/office/officeart/2005/8/layout/vList5"/>
    <dgm:cxn modelId="{7C3FE0FF-772B-4838-ADF8-C39BCF2AB24F}" type="presOf" srcId="{11115736-E550-4F90-9FC8-9CD8BED1F5C0}" destId="{8C1C5936-001B-4D58-9E6E-1C47FF83C680}" srcOrd="0" destOrd="0" presId="urn:microsoft.com/office/officeart/2005/8/layout/vList5"/>
    <dgm:cxn modelId="{3A52ACDE-1CF2-4C7A-B1DF-3E7550381F70}" type="presParOf" srcId="{FE0F77EC-DD5D-4045-BFC4-4D0EE018F31C}" destId="{2F1E701C-7523-46A7-90D2-6CB44CE9945A}" srcOrd="0" destOrd="0" presId="urn:microsoft.com/office/officeart/2005/8/layout/vList5"/>
    <dgm:cxn modelId="{36706919-75F9-48C2-93AD-4958DD3601AA}" type="presParOf" srcId="{2F1E701C-7523-46A7-90D2-6CB44CE9945A}" destId="{B2643330-262C-4E47-9BEC-847C3342DA98}" srcOrd="0" destOrd="0" presId="urn:microsoft.com/office/officeart/2005/8/layout/vList5"/>
    <dgm:cxn modelId="{8DE514E6-2E45-442C-95F3-8FE89E4B0A93}" type="presParOf" srcId="{2F1E701C-7523-46A7-90D2-6CB44CE9945A}" destId="{8C1C5936-001B-4D58-9E6E-1C47FF83C6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C32167-15E1-44F0-A0F4-91C4F4472A9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316626B-BA48-45D7-A981-DFF060FF1705}">
      <dgm:prSet phldrT="[Texto]"/>
      <dgm:spPr/>
      <dgm:t>
        <a:bodyPr/>
        <a:lstStyle/>
        <a:p>
          <a:r>
            <a:rPr lang="pt-BR" dirty="0"/>
            <a:t>Laboratório</a:t>
          </a:r>
        </a:p>
      </dgm:t>
    </dgm:pt>
    <dgm:pt modelId="{2BA54776-9DBB-4D9B-AEB9-B4DCED5E5D1C}" type="sibTrans" cxnId="{AAD31998-9E08-4571-921B-E5BBA051DF0D}">
      <dgm:prSet/>
      <dgm:spPr/>
      <dgm:t>
        <a:bodyPr/>
        <a:lstStyle/>
        <a:p>
          <a:endParaRPr lang="pt-BR"/>
        </a:p>
      </dgm:t>
    </dgm:pt>
    <dgm:pt modelId="{7251C675-EDD6-46D7-8EE0-1994794F3141}" type="parTrans" cxnId="{AAD31998-9E08-4571-921B-E5BBA051DF0D}">
      <dgm:prSet/>
      <dgm:spPr/>
      <dgm:t>
        <a:bodyPr/>
        <a:lstStyle/>
        <a:p>
          <a:endParaRPr lang="pt-BR"/>
        </a:p>
      </dgm:t>
    </dgm:pt>
    <dgm:pt modelId="{E2287724-1BEF-4479-A9D6-B518352D1393}">
      <dgm:prSet phldrT="[Texto]" custT="1"/>
      <dgm:spPr/>
      <dgm:t>
        <a:bodyPr/>
        <a:lstStyle/>
        <a:p>
          <a:pPr marL="228600" lvl="1" indent="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/>
        </a:p>
      </dgm:t>
    </dgm:pt>
    <dgm:pt modelId="{DC7A030D-5A41-496B-8936-E0108A9A4F32}" type="parTrans" cxnId="{765C214C-6AB3-414D-83C7-AD70F93C53CF}">
      <dgm:prSet/>
      <dgm:spPr/>
      <dgm:t>
        <a:bodyPr/>
        <a:lstStyle/>
        <a:p>
          <a:endParaRPr lang="pt-BR"/>
        </a:p>
      </dgm:t>
    </dgm:pt>
    <dgm:pt modelId="{F99DD540-4900-4D93-BDB5-2FC0BFE314D3}" type="sibTrans" cxnId="{765C214C-6AB3-414D-83C7-AD70F93C53CF}">
      <dgm:prSet/>
      <dgm:spPr/>
      <dgm:t>
        <a:bodyPr/>
        <a:lstStyle/>
        <a:p>
          <a:endParaRPr lang="pt-BR"/>
        </a:p>
      </dgm:t>
    </dgm:pt>
    <dgm:pt modelId="{05672549-D780-4D17-8D0F-90666F487141}">
      <dgm:prSet phldrT="[Texto]"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dirty="0"/>
            <a:t> Descentralizar o diagnóstico para biologia molecular para sete (7) Laboratórios Centrais de Saúde Pública (</a:t>
          </a:r>
          <a:r>
            <a:rPr lang="pt-BR" sz="1800" dirty="0" err="1"/>
            <a:t>Lacen</a:t>
          </a:r>
          <a:r>
            <a:rPr lang="pt-BR" sz="1800" dirty="0"/>
            <a:t>)</a:t>
          </a:r>
          <a:br>
            <a:rPr lang="pt-BR" sz="1800" dirty="0"/>
          </a:br>
          <a:br>
            <a:rPr lang="pt-BR" sz="1800" dirty="0"/>
          </a:br>
          <a:br>
            <a:rPr lang="pt-BR" sz="1800" dirty="0"/>
          </a:br>
          <a:endParaRPr lang="pt-BR" sz="2000" dirty="0"/>
        </a:p>
      </dgm:t>
    </dgm:pt>
    <dgm:pt modelId="{29DCF54D-3D17-46B2-9DE0-95FCD369E271}" type="parTrans" cxnId="{A2C01C4C-AB3A-4E1A-989D-D8496BF848F5}">
      <dgm:prSet/>
      <dgm:spPr/>
      <dgm:t>
        <a:bodyPr/>
        <a:lstStyle/>
        <a:p>
          <a:endParaRPr lang="pt-BR"/>
        </a:p>
      </dgm:t>
    </dgm:pt>
    <dgm:pt modelId="{A9E10003-AF18-406C-99EB-5E19736BDB83}" type="sibTrans" cxnId="{A2C01C4C-AB3A-4E1A-989D-D8496BF848F5}">
      <dgm:prSet/>
      <dgm:spPr/>
      <dgm:t>
        <a:bodyPr/>
        <a:lstStyle/>
        <a:p>
          <a:endParaRPr lang="pt-BR"/>
        </a:p>
      </dgm:t>
    </dgm:pt>
    <dgm:pt modelId="{2F7334E4-C1C4-46D6-85AC-14D45CBCF90E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/>
        </a:p>
      </dgm:t>
    </dgm:pt>
    <dgm:pt modelId="{9D1AF415-9B96-40BC-9FA2-B5364C730761}" type="parTrans" cxnId="{293A02F1-82D2-4FB4-B9DE-639BD638B4BE}">
      <dgm:prSet/>
      <dgm:spPr/>
      <dgm:t>
        <a:bodyPr/>
        <a:lstStyle/>
        <a:p>
          <a:endParaRPr lang="pt-BR"/>
        </a:p>
      </dgm:t>
    </dgm:pt>
    <dgm:pt modelId="{28D280F5-E077-4D56-8E65-E5A37A1015E1}" type="sibTrans" cxnId="{293A02F1-82D2-4FB4-B9DE-639BD638B4BE}">
      <dgm:prSet/>
      <dgm:spPr/>
      <dgm:t>
        <a:bodyPr/>
        <a:lstStyle/>
        <a:p>
          <a:endParaRPr lang="pt-BR"/>
        </a:p>
      </dgm:t>
    </dgm:pt>
    <dgm:pt modelId="{53A9A0AF-5FC6-4EC4-8B9F-4646FA8CE99D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dirty="0"/>
            <a:t> Identificar o genótipo e linhagem dos surtos de sarampo ocorridos no país</a:t>
          </a:r>
        </a:p>
      </dgm:t>
    </dgm:pt>
    <dgm:pt modelId="{09D673EE-1F4F-4DFE-901B-9C32D93F343B}" type="parTrans" cxnId="{B48F7D35-5178-4C05-A216-4E74DAA48755}">
      <dgm:prSet/>
      <dgm:spPr/>
      <dgm:t>
        <a:bodyPr/>
        <a:lstStyle/>
        <a:p>
          <a:endParaRPr lang="pt-BR"/>
        </a:p>
      </dgm:t>
    </dgm:pt>
    <dgm:pt modelId="{CA5F6DEB-AE54-4A45-8846-45C3D2AD133D}" type="sibTrans" cxnId="{B48F7D35-5178-4C05-A216-4E74DAA48755}">
      <dgm:prSet/>
      <dgm:spPr/>
      <dgm:t>
        <a:bodyPr/>
        <a:lstStyle/>
        <a:p>
          <a:endParaRPr lang="pt-BR"/>
        </a:p>
      </dgm:t>
    </dgm:pt>
    <dgm:pt modelId="{0875E93E-7EBC-4A25-96FC-A0BAF614670B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dirty="0"/>
            <a:t> Liberar resultados dos exames laboratoriais (sorologia) de sarampo em até quatro (4) dias em no mínimo 80% dos exames</a:t>
          </a:r>
          <a:endParaRPr lang="pt-BR" sz="2000" dirty="0"/>
        </a:p>
      </dgm:t>
    </dgm:pt>
    <dgm:pt modelId="{25D863A3-D2C7-4587-BF2A-C17C9F56859D}" type="parTrans" cxnId="{FAF5F49B-8DBC-4AA0-AE6B-0C26935C04B7}">
      <dgm:prSet/>
      <dgm:spPr/>
      <dgm:t>
        <a:bodyPr/>
        <a:lstStyle/>
        <a:p>
          <a:endParaRPr lang="pt-BR"/>
        </a:p>
      </dgm:t>
    </dgm:pt>
    <dgm:pt modelId="{0FDB981B-4CBB-4FD8-8F83-8BEB256C97F4}" type="sibTrans" cxnId="{FAF5F49B-8DBC-4AA0-AE6B-0C26935C04B7}">
      <dgm:prSet/>
      <dgm:spPr/>
      <dgm:t>
        <a:bodyPr/>
        <a:lstStyle/>
        <a:p>
          <a:endParaRPr lang="pt-BR"/>
        </a:p>
      </dgm:t>
    </dgm:pt>
    <dgm:pt modelId="{AA524186-7615-4310-9D5D-FABC16DDB9B1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/>
        </a:p>
      </dgm:t>
    </dgm:pt>
    <dgm:pt modelId="{B2FBC0C5-3104-4185-BDE5-AA35776218EA}" type="parTrans" cxnId="{BAA7721E-7916-4E8F-81D7-C30A37463C7F}">
      <dgm:prSet/>
      <dgm:spPr/>
      <dgm:t>
        <a:bodyPr/>
        <a:lstStyle/>
        <a:p>
          <a:endParaRPr lang="pt-BR"/>
        </a:p>
      </dgm:t>
    </dgm:pt>
    <dgm:pt modelId="{5C346C09-5E84-4853-9054-CDE42D4DD962}" type="sibTrans" cxnId="{BAA7721E-7916-4E8F-81D7-C30A37463C7F}">
      <dgm:prSet/>
      <dgm:spPr/>
      <dgm:t>
        <a:bodyPr/>
        <a:lstStyle/>
        <a:p>
          <a:endParaRPr lang="pt-BR"/>
        </a:p>
      </dgm:t>
    </dgm:pt>
    <dgm:pt modelId="{934E5000-B097-4DC1-BC3D-630EAFD1A20E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/>
        </a:p>
      </dgm:t>
    </dgm:pt>
    <dgm:pt modelId="{F913AD88-64E9-4DA9-B2B1-900B73E9A654}" type="parTrans" cxnId="{D00D4E33-A244-4248-9442-F46F55E8872F}">
      <dgm:prSet/>
      <dgm:spPr/>
      <dgm:t>
        <a:bodyPr/>
        <a:lstStyle/>
        <a:p>
          <a:endParaRPr lang="pt-BR"/>
        </a:p>
      </dgm:t>
    </dgm:pt>
    <dgm:pt modelId="{FB35123E-5879-4B61-95A6-B86084F78C4F}" type="sibTrans" cxnId="{D00D4E33-A244-4248-9442-F46F55E8872F}">
      <dgm:prSet/>
      <dgm:spPr/>
      <dgm:t>
        <a:bodyPr/>
        <a:lstStyle/>
        <a:p>
          <a:endParaRPr lang="pt-BR"/>
        </a:p>
      </dgm:t>
    </dgm:pt>
    <dgm:pt modelId="{D96A40AF-9203-4ED1-9F31-E3FD3326A9ED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/>
        </a:p>
      </dgm:t>
    </dgm:pt>
    <dgm:pt modelId="{609728FF-48A9-47AC-ABFF-0B880EAD75AF}" type="parTrans" cxnId="{3D790884-CFEB-4DA1-AFEE-A6F32C377765}">
      <dgm:prSet/>
      <dgm:spPr/>
      <dgm:t>
        <a:bodyPr/>
        <a:lstStyle/>
        <a:p>
          <a:endParaRPr lang="pt-BR"/>
        </a:p>
      </dgm:t>
    </dgm:pt>
    <dgm:pt modelId="{62FE8BB1-B1B3-4788-95EC-B0AD48BC5EE2}" type="sibTrans" cxnId="{3D790884-CFEB-4DA1-AFEE-A6F32C377765}">
      <dgm:prSet/>
      <dgm:spPr/>
      <dgm:t>
        <a:bodyPr/>
        <a:lstStyle/>
        <a:p>
          <a:endParaRPr lang="pt-BR"/>
        </a:p>
      </dgm:t>
    </dgm:pt>
    <dgm:pt modelId="{20BA6323-FB15-4F55-8F48-9C392868BE52}">
      <dgm:prSet phldrT="[Texto]" custT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/>
        </a:p>
      </dgm:t>
    </dgm:pt>
    <dgm:pt modelId="{E81737E4-C22E-4798-A2DC-2FEBA79887AC}" type="parTrans" cxnId="{D609E5A8-460B-4CE9-8AC6-F17D8FE455E4}">
      <dgm:prSet/>
      <dgm:spPr/>
      <dgm:t>
        <a:bodyPr/>
        <a:lstStyle/>
        <a:p>
          <a:endParaRPr lang="pt-BR"/>
        </a:p>
      </dgm:t>
    </dgm:pt>
    <dgm:pt modelId="{63A433A5-6F31-4580-B445-F39E757783E6}" type="sibTrans" cxnId="{D609E5A8-460B-4CE9-8AC6-F17D8FE455E4}">
      <dgm:prSet/>
      <dgm:spPr/>
      <dgm:t>
        <a:bodyPr/>
        <a:lstStyle/>
        <a:p>
          <a:endParaRPr lang="pt-BR"/>
        </a:p>
      </dgm:t>
    </dgm:pt>
    <dgm:pt modelId="{F4FEE818-CEEE-4BE3-AA27-09F243EA3431}" type="pres">
      <dgm:prSet presAssocID="{47C32167-15E1-44F0-A0F4-91C4F4472A91}" presName="Name0" presStyleCnt="0">
        <dgm:presLayoutVars>
          <dgm:dir/>
          <dgm:animLvl val="lvl"/>
          <dgm:resizeHandles val="exact"/>
        </dgm:presLayoutVars>
      </dgm:prSet>
      <dgm:spPr/>
    </dgm:pt>
    <dgm:pt modelId="{13EA1D1B-B59D-4F67-9B7D-CC3AC3DE9261}" type="pres">
      <dgm:prSet presAssocID="{7316626B-BA48-45D7-A981-DFF060FF1705}" presName="linNode" presStyleCnt="0"/>
      <dgm:spPr/>
    </dgm:pt>
    <dgm:pt modelId="{E56C141D-2BC7-4EF3-B23A-41C67899306B}" type="pres">
      <dgm:prSet presAssocID="{7316626B-BA48-45D7-A981-DFF060FF170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522861D1-3EC0-425F-BA45-A981E9C153E9}" type="pres">
      <dgm:prSet presAssocID="{7316626B-BA48-45D7-A981-DFF060FF170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31D3FF06-22CE-494A-B45E-1E8F5D6D5D7D}" type="presOf" srcId="{05672549-D780-4D17-8D0F-90666F487141}" destId="{522861D1-3EC0-425F-BA45-A981E9C153E9}" srcOrd="0" destOrd="7" presId="urn:microsoft.com/office/officeart/2005/8/layout/vList5"/>
    <dgm:cxn modelId="{BAA7721E-7916-4E8F-81D7-C30A37463C7F}" srcId="{7316626B-BA48-45D7-A981-DFF060FF1705}" destId="{AA524186-7615-4310-9D5D-FABC16DDB9B1}" srcOrd="4" destOrd="0" parTransId="{B2FBC0C5-3104-4185-BDE5-AA35776218EA}" sibTransId="{5C346C09-5E84-4853-9054-CDE42D4DD962}"/>
    <dgm:cxn modelId="{99B47E22-E194-4A17-ACE1-3FE3AAA69441}" type="presOf" srcId="{934E5000-B097-4DC1-BC3D-630EAFD1A20E}" destId="{522861D1-3EC0-425F-BA45-A981E9C153E9}" srcOrd="0" destOrd="0" presId="urn:microsoft.com/office/officeart/2005/8/layout/vList5"/>
    <dgm:cxn modelId="{7DACD82A-0048-4E62-BB72-D6A7E136C4AB}" type="presOf" srcId="{47C32167-15E1-44F0-A0F4-91C4F4472A91}" destId="{F4FEE818-CEEE-4BE3-AA27-09F243EA3431}" srcOrd="0" destOrd="0" presId="urn:microsoft.com/office/officeart/2005/8/layout/vList5"/>
    <dgm:cxn modelId="{D00D4E33-A244-4248-9442-F46F55E8872F}" srcId="{7316626B-BA48-45D7-A981-DFF060FF1705}" destId="{934E5000-B097-4DC1-BC3D-630EAFD1A20E}" srcOrd="0" destOrd="0" parTransId="{F913AD88-64E9-4DA9-B2B1-900B73E9A654}" sibTransId="{FB35123E-5879-4B61-95A6-B86084F78C4F}"/>
    <dgm:cxn modelId="{B48F7D35-5178-4C05-A216-4E74DAA48755}" srcId="{7316626B-BA48-45D7-A981-DFF060FF1705}" destId="{53A9A0AF-5FC6-4EC4-8B9F-4646FA8CE99D}" srcOrd="3" destOrd="0" parTransId="{09D673EE-1F4F-4DFE-901B-9C32D93F343B}" sibTransId="{CA5F6DEB-AE54-4A45-8846-45C3D2AD133D}"/>
    <dgm:cxn modelId="{F2D93D5E-0B94-4E92-949D-BA1CE537928F}" type="presOf" srcId="{D96A40AF-9203-4ED1-9F31-E3FD3326A9ED}" destId="{522861D1-3EC0-425F-BA45-A981E9C153E9}" srcOrd="0" destOrd="1" presId="urn:microsoft.com/office/officeart/2005/8/layout/vList5"/>
    <dgm:cxn modelId="{46E61E46-AC88-4E47-B9F9-CDA45FCD4C9E}" type="presOf" srcId="{7316626B-BA48-45D7-A981-DFF060FF1705}" destId="{E56C141D-2BC7-4EF3-B23A-41C67899306B}" srcOrd="0" destOrd="0" presId="urn:microsoft.com/office/officeart/2005/8/layout/vList5"/>
    <dgm:cxn modelId="{A2C01C4C-AB3A-4E1A-989D-D8496BF848F5}" srcId="{7316626B-BA48-45D7-A981-DFF060FF1705}" destId="{05672549-D780-4D17-8D0F-90666F487141}" srcOrd="7" destOrd="0" parTransId="{29DCF54D-3D17-46B2-9DE0-95FCD369E271}" sibTransId="{A9E10003-AF18-406C-99EB-5E19736BDB83}"/>
    <dgm:cxn modelId="{765C214C-6AB3-414D-83C7-AD70F93C53CF}" srcId="{7316626B-BA48-45D7-A981-DFF060FF1705}" destId="{E2287724-1BEF-4479-A9D6-B518352D1393}" srcOrd="8" destOrd="0" parTransId="{DC7A030D-5A41-496B-8936-E0108A9A4F32}" sibTransId="{F99DD540-4900-4D93-BDB5-2FC0BFE314D3}"/>
    <dgm:cxn modelId="{AD6F484C-A82F-4D8F-B326-73D17190AC97}" type="presOf" srcId="{2F7334E4-C1C4-46D6-85AC-14D45CBCF90E}" destId="{522861D1-3EC0-425F-BA45-A981E9C153E9}" srcOrd="0" destOrd="6" presId="urn:microsoft.com/office/officeart/2005/8/layout/vList5"/>
    <dgm:cxn modelId="{30461E7B-9F87-414B-B245-A4AD7CA9F8C6}" type="presOf" srcId="{20BA6323-FB15-4F55-8F48-9C392868BE52}" destId="{522861D1-3EC0-425F-BA45-A981E9C153E9}" srcOrd="0" destOrd="2" presId="urn:microsoft.com/office/officeart/2005/8/layout/vList5"/>
    <dgm:cxn modelId="{3D790884-CFEB-4DA1-AFEE-A6F32C377765}" srcId="{7316626B-BA48-45D7-A981-DFF060FF1705}" destId="{D96A40AF-9203-4ED1-9F31-E3FD3326A9ED}" srcOrd="1" destOrd="0" parTransId="{609728FF-48A9-47AC-ABFF-0B880EAD75AF}" sibTransId="{62FE8BB1-B1B3-4788-95EC-B0AD48BC5EE2}"/>
    <dgm:cxn modelId="{61C1F488-6886-4AE7-A270-DB2CBA170705}" type="presOf" srcId="{0875E93E-7EBC-4A25-96FC-A0BAF614670B}" destId="{522861D1-3EC0-425F-BA45-A981E9C153E9}" srcOrd="0" destOrd="5" presId="urn:microsoft.com/office/officeart/2005/8/layout/vList5"/>
    <dgm:cxn modelId="{AAD31998-9E08-4571-921B-E5BBA051DF0D}" srcId="{47C32167-15E1-44F0-A0F4-91C4F4472A91}" destId="{7316626B-BA48-45D7-A981-DFF060FF1705}" srcOrd="0" destOrd="0" parTransId="{7251C675-EDD6-46D7-8EE0-1994794F3141}" sibTransId="{2BA54776-9DBB-4D9B-AEB9-B4DCED5E5D1C}"/>
    <dgm:cxn modelId="{FAF5F49B-8DBC-4AA0-AE6B-0C26935C04B7}" srcId="{7316626B-BA48-45D7-A981-DFF060FF1705}" destId="{0875E93E-7EBC-4A25-96FC-A0BAF614670B}" srcOrd="5" destOrd="0" parTransId="{25D863A3-D2C7-4587-BF2A-C17C9F56859D}" sibTransId="{0FDB981B-4CBB-4FD8-8F83-8BEB256C97F4}"/>
    <dgm:cxn modelId="{D609E5A8-460B-4CE9-8AC6-F17D8FE455E4}" srcId="{7316626B-BA48-45D7-A981-DFF060FF1705}" destId="{20BA6323-FB15-4F55-8F48-9C392868BE52}" srcOrd="2" destOrd="0" parTransId="{E81737E4-C22E-4798-A2DC-2FEBA79887AC}" sibTransId="{63A433A5-6F31-4580-B445-F39E757783E6}"/>
    <dgm:cxn modelId="{E85633BB-1FBB-4EC6-8D93-97BC710E3B93}" type="presOf" srcId="{AA524186-7615-4310-9D5D-FABC16DDB9B1}" destId="{522861D1-3EC0-425F-BA45-A981E9C153E9}" srcOrd="0" destOrd="4" presId="urn:microsoft.com/office/officeart/2005/8/layout/vList5"/>
    <dgm:cxn modelId="{64C525CD-4B40-4A2E-9C0A-BD10E72A2C46}" type="presOf" srcId="{53A9A0AF-5FC6-4EC4-8B9F-4646FA8CE99D}" destId="{522861D1-3EC0-425F-BA45-A981E9C153E9}" srcOrd="0" destOrd="3" presId="urn:microsoft.com/office/officeart/2005/8/layout/vList5"/>
    <dgm:cxn modelId="{7FC355D3-AD4A-4E18-8C7D-A15271274D17}" type="presOf" srcId="{E2287724-1BEF-4479-A9D6-B518352D1393}" destId="{522861D1-3EC0-425F-BA45-A981E9C153E9}" srcOrd="0" destOrd="8" presId="urn:microsoft.com/office/officeart/2005/8/layout/vList5"/>
    <dgm:cxn modelId="{293A02F1-82D2-4FB4-B9DE-639BD638B4BE}" srcId="{7316626B-BA48-45D7-A981-DFF060FF1705}" destId="{2F7334E4-C1C4-46D6-85AC-14D45CBCF90E}" srcOrd="6" destOrd="0" parTransId="{9D1AF415-9B96-40BC-9FA2-B5364C730761}" sibTransId="{28D280F5-E077-4D56-8E65-E5A37A1015E1}"/>
    <dgm:cxn modelId="{C9BC0FCB-0A62-4D7C-8A22-F5B8DAF083E9}" type="presParOf" srcId="{F4FEE818-CEEE-4BE3-AA27-09F243EA3431}" destId="{13EA1D1B-B59D-4F67-9B7D-CC3AC3DE9261}" srcOrd="0" destOrd="0" presId="urn:microsoft.com/office/officeart/2005/8/layout/vList5"/>
    <dgm:cxn modelId="{B4FEB595-8802-4AC3-8043-A98B1D29110D}" type="presParOf" srcId="{13EA1D1B-B59D-4F67-9B7D-CC3AC3DE9261}" destId="{E56C141D-2BC7-4EF3-B23A-41C67899306B}" srcOrd="0" destOrd="0" presId="urn:microsoft.com/office/officeart/2005/8/layout/vList5"/>
    <dgm:cxn modelId="{B5CC941D-85B9-4188-927A-F432D8234807}" type="presParOf" srcId="{13EA1D1B-B59D-4F67-9B7D-CC3AC3DE9261}" destId="{522861D1-3EC0-425F-BA45-A981E9C153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CD676-8437-4403-946F-F67373F79166}">
      <dsp:nvSpPr>
        <dsp:cNvPr id="0" name=""/>
        <dsp:cNvSpPr/>
      </dsp:nvSpPr>
      <dsp:spPr>
        <a:xfrm>
          <a:off x="0" y="1057647"/>
          <a:ext cx="1980487" cy="7921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2016</a:t>
          </a:r>
        </a:p>
      </dsp:txBody>
      <dsp:txXfrm>
        <a:off x="396097" y="1057647"/>
        <a:ext cx="1188293" cy="792194"/>
      </dsp:txXfrm>
    </dsp:sp>
    <dsp:sp modelId="{65FB0550-0121-4B80-85C0-ECE3C4029DF8}">
      <dsp:nvSpPr>
        <dsp:cNvPr id="0" name=""/>
        <dsp:cNvSpPr/>
      </dsp:nvSpPr>
      <dsp:spPr>
        <a:xfrm>
          <a:off x="1753130" y="1057647"/>
          <a:ext cx="1980487" cy="792194"/>
        </a:xfrm>
        <a:prstGeom prst="chevron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2017</a:t>
          </a:r>
        </a:p>
      </dsp:txBody>
      <dsp:txXfrm>
        <a:off x="2149227" y="1057647"/>
        <a:ext cx="1188293" cy="792194"/>
      </dsp:txXfrm>
    </dsp:sp>
    <dsp:sp modelId="{C32B051A-7CC2-4DA9-AB64-C0D89644B9A4}">
      <dsp:nvSpPr>
        <dsp:cNvPr id="0" name=""/>
        <dsp:cNvSpPr/>
      </dsp:nvSpPr>
      <dsp:spPr>
        <a:xfrm>
          <a:off x="3535569" y="1057647"/>
          <a:ext cx="1980487" cy="79219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2018</a:t>
          </a:r>
        </a:p>
      </dsp:txBody>
      <dsp:txXfrm>
        <a:off x="3931666" y="1057647"/>
        <a:ext cx="1188293" cy="792194"/>
      </dsp:txXfrm>
    </dsp:sp>
    <dsp:sp modelId="{7762B4F5-8930-4E39-ABE6-AFCE624A63AD}">
      <dsp:nvSpPr>
        <dsp:cNvPr id="0" name=""/>
        <dsp:cNvSpPr/>
      </dsp:nvSpPr>
      <dsp:spPr>
        <a:xfrm>
          <a:off x="5318007" y="1057647"/>
          <a:ext cx="1980487" cy="792194"/>
        </a:xfrm>
        <a:prstGeom prst="chevron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2019</a:t>
          </a:r>
        </a:p>
      </dsp:txBody>
      <dsp:txXfrm>
        <a:off x="5714104" y="1057647"/>
        <a:ext cx="1188293" cy="792194"/>
      </dsp:txXfrm>
    </dsp:sp>
    <dsp:sp modelId="{A9D8D39F-3511-4AD1-A0FC-D31397049A7B}">
      <dsp:nvSpPr>
        <dsp:cNvPr id="0" name=""/>
        <dsp:cNvSpPr/>
      </dsp:nvSpPr>
      <dsp:spPr>
        <a:xfrm>
          <a:off x="7100446" y="1057647"/>
          <a:ext cx="1980487" cy="79219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2020</a:t>
          </a:r>
        </a:p>
      </dsp:txBody>
      <dsp:txXfrm>
        <a:off x="7496543" y="1057647"/>
        <a:ext cx="1188293" cy="7921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79752-27FB-4E77-913D-3B5C2FD61BC2}">
      <dsp:nvSpPr>
        <dsp:cNvPr id="0" name=""/>
        <dsp:cNvSpPr/>
      </dsp:nvSpPr>
      <dsp:spPr>
        <a:xfrm rot="5400000">
          <a:off x="3701856" y="111756"/>
          <a:ext cx="4749492" cy="571915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kern="1200" dirty="0">
            <a:solidFill>
              <a:srgbClr val="FF0000"/>
            </a:solidFill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kern="1200" dirty="0">
            <a:solidFill>
              <a:srgbClr val="FF0000"/>
            </a:solidFill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kern="1200" dirty="0">
            <a:solidFill>
              <a:srgbClr val="FF0000"/>
            </a:solidFill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kern="1200" dirty="0">
            <a:solidFill>
              <a:srgbClr val="FF0000"/>
            </a:solidFill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kern="1200" dirty="0">
            <a:solidFill>
              <a:srgbClr val="FF0000"/>
            </a:solidFill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kern="1200" dirty="0"/>
            <a:t> Sensibilizar os profissionais de saúde sobre a definição de um caso suspeito de sarampo: </a:t>
          </a:r>
          <a:r>
            <a:rPr lang="pt-BR" sz="1800" kern="1200" dirty="0">
              <a:solidFill>
                <a:srgbClr val="FF0000"/>
              </a:solidFill>
            </a:rPr>
            <a:t>febre e exantema e/ou tosse e/ou coriza e/ou conjuntivite</a:t>
          </a:r>
          <a:endParaRPr lang="pt-BR" sz="2000" kern="1200" dirty="0">
            <a:solidFill>
              <a:srgbClr val="FF0000"/>
            </a:solidFill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kern="1200" dirty="0"/>
            <a:t> Capacitar os profissionais de saúde para adotarem as medidas de prevenção e controle do sarampo nos serviços de saúde</a:t>
          </a:r>
          <a:endParaRPr lang="pt-BR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kern="1200" dirty="0"/>
            <a:t> Orientar que todos os profissionais de saúde tenham duas doses de vacina com componente contra o vírus do sarampo</a:t>
          </a:r>
          <a:endParaRPr lang="pt-BR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kern="1200" dirty="0"/>
            <a:t> Incentivar que a população se vacine contra o vírus do sarampo</a:t>
          </a:r>
          <a:br>
            <a:rPr lang="pt-BR" sz="1800" kern="1200" dirty="0"/>
          </a:br>
          <a:br>
            <a:rPr lang="pt-BR" sz="1800" kern="1200" dirty="0"/>
          </a:br>
          <a:br>
            <a:rPr lang="pt-BR" sz="1800" kern="1200" dirty="0"/>
          </a:br>
          <a:endParaRPr lang="pt-BR" sz="2000" kern="1200" dirty="0"/>
        </a:p>
        <a:p>
          <a:pPr marL="228600" lvl="1" indent="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kern="1200" dirty="0"/>
        </a:p>
      </dsp:txBody>
      <dsp:txXfrm rot="-5400000">
        <a:off x="3217025" y="828439"/>
        <a:ext cx="5487304" cy="4285790"/>
      </dsp:txXfrm>
    </dsp:sp>
    <dsp:sp modelId="{26965800-9D32-4A97-B7B6-DF22BEAC71C9}">
      <dsp:nvSpPr>
        <dsp:cNvPr id="0" name=""/>
        <dsp:cNvSpPr/>
      </dsp:nvSpPr>
      <dsp:spPr>
        <a:xfrm>
          <a:off x="0" y="2901"/>
          <a:ext cx="3217025" cy="59368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800" kern="1200" dirty="0"/>
            <a:t>Atenção à saúde</a:t>
          </a:r>
        </a:p>
      </dsp:txBody>
      <dsp:txXfrm>
        <a:off x="157042" y="159943"/>
        <a:ext cx="2902941" cy="5622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4D8D2-F0AE-4A1F-A6FE-55CA025E421C}">
      <dsp:nvSpPr>
        <dsp:cNvPr id="0" name=""/>
        <dsp:cNvSpPr/>
      </dsp:nvSpPr>
      <dsp:spPr>
        <a:xfrm>
          <a:off x="129617" y="849652"/>
          <a:ext cx="4020241" cy="472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8B255-2E48-42E5-BD5D-EE972CD617DD}">
      <dsp:nvSpPr>
        <dsp:cNvPr id="0" name=""/>
        <dsp:cNvSpPr/>
      </dsp:nvSpPr>
      <dsp:spPr>
        <a:xfrm>
          <a:off x="129617" y="1027280"/>
          <a:ext cx="295341" cy="2953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814CB-9191-4203-95DC-8C4D9153A527}">
      <dsp:nvSpPr>
        <dsp:cNvPr id="0" name=""/>
        <dsp:cNvSpPr/>
      </dsp:nvSpPr>
      <dsp:spPr>
        <a:xfrm>
          <a:off x="129617" y="0"/>
          <a:ext cx="4020241" cy="849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100" kern="1200" dirty="0">
              <a:solidFill>
                <a:srgbClr val="0070C0"/>
              </a:solidFill>
            </a:rPr>
            <a:t>2019</a:t>
          </a:r>
        </a:p>
      </dsp:txBody>
      <dsp:txXfrm>
        <a:off x="129617" y="0"/>
        <a:ext cx="4020241" cy="849652"/>
      </dsp:txXfrm>
    </dsp:sp>
    <dsp:sp modelId="{0E5C4318-71D8-4428-B463-7E7F42C264DA}">
      <dsp:nvSpPr>
        <dsp:cNvPr id="0" name=""/>
        <dsp:cNvSpPr/>
      </dsp:nvSpPr>
      <dsp:spPr>
        <a:xfrm>
          <a:off x="140249" y="1622522"/>
          <a:ext cx="295334" cy="295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1940F-DBF5-463E-A09F-D1F1EAA6FADB}">
      <dsp:nvSpPr>
        <dsp:cNvPr id="0" name=""/>
        <dsp:cNvSpPr/>
      </dsp:nvSpPr>
      <dsp:spPr>
        <a:xfrm>
          <a:off x="379852" y="1772307"/>
          <a:ext cx="3738824" cy="1200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1</a:t>
          </a:r>
          <a:r>
            <a:rPr lang="pt-BR" sz="1600" kern="1200" baseline="30000" dirty="0"/>
            <a:t>a </a:t>
          </a:r>
          <a:r>
            <a:rPr lang="pt-BR" sz="1600" kern="1200" dirty="0"/>
            <a:t>etapa: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Público alvo: 6 meses a &lt; 5 anos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Período: 07 a 05/10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</a:rPr>
            <a:t>Dia D: 19/10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</a:rPr>
            <a:t>(seletiva)</a:t>
          </a:r>
          <a:endParaRPr lang="pt-BR" sz="1600" b="1" kern="1200" dirty="0">
            <a:solidFill>
              <a:srgbClr val="FF0000"/>
            </a:solidFill>
          </a:endParaRPr>
        </a:p>
      </dsp:txBody>
      <dsp:txXfrm>
        <a:off x="379852" y="1772307"/>
        <a:ext cx="3738824" cy="1200887"/>
      </dsp:txXfrm>
    </dsp:sp>
    <dsp:sp modelId="{BD153B19-389E-4926-B575-F5F048506087}">
      <dsp:nvSpPr>
        <dsp:cNvPr id="0" name=""/>
        <dsp:cNvSpPr/>
      </dsp:nvSpPr>
      <dsp:spPr>
        <a:xfrm>
          <a:off x="130760" y="3737921"/>
          <a:ext cx="295334" cy="295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6FC21-69FA-4F71-83AE-D0EDFB9D1109}">
      <dsp:nvSpPr>
        <dsp:cNvPr id="0" name=""/>
        <dsp:cNvSpPr/>
      </dsp:nvSpPr>
      <dsp:spPr>
        <a:xfrm>
          <a:off x="411034" y="2720054"/>
          <a:ext cx="3738824" cy="2225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2</a:t>
          </a:r>
          <a:r>
            <a:rPr lang="pt-BR" sz="1600" kern="1200" baseline="30000" dirty="0"/>
            <a:t>a</a:t>
          </a:r>
          <a:r>
            <a:rPr lang="pt-BR" sz="1600" kern="1200" dirty="0"/>
            <a:t> etapa: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Público alvo: 20 a 29 anos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Período: 18 a 30/11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</a:rPr>
            <a:t>Dia D: 30/11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</a:rPr>
            <a:t>(seletiva)</a:t>
          </a:r>
          <a:endParaRPr lang="pt-BR" sz="1600" b="1" kern="1200" dirty="0">
            <a:solidFill>
              <a:srgbClr val="FF0000"/>
            </a:solidFill>
          </a:endParaRPr>
        </a:p>
      </dsp:txBody>
      <dsp:txXfrm>
        <a:off x="411034" y="2720054"/>
        <a:ext cx="3738824" cy="2225153"/>
      </dsp:txXfrm>
    </dsp:sp>
    <dsp:sp modelId="{991F4A3F-F0F2-4EE0-95E8-CE11C970D857}">
      <dsp:nvSpPr>
        <dsp:cNvPr id="0" name=""/>
        <dsp:cNvSpPr/>
      </dsp:nvSpPr>
      <dsp:spPr>
        <a:xfrm>
          <a:off x="4350871" y="849652"/>
          <a:ext cx="4020241" cy="47296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5946E-59E1-4F7B-A5B0-8FC24E56522B}">
      <dsp:nvSpPr>
        <dsp:cNvPr id="0" name=""/>
        <dsp:cNvSpPr/>
      </dsp:nvSpPr>
      <dsp:spPr>
        <a:xfrm>
          <a:off x="4350871" y="1027280"/>
          <a:ext cx="295341" cy="2953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38775-5E09-4DFA-9987-9379311BB5B6}">
      <dsp:nvSpPr>
        <dsp:cNvPr id="0" name=""/>
        <dsp:cNvSpPr/>
      </dsp:nvSpPr>
      <dsp:spPr>
        <a:xfrm>
          <a:off x="4350871" y="0"/>
          <a:ext cx="4020241" cy="849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100" kern="1200" dirty="0">
              <a:solidFill>
                <a:srgbClr val="0070C0"/>
              </a:solidFill>
            </a:rPr>
            <a:t>2020</a:t>
          </a:r>
        </a:p>
      </dsp:txBody>
      <dsp:txXfrm>
        <a:off x="4350871" y="0"/>
        <a:ext cx="4020241" cy="849652"/>
      </dsp:txXfrm>
    </dsp:sp>
    <dsp:sp modelId="{A1BBF877-9B39-4511-A1DA-5440D315302A}">
      <dsp:nvSpPr>
        <dsp:cNvPr id="0" name=""/>
        <dsp:cNvSpPr/>
      </dsp:nvSpPr>
      <dsp:spPr>
        <a:xfrm>
          <a:off x="4249414" y="1739723"/>
          <a:ext cx="295334" cy="295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37E6F-0556-4566-81EF-91DBBBC80EE9}">
      <dsp:nvSpPr>
        <dsp:cNvPr id="0" name=""/>
        <dsp:cNvSpPr/>
      </dsp:nvSpPr>
      <dsp:spPr>
        <a:xfrm>
          <a:off x="4527825" y="1319455"/>
          <a:ext cx="3738824" cy="2465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3</a:t>
          </a:r>
          <a:r>
            <a:rPr lang="pt-BR" sz="1600" kern="1200" baseline="30000" dirty="0"/>
            <a:t>a</a:t>
          </a:r>
          <a:r>
            <a:rPr lang="pt-BR" sz="1600" kern="1200" dirty="0"/>
            <a:t> etapa: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Público alvo: 5 a 19 anos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Período: 10/02 a 13/03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</a:rPr>
            <a:t>Dia D: 15/02 </a:t>
          </a:r>
          <a:r>
            <a:rPr lang="pt-BR" sz="1600" b="0" kern="1200" dirty="0">
              <a:solidFill>
                <a:schemeClr val="tx1"/>
              </a:solidFill>
            </a:rPr>
            <a:t>(seletiva)</a:t>
          </a:r>
          <a:endParaRPr lang="pt-BR" sz="1600" b="1" kern="1200" dirty="0">
            <a:solidFill>
              <a:srgbClr val="FF0000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</a:rPr>
            <a:t>Meta: 95% do público alvo</a:t>
          </a:r>
          <a:endParaRPr lang="pt-BR" sz="10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 dirty="0"/>
        </a:p>
      </dsp:txBody>
      <dsp:txXfrm>
        <a:off x="4527825" y="1319455"/>
        <a:ext cx="3738824" cy="2465269"/>
      </dsp:txXfrm>
    </dsp:sp>
    <dsp:sp modelId="{83302B9A-D459-4449-BDBF-A4508A0E787C}">
      <dsp:nvSpPr>
        <dsp:cNvPr id="0" name=""/>
        <dsp:cNvSpPr/>
      </dsp:nvSpPr>
      <dsp:spPr>
        <a:xfrm>
          <a:off x="4257385" y="3544884"/>
          <a:ext cx="295334" cy="295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1EF6F-B722-4286-947F-D8D37D2FEAEC}">
      <dsp:nvSpPr>
        <dsp:cNvPr id="0" name=""/>
        <dsp:cNvSpPr/>
      </dsp:nvSpPr>
      <dsp:spPr>
        <a:xfrm>
          <a:off x="4653225" y="3532994"/>
          <a:ext cx="3738824" cy="1128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4</a:t>
          </a:r>
          <a:r>
            <a:rPr lang="pt-BR" sz="1600" kern="1200" baseline="30000" dirty="0"/>
            <a:t>a</a:t>
          </a:r>
          <a:r>
            <a:rPr lang="pt-BR" sz="1600" kern="1200" dirty="0"/>
            <a:t> etapa: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Público alvo: 20 a 29 anos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Período: junho a agosto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</a:rPr>
            <a:t>(Indiscriminada)</a:t>
          </a:r>
        </a:p>
      </dsp:txBody>
      <dsp:txXfrm>
        <a:off x="4653225" y="3532994"/>
        <a:ext cx="3738824" cy="1128259"/>
      </dsp:txXfrm>
    </dsp:sp>
    <dsp:sp modelId="{2B643860-00B9-411E-9ECD-895613435E35}">
      <dsp:nvSpPr>
        <dsp:cNvPr id="0" name=""/>
        <dsp:cNvSpPr/>
      </dsp:nvSpPr>
      <dsp:spPr>
        <a:xfrm>
          <a:off x="4232944" y="4848675"/>
          <a:ext cx="295334" cy="295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BD1F3-0EFB-44CA-8B30-C0CAA396EC88}">
      <dsp:nvSpPr>
        <dsp:cNvPr id="0" name=""/>
        <dsp:cNvSpPr/>
      </dsp:nvSpPr>
      <dsp:spPr>
        <a:xfrm>
          <a:off x="4653225" y="4895167"/>
          <a:ext cx="3738824" cy="1128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5</a:t>
          </a:r>
          <a:r>
            <a:rPr lang="pt-BR" sz="1600" kern="1200" baseline="30000" dirty="0"/>
            <a:t>a</a:t>
          </a:r>
          <a:r>
            <a:rPr lang="pt-BR" sz="1600" kern="1200" dirty="0"/>
            <a:t> etapa: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Público alvo: 30 a 59 anos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Período: 03 a 31/08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</a:rPr>
            <a:t>Dia D: 22/08 </a:t>
          </a:r>
          <a:r>
            <a:rPr lang="pt-BR" sz="1600" b="0" kern="1200" dirty="0">
              <a:solidFill>
                <a:schemeClr val="tx1"/>
              </a:solidFill>
            </a:rPr>
            <a:t>(seletiva)</a:t>
          </a:r>
          <a:endParaRPr lang="pt-BR" sz="1600" b="1" kern="1200" dirty="0">
            <a:solidFill>
              <a:srgbClr val="FF0000"/>
            </a:solidFill>
          </a:endParaRPr>
        </a:p>
      </dsp:txBody>
      <dsp:txXfrm>
        <a:off x="4653225" y="4895167"/>
        <a:ext cx="3738824" cy="1128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FC772-5668-4076-A5DB-4B0B676EC39B}">
      <dsp:nvSpPr>
        <dsp:cNvPr id="0" name=""/>
        <dsp:cNvSpPr/>
      </dsp:nvSpPr>
      <dsp:spPr>
        <a:xfrm rot="5400000">
          <a:off x="-293908" y="294278"/>
          <a:ext cx="1959391" cy="137157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Rio de Janeiro</a:t>
          </a:r>
        </a:p>
      </dsp:txBody>
      <dsp:txXfrm rot="-5400000">
        <a:off x="2" y="686156"/>
        <a:ext cx="1371573" cy="587818"/>
      </dsp:txXfrm>
    </dsp:sp>
    <dsp:sp modelId="{3ECCD5C8-FEF2-4B1B-BB69-DAF011ED8E72}">
      <dsp:nvSpPr>
        <dsp:cNvPr id="0" name=""/>
        <dsp:cNvSpPr/>
      </dsp:nvSpPr>
      <dsp:spPr>
        <a:xfrm rot="5400000">
          <a:off x="4355170" y="-2983227"/>
          <a:ext cx="1273604" cy="7240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Público alvo: 6 meses a 49 anos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Vacinação seletiva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Período: 18/01 a 13/03</a:t>
          </a:r>
        </a:p>
      </dsp:txBody>
      <dsp:txXfrm rot="-5400000">
        <a:off x="1371573" y="62542"/>
        <a:ext cx="7178626" cy="1149260"/>
      </dsp:txXfrm>
    </dsp:sp>
    <dsp:sp modelId="{A5454916-DD8C-4D31-B699-07396CF16DA0}">
      <dsp:nvSpPr>
        <dsp:cNvPr id="0" name=""/>
        <dsp:cNvSpPr/>
      </dsp:nvSpPr>
      <dsp:spPr>
        <a:xfrm rot="5400000">
          <a:off x="-293908" y="2062729"/>
          <a:ext cx="1959391" cy="1371573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Paraná</a:t>
          </a:r>
        </a:p>
      </dsp:txBody>
      <dsp:txXfrm rot="-5400000">
        <a:off x="2" y="2454607"/>
        <a:ext cx="1371573" cy="587818"/>
      </dsp:txXfrm>
    </dsp:sp>
    <dsp:sp modelId="{CAE4A273-8A8F-4D16-8C49-7AB85EE42ED6}">
      <dsp:nvSpPr>
        <dsp:cNvPr id="0" name=""/>
        <dsp:cNvSpPr/>
      </dsp:nvSpPr>
      <dsp:spPr>
        <a:xfrm rot="5400000">
          <a:off x="4355170" y="-1214776"/>
          <a:ext cx="1273604" cy="7240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Público alvo:</a:t>
          </a:r>
          <a:br>
            <a:rPr lang="pt-BR" sz="1900" kern="1200" dirty="0"/>
          </a:br>
          <a:r>
            <a:rPr lang="pt-BR" sz="1900" kern="1200" dirty="0"/>
            <a:t>5 a 59 anos (vacinação seletiva)</a:t>
          </a:r>
          <a:br>
            <a:rPr lang="pt-BR" sz="1900" kern="1200" dirty="0"/>
          </a:br>
          <a:r>
            <a:rPr lang="pt-BR" sz="1900" kern="1200" dirty="0"/>
            <a:t>20 a 29 anos ( vacinação indiscriminada)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Período: 10/02 a 13/03</a:t>
          </a:r>
        </a:p>
      </dsp:txBody>
      <dsp:txXfrm rot="-5400000">
        <a:off x="1371573" y="1830993"/>
        <a:ext cx="7178626" cy="1149260"/>
      </dsp:txXfrm>
    </dsp:sp>
    <dsp:sp modelId="{5D43093A-4B26-4F0B-941E-6FAFAE81497D}">
      <dsp:nvSpPr>
        <dsp:cNvPr id="0" name=""/>
        <dsp:cNvSpPr/>
      </dsp:nvSpPr>
      <dsp:spPr>
        <a:xfrm rot="5400000">
          <a:off x="-293908" y="3831179"/>
          <a:ext cx="1959391" cy="1371573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Santa Catarina</a:t>
          </a:r>
        </a:p>
      </dsp:txBody>
      <dsp:txXfrm rot="-5400000">
        <a:off x="2" y="4223057"/>
        <a:ext cx="1371573" cy="587818"/>
      </dsp:txXfrm>
    </dsp:sp>
    <dsp:sp modelId="{E92A9F68-A1F4-4A05-A12A-E23DB3DACCF4}">
      <dsp:nvSpPr>
        <dsp:cNvPr id="0" name=""/>
        <dsp:cNvSpPr/>
      </dsp:nvSpPr>
      <dsp:spPr>
        <a:xfrm rot="5400000">
          <a:off x="4355170" y="553674"/>
          <a:ext cx="1273604" cy="7240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Público alvo: 6 meses a 49 anos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Vacinação seletiva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Período: 10/02 a 13/03</a:t>
          </a:r>
        </a:p>
      </dsp:txBody>
      <dsp:txXfrm rot="-5400000">
        <a:off x="1371573" y="3599443"/>
        <a:ext cx="7178626" cy="1149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A8CD6-7D1C-4D4F-B4F3-356532966130}">
      <dsp:nvSpPr>
        <dsp:cNvPr id="0" name=""/>
        <dsp:cNvSpPr/>
      </dsp:nvSpPr>
      <dsp:spPr>
        <a:xfrm>
          <a:off x="0" y="749704"/>
          <a:ext cx="5527962" cy="345497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28B8B-441E-40CD-AD06-80C9BAF4A421}">
      <dsp:nvSpPr>
        <dsp:cNvPr id="0" name=""/>
        <dsp:cNvSpPr/>
      </dsp:nvSpPr>
      <dsp:spPr>
        <a:xfrm>
          <a:off x="544504" y="3318825"/>
          <a:ext cx="127143" cy="1271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3EEDD-FE63-4BF5-9940-012CAE2DF14C}">
      <dsp:nvSpPr>
        <dsp:cNvPr id="0" name=""/>
        <dsp:cNvSpPr/>
      </dsp:nvSpPr>
      <dsp:spPr>
        <a:xfrm>
          <a:off x="608075" y="3382396"/>
          <a:ext cx="945281" cy="82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71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Surtos de sarampo em nove (9) Estados</a:t>
          </a:r>
        </a:p>
      </dsp:txBody>
      <dsp:txXfrm>
        <a:off x="608075" y="3382396"/>
        <a:ext cx="945281" cy="822284"/>
      </dsp:txXfrm>
    </dsp:sp>
    <dsp:sp modelId="{49AC6321-8694-4A38-B2DC-FB7FA1FDA76C}">
      <dsp:nvSpPr>
        <dsp:cNvPr id="0" name=""/>
        <dsp:cNvSpPr/>
      </dsp:nvSpPr>
      <dsp:spPr>
        <a:xfrm>
          <a:off x="1442798" y="2515197"/>
          <a:ext cx="221118" cy="221118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E1D87-D4B0-4ED2-9D7D-5FCFD3FFE6F0}">
      <dsp:nvSpPr>
        <dsp:cNvPr id="0" name=""/>
        <dsp:cNvSpPr/>
      </dsp:nvSpPr>
      <dsp:spPr>
        <a:xfrm>
          <a:off x="1553357" y="2625756"/>
          <a:ext cx="1160872" cy="1578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66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Interromper a circulação do vírus do sarampo no Brasil</a:t>
          </a:r>
        </a:p>
      </dsp:txBody>
      <dsp:txXfrm>
        <a:off x="1553357" y="2625756"/>
        <a:ext cx="1160872" cy="1578924"/>
      </dsp:txXfrm>
    </dsp:sp>
    <dsp:sp modelId="{BD176C66-F6C6-4CB8-A2E0-EDB4058628D3}">
      <dsp:nvSpPr>
        <dsp:cNvPr id="0" name=""/>
        <dsp:cNvSpPr/>
      </dsp:nvSpPr>
      <dsp:spPr>
        <a:xfrm>
          <a:off x="2589850" y="1923014"/>
          <a:ext cx="292981" cy="292981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B4DD6-997F-45BF-BBFA-9279F463F5CA}">
      <dsp:nvSpPr>
        <dsp:cNvPr id="0" name=""/>
        <dsp:cNvSpPr/>
      </dsp:nvSpPr>
      <dsp:spPr>
        <a:xfrm>
          <a:off x="2608413" y="2081046"/>
          <a:ext cx="1416728" cy="211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24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Verificar a interrupção da transmissão do vírus do sarampo por período mínimo de 12 meses</a:t>
          </a:r>
        </a:p>
      </dsp:txBody>
      <dsp:txXfrm>
        <a:off x="2608413" y="2081046"/>
        <a:ext cx="1416728" cy="2112094"/>
      </dsp:txXfrm>
    </dsp:sp>
    <dsp:sp modelId="{664CD437-19B3-43EA-9621-4B1539708595}">
      <dsp:nvSpPr>
        <dsp:cNvPr id="0" name=""/>
        <dsp:cNvSpPr/>
      </dsp:nvSpPr>
      <dsp:spPr>
        <a:xfrm>
          <a:off x="3839169" y="1531220"/>
          <a:ext cx="392485" cy="39248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D5CCD-BD34-473C-AF6E-EC1B13A45942}">
      <dsp:nvSpPr>
        <dsp:cNvPr id="0" name=""/>
        <dsp:cNvSpPr/>
      </dsp:nvSpPr>
      <dsp:spPr>
        <a:xfrm>
          <a:off x="4035412" y="1727463"/>
          <a:ext cx="1160872" cy="2477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97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Processo de certificação da eliminação do sarampo</a:t>
          </a:r>
        </a:p>
      </dsp:txBody>
      <dsp:txXfrm>
        <a:off x="4035412" y="1727463"/>
        <a:ext cx="1160872" cy="24772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77FAD-C4C9-480B-9F12-328CE14B72A1}">
      <dsp:nvSpPr>
        <dsp:cNvPr id="0" name=""/>
        <dsp:cNvSpPr/>
      </dsp:nvSpPr>
      <dsp:spPr>
        <a:xfrm>
          <a:off x="0" y="4258548"/>
          <a:ext cx="8842021" cy="9316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O GTA reitera firmemente aos Estados Membros a importância de atingir uma cobertura vacinal de 95% em todos os níveis administrativos com as duas doses recomendadas da vacina do sarampo e rubéola e assegurar a vigilância da alta qualidade da vacina e resposta rápida. Campanhas de manutenção devem ser realizadas baseadas na avaliação de riscos.</a:t>
          </a:r>
        </a:p>
      </dsp:txBody>
      <dsp:txXfrm>
        <a:off x="0" y="4258548"/>
        <a:ext cx="8842021" cy="931666"/>
      </dsp:txXfrm>
    </dsp:sp>
    <dsp:sp modelId="{AAFB72BD-482D-4EEB-A563-B6B5FEEA17B4}">
      <dsp:nvSpPr>
        <dsp:cNvPr id="0" name=""/>
        <dsp:cNvSpPr/>
      </dsp:nvSpPr>
      <dsp:spPr>
        <a:xfrm rot="10800000">
          <a:off x="0" y="2847931"/>
          <a:ext cx="8842021" cy="1432902"/>
        </a:xfrm>
        <a:prstGeom prst="upArrowCallou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O GTA endossa a proposta da estrutura regional para monitoramento e reverificação da eliminação do sarampo e rubéola. A definição padrão sensível de caso de sarampo deve ser usada em todos os países da Região. Os países endêmicos terão de evidenciar a ausência da transmissão do vírus do sarampo por mais de um ano para preencher os critérios de reverificação.</a:t>
          </a:r>
        </a:p>
      </dsp:txBody>
      <dsp:txXfrm rot="10800000">
        <a:off x="0" y="2847931"/>
        <a:ext cx="8842021" cy="931057"/>
      </dsp:txXfrm>
    </dsp:sp>
    <dsp:sp modelId="{F9A2FA50-3DC6-4B55-A15F-E3C0F575660D}">
      <dsp:nvSpPr>
        <dsp:cNvPr id="0" name=""/>
        <dsp:cNvSpPr/>
      </dsp:nvSpPr>
      <dsp:spPr>
        <a:xfrm rot="10800000">
          <a:off x="0" y="1420692"/>
          <a:ext cx="8842021" cy="1432902"/>
        </a:xfrm>
        <a:prstGeom prst="upArrowCallou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O GTA incentiva de forma enfática a comunidade global a estabelecer uma meta e elaborar um programa para a erradicação global do sarampo e rubéola</a:t>
          </a:r>
        </a:p>
      </dsp:txBody>
      <dsp:txXfrm rot="10800000">
        <a:off x="0" y="1420692"/>
        <a:ext cx="8842021" cy="931057"/>
      </dsp:txXfrm>
    </dsp:sp>
    <dsp:sp modelId="{5FFD7D2D-6F7C-4E9B-B314-0AFF7446FFCA}">
      <dsp:nvSpPr>
        <dsp:cNvPr id="0" name=""/>
        <dsp:cNvSpPr/>
      </dsp:nvSpPr>
      <dsp:spPr>
        <a:xfrm rot="10800000">
          <a:off x="0" y="1765"/>
          <a:ext cx="8842021" cy="1432902"/>
        </a:xfrm>
        <a:prstGeom prst="upArrowCallou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O GTA manifesta grande preocupação com os surtos de sarampo em andamento e insiste aos países afetados que tomem medidas urgentes para interromper a transmissão</a:t>
          </a:r>
        </a:p>
      </dsp:txBody>
      <dsp:txXfrm rot="10800000">
        <a:off x="0" y="1765"/>
        <a:ext cx="8842021" cy="9310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89F6C-6403-443A-98F1-FAEA5960A424}">
      <dsp:nvSpPr>
        <dsp:cNvPr id="0" name=""/>
        <dsp:cNvSpPr/>
      </dsp:nvSpPr>
      <dsp:spPr>
        <a:xfrm>
          <a:off x="2552657" y="1043896"/>
          <a:ext cx="2600584" cy="260058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Certificação do sarampo</a:t>
          </a:r>
        </a:p>
      </dsp:txBody>
      <dsp:txXfrm>
        <a:off x="2933504" y="1424743"/>
        <a:ext cx="1838890" cy="1838890"/>
      </dsp:txXfrm>
    </dsp:sp>
    <dsp:sp modelId="{167A2CC4-7C7B-4D35-A516-85D251B94790}">
      <dsp:nvSpPr>
        <dsp:cNvPr id="0" name=""/>
        <dsp:cNvSpPr/>
      </dsp:nvSpPr>
      <dsp:spPr>
        <a:xfrm>
          <a:off x="3202803" y="464"/>
          <a:ext cx="1300292" cy="1300292"/>
        </a:xfrm>
        <a:prstGeom prst="ellipse">
          <a:avLst/>
        </a:prstGeom>
        <a:solidFill>
          <a:schemeClr val="accent3">
            <a:alpha val="50000"/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Vigilância epidemiológica</a:t>
          </a:r>
        </a:p>
      </dsp:txBody>
      <dsp:txXfrm>
        <a:off x="3393226" y="190887"/>
        <a:ext cx="919446" cy="919446"/>
      </dsp:txXfrm>
    </dsp:sp>
    <dsp:sp modelId="{5768BCA5-34F0-4D36-9052-E69BB8191385}">
      <dsp:nvSpPr>
        <dsp:cNvPr id="0" name=""/>
        <dsp:cNvSpPr/>
      </dsp:nvSpPr>
      <dsp:spPr>
        <a:xfrm>
          <a:off x="4896381" y="1694042"/>
          <a:ext cx="1300292" cy="1300292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Imunização</a:t>
          </a:r>
        </a:p>
      </dsp:txBody>
      <dsp:txXfrm>
        <a:off x="5086804" y="1884465"/>
        <a:ext cx="919446" cy="919446"/>
      </dsp:txXfrm>
    </dsp:sp>
    <dsp:sp modelId="{57B4684B-2417-4308-B9C7-C7910438C6F1}">
      <dsp:nvSpPr>
        <dsp:cNvPr id="0" name=""/>
        <dsp:cNvSpPr/>
      </dsp:nvSpPr>
      <dsp:spPr>
        <a:xfrm>
          <a:off x="3202803" y="3387621"/>
          <a:ext cx="1300292" cy="1300292"/>
        </a:xfrm>
        <a:prstGeom prst="ellipse">
          <a:avLst/>
        </a:prstGeom>
        <a:solidFill>
          <a:schemeClr val="accent3">
            <a:alpha val="50000"/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Atenção à Saúde</a:t>
          </a:r>
        </a:p>
      </dsp:txBody>
      <dsp:txXfrm>
        <a:off x="3393226" y="3578044"/>
        <a:ext cx="919446" cy="919446"/>
      </dsp:txXfrm>
    </dsp:sp>
    <dsp:sp modelId="{471A84D5-05E8-4182-9529-0491CD08AD8A}">
      <dsp:nvSpPr>
        <dsp:cNvPr id="0" name=""/>
        <dsp:cNvSpPr/>
      </dsp:nvSpPr>
      <dsp:spPr>
        <a:xfrm>
          <a:off x="1509224" y="1694042"/>
          <a:ext cx="1300292" cy="1300292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Laboratório</a:t>
          </a:r>
        </a:p>
      </dsp:txBody>
      <dsp:txXfrm>
        <a:off x="1699647" y="1884465"/>
        <a:ext cx="919446" cy="919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BC18F-5A49-4AB2-AFC0-C41400AA313D}">
      <dsp:nvSpPr>
        <dsp:cNvPr id="0" name=""/>
        <dsp:cNvSpPr/>
      </dsp:nvSpPr>
      <dsp:spPr>
        <a:xfrm rot="5400000">
          <a:off x="2940090" y="528322"/>
          <a:ext cx="6382213" cy="584094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Notificar em até 24 horas todos os casos suspeitos de sarampo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Investigar em até 48 horas os casos notificados de sarampo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Construir a linha do tempo dos casos suspeitos identificando os contatos do período de incubação e período de transmissibilidade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Identificar a fonte de infecção do caso suspeito/confirmado e construir a cadeia de transmissão</a:t>
          </a:r>
          <a:br>
            <a:rPr lang="pt-BR" sz="2000" kern="1200" dirty="0"/>
          </a:br>
          <a:endParaRPr lang="pt-BR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Atingir a meta preconizada para os indicadores de qualidade da vigilância epidemiológica das doenças exantemáticas 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Realizar busca ativa e retrospectiva nas unidades de saúde</a:t>
          </a:r>
        </a:p>
      </dsp:txBody>
      <dsp:txXfrm rot="-5400000">
        <a:off x="3210722" y="542822"/>
        <a:ext cx="5555817" cy="5811949"/>
      </dsp:txXfrm>
    </dsp:sp>
    <dsp:sp modelId="{5E94F0C8-2085-4F11-A2A9-D0113030121E}">
      <dsp:nvSpPr>
        <dsp:cNvPr id="0" name=""/>
        <dsp:cNvSpPr/>
      </dsp:nvSpPr>
      <dsp:spPr>
        <a:xfrm>
          <a:off x="0" y="3319"/>
          <a:ext cx="3285534" cy="67912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Vigilância epidemiológica</a:t>
          </a:r>
        </a:p>
      </dsp:txBody>
      <dsp:txXfrm>
        <a:off x="160387" y="163706"/>
        <a:ext cx="2964760" cy="64704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C5936-001B-4D58-9E6E-1C47FF83C680}">
      <dsp:nvSpPr>
        <dsp:cNvPr id="0" name=""/>
        <dsp:cNvSpPr/>
      </dsp:nvSpPr>
      <dsp:spPr>
        <a:xfrm rot="5400000">
          <a:off x="3608845" y="228134"/>
          <a:ext cx="4935515" cy="571915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Bloquear em até 72 horas todos os contatos do caso suspeito/confirmado de sarampo</a:t>
          </a:r>
          <a:br>
            <a:rPr lang="pt-BR" sz="2000" kern="1200" dirty="0"/>
          </a:b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Atingir a meta preconizada para cobertura vacinal da tríplice viral para D1 e D2</a:t>
          </a:r>
          <a:br>
            <a:rPr lang="pt-BR" sz="2000" kern="1200" dirty="0"/>
          </a:b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Atingir a meta preconizada (95%) para 03 Campanhas contra sarampo de 2020:</a:t>
          </a:r>
          <a:br>
            <a:rPr lang="pt-BR" sz="2000" kern="1200" dirty="0"/>
          </a:br>
          <a:br>
            <a:rPr lang="pt-BR" sz="2000" kern="1200" dirty="0"/>
          </a:br>
          <a:r>
            <a:rPr lang="pt-BR" sz="2000" kern="1200" dirty="0"/>
            <a:t>- </a:t>
          </a:r>
          <a:r>
            <a:rPr lang="pt-BR" sz="1800" kern="1200" dirty="0"/>
            <a:t>3</a:t>
          </a:r>
          <a:r>
            <a:rPr lang="pt-BR" sz="1800" kern="1200" baseline="30000" dirty="0"/>
            <a:t>a</a:t>
          </a:r>
          <a:r>
            <a:rPr lang="pt-BR" sz="1800" kern="1200" dirty="0"/>
            <a:t> etapa: Público-alvo (crianças e jovens): 05 a 19 anos de idade</a:t>
          </a:r>
          <a:br>
            <a:rPr lang="pt-BR" sz="1800" kern="1200" dirty="0"/>
          </a:br>
          <a:r>
            <a:rPr lang="pt-BR" sz="1800" kern="1200" dirty="0"/>
            <a:t>- 4</a:t>
          </a:r>
          <a:r>
            <a:rPr lang="pt-BR" sz="1800" kern="1200" baseline="30000" dirty="0"/>
            <a:t>a</a:t>
          </a:r>
          <a:r>
            <a:rPr lang="pt-BR" sz="1800" kern="1200" dirty="0"/>
            <a:t> etapa: Público-alvo (crianças e jovens): 30 a 59 anos de idade</a:t>
          </a:r>
          <a:br>
            <a:rPr lang="pt-BR" sz="1800" kern="1200" dirty="0"/>
          </a:br>
          <a:r>
            <a:rPr lang="pt-BR" sz="1800" kern="1200" dirty="0"/>
            <a:t>- 5</a:t>
          </a:r>
          <a:r>
            <a:rPr lang="pt-BR" sz="1800" kern="1200" baseline="30000" dirty="0"/>
            <a:t>a</a:t>
          </a:r>
          <a:r>
            <a:rPr lang="pt-BR" sz="1800" kern="1200" dirty="0"/>
            <a:t> etapa: Público-alvo (crianças e jovens): 20 a 29 anos de idade</a:t>
          </a:r>
          <a:br>
            <a:rPr lang="pt-BR" sz="1800" kern="1200" dirty="0"/>
          </a:br>
          <a:endParaRPr lang="pt-BR" sz="18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/>
        </a:p>
      </dsp:txBody>
      <dsp:txXfrm rot="-5400000">
        <a:off x="3217025" y="860886"/>
        <a:ext cx="5478223" cy="4453651"/>
      </dsp:txXfrm>
    </dsp:sp>
    <dsp:sp modelId="{B2643330-262C-4E47-9BEC-847C3342DA98}">
      <dsp:nvSpPr>
        <dsp:cNvPr id="0" name=""/>
        <dsp:cNvSpPr/>
      </dsp:nvSpPr>
      <dsp:spPr>
        <a:xfrm>
          <a:off x="0" y="3015"/>
          <a:ext cx="3217025" cy="61693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Imunização</a:t>
          </a:r>
        </a:p>
      </dsp:txBody>
      <dsp:txXfrm>
        <a:off x="157042" y="160057"/>
        <a:ext cx="2902941" cy="58553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861D1-3EC0-425F-BA45-A981E9C153E9}">
      <dsp:nvSpPr>
        <dsp:cNvPr id="0" name=""/>
        <dsp:cNvSpPr/>
      </dsp:nvSpPr>
      <dsp:spPr>
        <a:xfrm rot="5400000">
          <a:off x="3701856" y="111756"/>
          <a:ext cx="4749492" cy="571915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kern="1200" dirty="0"/>
            <a:t> Identificar o genótipo e linhagem dos surtos de sarampo ocorridos no país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kern="1200" dirty="0"/>
            <a:t> Liberar resultados dos exames laboratoriais (sorologia) de sarampo em até quatro (4) dias em no mínimo 80% dos exames</a:t>
          </a:r>
          <a:endParaRPr lang="pt-BR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kern="1200" dirty="0"/>
            <a:t> Descentralizar o diagnóstico para biologia molecular para sete (7) Laboratórios Centrais de Saúde Pública (</a:t>
          </a:r>
          <a:r>
            <a:rPr lang="pt-BR" sz="1800" kern="1200" dirty="0" err="1"/>
            <a:t>Lacen</a:t>
          </a:r>
          <a:r>
            <a:rPr lang="pt-BR" sz="1800" kern="1200" dirty="0"/>
            <a:t>)</a:t>
          </a:r>
          <a:br>
            <a:rPr lang="pt-BR" sz="1800" kern="1200" dirty="0"/>
          </a:br>
          <a:br>
            <a:rPr lang="pt-BR" sz="1800" kern="1200" dirty="0"/>
          </a:br>
          <a:br>
            <a:rPr lang="pt-BR" sz="1800" kern="1200" dirty="0"/>
          </a:br>
          <a:endParaRPr lang="pt-BR" sz="2000" kern="1200" dirty="0"/>
        </a:p>
        <a:p>
          <a:pPr marL="228600" lvl="1" indent="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kern="1200" dirty="0"/>
        </a:p>
      </dsp:txBody>
      <dsp:txXfrm rot="-5400000">
        <a:off x="3217025" y="828439"/>
        <a:ext cx="5487304" cy="4285790"/>
      </dsp:txXfrm>
    </dsp:sp>
    <dsp:sp modelId="{E56C141D-2BC7-4EF3-B23A-41C67899306B}">
      <dsp:nvSpPr>
        <dsp:cNvPr id="0" name=""/>
        <dsp:cNvSpPr/>
      </dsp:nvSpPr>
      <dsp:spPr>
        <a:xfrm>
          <a:off x="0" y="2901"/>
          <a:ext cx="3217025" cy="59368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Laboratório</a:t>
          </a:r>
        </a:p>
      </dsp:txBody>
      <dsp:txXfrm>
        <a:off x="157042" y="159943"/>
        <a:ext cx="2902941" cy="562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EA3CF-6F5A-4C24-A5EC-401413224458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ABC34-7174-4BD4-8A05-C76595E363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65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ABC34-7174-4BD4-8A05-C76595E363F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61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ABC34-7174-4BD4-8A05-C76595E363F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19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ABC34-7174-4BD4-8A05-C76595E363F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37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ABC34-7174-4BD4-8A05-C76595E363F6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41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5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4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4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DV_Secretarias_MS-TEMPLATE-STANDART-8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AEA6E-7C28-A444-AEA7-F2A016BBB5C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9" r:id="rId3"/>
    <p:sldLayoutId id="214748366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673"/>
          <a:stretch/>
        </p:blipFill>
        <p:spPr>
          <a:xfrm>
            <a:off x="0" y="0"/>
            <a:ext cx="9144000" cy="45104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1016" y="4559956"/>
            <a:ext cx="9047285" cy="4839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accent1">
                    <a:lumMod val="50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Situação epidemiológica do sarampo no Brasil</a:t>
            </a: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7393" y="5441705"/>
            <a:ext cx="43346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1">
                    <a:lumMod val="50000"/>
                  </a:schemeClr>
                </a:solidFill>
              </a:rPr>
              <a:t>Francieli Fontana Sutile Tardetti Fantinato </a:t>
            </a:r>
            <a:endParaRPr lang="it-IT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1100" dirty="0">
                <a:solidFill>
                  <a:schemeClr val="accent1">
                    <a:lumMod val="50000"/>
                  </a:schemeClr>
                </a:solidFill>
              </a:rPr>
              <a:t>Coordenação Geral do Programa Nacional de Imunizações – CGPNI </a:t>
            </a:r>
          </a:p>
          <a:p>
            <a:r>
              <a:rPr lang="pt-BR" sz="1100" dirty="0">
                <a:solidFill>
                  <a:schemeClr val="accent1">
                    <a:lumMod val="50000"/>
                  </a:schemeClr>
                </a:solidFill>
              </a:rPr>
              <a:t>Departamento de Imunizações e Doenças Transmissíveis – DEIDT</a:t>
            </a:r>
          </a:p>
          <a:p>
            <a:r>
              <a:rPr lang="pt-BR" sz="1100" dirty="0">
                <a:solidFill>
                  <a:schemeClr val="accent1">
                    <a:lumMod val="50000"/>
                  </a:schemeClr>
                </a:solidFill>
              </a:rPr>
              <a:t>Secretaria de Vigilância em Saúde – SVS</a:t>
            </a:r>
          </a:p>
          <a:p>
            <a:r>
              <a:rPr lang="pt-BR" sz="1100" dirty="0">
                <a:solidFill>
                  <a:schemeClr val="accent1">
                    <a:lumMod val="50000"/>
                  </a:schemeClr>
                </a:solidFill>
              </a:rPr>
              <a:t>Ministério da Saúde - MS</a:t>
            </a:r>
          </a:p>
        </p:txBody>
      </p:sp>
    </p:spTree>
    <p:extLst>
      <p:ext uri="{BB962C8B-B14F-4D97-AF65-F5344CB8AC3E}">
        <p14:creationId xmlns:p14="http://schemas.microsoft.com/office/powerpoint/2010/main" val="49722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49422"/>
            <a:ext cx="8229600" cy="10090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Número de casos confirmados de sarampo e coeficiente de incidência por faixa etária, 2019, Brasil (N= 18.203)</a:t>
            </a:r>
            <a:endParaRPr lang="en-US" sz="3200" dirty="0">
              <a:solidFill>
                <a:srgbClr val="0070C0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074849"/>
              </p:ext>
            </p:extLst>
          </p:nvPr>
        </p:nvGraphicFramePr>
        <p:xfrm>
          <a:off x="677007" y="2013437"/>
          <a:ext cx="7517423" cy="334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77007" y="5363306"/>
            <a:ext cx="684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Secretarias de Saúde das Unidades da Federação.</a:t>
            </a:r>
          </a:p>
          <a:p>
            <a:r>
              <a:rPr lang="pt-BR" sz="1200" baseline="30000" dirty="0"/>
              <a:t>a</a:t>
            </a:r>
            <a:r>
              <a:rPr lang="pt-BR" sz="1200" dirty="0"/>
              <a:t> Dados atualizados em 03/02/2019 e sujeitos a alterações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7584" y="1965"/>
            <a:ext cx="8551984" cy="464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Situação epidemiológica de 2019</a:t>
            </a:r>
          </a:p>
        </p:txBody>
      </p:sp>
      <p:pic>
        <p:nvPicPr>
          <p:cNvPr id="6" name="Imagem 5" descr="Fora do Manual: Adeus ao Zé Gotinha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94" y="5702"/>
            <a:ext cx="653006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44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623" y="2108585"/>
            <a:ext cx="3410189" cy="3196484"/>
          </a:xfrm>
          <a:prstGeom prst="rect">
            <a:avLst/>
          </a:prstGeom>
          <a:ln>
            <a:noFill/>
          </a:ln>
        </p:spPr>
      </p:pic>
      <p:cxnSp>
        <p:nvCxnSpPr>
          <p:cNvPr id="5" name="Conector de Seta Reta 4"/>
          <p:cNvCxnSpPr/>
          <p:nvPr/>
        </p:nvCxnSpPr>
        <p:spPr>
          <a:xfrm>
            <a:off x="7816890" y="3281268"/>
            <a:ext cx="42906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8166827" y="3123006"/>
            <a:ext cx="1047511" cy="3165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Pernambuco (1)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6993344" y="4427199"/>
            <a:ext cx="743886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7737230" y="4297427"/>
            <a:ext cx="782516" cy="3165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São Paulo (14)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405323"/>
              </p:ext>
            </p:extLst>
          </p:nvPr>
        </p:nvGraphicFramePr>
        <p:xfrm>
          <a:off x="226150" y="2186897"/>
          <a:ext cx="4097873" cy="3118176"/>
        </p:xfrm>
        <a:graphic>
          <a:graphicData uri="http://schemas.openxmlformats.org/drawingml/2006/table">
            <a:tbl>
              <a:tblPr/>
              <a:tblGrid>
                <a:gridCol w="686155">
                  <a:extLst>
                    <a:ext uri="{9D8B030D-6E8A-4147-A177-3AD203B41FA5}">
                      <a16:colId xmlns:a16="http://schemas.microsoft.com/office/drawing/2014/main" val="610153403"/>
                    </a:ext>
                  </a:extLst>
                </a:gridCol>
                <a:gridCol w="601593">
                  <a:extLst>
                    <a:ext uri="{9D8B030D-6E8A-4147-A177-3AD203B41FA5}">
                      <a16:colId xmlns:a16="http://schemas.microsoft.com/office/drawing/2014/main" val="3861570173"/>
                    </a:ext>
                  </a:extLst>
                </a:gridCol>
                <a:gridCol w="463878">
                  <a:extLst>
                    <a:ext uri="{9D8B030D-6E8A-4147-A177-3AD203B41FA5}">
                      <a16:colId xmlns:a16="http://schemas.microsoft.com/office/drawing/2014/main" val="2992754033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1857888830"/>
                    </a:ext>
                  </a:extLst>
                </a:gridCol>
                <a:gridCol w="959971">
                  <a:extLst>
                    <a:ext uri="{9D8B030D-6E8A-4147-A177-3AD203B41FA5}">
                      <a16:colId xmlns:a16="http://schemas.microsoft.com/office/drawing/2014/main" val="747957516"/>
                    </a:ext>
                  </a:extLst>
                </a:gridCol>
                <a:gridCol w="335023">
                  <a:extLst>
                    <a:ext uri="{9D8B030D-6E8A-4147-A177-3AD203B41FA5}">
                      <a16:colId xmlns:a16="http://schemas.microsoft.com/office/drawing/2014/main" val="2463817966"/>
                    </a:ext>
                  </a:extLst>
                </a:gridCol>
                <a:gridCol w="463878">
                  <a:extLst>
                    <a:ext uri="{9D8B030D-6E8A-4147-A177-3AD203B41FA5}">
                      <a16:colId xmlns:a16="http://schemas.microsoft.com/office/drawing/2014/main" val="3560774005"/>
                    </a:ext>
                  </a:extLst>
                </a:gridCol>
              </a:tblGrid>
              <a:tr h="5288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 (em anos)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Número de óbitos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Vacinado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Condição de risco/ Comorbidade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Sexo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539911"/>
                  </a:ext>
                </a:extLst>
              </a:tr>
              <a:tr h="3360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346728"/>
                  </a:ext>
                </a:extLst>
              </a:tr>
              <a:tr h="22532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252833"/>
                  </a:ext>
                </a:extLst>
              </a:tr>
              <a:tr h="22532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812218"/>
                  </a:ext>
                </a:extLst>
              </a:tr>
              <a:tr h="22532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a 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898082"/>
                  </a:ext>
                </a:extLst>
              </a:tr>
              <a:tr h="22532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a14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900617"/>
                  </a:ext>
                </a:extLst>
              </a:tr>
              <a:tr h="22532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a 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745142"/>
                  </a:ext>
                </a:extLst>
              </a:tr>
              <a:tr h="22532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a29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683212"/>
                  </a:ext>
                </a:extLst>
              </a:tr>
              <a:tr h="22532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a 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088334"/>
                  </a:ext>
                </a:extLst>
              </a:tr>
              <a:tr h="22532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a 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091040"/>
                  </a:ext>
                </a:extLst>
              </a:tr>
              <a:tr h="22532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6978"/>
                  </a:ext>
                </a:extLst>
              </a:tr>
              <a:tr h="22532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0882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457200" y="971582"/>
            <a:ext cx="8229600" cy="6680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Distribuição de óbitos por Unidade da Federação, Brasil, 2019 (N=15)</a:t>
            </a:r>
            <a:endParaRPr lang="en-US" sz="3200" dirty="0">
              <a:solidFill>
                <a:srgbClr val="0070C0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6150" y="5368711"/>
            <a:ext cx="684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Secretarias de Saúde das Unidades da Federação.</a:t>
            </a:r>
          </a:p>
          <a:p>
            <a:r>
              <a:rPr lang="pt-BR" sz="1200" dirty="0"/>
              <a:t>Dados atualizados em 03/02/2019 e sujeitos a alterações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7584" y="1965"/>
            <a:ext cx="8551984" cy="464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Situação epidemiológica de 2019</a:t>
            </a:r>
          </a:p>
        </p:txBody>
      </p:sp>
      <p:pic>
        <p:nvPicPr>
          <p:cNvPr id="14" name="Imagem 13" descr="Fora do Manual: Adeus ao Zé Gotinha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94" y="5702"/>
            <a:ext cx="653006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5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7584" y="1965"/>
            <a:ext cx="8551984" cy="464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Situação epidemiológica de 2019</a:t>
            </a:r>
          </a:p>
        </p:txBody>
      </p:sp>
      <p:pic>
        <p:nvPicPr>
          <p:cNvPr id="4" name="Imagem 3" descr="Fora do Manual: Adeus ao Zé Gotinha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94" y="-3090"/>
            <a:ext cx="653006" cy="46802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34987" y="562404"/>
            <a:ext cx="2962275" cy="6326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8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Cobertura vacinal da tríplice viral da D1 por Unidade Federada, Brasil, 2019</a:t>
            </a:r>
            <a:endParaRPr lang="en-US" sz="2800" dirty="0">
              <a:solidFill>
                <a:srgbClr val="0070C0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pSp>
        <p:nvGrpSpPr>
          <p:cNvPr id="13" name="Grupo 78"/>
          <p:cNvGrpSpPr/>
          <p:nvPr/>
        </p:nvGrpSpPr>
        <p:grpSpPr>
          <a:xfrm>
            <a:off x="3544703" y="1705204"/>
            <a:ext cx="5519123" cy="4961812"/>
            <a:chOff x="3554050" y="710993"/>
            <a:chExt cx="5302652" cy="4795240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3"/>
            <a:srcRect t="-123" r="47027"/>
            <a:stretch/>
          </p:blipFill>
          <p:spPr>
            <a:xfrm>
              <a:off x="3554050" y="710993"/>
              <a:ext cx="4975653" cy="4795240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6409038" y="3232537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GO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654114" y="3068595"/>
              <a:ext cx="3253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b="1" dirty="0"/>
                <a:t>DF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934202" y="1929496"/>
              <a:ext cx="3459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b="1" dirty="0"/>
                <a:t>MA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667884" y="1765578"/>
              <a:ext cx="3459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b="1" dirty="0"/>
                <a:t>AM</a:t>
              </a:r>
              <a:endParaRPr lang="pt-BR" sz="900" b="1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559894" y="2527914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TO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7894939" y="3600189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ES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417275" y="4528028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SC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7652375" y="3962950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RJ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572643" y="3923490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SP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8386118" y="2454789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AL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7051590" y="3500161"/>
              <a:ext cx="3459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b="1" dirty="0"/>
                <a:t>MG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8408258" y="2102891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PB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5986969" y="4817747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RS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7224584" y="2218307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PI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5727357" y="2853151"/>
              <a:ext cx="3459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b="1" dirty="0"/>
                <a:t>MT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021080" y="1028013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RR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145547" y="1072978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AP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6063049" y="1741573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PA</a:t>
              </a:r>
            </a:p>
          </p:txBody>
        </p:sp>
        <p:cxnSp>
          <p:nvCxnSpPr>
            <p:cNvPr id="33" name="Conector de seta reta 58"/>
            <p:cNvCxnSpPr/>
            <p:nvPr/>
          </p:nvCxnSpPr>
          <p:spPr>
            <a:xfrm>
              <a:off x="8187381" y="2570205"/>
              <a:ext cx="2337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de seta reta 59"/>
            <p:cNvCxnSpPr/>
            <p:nvPr/>
          </p:nvCxnSpPr>
          <p:spPr>
            <a:xfrm>
              <a:off x="8064843" y="2685621"/>
              <a:ext cx="245076" cy="41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/>
            <p:cNvSpPr txBox="1"/>
            <p:nvPr/>
          </p:nvSpPr>
          <p:spPr>
            <a:xfrm>
              <a:off x="6197700" y="4225759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PR</a:t>
              </a:r>
            </a:p>
          </p:txBody>
        </p:sp>
        <p:cxnSp>
          <p:nvCxnSpPr>
            <p:cNvPr id="36" name="Conector de seta reta 63"/>
            <p:cNvCxnSpPr/>
            <p:nvPr/>
          </p:nvCxnSpPr>
          <p:spPr>
            <a:xfrm>
              <a:off x="7463481" y="4066514"/>
              <a:ext cx="275391" cy="41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65"/>
            <p:cNvCxnSpPr/>
            <p:nvPr/>
          </p:nvCxnSpPr>
          <p:spPr>
            <a:xfrm>
              <a:off x="7652375" y="3715605"/>
              <a:ext cx="275391" cy="41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ixaDeTexto 37"/>
            <p:cNvSpPr txBox="1"/>
            <p:nvPr/>
          </p:nvSpPr>
          <p:spPr>
            <a:xfrm>
              <a:off x="7392431" y="2737950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BA</a:t>
              </a: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8356708" y="1924742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RN</a:t>
              </a: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7632360" y="1873300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CE</a:t>
              </a: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3797871" y="2304017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AC</a:t>
              </a: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4803403" y="2589583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RO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5746471" y="3691556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MS</a:t>
              </a:r>
            </a:p>
          </p:txBody>
        </p:sp>
        <p:cxnSp>
          <p:nvCxnSpPr>
            <p:cNvPr id="44" name="Conector de seta reta 72"/>
            <p:cNvCxnSpPr/>
            <p:nvPr/>
          </p:nvCxnSpPr>
          <p:spPr>
            <a:xfrm>
              <a:off x="8175539" y="2037218"/>
              <a:ext cx="2337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de seta reta 73"/>
            <p:cNvCxnSpPr/>
            <p:nvPr/>
          </p:nvCxnSpPr>
          <p:spPr>
            <a:xfrm>
              <a:off x="8239833" y="2218307"/>
              <a:ext cx="2337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74"/>
            <p:cNvCxnSpPr/>
            <p:nvPr/>
          </p:nvCxnSpPr>
          <p:spPr>
            <a:xfrm>
              <a:off x="8239833" y="2357320"/>
              <a:ext cx="319279" cy="347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ixaDeTexto 46"/>
            <p:cNvSpPr txBox="1"/>
            <p:nvPr/>
          </p:nvSpPr>
          <p:spPr>
            <a:xfrm>
              <a:off x="8510713" y="2285704"/>
              <a:ext cx="34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/>
                <a:t>PE</a:t>
              </a:r>
            </a:p>
          </p:txBody>
        </p:sp>
      </p:grpSp>
      <p:grpSp>
        <p:nvGrpSpPr>
          <p:cNvPr id="48" name="Grupo 4"/>
          <p:cNvGrpSpPr/>
          <p:nvPr/>
        </p:nvGrpSpPr>
        <p:grpSpPr>
          <a:xfrm>
            <a:off x="7610041" y="5987582"/>
            <a:ext cx="1005906" cy="567605"/>
            <a:chOff x="7855026" y="4325756"/>
            <a:chExt cx="1156772" cy="950826"/>
          </a:xfrm>
        </p:grpSpPr>
        <p:sp>
          <p:nvSpPr>
            <p:cNvPr id="49" name="Retângulo 48"/>
            <p:cNvSpPr/>
            <p:nvPr/>
          </p:nvSpPr>
          <p:spPr>
            <a:xfrm>
              <a:off x="7855027" y="4472848"/>
              <a:ext cx="176269" cy="1322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7855027" y="4723570"/>
              <a:ext cx="176269" cy="1322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7855026" y="4966660"/>
              <a:ext cx="176269" cy="132203"/>
            </a:xfrm>
            <a:prstGeom prst="rect">
              <a:avLst/>
            </a:prstGeom>
            <a:solidFill>
              <a:srgbClr val="2479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8020277" y="4325756"/>
              <a:ext cx="677110" cy="67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&lt;50%</a:t>
              </a:r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8020275" y="4611718"/>
              <a:ext cx="991523" cy="41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50 &lt;95%</a:t>
              </a: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8020275" y="4864123"/>
              <a:ext cx="991523" cy="412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≥95%</a:t>
              </a:r>
            </a:p>
          </p:txBody>
        </p:sp>
      </p:grpSp>
      <p:graphicFrame>
        <p:nvGraphicFramePr>
          <p:cNvPr id="56" name="Tabe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570111"/>
              </p:ext>
            </p:extLst>
          </p:nvPr>
        </p:nvGraphicFramePr>
        <p:xfrm>
          <a:off x="602248" y="1923124"/>
          <a:ext cx="2648208" cy="4525972"/>
        </p:xfrm>
        <a:graphic>
          <a:graphicData uri="http://schemas.openxmlformats.org/drawingml/2006/table">
            <a:tbl>
              <a:tblPr/>
              <a:tblGrid>
                <a:gridCol w="1854912">
                  <a:extLst>
                    <a:ext uri="{9D8B030D-6E8A-4147-A177-3AD203B41FA5}">
                      <a16:colId xmlns:a16="http://schemas.microsoft.com/office/drawing/2014/main" val="2197817954"/>
                    </a:ext>
                  </a:extLst>
                </a:gridCol>
                <a:gridCol w="793296">
                  <a:extLst>
                    <a:ext uri="{9D8B030D-6E8A-4147-A177-3AD203B41FA5}">
                      <a16:colId xmlns:a16="http://schemas.microsoft.com/office/drawing/2014/main" val="1170663640"/>
                    </a:ext>
                  </a:extLst>
                </a:gridCol>
              </a:tblGrid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Unidade da Federação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84054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Rondônia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105,45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258735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Acre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83,23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71324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Amazonas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90,13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55831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Roraima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80,64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581491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Pará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77,94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50943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Amapá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81,56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244629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Tocantins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90,52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403452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Maranhão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83,14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443593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Piauí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86,24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415608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Ceará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102,08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49877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Rio Grande do Norte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89,69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65710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Paraíba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100,87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399719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Pernambuco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97,87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741075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Alagoas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104,06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842877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Sergipe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88,87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29223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Bahia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81,74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832401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Minas Gerais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97,18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379835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Espírito Santo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93,46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572739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Rio de Janeiro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92,22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08692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São Paulo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89,85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94469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Paraná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92,81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501863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Santa Catarina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95,02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52446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Rio Grande do Sul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91,93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037607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Mato Grosso do Sul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103,64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770243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Mato Grosso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88,41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98832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Goiás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85,93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260929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Distrito Federal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84,47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739983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91,10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82436"/>
                  </a:ext>
                </a:extLst>
              </a:tr>
            </a:tbl>
          </a:graphicData>
        </a:graphic>
      </p:graphicFrame>
      <p:sp>
        <p:nvSpPr>
          <p:cNvPr id="57" name="Retângulo 56"/>
          <p:cNvSpPr/>
          <p:nvPr/>
        </p:nvSpPr>
        <p:spPr>
          <a:xfrm>
            <a:off x="534987" y="649713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/>
              <a:t>Fonte: Sistema de Informação do Programa Nacional de Imunizações (CGPNI)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8488826" y="3680282"/>
            <a:ext cx="360113" cy="23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SE</a:t>
            </a:r>
          </a:p>
        </p:txBody>
      </p:sp>
    </p:spTree>
    <p:extLst>
      <p:ext uri="{BB962C8B-B14F-4D97-AF65-F5344CB8AC3E}">
        <p14:creationId xmlns:p14="http://schemas.microsoft.com/office/powerpoint/2010/main" val="165557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7584" y="1965"/>
            <a:ext cx="8551984" cy="464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Situação epidemiológica de 2020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5815" y="749422"/>
            <a:ext cx="8782492" cy="12282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Distribuição dos casos de sarampo por Semana Epidemiológica do início do exantema e classificação final, Semanas Epidemiológicas 01 a 06 de 2020, Brasil (N=2.184)</a:t>
            </a:r>
            <a:endParaRPr lang="en-US" sz="3200" dirty="0">
              <a:solidFill>
                <a:srgbClr val="0070C0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77592" y="5872677"/>
            <a:ext cx="684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Secretarias de Saúde das Unidades da Federação.</a:t>
            </a:r>
          </a:p>
          <a:p>
            <a:r>
              <a:rPr lang="pt-BR" sz="1200" dirty="0"/>
              <a:t>Dados atualizados em 12/02/2019 e sujeitos a alterações</a:t>
            </a:r>
          </a:p>
        </p:txBody>
      </p:sp>
      <p:pic>
        <p:nvPicPr>
          <p:cNvPr id="7" name="Imagem 6" descr="Fora do Manual: Adeus ao Zé Gotinha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94" y="5702"/>
            <a:ext cx="653006" cy="46802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2" y="2346593"/>
            <a:ext cx="8516447" cy="31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3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74" y="1799781"/>
            <a:ext cx="3667125" cy="350593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7584" y="1965"/>
            <a:ext cx="8508578" cy="464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Situação epidemiológica de 2020</a:t>
            </a:r>
          </a:p>
        </p:txBody>
      </p:sp>
      <p:pic>
        <p:nvPicPr>
          <p:cNvPr id="4" name="Imagem 3" descr="Fora do Manual: Adeus ao Zé Gotinha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94" y="5702"/>
            <a:ext cx="653006" cy="46802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28955" y="2110733"/>
            <a:ext cx="2695432" cy="132343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2020</a:t>
            </a:r>
          </a:p>
          <a:p>
            <a:r>
              <a:rPr lang="pt-BR" sz="1600" dirty="0"/>
              <a:t>Notificados: 2.184 </a:t>
            </a:r>
          </a:p>
          <a:p>
            <a:r>
              <a:rPr lang="pt-BR" sz="1600" dirty="0"/>
              <a:t>Confirmados:338</a:t>
            </a:r>
          </a:p>
          <a:p>
            <a:r>
              <a:rPr lang="pt-BR" sz="1600" dirty="0"/>
              <a:t>Descartados: 291</a:t>
            </a:r>
          </a:p>
          <a:p>
            <a:r>
              <a:rPr lang="pt-BR" sz="1600" dirty="0"/>
              <a:t>Em investigação: 1.555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032310" y="5305714"/>
            <a:ext cx="27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Surto c/ transmissão ativa</a:t>
            </a:r>
          </a:p>
        </p:txBody>
      </p:sp>
      <p:sp>
        <p:nvSpPr>
          <p:cNvPr id="7" name="Retângulo 6"/>
          <p:cNvSpPr/>
          <p:nvPr/>
        </p:nvSpPr>
        <p:spPr>
          <a:xfrm>
            <a:off x="5875361" y="5408765"/>
            <a:ext cx="156949" cy="9553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28955" y="4492335"/>
            <a:ext cx="2690037" cy="964197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09 UF com transmissão ativa do sarampo</a:t>
            </a:r>
          </a:p>
        </p:txBody>
      </p:sp>
    </p:spTree>
    <p:extLst>
      <p:ext uri="{BB962C8B-B14F-4D97-AF65-F5344CB8AC3E}">
        <p14:creationId xmlns:p14="http://schemas.microsoft.com/office/powerpoint/2010/main" val="200795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8010644" y="4332665"/>
            <a:ext cx="1047511" cy="3165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</a:rPr>
              <a:t>Rio de Janeiro (1)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971582"/>
            <a:ext cx="8229600" cy="6680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Óbito por sarampo, Brasil, 2020 (N=01)</a:t>
            </a:r>
            <a:endParaRPr lang="en-US" sz="3200" dirty="0">
              <a:solidFill>
                <a:srgbClr val="0070C0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6150" y="5689399"/>
            <a:ext cx="684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Secretarias de Saúde do estado do Rio de Janeiro.</a:t>
            </a:r>
          </a:p>
          <a:p>
            <a:r>
              <a:rPr lang="pt-BR" sz="1200" dirty="0"/>
              <a:t>Dados atualizados em 14/02/2019 e sujeitos a alterações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7584" y="1965"/>
            <a:ext cx="8551984" cy="464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Situação epidemiológica de 2020</a:t>
            </a:r>
          </a:p>
        </p:txBody>
      </p:sp>
      <p:pic>
        <p:nvPicPr>
          <p:cNvPr id="14" name="Imagem 13" descr="Fora do Manual: Adeus ao Zé Gotinha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94" y="5702"/>
            <a:ext cx="653006" cy="46802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6150" y="2243471"/>
            <a:ext cx="2485152" cy="1499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Sexo masculino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Não vacinado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08 meses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Condição de desnutrição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/>
          <a:srcRect l="3863" t="2318" r="5256"/>
          <a:stretch/>
        </p:blipFill>
        <p:spPr>
          <a:xfrm>
            <a:off x="3329013" y="1639626"/>
            <a:ext cx="4189227" cy="4071769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6786024" y="4482747"/>
            <a:ext cx="1058349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9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7584" y="1965"/>
            <a:ext cx="8621526" cy="464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Estratégia Nacional de Eliminação do sarampo</a:t>
            </a:r>
          </a:p>
        </p:txBody>
      </p:sp>
      <p:pic>
        <p:nvPicPr>
          <p:cNvPr id="3" name="Imagem 2" descr="Fora do Manual: Adeus ao Zé Gotinha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42" y="1965"/>
            <a:ext cx="522542" cy="3716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656653520"/>
              </p:ext>
            </p:extLst>
          </p:nvPr>
        </p:nvGraphicFramePr>
        <p:xfrm>
          <a:off x="473149" y="616688"/>
          <a:ext cx="8500730" cy="624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46298" y="1552357"/>
            <a:ext cx="2892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Realizada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117805" y="1552357"/>
            <a:ext cx="3696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Continuidade das estratégias de vacinação</a:t>
            </a:r>
          </a:p>
        </p:txBody>
      </p:sp>
    </p:spTree>
    <p:extLst>
      <p:ext uri="{BB962C8B-B14F-4D97-AF65-F5344CB8AC3E}">
        <p14:creationId xmlns:p14="http://schemas.microsoft.com/office/powerpoint/2010/main" val="435433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7584" y="1965"/>
            <a:ext cx="8621526" cy="464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Estratégia Nacional de Eliminação do sarampo</a:t>
            </a:r>
          </a:p>
        </p:txBody>
      </p:sp>
      <p:pic>
        <p:nvPicPr>
          <p:cNvPr id="3" name="Imagem 2" descr="Fora do Manual: Adeus ao Zé Gotinha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42" y="1965"/>
            <a:ext cx="522542" cy="3716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CaixaDeTexto 9"/>
          <p:cNvSpPr txBox="1"/>
          <p:nvPr/>
        </p:nvSpPr>
        <p:spPr>
          <a:xfrm>
            <a:off x="1818167" y="2052084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REALIZADA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539562" y="2040117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PROGRAMADA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800449"/>
              </p:ext>
            </p:extLst>
          </p:nvPr>
        </p:nvGraphicFramePr>
        <p:xfrm>
          <a:off x="802949" y="1687286"/>
          <a:ext cx="3589541" cy="4525966"/>
        </p:xfrm>
        <a:graphic>
          <a:graphicData uri="http://schemas.openxmlformats.org/drawingml/2006/table">
            <a:tbl>
              <a:tblPr firstRow="1" firstCol="1" bandRow="1"/>
              <a:tblGrid>
                <a:gridCol w="934604">
                  <a:extLst>
                    <a:ext uri="{9D8B030D-6E8A-4147-A177-3AD203B41FA5}">
                      <a16:colId xmlns:a16="http://schemas.microsoft.com/office/drawing/2014/main" val="3177296183"/>
                    </a:ext>
                  </a:extLst>
                </a:gridCol>
                <a:gridCol w="465235">
                  <a:extLst>
                    <a:ext uri="{9D8B030D-6E8A-4147-A177-3AD203B41FA5}">
                      <a16:colId xmlns:a16="http://schemas.microsoft.com/office/drawing/2014/main" val="1382341376"/>
                    </a:ext>
                  </a:extLst>
                </a:gridCol>
                <a:gridCol w="452828">
                  <a:extLst>
                    <a:ext uri="{9D8B030D-6E8A-4147-A177-3AD203B41FA5}">
                      <a16:colId xmlns:a16="http://schemas.microsoft.com/office/drawing/2014/main" val="785776554"/>
                    </a:ext>
                  </a:extLst>
                </a:gridCol>
                <a:gridCol w="868437">
                  <a:extLst>
                    <a:ext uri="{9D8B030D-6E8A-4147-A177-3AD203B41FA5}">
                      <a16:colId xmlns:a16="http://schemas.microsoft.com/office/drawing/2014/main" val="2554134736"/>
                    </a:ext>
                  </a:extLst>
                </a:gridCol>
                <a:gridCol w="868437">
                  <a:extLst>
                    <a:ext uri="{9D8B030D-6E8A-4147-A177-3AD203B41FA5}">
                      <a16:colId xmlns:a16="http://schemas.microsoft.com/office/drawing/2014/main" val="4240183825"/>
                    </a:ext>
                  </a:extLst>
                </a:gridCol>
              </a:tblGrid>
              <a:tr h="14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Unidade Federada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 (Anos)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52186"/>
                  </a:ext>
                </a:extLst>
              </a:tr>
              <a:tr h="3841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a 9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a 14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 a 19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Estimativa de não vacinados 5 a 19 anos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76949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Distrito Federal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9.443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12.913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505605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Goiás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20.799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47.810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11.548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80.157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806973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7.849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17.241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4.450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29.540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30322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 do Sul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16.467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26.583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5.184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48.234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022362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Alagoas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25.636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35.242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2.476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63.354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35296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Bahia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109.813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103.277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12.555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225.645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98690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Ceará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27.879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89.446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14.147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131.472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356890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Maranhão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62.519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27.319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93.805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435518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Paraíba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23.581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18.919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4.287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46.787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489192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Pernambuco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29.994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37.590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3.354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70.938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865187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Piauí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36.712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38.494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6.205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81.411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689777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Norte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19.526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29.149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7.208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55.883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170980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Sergipe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15.159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28.515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5.288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48.962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29475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2.571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1.227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3.798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109145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Amapá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22.335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15.023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38.835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72371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4.468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3.724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9.139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64714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Pará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84.923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34.902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9.049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128.874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447129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Rondônia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7.967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12.388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1.221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21.576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718520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Roraima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1.730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2.862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4.695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366534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Tocantins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13.100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14.740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2.200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30.040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659312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Espirito Santo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28.679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2.660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39.927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23339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Minas Gerais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142.375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320.698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66.344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529.417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964119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27.673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167.980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19.410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215.063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916766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Paulo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72.948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322.880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59.656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455.484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515632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Paraná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37.535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133.006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47.538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218.079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01145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Sul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67.271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149.370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27.871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244.512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540624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Catarina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24.413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93.208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34.564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152.185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804144"/>
                  </a:ext>
                </a:extLst>
              </a:tr>
              <a:tr h="14282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923.274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1.803.742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353.709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3.080.725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832950"/>
                  </a:ext>
                </a:extLst>
              </a:tr>
            </a:tbl>
          </a:graphicData>
        </a:graphic>
      </p:graphicFrame>
      <p:cxnSp>
        <p:nvCxnSpPr>
          <p:cNvPr id="12" name="Conector de Seta Reta 11"/>
          <p:cNvCxnSpPr/>
          <p:nvPr/>
        </p:nvCxnSpPr>
        <p:spPr>
          <a:xfrm flipV="1">
            <a:off x="6749143" y="4432664"/>
            <a:ext cx="0" cy="1667467"/>
          </a:xfrm>
          <a:prstGeom prst="straightConnector1">
            <a:avLst/>
          </a:prstGeom>
          <a:ln w="635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188311" y="2864118"/>
            <a:ext cx="332867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 </a:t>
            </a:r>
            <a:r>
              <a:rPr lang="pt-BR" dirty="0"/>
              <a:t>de vacinação para as pessoas de 5 a 19 anos de idade: </a:t>
            </a:r>
            <a:r>
              <a:rPr lang="pt-BR" dirty="0">
                <a:solidFill>
                  <a:srgbClr val="FF0000"/>
                </a:solidFill>
              </a:rPr>
              <a:t>2.926.688</a:t>
            </a:r>
            <a:r>
              <a:rPr lang="pt-BR" dirty="0"/>
              <a:t> pessoas (95% da estimativa de não vacinados)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4392490" y="6100131"/>
            <a:ext cx="2356653" cy="30704"/>
          </a:xfrm>
          <a:prstGeom prst="line">
            <a:avLst/>
          </a:prstGeom>
          <a:ln w="63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695848" y="6214738"/>
            <a:ext cx="6848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DEIDT/SVS/MS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15924" y="727165"/>
            <a:ext cx="7748659" cy="7469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1" dirty="0">
                <a:solidFill>
                  <a:srgbClr val="0070C0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Estimativa de não vacinados com a primeira dose (D1) para o sarampo, Brasil, 2019</a:t>
            </a:r>
            <a:endParaRPr lang="pt-B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8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7584" y="1965"/>
            <a:ext cx="8621526" cy="464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Estratégias diferenciadas</a:t>
            </a:r>
          </a:p>
        </p:txBody>
      </p:sp>
      <p:pic>
        <p:nvPicPr>
          <p:cNvPr id="3" name="Imagem 2" descr="Fora do Manual: Adeus ao Zé Gotinha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42" y="1965"/>
            <a:ext cx="522542" cy="3716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CaixaDeTexto 9"/>
          <p:cNvSpPr txBox="1"/>
          <p:nvPr/>
        </p:nvSpPr>
        <p:spPr>
          <a:xfrm>
            <a:off x="1818167" y="2052084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REALIZADA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539562" y="2040117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PROGRAMADA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361507" y="1116419"/>
          <a:ext cx="8612372" cy="549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9437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7584" y="1965"/>
            <a:ext cx="8621526" cy="464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Distribuição de vacinas</a:t>
            </a:r>
          </a:p>
        </p:txBody>
      </p:sp>
      <p:pic>
        <p:nvPicPr>
          <p:cNvPr id="3" name="Imagem 2" descr="Fora do Manual: Adeus ao Zé Gotinha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42" y="1965"/>
            <a:ext cx="522542" cy="3716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CaixaDeTexto 9"/>
          <p:cNvSpPr txBox="1"/>
          <p:nvPr/>
        </p:nvSpPr>
        <p:spPr>
          <a:xfrm>
            <a:off x="1818167" y="2052084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REALIZADA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539562" y="2040117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PROGRAMADA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0399" y="621396"/>
            <a:ext cx="8782492" cy="10031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1" dirty="0">
                <a:solidFill>
                  <a:srgbClr val="0070C0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Doses de vacina tríplice viral enviadas às UF para a 1ª etapa de vacinação contra o sarampo, Brasil, 2020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0399" y="6213733"/>
            <a:ext cx="68488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* Tríplice viral</a:t>
            </a:r>
            <a:br>
              <a:rPr lang="pt-BR" sz="1050" dirty="0"/>
            </a:br>
            <a:r>
              <a:rPr lang="pt-BR" sz="1050" dirty="0"/>
              <a:t>Fonte: DEIDT/SVS/MS</a:t>
            </a:r>
          </a:p>
          <a:p>
            <a:r>
              <a:rPr lang="pt-BR" sz="1050" dirty="0"/>
              <a:t>Atualização: 12/02/2020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5730"/>
              </p:ext>
            </p:extLst>
          </p:nvPr>
        </p:nvGraphicFramePr>
        <p:xfrm>
          <a:off x="2542991" y="1422854"/>
          <a:ext cx="4476264" cy="5059019"/>
        </p:xfrm>
        <a:graphic>
          <a:graphicData uri="http://schemas.openxmlformats.org/drawingml/2006/table">
            <a:tbl>
              <a:tblPr firstRow="1" firstCol="1" bandRow="1"/>
              <a:tblGrid>
                <a:gridCol w="1817946">
                  <a:extLst>
                    <a:ext uri="{9D8B030D-6E8A-4147-A177-3AD203B41FA5}">
                      <a16:colId xmlns:a16="http://schemas.microsoft.com/office/drawing/2014/main" val="1757553411"/>
                    </a:ext>
                  </a:extLst>
                </a:gridCol>
                <a:gridCol w="2658318">
                  <a:extLst>
                    <a:ext uri="{9D8B030D-6E8A-4147-A177-3AD203B41FA5}">
                      <a16:colId xmlns:a16="http://schemas.microsoft.com/office/drawing/2014/main" val="537657527"/>
                    </a:ext>
                  </a:extLst>
                </a:gridCol>
              </a:tblGrid>
              <a:tr h="20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Unidade Federada</a:t>
                      </a:r>
                    </a:p>
                  </a:txBody>
                  <a:tcPr marL="7399" marR="7399" marT="54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 doses de TV* distribuídas</a:t>
                      </a:r>
                    </a:p>
                  </a:txBody>
                  <a:tcPr marL="7399" marR="7399" marT="54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2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586782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89833"/>
                  </a:ext>
                </a:extLst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Alagoas</a:t>
                      </a:r>
                    </a:p>
                  </a:txBody>
                  <a:tcPr marL="7399" marR="7399" marT="20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130.000</a:t>
                      </a:r>
                    </a:p>
                  </a:txBody>
                  <a:tcPr marL="7399" marR="7399" marT="20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637800"/>
                  </a:ext>
                </a:extLst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7399" marR="7399" marT="20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74.000</a:t>
                      </a:r>
                    </a:p>
                  </a:txBody>
                  <a:tcPr marL="7399" marR="7399" marT="20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871768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Amapá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288382"/>
                  </a:ext>
                </a:extLst>
              </a:tr>
              <a:tr h="16478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Bahia</a:t>
                      </a:r>
                    </a:p>
                  </a:txBody>
                  <a:tcPr marL="7399" marR="7399" marT="20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255.000</a:t>
                      </a:r>
                    </a:p>
                  </a:txBody>
                  <a:tcPr marL="7399" marR="7399" marT="20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3060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Ceará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323676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Distrito Federal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607250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Espírito Santo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707811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Goiás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691447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Maranhão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784400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Minas Gerais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894764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 do Sul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751616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584193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Pará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215860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Paraíba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64224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Pernambuco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265413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Piauí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044394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Paraná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567643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147899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Norte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297327"/>
                  </a:ext>
                </a:extLst>
              </a:tr>
              <a:tr h="16581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Rondônia</a:t>
                      </a:r>
                    </a:p>
                  </a:txBody>
                  <a:tcPr marL="7399" marR="7399" marT="212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</a:p>
                  </a:txBody>
                  <a:tcPr marL="7399" marR="7399" marT="212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208244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Roraima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334288"/>
                  </a:ext>
                </a:extLst>
              </a:tr>
              <a:tr h="16581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Sul</a:t>
                      </a:r>
                    </a:p>
                  </a:txBody>
                  <a:tcPr marL="7399" marR="7399" marT="212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334.000</a:t>
                      </a:r>
                    </a:p>
                  </a:txBody>
                  <a:tcPr marL="7399" marR="7399" marT="212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646894"/>
                  </a:ext>
                </a:extLst>
              </a:tr>
              <a:tr h="16581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Catarina</a:t>
                      </a:r>
                    </a:p>
                  </a:txBody>
                  <a:tcPr marL="7399" marR="7399" marT="212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350.000</a:t>
                      </a:r>
                    </a:p>
                  </a:txBody>
                  <a:tcPr marL="7399" marR="7399" marT="212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271297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Sergipe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</a:p>
                  </a:txBody>
                  <a:tcPr marL="7399" marR="7399" marT="20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47090"/>
                  </a:ext>
                </a:extLst>
              </a:tr>
              <a:tr h="16581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Paulo</a:t>
                      </a:r>
                    </a:p>
                  </a:txBody>
                  <a:tcPr marL="7399" marR="7399" marT="212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1.155.000</a:t>
                      </a:r>
                    </a:p>
                  </a:txBody>
                  <a:tcPr marL="7399" marR="7399" marT="212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835900"/>
                  </a:ext>
                </a:extLst>
              </a:tr>
              <a:tr h="15135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Tocantins</a:t>
                      </a:r>
                    </a:p>
                  </a:txBody>
                  <a:tcPr marL="7399" marR="7399" marT="7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7399" marR="7399" marT="7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459944"/>
                  </a:ext>
                </a:extLst>
              </a:tr>
              <a:tr h="18975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</a:p>
                  </a:txBody>
                  <a:tcPr marL="7399" marR="7399" marT="212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5.626.000</a:t>
                      </a:r>
                    </a:p>
                  </a:txBody>
                  <a:tcPr marL="7399" marR="7399" marT="212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2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343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703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7086" y="728184"/>
            <a:ext cx="8267701" cy="6543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Conteúdos a serem abordados</a:t>
            </a:r>
          </a:p>
          <a:p>
            <a:pPr algn="l"/>
            <a:endParaRPr lang="pt-BR" sz="2400" b="1" dirty="0">
              <a:solidFill>
                <a:schemeClr val="accent1">
                  <a:lumMod val="50000"/>
                </a:schemeClr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ea typeface="Microsoft Himalaya" panose="01010100010101010101" pitchFamily="2" charset="0"/>
                <a:cs typeface="Microsoft Himalaya" panose="01010100010101010101" pitchFamily="2" charset="0"/>
              </a:rPr>
              <a:t>Cenário epidemiológico do sarampo nas Américas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ea typeface="Microsoft Himalaya" panose="01010100010101010101" pitchFamily="2" charset="0"/>
                <a:cs typeface="Microsoft Himalaya" panose="01010100010101010101" pitchFamily="2" charset="0"/>
              </a:rPr>
              <a:t>Linha do tempo – era pós eliminação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ea typeface="Microsoft Himalaya" panose="01010100010101010101" pitchFamily="2" charset="0"/>
                <a:cs typeface="Microsoft Himalaya" panose="01010100010101010101" pitchFamily="2" charset="0"/>
              </a:rPr>
              <a:t>Cenário epidemiológico do sarampo – 2018 a 2020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ea typeface="Microsoft Himalaya" panose="01010100010101010101" pitchFamily="2" charset="0"/>
                <a:cs typeface="Microsoft Himalaya" panose="01010100010101010101" pitchFamily="2" charset="0"/>
              </a:rPr>
              <a:t>Coberturas Vacinais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ea typeface="Microsoft Himalaya" panose="01010100010101010101" pitchFamily="2" charset="0"/>
                <a:cs typeface="Microsoft Himalaya" panose="01010100010101010101" pitchFamily="2" charset="0"/>
              </a:rPr>
              <a:t>Situação da certificação da eliminação do vírus do sarampo no Brasil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t-BR" sz="2400" dirty="0"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t-BR" sz="2400" dirty="0"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t-BR" sz="2400" dirty="0"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algn="l"/>
            <a:endParaRPr lang="en-US" sz="2400" b="1" dirty="0">
              <a:solidFill>
                <a:schemeClr val="accent1">
                  <a:lumMod val="50000"/>
                </a:schemeClr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04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645412"/>
            <a:ext cx="9144068" cy="16522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5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Situação da certificação da eliminação do vírus do sarampo no Brasil</a:t>
            </a:r>
          </a:p>
        </p:txBody>
      </p:sp>
      <p:pic>
        <p:nvPicPr>
          <p:cNvPr id="3" name="Imagem 2" descr="Fora do Manual: Adeus ao Zé Gotinha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08" y="1203085"/>
            <a:ext cx="1472703" cy="104740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CaixaDeTexto 9"/>
          <p:cNvSpPr txBox="1"/>
          <p:nvPr/>
        </p:nvSpPr>
        <p:spPr>
          <a:xfrm>
            <a:off x="1818167" y="2052084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REALIZADA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539562" y="2040117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PROGRAMADA</a:t>
            </a:r>
          </a:p>
        </p:txBody>
      </p:sp>
    </p:spTree>
    <p:extLst>
      <p:ext uri="{BB962C8B-B14F-4D97-AF65-F5344CB8AC3E}">
        <p14:creationId xmlns:p14="http://schemas.microsoft.com/office/powerpoint/2010/main" val="2114050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818167" y="2052084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REALIZADA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49221917"/>
              </p:ext>
            </p:extLst>
          </p:nvPr>
        </p:nvGraphicFramePr>
        <p:xfrm>
          <a:off x="448889" y="1652488"/>
          <a:ext cx="5527962" cy="4954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/>
          <p:cNvSpPr/>
          <p:nvPr/>
        </p:nvSpPr>
        <p:spPr>
          <a:xfrm>
            <a:off x="6301047" y="2235005"/>
            <a:ext cx="2452255" cy="1487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Após interromper a circulação do vírus do sarampo, o processo de certificação poderá durar de 12 a 36 meses</a:t>
            </a:r>
            <a:endParaRPr lang="pt-BR" dirty="0"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7584" y="1965"/>
            <a:ext cx="8621526" cy="464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Processo de certificação de eliminação do sarampo no Brasil</a:t>
            </a:r>
          </a:p>
        </p:txBody>
      </p:sp>
      <p:pic>
        <p:nvPicPr>
          <p:cNvPr id="14" name="Imagem 13" descr="Fora do Manual: Adeus ao Zé Gotinha!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42" y="1965"/>
            <a:ext cx="522542" cy="3716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97449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818167" y="2052084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REALIZADA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7584" y="1965"/>
            <a:ext cx="8621526" cy="464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Processo de certificação de eliminação do sarampo no Brasil</a:t>
            </a:r>
          </a:p>
        </p:txBody>
      </p:sp>
      <p:pic>
        <p:nvPicPr>
          <p:cNvPr id="14" name="Imagem 13" descr="Fora do Manual: Adeus ao Zé Gotinha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42" y="1965"/>
            <a:ext cx="522542" cy="3716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209648" y="746685"/>
            <a:ext cx="851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XXV Reunião do Grupo Técnico Assessor (GTA), ocorrida de 9 a 11 de julho de 2019, foram feitas as seguintes recomendações sobre a situação do sarampo no Mundo: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53593428"/>
              </p:ext>
            </p:extLst>
          </p:nvPr>
        </p:nvGraphicFramePr>
        <p:xfrm>
          <a:off x="118207" y="1579418"/>
          <a:ext cx="8842021" cy="5191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3133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64932416"/>
              </p:ext>
            </p:extLst>
          </p:nvPr>
        </p:nvGraphicFramePr>
        <p:xfrm>
          <a:off x="1163780" y="1371600"/>
          <a:ext cx="7705899" cy="4688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-17584" y="1965"/>
            <a:ext cx="8621526" cy="464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Estratégias para certificação da eliminação do sarampo</a:t>
            </a:r>
          </a:p>
        </p:txBody>
      </p:sp>
      <p:pic>
        <p:nvPicPr>
          <p:cNvPr id="7" name="Imagem 6" descr="Fora do Manual: Adeus ao Zé Gotinha!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42" y="1965"/>
            <a:ext cx="522542" cy="3716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11994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55428163"/>
              </p:ext>
            </p:extLst>
          </p:nvPr>
        </p:nvGraphicFramePr>
        <p:xfrm>
          <a:off x="0" y="1965"/>
          <a:ext cx="9126484" cy="6797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762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21679165"/>
              </p:ext>
            </p:extLst>
          </p:nvPr>
        </p:nvGraphicFramePr>
        <p:xfrm>
          <a:off x="99753" y="473826"/>
          <a:ext cx="8936181" cy="617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517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46567375"/>
              </p:ext>
            </p:extLst>
          </p:nvPr>
        </p:nvGraphicFramePr>
        <p:xfrm>
          <a:off x="0" y="798022"/>
          <a:ext cx="8936181" cy="594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073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91945349"/>
              </p:ext>
            </p:extLst>
          </p:nvPr>
        </p:nvGraphicFramePr>
        <p:xfrm>
          <a:off x="0" y="798022"/>
          <a:ext cx="8936181" cy="594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0414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</p:spTree>
    <p:extLst>
      <p:ext uri="{BB962C8B-B14F-4D97-AF65-F5344CB8AC3E}">
        <p14:creationId xmlns:p14="http://schemas.microsoft.com/office/powerpoint/2010/main" val="2789172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91" y="0"/>
            <a:ext cx="9130087" cy="831668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9341485"/>
            </a:xfrm>
            <a:custGeom>
              <a:avLst/>
              <a:gdLst/>
              <a:ahLst/>
              <a:cxnLst/>
              <a:rect l="l" t="t" r="r" b="b"/>
              <a:pathLst>
                <a:path w="20104100" h="9341485">
                  <a:moveTo>
                    <a:pt x="20104099" y="0"/>
                  </a:moveTo>
                  <a:lnTo>
                    <a:pt x="0" y="0"/>
                  </a:lnTo>
                  <a:lnTo>
                    <a:pt x="0" y="9340867"/>
                  </a:lnTo>
                  <a:lnTo>
                    <a:pt x="20104099" y="934086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4" name="object 4"/>
            <p:cNvSpPr/>
            <p:nvPr/>
          </p:nvSpPr>
          <p:spPr>
            <a:xfrm>
              <a:off x="1820677" y="0"/>
              <a:ext cx="16266729" cy="88822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85687" y="6147960"/>
            <a:ext cx="68488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419" sz="1050" dirty="0">
                <a:solidFill>
                  <a:prstClr val="black"/>
                </a:solidFill>
              </a:rPr>
              <a:t>*Dados </a:t>
            </a:r>
            <a:r>
              <a:rPr lang="es-419" sz="1050" dirty="0" err="1">
                <a:solidFill>
                  <a:prstClr val="black"/>
                </a:solidFill>
              </a:rPr>
              <a:t>atualizados</a:t>
            </a:r>
            <a:r>
              <a:rPr lang="es-419" sz="1050" dirty="0">
                <a:solidFill>
                  <a:prstClr val="black"/>
                </a:solidFill>
              </a:rPr>
              <a:t> até SE 42 de 2019</a:t>
            </a:r>
          </a:p>
          <a:p>
            <a:pPr lvl="0">
              <a:defRPr/>
            </a:pPr>
            <a:r>
              <a:rPr lang="es-419" sz="1050" dirty="0" err="1">
                <a:solidFill>
                  <a:prstClr val="black"/>
                </a:solidFill>
              </a:rPr>
              <a:t>Fonte</a:t>
            </a:r>
            <a:r>
              <a:rPr lang="es-419" sz="1050" dirty="0">
                <a:solidFill>
                  <a:prstClr val="black"/>
                </a:solidFill>
              </a:rPr>
              <a:t>: </a:t>
            </a:r>
            <a:r>
              <a:rPr lang="es-419" sz="1050" dirty="0" err="1">
                <a:solidFill>
                  <a:prstClr val="black"/>
                </a:solidFill>
              </a:rPr>
              <a:t>Organização</a:t>
            </a:r>
            <a:r>
              <a:rPr lang="es-419" sz="1050" dirty="0">
                <a:solidFill>
                  <a:prstClr val="black"/>
                </a:solidFill>
              </a:rPr>
              <a:t> Pan-Americana de </a:t>
            </a:r>
            <a:r>
              <a:rPr lang="es-419" sz="1050" dirty="0" err="1">
                <a:solidFill>
                  <a:prstClr val="black"/>
                </a:solidFill>
              </a:rPr>
              <a:t>Saúde</a:t>
            </a:r>
            <a:r>
              <a:rPr lang="es-419" sz="1050" dirty="0">
                <a:solidFill>
                  <a:prstClr val="black"/>
                </a:solidFill>
              </a:rPr>
              <a:t> (OPAS)/ </a:t>
            </a:r>
            <a:r>
              <a:rPr lang="es-419" sz="1050" dirty="0" err="1">
                <a:solidFill>
                  <a:prstClr val="black"/>
                </a:solidFill>
              </a:rPr>
              <a:t>Organização</a:t>
            </a:r>
            <a:r>
              <a:rPr lang="es-419" sz="1050" dirty="0">
                <a:solidFill>
                  <a:prstClr val="black"/>
                </a:solidFill>
              </a:rPr>
              <a:t> Mundial da </a:t>
            </a:r>
            <a:r>
              <a:rPr lang="es-419" sz="1050" dirty="0" err="1">
                <a:solidFill>
                  <a:prstClr val="black"/>
                </a:solidFill>
              </a:rPr>
              <a:t>Saúde</a:t>
            </a:r>
            <a:r>
              <a:rPr lang="es-419" sz="1050" dirty="0">
                <a:solidFill>
                  <a:prstClr val="black"/>
                </a:solidFill>
              </a:rPr>
              <a:t> (OMS)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701"/>
            <a:ext cx="8476340" cy="5494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Cenário epidemiológico do sarampo nas Américas</a:t>
            </a:r>
          </a:p>
          <a:p>
            <a:pPr algn="r"/>
            <a:endParaRPr lang="en-US" sz="3600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13" name="Imagem 12" descr="Fora do Manual: Adeus ao Zé Gotinha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94" y="5702"/>
            <a:ext cx="653006" cy="468028"/>
          </a:xfrm>
          <a:prstGeom prst="rect">
            <a:avLst/>
          </a:prstGeom>
        </p:spPr>
      </p:pic>
      <p:graphicFrame>
        <p:nvGraphicFramePr>
          <p:cNvPr id="14" name="Chart 4">
            <a:extLst>
              <a:ext uri="{FF2B5EF4-FFF2-40B4-BE49-F238E27FC236}">
                <a16:creationId xmlns:a16="http://schemas.microsoft.com/office/drawing/2014/main" id="{0DBC2325-8B19-4BF7-B56F-79274FA352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185041"/>
              </p:ext>
            </p:extLst>
          </p:nvPr>
        </p:nvGraphicFramePr>
        <p:xfrm>
          <a:off x="-44950" y="3114675"/>
          <a:ext cx="4608157" cy="303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3">
            <a:extLst>
              <a:ext uri="{FF2B5EF4-FFF2-40B4-BE49-F238E27FC236}">
                <a16:creationId xmlns:a16="http://schemas.microsoft.com/office/drawing/2014/main" id="{1A241C12-F154-4196-9156-D5508A2C3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763922"/>
              </p:ext>
            </p:extLst>
          </p:nvPr>
        </p:nvGraphicFramePr>
        <p:xfrm>
          <a:off x="4522780" y="3114675"/>
          <a:ext cx="3982453" cy="303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tângulo 15"/>
          <p:cNvSpPr/>
          <p:nvPr/>
        </p:nvSpPr>
        <p:spPr>
          <a:xfrm>
            <a:off x="122367" y="640451"/>
            <a:ext cx="8881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Distribuição dos casos de sarampo por semana epidemiológica nas Américas, 2019*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5130" y="1802988"/>
            <a:ext cx="81153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Nas Américas, 12.621 casos haviam sido confirmados até a SE42/2019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99% dos casos foram registrados em apenas cinco países da Região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95194" y="3114675"/>
            <a:ext cx="942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N= 12.520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757806" y="3073947"/>
            <a:ext cx="942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N= 101</a:t>
            </a:r>
          </a:p>
        </p:txBody>
      </p:sp>
    </p:spTree>
    <p:extLst>
      <p:ext uri="{BB962C8B-B14F-4D97-AF65-F5344CB8AC3E}">
        <p14:creationId xmlns:p14="http://schemas.microsoft.com/office/powerpoint/2010/main" val="838927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DV_Secretarias_MS-TEMPLATE-STANDART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508744" y="882502"/>
            <a:ext cx="250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2601786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7584" y="1965"/>
            <a:ext cx="8621526" cy="464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Meta da Campanha de vacinação </a:t>
            </a:r>
          </a:p>
        </p:txBody>
      </p:sp>
      <p:pic>
        <p:nvPicPr>
          <p:cNvPr id="3" name="Imagem 2" descr="Fora do Manual: Adeus ao Zé Gotinha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42" y="1965"/>
            <a:ext cx="522542" cy="3716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CaixaDeTexto 9"/>
          <p:cNvSpPr txBox="1"/>
          <p:nvPr/>
        </p:nvSpPr>
        <p:spPr>
          <a:xfrm>
            <a:off x="1818167" y="2052084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REALIZADA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539562" y="2040117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PROGRAMADA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7081652" y="4718528"/>
            <a:ext cx="0" cy="1667467"/>
          </a:xfrm>
          <a:prstGeom prst="straightConnector1">
            <a:avLst/>
          </a:prstGeom>
          <a:ln w="635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417316" y="3146131"/>
            <a:ext cx="3328672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Meta</a:t>
            </a:r>
            <a:r>
              <a:rPr lang="pt-BR" dirty="0"/>
              <a:t> da Campanha de vacinação para as pessoas de 5 a 19 anos de idade (10/02 a 13/03): </a:t>
            </a:r>
            <a:r>
              <a:rPr lang="pt-BR" dirty="0">
                <a:solidFill>
                  <a:srgbClr val="FF0000"/>
                </a:solidFill>
              </a:rPr>
              <a:t>2.884.496</a:t>
            </a:r>
            <a:r>
              <a:rPr lang="pt-BR" dirty="0"/>
              <a:t> pessoas (95% da estimativa de não vacinados)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4724999" y="6385995"/>
            <a:ext cx="2356653" cy="30704"/>
          </a:xfrm>
          <a:prstGeom prst="line">
            <a:avLst/>
          </a:prstGeom>
          <a:ln w="63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695848" y="6426423"/>
            <a:ext cx="6848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DEIDT/SVS/MS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54876" y="676840"/>
            <a:ext cx="8206351" cy="9014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1" dirty="0">
                <a:solidFill>
                  <a:srgbClr val="0070C0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Estimativa da população não vacinada contra o sarampo de 5 a 19 anos, Brasil, 2019</a:t>
            </a:r>
            <a:endParaRPr lang="pt-BR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0859"/>
              </p:ext>
            </p:extLst>
          </p:nvPr>
        </p:nvGraphicFramePr>
        <p:xfrm>
          <a:off x="672185" y="1704109"/>
          <a:ext cx="4266261" cy="4664757"/>
        </p:xfrm>
        <a:graphic>
          <a:graphicData uri="http://schemas.openxmlformats.org/drawingml/2006/table">
            <a:tbl>
              <a:tblPr firstRow="1" bandRow="1"/>
              <a:tblGrid>
                <a:gridCol w="1516522">
                  <a:extLst>
                    <a:ext uri="{9D8B030D-6E8A-4147-A177-3AD203B41FA5}">
                      <a16:colId xmlns:a16="http://schemas.microsoft.com/office/drawing/2014/main" val="1705298672"/>
                    </a:ext>
                  </a:extLst>
                </a:gridCol>
                <a:gridCol w="2749739">
                  <a:extLst>
                    <a:ext uri="{9D8B030D-6E8A-4147-A177-3AD203B41FA5}">
                      <a16:colId xmlns:a16="http://schemas.microsoft.com/office/drawing/2014/main" val="1264309521"/>
                    </a:ext>
                  </a:extLst>
                </a:gridCol>
              </a:tblGrid>
              <a:tr h="2257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7419" marR="7419" marT="7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 não vacinados na população</a:t>
                      </a:r>
                      <a:r>
                        <a:rPr lang="pt-BR" sz="9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de 5 a 19 anos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28822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3.752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899830"/>
                  </a:ext>
                </a:extLst>
              </a:tr>
              <a:tr h="153189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Alagoas</a:t>
                      </a:r>
                    </a:p>
                  </a:txBody>
                  <a:tcPr marL="7419" marR="7419" marT="20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62.863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765805"/>
                  </a:ext>
                </a:extLst>
              </a:tr>
              <a:tr h="153189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7419" marR="7419" marT="20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9.035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307087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Amapá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38406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713002"/>
                  </a:ext>
                </a:extLst>
              </a:tr>
              <a:tr h="153189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Bahia</a:t>
                      </a:r>
                    </a:p>
                  </a:txBody>
                  <a:tcPr marL="7419" marR="7419" marT="20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221.806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68532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Ceará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130.431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513259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Distrito Federal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12.710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62955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Espírito Santo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39.002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026917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Goiás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79.574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427639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Maranhão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92.432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173257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Minas Gerais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525.142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258274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 do Sul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47.296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605260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28.964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709671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Pará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125.385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571751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Paraíba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46.493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23227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Pernambuco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68.269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127255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Piauí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80.754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242632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Paraná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215.020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564459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212.666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04233"/>
                  </a:ext>
                </a:extLst>
              </a:tr>
              <a:tr h="18723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Norte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55.409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644907"/>
                  </a:ext>
                </a:extLst>
              </a:tr>
              <a:tr h="15415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Rondônia</a:t>
                      </a:r>
                    </a:p>
                  </a:txBody>
                  <a:tcPr marL="7419" marR="7419" marT="21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21.435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525613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Roraima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4664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498642"/>
                  </a:ext>
                </a:extLst>
              </a:tr>
              <a:tr h="15415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Sul</a:t>
                      </a:r>
                    </a:p>
                  </a:txBody>
                  <a:tcPr marL="7419" marR="7419" marT="21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243.023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025090"/>
                  </a:ext>
                </a:extLst>
              </a:tr>
              <a:tr h="15415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Catarina</a:t>
                      </a:r>
                    </a:p>
                  </a:txBody>
                  <a:tcPr marL="7419" marR="7419" marT="21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149.787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856037"/>
                  </a:ext>
                </a:extLst>
              </a:tr>
              <a:tr h="153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Sergipe</a:t>
                      </a:r>
                    </a:p>
                  </a:txBody>
                  <a:tcPr marL="7419" marR="7419" marT="20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48243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531487"/>
                  </a:ext>
                </a:extLst>
              </a:tr>
              <a:tr h="15415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Paulo</a:t>
                      </a:r>
                    </a:p>
                  </a:txBody>
                  <a:tcPr marL="7419" marR="7419" marT="21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444.017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18700"/>
                  </a:ext>
                </a:extLst>
              </a:tr>
              <a:tr h="144372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Tocantins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29.945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36908"/>
                  </a:ext>
                </a:extLst>
              </a:tr>
              <a:tr h="1541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</a:p>
                  </a:txBody>
                  <a:tcPr marL="7419" marR="7419" marT="21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3.036.523</a:t>
                      </a: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616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48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id="{A535EDDB-4DA5-4A78-AB83-65728C0C9F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722195"/>
              </p:ext>
            </p:extLst>
          </p:nvPr>
        </p:nvGraphicFramePr>
        <p:xfrm>
          <a:off x="495682" y="2762251"/>
          <a:ext cx="4952618" cy="363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0" y="5701"/>
            <a:ext cx="8476340" cy="5494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Cenário epidemiológico do sarampo no Mundo</a:t>
            </a:r>
          </a:p>
          <a:p>
            <a:pPr algn="r"/>
            <a:endParaRPr lang="en-US" sz="3600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13" name="Imagem 12" descr="Fora do Manual: Adeus ao Zé Gotinha!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94" y="5702"/>
            <a:ext cx="653006" cy="468028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495682" y="1963609"/>
            <a:ext cx="4843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Estimativa de óbitos por sarampo por ano de ocorrência no Mundo no período de 2000 a 2018</a:t>
            </a:r>
          </a:p>
        </p:txBody>
      </p:sp>
      <p:cxnSp>
        <p:nvCxnSpPr>
          <p:cNvPr id="20" name="Straight Arrow Connector 12">
            <a:extLst>
              <a:ext uri="{FF2B5EF4-FFF2-40B4-BE49-F238E27FC236}">
                <a16:creationId xmlns:a16="http://schemas.microsoft.com/office/drawing/2014/main" id="{D70D220B-6525-4F87-80F1-01E206390835}"/>
              </a:ext>
            </a:extLst>
          </p:cNvPr>
          <p:cNvCxnSpPr>
            <a:cxnSpLocks/>
          </p:cNvCxnSpPr>
          <p:nvPr/>
        </p:nvCxnSpPr>
        <p:spPr>
          <a:xfrm>
            <a:off x="1543050" y="2938844"/>
            <a:ext cx="3676650" cy="184270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ontent Placeholder 8">
            <a:extLst>
              <a:ext uri="{FF2B5EF4-FFF2-40B4-BE49-F238E27FC236}">
                <a16:creationId xmlns:a16="http://schemas.microsoft.com/office/drawing/2014/main" id="{0F7DD332-2984-4F05-B61A-DF69EEE06B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739326"/>
              </p:ext>
            </p:extLst>
          </p:nvPr>
        </p:nvGraphicFramePr>
        <p:xfrm>
          <a:off x="5658295" y="2951273"/>
          <a:ext cx="3724154" cy="3260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etângulo 26"/>
          <p:cNvSpPr/>
          <p:nvPr/>
        </p:nvSpPr>
        <p:spPr>
          <a:xfrm>
            <a:off x="5562276" y="1921542"/>
            <a:ext cx="3581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Óbitos estimados em 2018 por Regiões da OMS N=142.288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97653" y="1074704"/>
            <a:ext cx="887050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 período de 2000 a 2018 houve redução de 73% (23 milhões de mortes prevenidas)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85686" y="6271044"/>
            <a:ext cx="88583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419" sz="1050" dirty="0" err="1">
                <a:solidFill>
                  <a:prstClr val="black"/>
                </a:solidFill>
              </a:rPr>
              <a:t>Fonte</a:t>
            </a:r>
            <a:r>
              <a:rPr lang="es-419" sz="1050" dirty="0">
                <a:solidFill>
                  <a:prstClr val="black"/>
                </a:solidFill>
              </a:rPr>
              <a:t>: </a:t>
            </a:r>
            <a:r>
              <a:rPr lang="es-419" sz="1050" dirty="0" err="1">
                <a:solidFill>
                  <a:prstClr val="black"/>
                </a:solidFill>
              </a:rPr>
              <a:t>Organização</a:t>
            </a:r>
            <a:r>
              <a:rPr lang="es-419" sz="1050" dirty="0">
                <a:solidFill>
                  <a:prstClr val="black"/>
                </a:solidFill>
              </a:rPr>
              <a:t> Pan-Americana de </a:t>
            </a:r>
            <a:r>
              <a:rPr lang="es-419" sz="1050" dirty="0" err="1">
                <a:solidFill>
                  <a:prstClr val="black"/>
                </a:solidFill>
              </a:rPr>
              <a:t>Saúde</a:t>
            </a:r>
            <a:r>
              <a:rPr lang="es-419" sz="1050" dirty="0">
                <a:solidFill>
                  <a:prstClr val="black"/>
                </a:solidFill>
              </a:rPr>
              <a:t> (OPAS)/ </a:t>
            </a:r>
            <a:r>
              <a:rPr lang="es-419" sz="1050" dirty="0" err="1">
                <a:solidFill>
                  <a:prstClr val="black"/>
                </a:solidFill>
              </a:rPr>
              <a:t>Organização</a:t>
            </a:r>
            <a:r>
              <a:rPr lang="es-419" sz="1050" dirty="0">
                <a:solidFill>
                  <a:prstClr val="black"/>
                </a:solidFill>
              </a:rPr>
              <a:t> Mundial da </a:t>
            </a:r>
            <a:r>
              <a:rPr lang="es-419" sz="1050" dirty="0" err="1">
                <a:solidFill>
                  <a:prstClr val="black"/>
                </a:solidFill>
              </a:rPr>
              <a:t>Saúde</a:t>
            </a:r>
            <a:r>
              <a:rPr lang="es-419" sz="1050" dirty="0">
                <a:solidFill>
                  <a:prstClr val="black"/>
                </a:solidFill>
              </a:rPr>
              <a:t> (OMS)</a:t>
            </a:r>
          </a:p>
        </p:txBody>
      </p:sp>
    </p:spTree>
    <p:extLst>
      <p:ext uri="{BB962C8B-B14F-4D97-AF65-F5344CB8AC3E}">
        <p14:creationId xmlns:p14="http://schemas.microsoft.com/office/powerpoint/2010/main" val="90148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49287498"/>
              </p:ext>
            </p:extLst>
          </p:nvPr>
        </p:nvGraphicFramePr>
        <p:xfrm>
          <a:off x="29308" y="1160584"/>
          <a:ext cx="9114692" cy="3415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5701"/>
            <a:ext cx="8476340" cy="5494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Linha do tempo do Brasil – Era pós eliminação</a:t>
            </a:r>
          </a:p>
          <a:p>
            <a:pPr algn="r"/>
            <a:endParaRPr lang="en-US" sz="3600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888020" y="4028179"/>
            <a:ext cx="0" cy="52357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78" y="3546119"/>
            <a:ext cx="743063" cy="467344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cxnSp>
        <p:nvCxnSpPr>
          <p:cNvPr id="11" name="Conector reto 10"/>
          <p:cNvCxnSpPr/>
          <p:nvPr/>
        </p:nvCxnSpPr>
        <p:spPr>
          <a:xfrm>
            <a:off x="888022" y="2995314"/>
            <a:ext cx="0" cy="54535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78067" y="4601936"/>
            <a:ext cx="1019907" cy="938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A Região das Américas é certificada eliminada do sarampo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2675791" y="2977730"/>
            <a:ext cx="0" cy="54535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039814" y="4629434"/>
            <a:ext cx="1184032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Plano de sustentabilidade da eliminação do sarampo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708217" y="4605817"/>
            <a:ext cx="1207478" cy="769441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- Perda do certificado de eliminação</a:t>
            </a:r>
          </a:p>
          <a:p>
            <a:pPr algn="ctr"/>
            <a:r>
              <a:rPr lang="pt-BR" sz="1100" dirty="0"/>
              <a:t>- Surtos em 24 UF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0393" y="3502980"/>
            <a:ext cx="802507" cy="467344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cxnSp>
        <p:nvCxnSpPr>
          <p:cNvPr id="17" name="Conector reto 16"/>
          <p:cNvCxnSpPr/>
          <p:nvPr/>
        </p:nvCxnSpPr>
        <p:spPr>
          <a:xfrm>
            <a:off x="6278721" y="3027815"/>
            <a:ext cx="0" cy="45070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6281647" y="3985490"/>
            <a:ext cx="0" cy="57593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5914607" y="3514744"/>
            <a:ext cx="726832" cy="45558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5890711" y="3514744"/>
            <a:ext cx="750728" cy="45558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2655275" y="4018145"/>
            <a:ext cx="2930" cy="633529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840312" y="4589501"/>
            <a:ext cx="1207478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-Reintrodução do vírus do sarampo no Brasil</a:t>
            </a:r>
          </a:p>
          <a:p>
            <a:pPr algn="ctr"/>
            <a:r>
              <a:rPr lang="pt-BR" sz="1100" dirty="0"/>
              <a:t>- Surtos em 11 UF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4391306" y="3007452"/>
            <a:ext cx="0" cy="49577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4391306" y="4056055"/>
            <a:ext cx="0" cy="52357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agem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4136" y="3546119"/>
            <a:ext cx="714339" cy="450687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4789" y="3535197"/>
            <a:ext cx="763402" cy="504557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cxnSp>
        <p:nvCxnSpPr>
          <p:cNvPr id="38" name="Conector reto 37"/>
          <p:cNvCxnSpPr/>
          <p:nvPr/>
        </p:nvCxnSpPr>
        <p:spPr>
          <a:xfrm>
            <a:off x="8066490" y="3057437"/>
            <a:ext cx="0" cy="45070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>
            <a:off x="8066489" y="4045861"/>
            <a:ext cx="0" cy="52357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7457894" y="4589501"/>
            <a:ext cx="1207478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Mobilização para controle e eliminação do sarampo</a:t>
            </a:r>
          </a:p>
        </p:txBody>
      </p:sp>
      <p:pic>
        <p:nvPicPr>
          <p:cNvPr id="27" name="Imagem 26" descr="Fora do Manual: Adeus ao Zé Gotinha!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94" y="5702"/>
            <a:ext cx="653006" cy="468028"/>
          </a:xfrm>
          <a:prstGeom prst="rect">
            <a:avLst/>
          </a:prstGeom>
        </p:spPr>
      </p:pic>
      <p:pic>
        <p:nvPicPr>
          <p:cNvPr id="2" name="Imagem 1" descr="Pululu: José Sócrates em Angola… sozinho?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08" y="3551801"/>
            <a:ext cx="662736" cy="59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8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7045264" y="5934848"/>
            <a:ext cx="1877397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/>
              <a:t>    2018: </a:t>
            </a:r>
            <a:r>
              <a:rPr lang="pt-BR" sz="1600" dirty="0"/>
              <a:t>10.346</a:t>
            </a:r>
          </a:p>
          <a:p>
            <a:r>
              <a:rPr lang="pt-BR" sz="1600" b="1" dirty="0"/>
              <a:t>    2019: </a:t>
            </a:r>
            <a:r>
              <a:rPr lang="pt-BR" sz="1600" dirty="0"/>
              <a:t>18.203</a:t>
            </a:r>
          </a:p>
          <a:p>
            <a:r>
              <a:rPr lang="pt-BR" sz="1600" b="1" dirty="0"/>
              <a:t>    2020: </a:t>
            </a:r>
            <a:r>
              <a:rPr lang="pt-BR" sz="1600" dirty="0"/>
              <a:t>338</a:t>
            </a:r>
          </a:p>
        </p:txBody>
      </p:sp>
      <p:sp>
        <p:nvSpPr>
          <p:cNvPr id="9" name="Retângulo 8"/>
          <p:cNvSpPr/>
          <p:nvPr/>
        </p:nvSpPr>
        <p:spPr>
          <a:xfrm>
            <a:off x="122367" y="640451"/>
            <a:ext cx="8881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Distribuição dos casos de sarampo por mês e ano de início do exantema, Fevereiro de 2018 a janeiro de 2020*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5119" y="6419577"/>
            <a:ext cx="68488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*Dados atualizados em 12/02/2020 e sujeitos a alterações</a:t>
            </a:r>
          </a:p>
          <a:p>
            <a:r>
              <a:rPr lang="pt-BR" sz="1050" dirty="0"/>
              <a:t>Fonte: Secretarias de Saúde das Unidades da Federação.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701"/>
            <a:ext cx="8476340" cy="5494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Cenário epidemiológico do sarampo – 2018 a 2020</a:t>
            </a:r>
          </a:p>
          <a:p>
            <a:pPr algn="r"/>
            <a:endParaRPr lang="en-US" sz="3600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13" name="Imagem 12" descr="Fora do Manual: Adeus ao Zé Gotinha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94" y="5702"/>
            <a:ext cx="653006" cy="46802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933042" y="6026827"/>
            <a:ext cx="224443" cy="17374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6933041" y="6298485"/>
            <a:ext cx="224443" cy="1737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927610" y="6564381"/>
            <a:ext cx="224443" cy="1737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406911"/>
              </p:ext>
            </p:extLst>
          </p:nvPr>
        </p:nvGraphicFramePr>
        <p:xfrm>
          <a:off x="255119" y="1528031"/>
          <a:ext cx="8612188" cy="404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600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142" y="2158285"/>
            <a:ext cx="2941244" cy="2799278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65" y="2017542"/>
            <a:ext cx="3025533" cy="2853348"/>
          </a:xfrm>
          <a:prstGeom prst="rect">
            <a:avLst/>
          </a:prstGeom>
          <a:ln>
            <a:noFill/>
            <a:headEnd type="none" w="med" len="med"/>
            <a:tailEnd type="triangle" w="med" len="med"/>
          </a:ln>
        </p:spPr>
      </p:pic>
      <p:sp>
        <p:nvSpPr>
          <p:cNvPr id="37" name="CaixaDeTexto 36"/>
          <p:cNvSpPr txBox="1"/>
          <p:nvPr/>
        </p:nvSpPr>
        <p:spPr>
          <a:xfrm>
            <a:off x="1214438" y="1689799"/>
            <a:ext cx="1743075" cy="300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/>
              <a:t>2018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5514918" y="1715540"/>
            <a:ext cx="1743075" cy="300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/>
              <a:t>2019</a:t>
            </a:r>
          </a:p>
        </p:txBody>
      </p:sp>
      <p:sp>
        <p:nvSpPr>
          <p:cNvPr id="39" name="Forma Livre 38"/>
          <p:cNvSpPr/>
          <p:nvPr/>
        </p:nvSpPr>
        <p:spPr>
          <a:xfrm>
            <a:off x="1464469" y="2750344"/>
            <a:ext cx="42863" cy="435769"/>
          </a:xfrm>
          <a:custGeom>
            <a:avLst/>
            <a:gdLst>
              <a:gd name="connsiteX0" fmla="*/ 0 w 66675"/>
              <a:gd name="connsiteY0" fmla="*/ 0 h 542925"/>
              <a:gd name="connsiteX1" fmla="*/ 66675 w 66675"/>
              <a:gd name="connsiteY1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" h="542925">
                <a:moveTo>
                  <a:pt x="0" y="0"/>
                </a:moveTo>
                <a:cubicBezTo>
                  <a:pt x="11906" y="226218"/>
                  <a:pt x="23812" y="452437"/>
                  <a:pt x="66675" y="542925"/>
                </a:cubicBezTo>
              </a:path>
            </a:pathLst>
          </a:custGeom>
          <a:noFill/>
          <a:ln w="190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0" name="Forma Livre 39"/>
          <p:cNvSpPr/>
          <p:nvPr/>
        </p:nvSpPr>
        <p:spPr>
          <a:xfrm>
            <a:off x="1435894" y="2778919"/>
            <a:ext cx="800100" cy="21431"/>
          </a:xfrm>
          <a:custGeom>
            <a:avLst/>
            <a:gdLst>
              <a:gd name="connsiteX0" fmla="*/ 0 w 1066800"/>
              <a:gd name="connsiteY0" fmla="*/ 28575 h 28575"/>
              <a:gd name="connsiteX1" fmla="*/ 1066800 w 1066800"/>
              <a:gd name="connsiteY1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0" h="28575">
                <a:moveTo>
                  <a:pt x="0" y="28575"/>
                </a:moveTo>
                <a:lnTo>
                  <a:pt x="1066800" y="0"/>
                </a:lnTo>
              </a:path>
            </a:pathLst>
          </a:custGeom>
          <a:noFill/>
          <a:ln w="190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1" name="Forma Livre 40"/>
          <p:cNvSpPr/>
          <p:nvPr/>
        </p:nvSpPr>
        <p:spPr>
          <a:xfrm>
            <a:off x="1443037" y="2778919"/>
            <a:ext cx="1042988" cy="1200150"/>
          </a:xfrm>
          <a:custGeom>
            <a:avLst/>
            <a:gdLst>
              <a:gd name="connsiteX0" fmla="*/ 0 w 1390650"/>
              <a:gd name="connsiteY0" fmla="*/ 0 h 1600200"/>
              <a:gd name="connsiteX1" fmla="*/ 1390650 w 1390650"/>
              <a:gd name="connsiteY1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0650" h="1600200">
                <a:moveTo>
                  <a:pt x="0" y="0"/>
                </a:moveTo>
                <a:cubicBezTo>
                  <a:pt x="598487" y="700087"/>
                  <a:pt x="1196975" y="1400175"/>
                  <a:pt x="1390650" y="1600200"/>
                </a:cubicBezTo>
              </a:path>
            </a:pathLst>
          </a:custGeom>
          <a:noFill/>
          <a:ln w="190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2" name="Forma Livre 41"/>
          <p:cNvSpPr/>
          <p:nvPr/>
        </p:nvSpPr>
        <p:spPr>
          <a:xfrm>
            <a:off x="1450182" y="2786063"/>
            <a:ext cx="1778794" cy="292894"/>
          </a:xfrm>
          <a:custGeom>
            <a:avLst/>
            <a:gdLst>
              <a:gd name="connsiteX0" fmla="*/ 0 w 2371725"/>
              <a:gd name="connsiteY0" fmla="*/ 0 h 390525"/>
              <a:gd name="connsiteX1" fmla="*/ 2371725 w 2371725"/>
              <a:gd name="connsiteY1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71725" h="390525">
                <a:moveTo>
                  <a:pt x="0" y="0"/>
                </a:moveTo>
                <a:lnTo>
                  <a:pt x="2371725" y="390525"/>
                </a:lnTo>
              </a:path>
            </a:pathLst>
          </a:custGeom>
          <a:noFill/>
          <a:ln w="190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3" name="Forma Livre 42"/>
          <p:cNvSpPr/>
          <p:nvPr/>
        </p:nvSpPr>
        <p:spPr>
          <a:xfrm>
            <a:off x="1435894" y="2771775"/>
            <a:ext cx="1843088" cy="442913"/>
          </a:xfrm>
          <a:custGeom>
            <a:avLst/>
            <a:gdLst>
              <a:gd name="connsiteX0" fmla="*/ 0 w 2457450"/>
              <a:gd name="connsiteY0" fmla="*/ 0 h 590550"/>
              <a:gd name="connsiteX1" fmla="*/ 2457450 w 2457450"/>
              <a:gd name="connsiteY1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57450" h="590550">
                <a:moveTo>
                  <a:pt x="0" y="0"/>
                </a:moveTo>
                <a:cubicBezTo>
                  <a:pt x="1041400" y="265906"/>
                  <a:pt x="2082800" y="531813"/>
                  <a:pt x="2457450" y="590550"/>
                </a:cubicBezTo>
              </a:path>
            </a:pathLst>
          </a:custGeom>
          <a:noFill/>
          <a:ln w="190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4" name="Forma Livre 43"/>
          <p:cNvSpPr/>
          <p:nvPr/>
        </p:nvSpPr>
        <p:spPr>
          <a:xfrm>
            <a:off x="1464469" y="2778919"/>
            <a:ext cx="1557338" cy="521494"/>
          </a:xfrm>
          <a:custGeom>
            <a:avLst/>
            <a:gdLst>
              <a:gd name="connsiteX0" fmla="*/ 0 w 2076450"/>
              <a:gd name="connsiteY0" fmla="*/ 0 h 695325"/>
              <a:gd name="connsiteX1" fmla="*/ 2076450 w 2076450"/>
              <a:gd name="connsiteY1" fmla="*/ 6953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6450" h="695325">
                <a:moveTo>
                  <a:pt x="0" y="0"/>
                </a:moveTo>
                <a:cubicBezTo>
                  <a:pt x="956469" y="307181"/>
                  <a:pt x="1912938" y="614363"/>
                  <a:pt x="2076450" y="695325"/>
                </a:cubicBezTo>
              </a:path>
            </a:pathLst>
          </a:custGeom>
          <a:noFill/>
          <a:ln w="190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5" name="Forma Livre 44"/>
          <p:cNvSpPr/>
          <p:nvPr/>
        </p:nvSpPr>
        <p:spPr>
          <a:xfrm>
            <a:off x="1443038" y="2764632"/>
            <a:ext cx="1135856" cy="821531"/>
          </a:xfrm>
          <a:custGeom>
            <a:avLst/>
            <a:gdLst>
              <a:gd name="connsiteX0" fmla="*/ 0 w 1514475"/>
              <a:gd name="connsiteY0" fmla="*/ 0 h 1095375"/>
              <a:gd name="connsiteX1" fmla="*/ 1514475 w 1514475"/>
              <a:gd name="connsiteY1" fmla="*/ 1095375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4475" h="1095375">
                <a:moveTo>
                  <a:pt x="0" y="0"/>
                </a:moveTo>
                <a:lnTo>
                  <a:pt x="1514475" y="1095375"/>
                </a:lnTo>
              </a:path>
            </a:pathLst>
          </a:custGeom>
          <a:noFill/>
          <a:ln w="190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6" name="Forma Livre 45"/>
          <p:cNvSpPr/>
          <p:nvPr/>
        </p:nvSpPr>
        <p:spPr>
          <a:xfrm>
            <a:off x="1443038" y="2743200"/>
            <a:ext cx="1779553" cy="1264444"/>
          </a:xfrm>
          <a:custGeom>
            <a:avLst/>
            <a:gdLst>
              <a:gd name="connsiteX0" fmla="*/ 0 w 2372737"/>
              <a:gd name="connsiteY0" fmla="*/ 0 h 1685925"/>
              <a:gd name="connsiteX1" fmla="*/ 2257425 w 2372737"/>
              <a:gd name="connsiteY1" fmla="*/ 1257300 h 1685925"/>
              <a:gd name="connsiteX2" fmla="*/ 2047875 w 2372737"/>
              <a:gd name="connsiteY2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737" h="1685925">
                <a:moveTo>
                  <a:pt x="0" y="0"/>
                </a:moveTo>
                <a:cubicBezTo>
                  <a:pt x="958056" y="488156"/>
                  <a:pt x="1916113" y="976313"/>
                  <a:pt x="2257425" y="1257300"/>
                </a:cubicBezTo>
                <a:cubicBezTo>
                  <a:pt x="2598737" y="1538287"/>
                  <a:pt x="2076450" y="1635125"/>
                  <a:pt x="2047875" y="1685925"/>
                </a:cubicBezTo>
              </a:path>
            </a:pathLst>
          </a:custGeom>
          <a:noFill/>
          <a:ln w="190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7" name="Forma Livre 46"/>
          <p:cNvSpPr/>
          <p:nvPr/>
        </p:nvSpPr>
        <p:spPr>
          <a:xfrm>
            <a:off x="1478757" y="2764632"/>
            <a:ext cx="4293394" cy="92869"/>
          </a:xfrm>
          <a:custGeom>
            <a:avLst/>
            <a:gdLst>
              <a:gd name="connsiteX0" fmla="*/ 0 w 5724525"/>
              <a:gd name="connsiteY0" fmla="*/ 0 h 123825"/>
              <a:gd name="connsiteX1" fmla="*/ 5724525 w 5724525"/>
              <a:gd name="connsiteY1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24525" h="123825">
                <a:moveTo>
                  <a:pt x="0" y="0"/>
                </a:moveTo>
                <a:lnTo>
                  <a:pt x="5724525" y="123825"/>
                </a:lnTo>
              </a:path>
            </a:pathLst>
          </a:custGeom>
          <a:noFill/>
          <a:ln w="19050">
            <a:solidFill>
              <a:srgbClr val="FFC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8" name="Forma Livre 47"/>
          <p:cNvSpPr/>
          <p:nvPr/>
        </p:nvSpPr>
        <p:spPr>
          <a:xfrm>
            <a:off x="1664494" y="2328862"/>
            <a:ext cx="4307681" cy="42863"/>
          </a:xfrm>
          <a:custGeom>
            <a:avLst/>
            <a:gdLst>
              <a:gd name="connsiteX0" fmla="*/ 0 w 5819775"/>
              <a:gd name="connsiteY0" fmla="*/ 0 h 104775"/>
              <a:gd name="connsiteX1" fmla="*/ 5819775 w 5819775"/>
              <a:gd name="connsiteY1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19775" h="104775">
                <a:moveTo>
                  <a:pt x="0" y="0"/>
                </a:moveTo>
                <a:lnTo>
                  <a:pt x="5819775" y="104775"/>
                </a:lnTo>
              </a:path>
            </a:pathLst>
          </a:custGeom>
          <a:noFill/>
          <a:ln w="19050">
            <a:solidFill>
              <a:srgbClr val="FFC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9" name="Forma Livre 48"/>
          <p:cNvSpPr/>
          <p:nvPr/>
        </p:nvSpPr>
        <p:spPr>
          <a:xfrm>
            <a:off x="2278856" y="2700338"/>
            <a:ext cx="4286250" cy="114300"/>
          </a:xfrm>
          <a:custGeom>
            <a:avLst/>
            <a:gdLst>
              <a:gd name="connsiteX0" fmla="*/ 0 w 5715000"/>
              <a:gd name="connsiteY0" fmla="*/ 0 h 152400"/>
              <a:gd name="connsiteX1" fmla="*/ 5715000 w 5715000"/>
              <a:gd name="connsiteY1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00" h="152400">
                <a:moveTo>
                  <a:pt x="0" y="0"/>
                </a:moveTo>
                <a:lnTo>
                  <a:pt x="5715000" y="152400"/>
                </a:lnTo>
              </a:path>
            </a:pathLst>
          </a:custGeom>
          <a:noFill/>
          <a:ln w="19050">
            <a:solidFill>
              <a:srgbClr val="FFC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0" name="Forma Livre 49"/>
          <p:cNvSpPr/>
          <p:nvPr/>
        </p:nvSpPr>
        <p:spPr>
          <a:xfrm>
            <a:off x="6790861" y="4129088"/>
            <a:ext cx="59996" cy="285750"/>
          </a:xfrm>
          <a:custGeom>
            <a:avLst/>
            <a:gdLst>
              <a:gd name="connsiteX0" fmla="*/ 156194 w 156194"/>
              <a:gd name="connsiteY0" fmla="*/ 0 h 447675"/>
              <a:gd name="connsiteX1" fmla="*/ 13319 w 156194"/>
              <a:gd name="connsiteY1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194" h="447675">
                <a:moveTo>
                  <a:pt x="156194" y="0"/>
                </a:moveTo>
                <a:cubicBezTo>
                  <a:pt x="60150" y="208756"/>
                  <a:pt x="-35893" y="417513"/>
                  <a:pt x="13319" y="447675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1" name="Forma Livre 50"/>
          <p:cNvSpPr/>
          <p:nvPr/>
        </p:nvSpPr>
        <p:spPr>
          <a:xfrm>
            <a:off x="6686550" y="4114800"/>
            <a:ext cx="200025" cy="64294"/>
          </a:xfrm>
          <a:custGeom>
            <a:avLst/>
            <a:gdLst>
              <a:gd name="connsiteX0" fmla="*/ 266700 w 266700"/>
              <a:gd name="connsiteY0" fmla="*/ 0 h 85725"/>
              <a:gd name="connsiteX1" fmla="*/ 0 w 266700"/>
              <a:gd name="connsiteY1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85725">
                <a:moveTo>
                  <a:pt x="266700" y="0"/>
                </a:moveTo>
                <a:cubicBezTo>
                  <a:pt x="177800" y="28575"/>
                  <a:pt x="34925" y="69850"/>
                  <a:pt x="0" y="85725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2" name="Forma Livre 51"/>
          <p:cNvSpPr/>
          <p:nvPr/>
        </p:nvSpPr>
        <p:spPr>
          <a:xfrm>
            <a:off x="6636544" y="4114800"/>
            <a:ext cx="428344" cy="571946"/>
          </a:xfrm>
          <a:custGeom>
            <a:avLst/>
            <a:gdLst>
              <a:gd name="connsiteX0" fmla="*/ 295275 w 571125"/>
              <a:gd name="connsiteY0" fmla="*/ 0 h 762594"/>
              <a:gd name="connsiteX1" fmla="*/ 561975 w 571125"/>
              <a:gd name="connsiteY1" fmla="*/ 714375 h 762594"/>
              <a:gd name="connsiteX2" fmla="*/ 0 w 571125"/>
              <a:gd name="connsiteY2" fmla="*/ 695325 h 76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125" h="762594">
                <a:moveTo>
                  <a:pt x="295275" y="0"/>
                </a:moveTo>
                <a:cubicBezTo>
                  <a:pt x="453231" y="299244"/>
                  <a:pt x="611188" y="598488"/>
                  <a:pt x="561975" y="714375"/>
                </a:cubicBezTo>
                <a:cubicBezTo>
                  <a:pt x="512763" y="830263"/>
                  <a:pt x="44450" y="701675"/>
                  <a:pt x="0" y="695325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3" name="Forma Livre 52"/>
          <p:cNvSpPr/>
          <p:nvPr/>
        </p:nvSpPr>
        <p:spPr>
          <a:xfrm>
            <a:off x="6515101" y="3986212"/>
            <a:ext cx="335756" cy="100013"/>
          </a:xfrm>
          <a:custGeom>
            <a:avLst/>
            <a:gdLst>
              <a:gd name="connsiteX0" fmla="*/ 447675 w 447675"/>
              <a:gd name="connsiteY0" fmla="*/ 133350 h 133350"/>
              <a:gd name="connsiteX1" fmla="*/ 0 w 447675"/>
              <a:gd name="connsiteY1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7675" h="133350">
                <a:moveTo>
                  <a:pt x="447675" y="133350"/>
                </a:moveTo>
                <a:cubicBezTo>
                  <a:pt x="259556" y="94456"/>
                  <a:pt x="71437" y="55562"/>
                  <a:pt x="0" y="0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4" name="Forma Livre 53"/>
          <p:cNvSpPr/>
          <p:nvPr/>
        </p:nvSpPr>
        <p:spPr>
          <a:xfrm>
            <a:off x="6872288" y="4093369"/>
            <a:ext cx="421481" cy="14288"/>
          </a:xfrm>
          <a:custGeom>
            <a:avLst/>
            <a:gdLst>
              <a:gd name="connsiteX0" fmla="*/ 0 w 561975"/>
              <a:gd name="connsiteY0" fmla="*/ 0 h 19050"/>
              <a:gd name="connsiteX1" fmla="*/ 561975 w 561975"/>
              <a:gd name="connsiteY1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1975" h="19050">
                <a:moveTo>
                  <a:pt x="0" y="0"/>
                </a:moveTo>
                <a:lnTo>
                  <a:pt x="561975" y="19050"/>
                </a:ln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5" name="Forma Livre 54"/>
          <p:cNvSpPr/>
          <p:nvPr/>
        </p:nvSpPr>
        <p:spPr>
          <a:xfrm>
            <a:off x="6865144" y="3857625"/>
            <a:ext cx="287731" cy="235744"/>
          </a:xfrm>
          <a:custGeom>
            <a:avLst/>
            <a:gdLst>
              <a:gd name="connsiteX0" fmla="*/ 0 w 383641"/>
              <a:gd name="connsiteY0" fmla="*/ 314325 h 314325"/>
              <a:gd name="connsiteX1" fmla="*/ 371475 w 383641"/>
              <a:gd name="connsiteY1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3641" h="314325">
                <a:moveTo>
                  <a:pt x="0" y="314325"/>
                </a:moveTo>
                <a:cubicBezTo>
                  <a:pt x="219075" y="231775"/>
                  <a:pt x="438150" y="149225"/>
                  <a:pt x="371475" y="0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6" name="Forma Livre 55"/>
          <p:cNvSpPr/>
          <p:nvPr/>
        </p:nvSpPr>
        <p:spPr>
          <a:xfrm>
            <a:off x="6779419" y="3693319"/>
            <a:ext cx="50006" cy="378619"/>
          </a:xfrm>
          <a:custGeom>
            <a:avLst/>
            <a:gdLst>
              <a:gd name="connsiteX0" fmla="*/ 66675 w 66675"/>
              <a:gd name="connsiteY0" fmla="*/ 504825 h 504825"/>
              <a:gd name="connsiteX1" fmla="*/ 0 w 66675"/>
              <a:gd name="connsiteY1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" h="504825">
                <a:moveTo>
                  <a:pt x="66675" y="504825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7" name="Forma Livre 56"/>
          <p:cNvSpPr/>
          <p:nvPr/>
        </p:nvSpPr>
        <p:spPr>
          <a:xfrm>
            <a:off x="6886575" y="3664744"/>
            <a:ext cx="35719" cy="400050"/>
          </a:xfrm>
          <a:custGeom>
            <a:avLst/>
            <a:gdLst>
              <a:gd name="connsiteX0" fmla="*/ 0 w 47625"/>
              <a:gd name="connsiteY0" fmla="*/ 533400 h 533400"/>
              <a:gd name="connsiteX1" fmla="*/ 47625 w 47625"/>
              <a:gd name="connsiteY1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533400">
                <a:moveTo>
                  <a:pt x="0" y="533400"/>
                </a:moveTo>
                <a:lnTo>
                  <a:pt x="47625" y="0"/>
                </a:ln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8" name="Forma Livre 57"/>
          <p:cNvSpPr/>
          <p:nvPr/>
        </p:nvSpPr>
        <p:spPr>
          <a:xfrm>
            <a:off x="6888708" y="3927996"/>
            <a:ext cx="692278" cy="228071"/>
          </a:xfrm>
          <a:custGeom>
            <a:avLst/>
            <a:gdLst>
              <a:gd name="connsiteX0" fmla="*/ 0 w 923037"/>
              <a:gd name="connsiteY0" fmla="*/ 211541 h 304094"/>
              <a:gd name="connsiteX1" fmla="*/ 859809 w 923037"/>
              <a:gd name="connsiteY1" fmla="*/ 293427 h 304094"/>
              <a:gd name="connsiteX2" fmla="*/ 791570 w 923037"/>
              <a:gd name="connsiteY2" fmla="*/ 0 h 30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037" h="304094">
                <a:moveTo>
                  <a:pt x="0" y="211541"/>
                </a:moveTo>
                <a:cubicBezTo>
                  <a:pt x="363940" y="270112"/>
                  <a:pt x="727881" y="328684"/>
                  <a:pt x="859809" y="293427"/>
                </a:cubicBezTo>
                <a:cubicBezTo>
                  <a:pt x="991737" y="258170"/>
                  <a:pt x="891653" y="129085"/>
                  <a:pt x="791570" y="0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0" name="Forma Livre 59"/>
          <p:cNvSpPr/>
          <p:nvPr/>
        </p:nvSpPr>
        <p:spPr>
          <a:xfrm>
            <a:off x="6863118" y="3252432"/>
            <a:ext cx="1030972" cy="854691"/>
          </a:xfrm>
          <a:custGeom>
            <a:avLst/>
            <a:gdLst>
              <a:gd name="connsiteX0" fmla="*/ 0 w 1374629"/>
              <a:gd name="connsiteY0" fmla="*/ 1139588 h 1139588"/>
              <a:gd name="connsiteX1" fmla="*/ 1289713 w 1374629"/>
              <a:gd name="connsiteY1" fmla="*/ 470848 h 1139588"/>
              <a:gd name="connsiteX2" fmla="*/ 1255594 w 1374629"/>
              <a:gd name="connsiteY2" fmla="*/ 0 h 113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4629" h="1139588">
                <a:moveTo>
                  <a:pt x="0" y="1139588"/>
                </a:moveTo>
                <a:cubicBezTo>
                  <a:pt x="540223" y="900183"/>
                  <a:pt x="1080447" y="660779"/>
                  <a:pt x="1289713" y="470848"/>
                </a:cubicBezTo>
                <a:cubicBezTo>
                  <a:pt x="1498979" y="280917"/>
                  <a:pt x="1255594" y="72788"/>
                  <a:pt x="1255594" y="0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3" name="Forma Livre 62"/>
          <p:cNvSpPr/>
          <p:nvPr/>
        </p:nvSpPr>
        <p:spPr>
          <a:xfrm>
            <a:off x="6755788" y="2899296"/>
            <a:ext cx="358108" cy="1197591"/>
          </a:xfrm>
          <a:custGeom>
            <a:avLst/>
            <a:gdLst>
              <a:gd name="connsiteX0" fmla="*/ 170402 w 477477"/>
              <a:gd name="connsiteY0" fmla="*/ 1596788 h 1596788"/>
              <a:gd name="connsiteX1" fmla="*/ 13453 w 477477"/>
              <a:gd name="connsiteY1" fmla="*/ 334371 h 1596788"/>
              <a:gd name="connsiteX2" fmla="*/ 477477 w 477477"/>
              <a:gd name="connsiteY2" fmla="*/ 0 h 15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477" h="1596788">
                <a:moveTo>
                  <a:pt x="170402" y="1596788"/>
                </a:moveTo>
                <a:cubicBezTo>
                  <a:pt x="66338" y="1098645"/>
                  <a:pt x="-37726" y="600502"/>
                  <a:pt x="13453" y="334371"/>
                </a:cubicBezTo>
                <a:cubicBezTo>
                  <a:pt x="64632" y="68240"/>
                  <a:pt x="271054" y="34120"/>
                  <a:pt x="477477" y="0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5" name="Forma Livre 64"/>
          <p:cNvSpPr/>
          <p:nvPr/>
        </p:nvSpPr>
        <p:spPr>
          <a:xfrm>
            <a:off x="6893826" y="3405970"/>
            <a:ext cx="399197" cy="685800"/>
          </a:xfrm>
          <a:custGeom>
            <a:avLst/>
            <a:gdLst>
              <a:gd name="connsiteX0" fmla="*/ 0 w 532263"/>
              <a:gd name="connsiteY0" fmla="*/ 914400 h 914400"/>
              <a:gd name="connsiteX1" fmla="*/ 532263 w 532263"/>
              <a:gd name="connsiteY1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263" h="914400">
                <a:moveTo>
                  <a:pt x="0" y="914400"/>
                </a:moveTo>
                <a:cubicBezTo>
                  <a:pt x="230306" y="514634"/>
                  <a:pt x="460612" y="114869"/>
                  <a:pt x="532263" y="0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6" name="Forma Livre 65"/>
          <p:cNvSpPr/>
          <p:nvPr/>
        </p:nvSpPr>
        <p:spPr>
          <a:xfrm>
            <a:off x="7621326" y="3051811"/>
            <a:ext cx="128215" cy="77525"/>
          </a:xfrm>
          <a:custGeom>
            <a:avLst/>
            <a:gdLst>
              <a:gd name="connsiteX0" fmla="*/ 0 w 170953"/>
              <a:gd name="connsiteY0" fmla="*/ 103367 h 103367"/>
              <a:gd name="connsiteX1" fmla="*/ 170953 w 170953"/>
              <a:gd name="connsiteY1" fmla="*/ 0 h 10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953" h="103367">
                <a:moveTo>
                  <a:pt x="0" y="103367"/>
                </a:moveTo>
                <a:cubicBezTo>
                  <a:pt x="63610" y="60297"/>
                  <a:pt x="127221" y="17228"/>
                  <a:pt x="170953" y="0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8" name="Forma Livre 67"/>
          <p:cNvSpPr/>
          <p:nvPr/>
        </p:nvSpPr>
        <p:spPr>
          <a:xfrm>
            <a:off x="6875891" y="3208919"/>
            <a:ext cx="814015" cy="880536"/>
          </a:xfrm>
          <a:custGeom>
            <a:avLst/>
            <a:gdLst>
              <a:gd name="connsiteX0" fmla="*/ 0 w 1085353"/>
              <a:gd name="connsiteY0" fmla="*/ 1174048 h 1174048"/>
              <a:gd name="connsiteX1" fmla="*/ 767301 w 1085353"/>
              <a:gd name="connsiteY1" fmla="*/ 355064 h 1174048"/>
              <a:gd name="connsiteX2" fmla="*/ 874643 w 1085353"/>
              <a:gd name="connsiteY2" fmla="*/ 40987 h 1174048"/>
              <a:gd name="connsiteX3" fmla="*/ 1085353 w 1085353"/>
              <a:gd name="connsiteY3" fmla="*/ 13158 h 117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353" h="1174048">
                <a:moveTo>
                  <a:pt x="0" y="1174048"/>
                </a:moveTo>
                <a:cubicBezTo>
                  <a:pt x="310763" y="858977"/>
                  <a:pt x="621527" y="543907"/>
                  <a:pt x="767301" y="355064"/>
                </a:cubicBezTo>
                <a:cubicBezTo>
                  <a:pt x="913075" y="166221"/>
                  <a:pt x="821634" y="97971"/>
                  <a:pt x="874643" y="40987"/>
                </a:cubicBezTo>
                <a:cubicBezTo>
                  <a:pt x="927652" y="-15997"/>
                  <a:pt x="1006502" y="-1420"/>
                  <a:pt x="1085353" y="13158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9" name="Forma Livre 68"/>
          <p:cNvSpPr/>
          <p:nvPr/>
        </p:nvSpPr>
        <p:spPr>
          <a:xfrm>
            <a:off x="6887818" y="2947449"/>
            <a:ext cx="1430610" cy="1127098"/>
          </a:xfrm>
          <a:custGeom>
            <a:avLst/>
            <a:gdLst>
              <a:gd name="connsiteX0" fmla="*/ 0 w 1907480"/>
              <a:gd name="connsiteY0" fmla="*/ 1502797 h 1502797"/>
              <a:gd name="connsiteX1" fmla="*/ 1872532 w 1907480"/>
              <a:gd name="connsiteY1" fmla="*/ 365760 h 1502797"/>
              <a:gd name="connsiteX2" fmla="*/ 1224500 w 1907480"/>
              <a:gd name="connsiteY2" fmla="*/ 0 h 150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7480" h="1502797">
                <a:moveTo>
                  <a:pt x="0" y="1502797"/>
                </a:moveTo>
                <a:cubicBezTo>
                  <a:pt x="834224" y="1059511"/>
                  <a:pt x="1668449" y="616226"/>
                  <a:pt x="1872532" y="365760"/>
                </a:cubicBezTo>
                <a:cubicBezTo>
                  <a:pt x="2076615" y="115294"/>
                  <a:pt x="1324554" y="60297"/>
                  <a:pt x="1224500" y="0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0" name="Forma Livre 69"/>
          <p:cNvSpPr/>
          <p:nvPr/>
        </p:nvSpPr>
        <p:spPr>
          <a:xfrm>
            <a:off x="6890799" y="2794531"/>
            <a:ext cx="1378994" cy="1285979"/>
          </a:xfrm>
          <a:custGeom>
            <a:avLst/>
            <a:gdLst>
              <a:gd name="connsiteX0" fmla="*/ 0 w 1838658"/>
              <a:gd name="connsiteY0" fmla="*/ 1714639 h 1714639"/>
              <a:gd name="connsiteX1" fmla="*/ 1820849 w 1838658"/>
              <a:gd name="connsiteY1" fmla="*/ 140281 h 1714639"/>
              <a:gd name="connsiteX2" fmla="*/ 930303 w 1838658"/>
              <a:gd name="connsiteY2" fmla="*/ 68719 h 171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8658" h="1714639">
                <a:moveTo>
                  <a:pt x="0" y="1714639"/>
                </a:moveTo>
                <a:cubicBezTo>
                  <a:pt x="832899" y="1064620"/>
                  <a:pt x="1665798" y="414601"/>
                  <a:pt x="1820849" y="140281"/>
                </a:cubicBezTo>
                <a:cubicBezTo>
                  <a:pt x="1975900" y="-134039"/>
                  <a:pt x="1071439" y="80646"/>
                  <a:pt x="930303" y="68719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1" name="Forma Livre 70"/>
          <p:cNvSpPr/>
          <p:nvPr/>
        </p:nvSpPr>
        <p:spPr>
          <a:xfrm>
            <a:off x="6887818" y="3069700"/>
            <a:ext cx="390608" cy="1007828"/>
          </a:xfrm>
          <a:custGeom>
            <a:avLst/>
            <a:gdLst>
              <a:gd name="connsiteX0" fmla="*/ 0 w 520810"/>
              <a:gd name="connsiteY0" fmla="*/ 1343770 h 1343770"/>
              <a:gd name="connsiteX1" fmla="*/ 190831 w 520810"/>
              <a:gd name="connsiteY1" fmla="*/ 329979 h 1343770"/>
              <a:gd name="connsiteX2" fmla="*/ 520810 w 520810"/>
              <a:gd name="connsiteY2" fmla="*/ 0 h 134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810" h="1343770">
                <a:moveTo>
                  <a:pt x="0" y="1343770"/>
                </a:moveTo>
                <a:cubicBezTo>
                  <a:pt x="52014" y="948855"/>
                  <a:pt x="104029" y="553941"/>
                  <a:pt x="190831" y="329979"/>
                </a:cubicBezTo>
                <a:cubicBezTo>
                  <a:pt x="277633" y="106017"/>
                  <a:pt x="449248" y="56322"/>
                  <a:pt x="520810" y="0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5" name="CaixaDeTexto 74"/>
          <p:cNvSpPr txBox="1"/>
          <p:nvPr/>
        </p:nvSpPr>
        <p:spPr>
          <a:xfrm>
            <a:off x="5494599" y="4899451"/>
            <a:ext cx="3028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900" dirty="0"/>
              <a:t>Surto de 2019</a:t>
            </a:r>
          </a:p>
          <a:p>
            <a:r>
              <a:rPr lang="pt-BR" sz="900" dirty="0"/>
              <a:t>	Genótipo: D8</a:t>
            </a:r>
          </a:p>
          <a:p>
            <a:r>
              <a:rPr lang="pt-BR" sz="900" dirty="0"/>
              <a:t>	Linhagem: </a:t>
            </a:r>
            <a:r>
              <a:rPr lang="pt-BR" sz="900" dirty="0" err="1"/>
              <a:t>MVs</a:t>
            </a:r>
            <a:r>
              <a:rPr lang="pt-BR" sz="900" dirty="0"/>
              <a:t>/Frankfurt </a:t>
            </a:r>
            <a:r>
              <a:rPr lang="pt-BR" sz="900" dirty="0" err="1"/>
              <a:t>Main.DEU</a:t>
            </a:r>
            <a:r>
              <a:rPr lang="pt-BR" sz="900" dirty="0"/>
              <a:t>/17.11</a:t>
            </a:r>
            <a:br>
              <a:rPr lang="pt-BR" sz="900" dirty="0"/>
            </a:br>
            <a:r>
              <a:rPr lang="pt-BR" sz="900" dirty="0"/>
              <a:t>	                  </a:t>
            </a:r>
            <a:r>
              <a:rPr lang="pt-BR" sz="900" dirty="0" err="1"/>
              <a:t>MVi</a:t>
            </a:r>
            <a:r>
              <a:rPr lang="pt-BR" sz="900" dirty="0"/>
              <a:t>/</a:t>
            </a:r>
            <a:r>
              <a:rPr lang="pt-BR" sz="900" dirty="0" err="1"/>
              <a:t>Hulu</a:t>
            </a:r>
            <a:r>
              <a:rPr lang="pt-BR" sz="900" dirty="0"/>
              <a:t> </a:t>
            </a:r>
            <a:r>
              <a:rPr lang="pt-BR" sz="900" dirty="0" err="1"/>
              <a:t>Langat.MYS</a:t>
            </a:r>
            <a:r>
              <a:rPr lang="pt-BR" sz="900" dirty="0"/>
              <a:t>/26.11</a:t>
            </a:r>
          </a:p>
          <a:p>
            <a:r>
              <a:rPr lang="pt-BR" sz="900" dirty="0"/>
              <a:t>	                  </a:t>
            </a:r>
            <a:r>
              <a:rPr lang="pt-BR" sz="900" dirty="0" err="1"/>
              <a:t>Mvi</a:t>
            </a:r>
            <a:r>
              <a:rPr lang="pt-BR" sz="900" dirty="0"/>
              <a:t>/</a:t>
            </a:r>
            <a:r>
              <a:rPr lang="pt-BR" sz="900" dirty="0" err="1"/>
              <a:t>Delhi</a:t>
            </a:r>
            <a:r>
              <a:rPr lang="pt-BR" sz="900" dirty="0"/>
              <a:t>. INDI/01.14/06</a:t>
            </a:r>
          </a:p>
          <a:p>
            <a:r>
              <a:rPr lang="pt-BR" sz="900" dirty="0"/>
              <a:t>	                  </a:t>
            </a:r>
            <a:r>
              <a:rPr lang="pt-BR" sz="900" dirty="0" err="1"/>
              <a:t>MVs</a:t>
            </a:r>
            <a:r>
              <a:rPr lang="pt-BR" sz="900" dirty="0"/>
              <a:t>/</a:t>
            </a:r>
            <a:r>
              <a:rPr lang="pt-BR" sz="900" dirty="0" err="1"/>
              <a:t>Gir</a:t>
            </a:r>
            <a:r>
              <a:rPr lang="pt-BR" sz="900" dirty="0"/>
              <a:t> </a:t>
            </a:r>
            <a:r>
              <a:rPr lang="pt-BR" sz="900" dirty="0" err="1"/>
              <a:t>Somnath.INDI</a:t>
            </a:r>
            <a:r>
              <a:rPr lang="pt-BR" sz="900" dirty="0"/>
              <a:t>/42.16</a:t>
            </a:r>
          </a:p>
          <a:p>
            <a:endParaRPr lang="pt-BR" sz="900" dirty="0"/>
          </a:p>
          <a:p>
            <a:r>
              <a:rPr lang="pt-BR" sz="900" dirty="0"/>
              <a:t>  </a:t>
            </a:r>
          </a:p>
        </p:txBody>
      </p:sp>
      <p:cxnSp>
        <p:nvCxnSpPr>
          <p:cNvPr id="78" name="Conector de Seta Reta 77"/>
          <p:cNvCxnSpPr/>
          <p:nvPr/>
        </p:nvCxnSpPr>
        <p:spPr>
          <a:xfrm>
            <a:off x="6755605" y="5021670"/>
            <a:ext cx="1004777" cy="0"/>
          </a:xfrm>
          <a:prstGeom prst="straightConnector1">
            <a:avLst/>
          </a:prstGeom>
          <a:noFill/>
          <a:ln w="1905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9" name="CaixaDeTexto 78"/>
          <p:cNvSpPr txBox="1"/>
          <p:nvPr/>
        </p:nvSpPr>
        <p:spPr>
          <a:xfrm>
            <a:off x="789514" y="4832091"/>
            <a:ext cx="30288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900" dirty="0"/>
              <a:t>Surto de 2018</a:t>
            </a:r>
          </a:p>
          <a:p>
            <a:r>
              <a:rPr lang="pt-BR" sz="900" dirty="0"/>
              <a:t>	Genótipo: D8</a:t>
            </a:r>
          </a:p>
          <a:p>
            <a:r>
              <a:rPr lang="pt-BR" sz="900" dirty="0"/>
              <a:t>	Linhagem:	</a:t>
            </a:r>
            <a:r>
              <a:rPr lang="pt-BR" sz="900" dirty="0" err="1"/>
              <a:t>MVi</a:t>
            </a:r>
            <a:r>
              <a:rPr lang="pt-BR" sz="900" dirty="0"/>
              <a:t>/</a:t>
            </a:r>
            <a:r>
              <a:rPr lang="pt-BR" sz="900" dirty="0" err="1"/>
              <a:t>Hulu</a:t>
            </a:r>
            <a:r>
              <a:rPr lang="pt-BR" sz="900" dirty="0"/>
              <a:t> </a:t>
            </a:r>
            <a:r>
              <a:rPr lang="pt-BR" sz="900" dirty="0" err="1"/>
              <a:t>Langat.MYS</a:t>
            </a:r>
            <a:r>
              <a:rPr lang="pt-BR" sz="900" dirty="0"/>
              <a:t>/26.11</a:t>
            </a:r>
          </a:p>
          <a:p>
            <a:r>
              <a:rPr lang="pt-BR" sz="900" dirty="0"/>
              <a:t>		</a:t>
            </a:r>
          </a:p>
          <a:p>
            <a:r>
              <a:rPr lang="pt-BR" sz="900" dirty="0"/>
              <a:t>  </a:t>
            </a:r>
          </a:p>
        </p:txBody>
      </p:sp>
      <p:cxnSp>
        <p:nvCxnSpPr>
          <p:cNvPr id="80" name="Conector de Seta Reta 79"/>
          <p:cNvCxnSpPr/>
          <p:nvPr/>
        </p:nvCxnSpPr>
        <p:spPr>
          <a:xfrm>
            <a:off x="1952736" y="4953467"/>
            <a:ext cx="1004777" cy="0"/>
          </a:xfrm>
          <a:prstGeom prst="straightConnector1">
            <a:avLst/>
          </a:prstGeom>
          <a:noFill/>
          <a:ln w="19050">
            <a:solidFill>
              <a:srgbClr val="FFC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" name="Forma Livre 81"/>
          <p:cNvSpPr/>
          <p:nvPr/>
        </p:nvSpPr>
        <p:spPr>
          <a:xfrm>
            <a:off x="6502676" y="2914650"/>
            <a:ext cx="387222" cy="1156291"/>
          </a:xfrm>
          <a:custGeom>
            <a:avLst/>
            <a:gdLst>
              <a:gd name="connsiteX0" fmla="*/ 516296 w 516296"/>
              <a:gd name="connsiteY0" fmla="*/ 1541721 h 1541721"/>
              <a:gd name="connsiteX1" fmla="*/ 27199 w 516296"/>
              <a:gd name="connsiteY1" fmla="*/ 637953 h 1541721"/>
              <a:gd name="connsiteX2" fmla="*/ 59096 w 516296"/>
              <a:gd name="connsiteY2" fmla="*/ 0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296" h="1541721">
                <a:moveTo>
                  <a:pt x="516296" y="1541721"/>
                </a:moveTo>
                <a:cubicBezTo>
                  <a:pt x="309847" y="1218313"/>
                  <a:pt x="103399" y="894906"/>
                  <a:pt x="27199" y="637953"/>
                </a:cubicBezTo>
                <a:cubicBezTo>
                  <a:pt x="-49001" y="381000"/>
                  <a:pt x="59096" y="0"/>
                  <a:pt x="59096" y="0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1" name="CaixaDeTexto 60"/>
          <p:cNvSpPr txBox="1"/>
          <p:nvPr/>
        </p:nvSpPr>
        <p:spPr>
          <a:xfrm>
            <a:off x="669863" y="6081628"/>
            <a:ext cx="6848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Secretarias de Saúde das Unidades da Federação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-17584" y="1965"/>
            <a:ext cx="8576793" cy="464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Dinâmica de transmissão do vírus do sarampo no Brasil</a:t>
            </a:r>
          </a:p>
        </p:txBody>
      </p:sp>
      <p:pic>
        <p:nvPicPr>
          <p:cNvPr id="67" name="Imagem 66" descr="Fora do Manual: Adeus ao Zé Gotinha!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94" y="5702"/>
            <a:ext cx="653006" cy="468028"/>
          </a:xfrm>
          <a:prstGeom prst="rect">
            <a:avLst/>
          </a:prstGeom>
        </p:spPr>
      </p:pic>
      <p:sp>
        <p:nvSpPr>
          <p:cNvPr id="62" name="CaixaDeTexto 61"/>
          <p:cNvSpPr txBox="1"/>
          <p:nvPr/>
        </p:nvSpPr>
        <p:spPr>
          <a:xfrm>
            <a:off x="5913650" y="5943153"/>
            <a:ext cx="2729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Surto encerrado</a:t>
            </a:r>
          </a:p>
          <a:p>
            <a:r>
              <a:rPr lang="pt-BR" sz="1400" dirty="0"/>
              <a:t>Surto c/ transmissão ativa</a:t>
            </a:r>
          </a:p>
          <a:p>
            <a:r>
              <a:rPr lang="pt-BR" sz="1400" dirty="0"/>
              <a:t>Sem registro de caso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5772151" y="6054115"/>
            <a:ext cx="156949" cy="9553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Retângulo 72"/>
          <p:cNvSpPr/>
          <p:nvPr/>
        </p:nvSpPr>
        <p:spPr>
          <a:xfrm>
            <a:off x="5772151" y="6264718"/>
            <a:ext cx="156949" cy="9553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Retângulo 73"/>
          <p:cNvSpPr/>
          <p:nvPr/>
        </p:nvSpPr>
        <p:spPr>
          <a:xfrm>
            <a:off x="5772151" y="6469113"/>
            <a:ext cx="156949" cy="9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04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7584" y="1965"/>
            <a:ext cx="8576793" cy="464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Situação epidemiológica de 2019</a:t>
            </a:r>
          </a:p>
        </p:txBody>
      </p:sp>
      <p:pic>
        <p:nvPicPr>
          <p:cNvPr id="6" name="Imagem 5" descr="Fora do Manual: Adeus ao Zé Gotinha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94" y="5702"/>
            <a:ext cx="653006" cy="46802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431828"/>
            <a:ext cx="4070351" cy="387388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42984" y="2938965"/>
            <a:ext cx="2695432" cy="132343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2019</a:t>
            </a:r>
          </a:p>
          <a:p>
            <a:r>
              <a:rPr lang="pt-BR" sz="1600" dirty="0"/>
              <a:t>Notificados: 64.765</a:t>
            </a:r>
          </a:p>
          <a:p>
            <a:r>
              <a:rPr lang="pt-BR" sz="1600" dirty="0"/>
              <a:t>Confirmados:18.203</a:t>
            </a:r>
          </a:p>
          <a:p>
            <a:r>
              <a:rPr lang="pt-BR" sz="1600" dirty="0"/>
              <a:t>Descartados:35.669</a:t>
            </a:r>
          </a:p>
          <a:p>
            <a:r>
              <a:rPr lang="pt-BR" sz="1600" dirty="0"/>
              <a:t>Em investigação: 10.893</a:t>
            </a:r>
          </a:p>
        </p:txBody>
      </p:sp>
      <p:sp>
        <p:nvSpPr>
          <p:cNvPr id="9" name="Retângulo 8"/>
          <p:cNvSpPr/>
          <p:nvPr/>
        </p:nvSpPr>
        <p:spPr>
          <a:xfrm>
            <a:off x="5875361" y="5424985"/>
            <a:ext cx="156949" cy="9553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032310" y="5305714"/>
            <a:ext cx="2729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Surto encerrado</a:t>
            </a:r>
          </a:p>
          <a:p>
            <a:r>
              <a:rPr lang="pt-BR" sz="1400" dirty="0"/>
              <a:t>Surto c/ transmissão ativa</a:t>
            </a:r>
          </a:p>
          <a:p>
            <a:r>
              <a:rPr lang="pt-BR" sz="1400" dirty="0"/>
              <a:t>Sem registro de caso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875361" y="5635588"/>
            <a:ext cx="156949" cy="9553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875361" y="5839983"/>
            <a:ext cx="156949" cy="9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93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4942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8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Distribuição dos casos de sarampo por Semana Epidemiológica do início do exantema e classificação final, Semanas Epidemiológicas 01 a 52 de 2019, Brasil (N=64.765</a:t>
            </a:r>
            <a:r>
              <a:rPr lang="en-US" sz="28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)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/>
        </p:nvGraphicFramePr>
        <p:xfrm>
          <a:off x="263769" y="2230472"/>
          <a:ext cx="8141677" cy="375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77592" y="6182923"/>
            <a:ext cx="684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Secretarias de Saúde das Unidades da Federação.</a:t>
            </a:r>
          </a:p>
          <a:p>
            <a:r>
              <a:rPr lang="pt-BR" sz="1200" baseline="30000" dirty="0"/>
              <a:t>a</a:t>
            </a:r>
            <a:r>
              <a:rPr lang="pt-BR" sz="1200" dirty="0"/>
              <a:t> Dados atualizados em 03/02/2019 e sujeitos a alterações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7584" y="1965"/>
            <a:ext cx="8576793" cy="4649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Situação epidemiológica de 2019</a:t>
            </a:r>
          </a:p>
        </p:txBody>
      </p:sp>
      <p:pic>
        <p:nvPicPr>
          <p:cNvPr id="6" name="Imagem 5" descr="Fora do Manual: Adeus ao Zé Gotinha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94" y="5702"/>
            <a:ext cx="653006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22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2418</Words>
  <Application>Microsoft Office PowerPoint</Application>
  <PresentationFormat>Apresentação na tela (4:3)</PresentationFormat>
  <Paragraphs>665</Paragraphs>
  <Slides>31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Microsoft Himalaya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CCPAGENCIA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CIA-Studio yeah</dc:creator>
  <cp:lastModifiedBy>Francieli</cp:lastModifiedBy>
  <cp:revision>119</cp:revision>
  <dcterms:created xsi:type="dcterms:W3CDTF">2019-08-13T14:22:08Z</dcterms:created>
  <dcterms:modified xsi:type="dcterms:W3CDTF">2020-02-18T17:15:28Z</dcterms:modified>
</cp:coreProperties>
</file>