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609" r:id="rId2"/>
    <p:sldId id="280" r:id="rId3"/>
    <p:sldId id="279" r:id="rId4"/>
    <p:sldId id="257" r:id="rId5"/>
    <p:sldId id="259" r:id="rId6"/>
    <p:sldId id="261" r:id="rId7"/>
    <p:sldId id="604" r:id="rId8"/>
    <p:sldId id="262" r:id="rId9"/>
    <p:sldId id="605" r:id="rId10"/>
    <p:sldId id="266" r:id="rId11"/>
    <p:sldId id="611" r:id="rId12"/>
    <p:sldId id="272" r:id="rId13"/>
    <p:sldId id="613" r:id="rId14"/>
    <p:sldId id="274" r:id="rId15"/>
    <p:sldId id="615" r:id="rId16"/>
    <p:sldId id="614" r:id="rId17"/>
    <p:sldId id="625" r:id="rId18"/>
    <p:sldId id="616" r:id="rId19"/>
    <p:sldId id="618" r:id="rId20"/>
    <p:sldId id="619" r:id="rId21"/>
    <p:sldId id="612" r:id="rId22"/>
    <p:sldId id="599" r:id="rId23"/>
    <p:sldId id="603" r:id="rId24"/>
    <p:sldId id="628" r:id="rId25"/>
    <p:sldId id="626" r:id="rId26"/>
    <p:sldId id="606" r:id="rId27"/>
    <p:sldId id="629" r:id="rId28"/>
    <p:sldId id="630" r:id="rId29"/>
    <p:sldId id="620" r:id="rId30"/>
    <p:sldId id="617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5441" autoAdjust="0"/>
  </p:normalViewPr>
  <p:slideViewPr>
    <p:cSldViewPr snapToGrid="0">
      <p:cViewPr varScale="1">
        <p:scale>
          <a:sx n="72" d="100"/>
          <a:sy n="72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2B797-39C2-47C2-910E-581BE9B8DA8E}" type="datetimeFigureOut">
              <a:rPr lang="pt-BR" smtClean="0"/>
              <a:t>17/02/2020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193D8-0B82-45C0-A681-DB379F1FFB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3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5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02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26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7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0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37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6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3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6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216A167A-E990-854C-8173-1A96D18951D3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609585"/>
              <a:t>2/17/2020</a:t>
            </a:fld>
            <a:endParaRPr lang="en-U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endParaRPr lang="en-U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585"/>
            <a:fld id="{016FB047-4C96-ED45-942A-6CE3CFDA5B59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609585"/>
              <a:t>‹nº›</a:t>
            </a:fld>
            <a:endParaRPr lang="en-US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12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info.gripe.fiocruz.br/" TargetMode="External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saude.gov.br/saude-de-a-z/gripe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gripe@saude.gov.br" TargetMode="Externa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7659BD-9D32-4EF9-8741-042DBEC6F74B}"/>
              </a:ext>
            </a:extLst>
          </p:cNvPr>
          <p:cNvSpPr txBox="1"/>
          <p:nvPr/>
        </p:nvSpPr>
        <p:spPr>
          <a:xfrm>
            <a:off x="248529" y="88400"/>
            <a:ext cx="1156833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Vigilância e Situação </a:t>
            </a:r>
          </a:p>
          <a:p>
            <a:pPr algn="ctr">
              <a:lnSpc>
                <a:spcPct val="150000"/>
              </a:lnSpc>
            </a:pPr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Epidemiológica da Influenza no Brasil</a:t>
            </a: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2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3600" b="1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Walquiria A F de Almeida</a:t>
            </a:r>
          </a:p>
          <a:p>
            <a:pPr lvl="0"/>
            <a:r>
              <a:rPr lang="pt-BR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Grupo Técnico da Influenza</a:t>
            </a:r>
          </a:p>
          <a:p>
            <a:pPr lvl="0"/>
            <a:r>
              <a:rPr lang="pt-BR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Coordenação Geral do Programa Nacional de Doenças Imunopreveníveis/CGPNI</a:t>
            </a:r>
          </a:p>
          <a:p>
            <a:pPr lvl="0"/>
            <a:r>
              <a:rPr lang="pt-BR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Departamento de Imunização e  Doenças</a:t>
            </a:r>
            <a:r>
              <a:rPr lang="pt-BR" sz="24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BR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Transmissíveis/DEIDT</a:t>
            </a:r>
          </a:p>
          <a:p>
            <a:pPr lvl="0"/>
            <a:r>
              <a:rPr lang="pt-BR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Secretaria de Vigilância em Saúde/ SVS</a:t>
            </a:r>
          </a:p>
          <a:p>
            <a:pPr lvl="0"/>
            <a:r>
              <a:rPr lang="pt-BR" sz="2400" baseline="30000" dirty="0">
                <a:solidFill>
                  <a:srgbClr val="0070C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Ministério da Saúde/ MS</a:t>
            </a:r>
          </a:p>
          <a:p>
            <a:pPr lvl="0"/>
            <a:endParaRPr lang="pt-BR" sz="2400" baseline="30000" dirty="0">
              <a:solidFill>
                <a:srgbClr val="0070C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 algn="ctr"/>
            <a:r>
              <a:rPr lang="pt-BR" sz="2400" baseline="30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Campo Grande/MS, 17 e 18 de Fevereiro de 2020.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7D71357-A87D-4FF1-91F7-321152C8D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2971" y="2855742"/>
            <a:ext cx="2433892" cy="24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67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5038A69-AAC3-47AF-8C5D-7893882D6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" r="52805" b="3145"/>
          <a:stretch/>
        </p:blipFill>
        <p:spPr>
          <a:xfrm>
            <a:off x="7632832" y="578815"/>
            <a:ext cx="4343818" cy="436718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253BFD9-3A46-4FB2-99B1-8E926DC413EB}"/>
              </a:ext>
            </a:extLst>
          </p:cNvPr>
          <p:cNvSpPr/>
          <p:nvPr/>
        </p:nvSpPr>
        <p:spPr>
          <a:xfrm>
            <a:off x="200541" y="214943"/>
            <a:ext cx="11656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rgbClr val="0070C0"/>
                </a:solidFill>
              </a:rPr>
              <a:t>Distribuição de </a:t>
            </a:r>
            <a:r>
              <a:rPr lang="pt-BR" sz="1800" b="1" dirty="0">
                <a:solidFill>
                  <a:srgbClr val="0070C0"/>
                </a:solidFill>
              </a:rPr>
              <a:t>Unidades Sentinelas (US) de Síndrome Gripal (SG)</a:t>
            </a:r>
            <a:r>
              <a:rPr lang="pt-BR" sz="1800" dirty="0">
                <a:solidFill>
                  <a:srgbClr val="0070C0"/>
                </a:solidFill>
              </a:rPr>
              <a:t> no Brasil, e dados de coleta de amostras de SNF. </a:t>
            </a:r>
            <a:r>
              <a:rPr lang="pt-BR" sz="1800" b="1" dirty="0">
                <a:solidFill>
                  <a:srgbClr val="0070C0"/>
                </a:solidFill>
              </a:rPr>
              <a:t>Região Centro - Oeste, 2019 até a SE </a:t>
            </a:r>
            <a:r>
              <a:rPr lang="pt-BR" b="1" dirty="0">
                <a:solidFill>
                  <a:srgbClr val="0070C0"/>
                </a:solidFill>
              </a:rPr>
              <a:t>52</a:t>
            </a:r>
            <a:r>
              <a:rPr lang="pt-BR" sz="1800" b="1" dirty="0">
                <a:solidFill>
                  <a:srgbClr val="0070C0"/>
                </a:solidFill>
              </a:rPr>
              <a:t>.</a:t>
            </a:r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9029DE7-9613-4D9D-9457-071CA134BC2A}"/>
              </a:ext>
            </a:extLst>
          </p:cNvPr>
          <p:cNvSpPr/>
          <p:nvPr/>
        </p:nvSpPr>
        <p:spPr>
          <a:xfrm>
            <a:off x="2419643" y="5237871"/>
            <a:ext cx="6736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70C0"/>
                </a:solidFill>
              </a:rPr>
              <a:t>9,8% </a:t>
            </a:r>
            <a:r>
              <a:rPr lang="pt-BR" sz="1600" dirty="0">
                <a:solidFill>
                  <a:srgbClr val="0070C0"/>
                </a:solidFill>
              </a:rPr>
              <a:t>(16/163) Unidades Sentinelas registradas na região Centro - Oeste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pt-BR" sz="1600" b="1" dirty="0">
                <a:solidFill>
                  <a:srgbClr val="0070C0"/>
                </a:solidFill>
              </a:rPr>
              <a:t>62,5% </a:t>
            </a:r>
            <a:r>
              <a:rPr lang="pt-BR" sz="1600" dirty="0">
                <a:solidFill>
                  <a:srgbClr val="0070C0"/>
                </a:solidFill>
              </a:rPr>
              <a:t>(10/16) US reportando dados de coleta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3509"/>
            <a:ext cx="7632832" cy="3143743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CD51DD3B-FDE7-42DA-8A1C-AC2869BC8EF4}"/>
              </a:ext>
            </a:extLst>
          </p:cNvPr>
          <p:cNvSpPr/>
          <p:nvPr/>
        </p:nvSpPr>
        <p:spPr>
          <a:xfrm>
            <a:off x="79355" y="6129395"/>
            <a:ext cx="4906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Fonte: </a:t>
            </a:r>
            <a:r>
              <a:rPr lang="pt-BR" sz="1200" dirty="0"/>
              <a:t>Sivep-Gripe. Dados atualizados em 10/01/2020, sujeitos a alteração.</a:t>
            </a:r>
          </a:p>
        </p:txBody>
      </p:sp>
    </p:spTree>
    <p:extLst>
      <p:ext uri="{BB962C8B-B14F-4D97-AF65-F5344CB8AC3E}">
        <p14:creationId xmlns:p14="http://schemas.microsoft.com/office/powerpoint/2010/main" val="127198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232A540-2D3D-4B1F-86A5-966C5CEC46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09"/>
          <a:stretch/>
        </p:blipFill>
        <p:spPr>
          <a:xfrm>
            <a:off x="552232" y="907006"/>
            <a:ext cx="11087535" cy="45231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B278A36-1AF8-4FC9-9728-1C02DD4E9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062" y="1635424"/>
            <a:ext cx="1981200" cy="151447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22A3ED2B-B8C5-48BC-A873-EDF0CB8CD528}"/>
              </a:ext>
            </a:extLst>
          </p:cNvPr>
          <p:cNvSpPr/>
          <p:nvPr/>
        </p:nvSpPr>
        <p:spPr>
          <a:xfrm>
            <a:off x="220717" y="128439"/>
            <a:ext cx="11634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Distribuição de vírus respiratórios, em casos de Síndrome Gripal (SG), na rede de vigilância sentinela, por SE de início de sintomas. Brasil, 2013 a 2019.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A731C7-4B8D-41DA-93BB-D42A96BF9915}"/>
              </a:ext>
            </a:extLst>
          </p:cNvPr>
          <p:cNvSpPr txBox="1"/>
          <p:nvPr/>
        </p:nvSpPr>
        <p:spPr>
          <a:xfrm flipH="1">
            <a:off x="10132251" y="1266092"/>
            <a:ext cx="134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N = 27.702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F3C269-F139-4CC2-9724-7BE2AA4A42FE}"/>
              </a:ext>
            </a:extLst>
          </p:cNvPr>
          <p:cNvSpPr txBox="1"/>
          <p:nvPr/>
        </p:nvSpPr>
        <p:spPr>
          <a:xfrm>
            <a:off x="4000976" y="5488833"/>
            <a:ext cx="3976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Semana Epidemiológica de Início de Sintomas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E217EEE-EF7B-4959-909F-20F534824B02}"/>
              </a:ext>
            </a:extLst>
          </p:cNvPr>
          <p:cNvSpPr/>
          <p:nvPr/>
        </p:nvSpPr>
        <p:spPr>
          <a:xfrm>
            <a:off x="108176" y="6035104"/>
            <a:ext cx="725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Fonte: Sivep-gripe. Acesso em 14/02/2020. Dados sujeitos a alterações.</a:t>
            </a:r>
          </a:p>
        </p:txBody>
      </p:sp>
    </p:spTree>
    <p:extLst>
      <p:ext uri="{BB962C8B-B14F-4D97-AF65-F5344CB8AC3E}">
        <p14:creationId xmlns:p14="http://schemas.microsoft.com/office/powerpoint/2010/main" val="277731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385560"/>
            <a:ext cx="12192000" cy="518160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3D2B5927-5276-4BEE-96A3-5C6FB32D1EC1}"/>
              </a:ext>
            </a:extLst>
          </p:cNvPr>
          <p:cNvSpPr/>
          <p:nvPr/>
        </p:nvSpPr>
        <p:spPr>
          <a:xfrm>
            <a:off x="134566" y="6083366"/>
            <a:ext cx="4654873" cy="26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Sivep-gripe. Dados Sujeitos a alterações</a:t>
            </a:r>
            <a:r>
              <a:rPr lang="pt-BR" sz="11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151D90F-CE20-4534-96B0-C1E4A55B7167}"/>
              </a:ext>
            </a:extLst>
          </p:cNvPr>
          <p:cNvSpPr/>
          <p:nvPr/>
        </p:nvSpPr>
        <p:spPr>
          <a:xfrm>
            <a:off x="155796" y="203480"/>
            <a:ext cx="11880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solidFill>
                  <a:srgbClr val="0070C0"/>
                </a:solidFill>
              </a:rPr>
              <a:t>Distribuição dos casos de Influenza por faixa etária, identificados em Unidades Sentinelas de Síndrome Gripal (SG). Brasil, regiões, 2019.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782BE5C-1B16-4118-B7BD-841BC3512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818"/>
          <a:stretch/>
        </p:blipFill>
        <p:spPr>
          <a:xfrm>
            <a:off x="9146522" y="4302520"/>
            <a:ext cx="2461755" cy="108820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0CAA05D-1416-4BE4-AB93-195365660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93" y="1339977"/>
            <a:ext cx="3719373" cy="21460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E68EB20-F42C-4EEF-8876-925B54ACF2E0}"/>
              </a:ext>
            </a:extLst>
          </p:cNvPr>
          <p:cNvSpPr txBox="1"/>
          <p:nvPr/>
        </p:nvSpPr>
        <p:spPr>
          <a:xfrm>
            <a:off x="938003" y="935378"/>
            <a:ext cx="23533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CENTRO - OESTE (N= 169)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70B27EF-1D64-489F-8D43-C2456FF17A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"/>
          <a:stretch/>
        </p:blipFill>
        <p:spPr>
          <a:xfrm>
            <a:off x="4007374" y="1299158"/>
            <a:ext cx="4113267" cy="21422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5E09E22-8EEE-43DF-95FF-630217228F92}"/>
              </a:ext>
            </a:extLst>
          </p:cNvPr>
          <p:cNvSpPr txBox="1"/>
          <p:nvPr/>
        </p:nvSpPr>
        <p:spPr>
          <a:xfrm>
            <a:off x="5593829" y="887206"/>
            <a:ext cx="125443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SUL (N= 812)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260CF7C-B4F8-4DAA-8148-0A47D6AFEB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3155" y="1289998"/>
            <a:ext cx="3879693" cy="21605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3DD82B4-F952-407C-92B6-3D73D8CBE571}"/>
              </a:ext>
            </a:extLst>
          </p:cNvPr>
          <p:cNvSpPr txBox="1"/>
          <p:nvPr/>
        </p:nvSpPr>
        <p:spPr>
          <a:xfrm>
            <a:off x="9510135" y="923626"/>
            <a:ext cx="1803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SUDESTE (N= 718)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0D09653-DB29-465C-9E95-F8B6915134F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1"/>
          <a:stretch/>
        </p:blipFill>
        <p:spPr>
          <a:xfrm>
            <a:off x="183457" y="3898029"/>
            <a:ext cx="4189520" cy="21666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1399FABA-2573-48B7-A9A9-EECC14FFF0B5}"/>
              </a:ext>
            </a:extLst>
          </p:cNvPr>
          <p:cNvSpPr txBox="1"/>
          <p:nvPr/>
        </p:nvSpPr>
        <p:spPr>
          <a:xfrm>
            <a:off x="1581021" y="3605190"/>
            <a:ext cx="1766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NORDESTE (N= 357)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E23D2A5-084C-4A89-BBCF-E3097838F0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5263" y="3909711"/>
            <a:ext cx="4162747" cy="21671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3357BAD1-DF0E-4F41-88FD-14F816AAED97}"/>
              </a:ext>
            </a:extLst>
          </p:cNvPr>
          <p:cNvSpPr txBox="1"/>
          <p:nvPr/>
        </p:nvSpPr>
        <p:spPr>
          <a:xfrm>
            <a:off x="6064007" y="3611586"/>
            <a:ext cx="17660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200" b="1" dirty="0"/>
              <a:t>NORTE (N= 334)</a:t>
            </a:r>
          </a:p>
        </p:txBody>
      </p:sp>
    </p:spTree>
    <p:extLst>
      <p:ext uri="{BB962C8B-B14F-4D97-AF65-F5344CB8AC3E}">
        <p14:creationId xmlns:p14="http://schemas.microsoft.com/office/powerpoint/2010/main" val="1411796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0186DDC-29F7-495C-8013-F033708EF7EC}"/>
              </a:ext>
            </a:extLst>
          </p:cNvPr>
          <p:cNvSpPr txBox="1"/>
          <p:nvPr/>
        </p:nvSpPr>
        <p:spPr>
          <a:xfrm>
            <a:off x="10499835" y="924910"/>
            <a:ext cx="956441" cy="371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N= 133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6E2D82C-5532-4492-84CB-BAEA1775ABFF}"/>
              </a:ext>
            </a:extLst>
          </p:cNvPr>
          <p:cNvSpPr/>
          <p:nvPr/>
        </p:nvSpPr>
        <p:spPr>
          <a:xfrm>
            <a:off x="0" y="6061193"/>
            <a:ext cx="725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Fonte: Sivep-gripe. Acesso em 14/02/2020. Dados sujeitos a alterações.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2F073C8-B6E1-4A03-B6D3-0BD5C14FC66A}"/>
              </a:ext>
            </a:extLst>
          </p:cNvPr>
          <p:cNvSpPr/>
          <p:nvPr/>
        </p:nvSpPr>
        <p:spPr>
          <a:xfrm>
            <a:off x="220717" y="256443"/>
            <a:ext cx="11634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70C0"/>
                </a:solidFill>
              </a:rPr>
              <a:t>Distribuição de vírus influenza, por subtipo, em casos de Síndrome Gripal (SG), na rede de vigilância sentinela, por SE de início de sintomas. Brasil, 2020 até a SE 06.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9BCD37D-500C-45C2-A5FA-2C92556C2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928" y="5343869"/>
            <a:ext cx="8772525" cy="3905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2D175EA-2EE1-4FFD-BD2B-8638B4AD9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49" y="1296297"/>
            <a:ext cx="11212819" cy="35052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DB51B16-334C-4A76-BF16-7D9EF7EC35BD}"/>
              </a:ext>
            </a:extLst>
          </p:cNvPr>
          <p:cNvSpPr txBox="1"/>
          <p:nvPr/>
        </p:nvSpPr>
        <p:spPr>
          <a:xfrm>
            <a:off x="4049922" y="4839008"/>
            <a:ext cx="3976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Semana Epidemiológica de Início de Sintomas</a:t>
            </a:r>
          </a:p>
        </p:txBody>
      </p:sp>
    </p:spTree>
    <p:extLst>
      <p:ext uri="{BB962C8B-B14F-4D97-AF65-F5344CB8AC3E}">
        <p14:creationId xmlns:p14="http://schemas.microsoft.com/office/powerpoint/2010/main" val="3418127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9623483-B47A-45F6-9CF6-D030BCC640C4}"/>
              </a:ext>
            </a:extLst>
          </p:cNvPr>
          <p:cNvSpPr txBox="1"/>
          <p:nvPr/>
        </p:nvSpPr>
        <p:spPr>
          <a:xfrm>
            <a:off x="121392" y="157172"/>
            <a:ext cx="11949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solidFill>
                  <a:srgbClr val="0070C0"/>
                </a:solidFill>
              </a:rPr>
              <a:t>Distribuição por Semana Epidemiológica (SE) dos dados agregado semanais de casos de Síndrome Gripal (SG). Brasil, 2019 e 2020 até a SE 06.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DE89C38-7EC7-4529-BFBB-0ECC29D3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2" y="2663066"/>
            <a:ext cx="9056299" cy="3532898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E21B0B7-1E36-4DB5-BDB5-D1B7EC8A5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773" y="1234549"/>
            <a:ext cx="4878504" cy="214228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AB6AF85-C510-4670-9A73-713032FE70AC}"/>
              </a:ext>
            </a:extLst>
          </p:cNvPr>
          <p:cNvSpPr txBox="1"/>
          <p:nvPr/>
        </p:nvSpPr>
        <p:spPr>
          <a:xfrm flipH="1">
            <a:off x="450166" y="1831616"/>
            <a:ext cx="123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2019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9F1E432-9B16-41C9-AF40-6F8D737AA384}"/>
              </a:ext>
            </a:extLst>
          </p:cNvPr>
          <p:cNvSpPr txBox="1"/>
          <p:nvPr/>
        </p:nvSpPr>
        <p:spPr>
          <a:xfrm flipH="1">
            <a:off x="6729773" y="839453"/>
            <a:ext cx="103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28970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E4AE3E9-8933-49F8-A7AD-308481E9EF9F}"/>
              </a:ext>
            </a:extLst>
          </p:cNvPr>
          <p:cNvSpPr txBox="1"/>
          <p:nvPr/>
        </p:nvSpPr>
        <p:spPr>
          <a:xfrm>
            <a:off x="2651297" y="1813284"/>
            <a:ext cx="6889405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Vigilância Sentinela de Síndrome Respiratória Aguda Grave (SRAG)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D9FC31-E969-42B0-B12F-E691FC0E3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53" y="194727"/>
            <a:ext cx="1493649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7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ED551D6-08D6-4B99-AE5B-D92461017453}"/>
              </a:ext>
            </a:extLst>
          </p:cNvPr>
          <p:cNvSpPr/>
          <p:nvPr/>
        </p:nvSpPr>
        <p:spPr>
          <a:xfrm>
            <a:off x="112801" y="5925326"/>
            <a:ext cx="725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Fonte: Sivep-gripe. Acesso em 10/02/2020. Dados sujeitos a alterações.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AA28CB1-561E-4856-AE8C-177ACD5FC517}"/>
              </a:ext>
            </a:extLst>
          </p:cNvPr>
          <p:cNvSpPr/>
          <p:nvPr/>
        </p:nvSpPr>
        <p:spPr>
          <a:xfrm>
            <a:off x="220717" y="69942"/>
            <a:ext cx="116349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70C0"/>
                </a:solidFill>
              </a:rPr>
              <a:t>Distribuição de vírus influenza, por subtipo, em casos de Síndrome Respiratória Aguda Grave (SRAG) por SE de início de sintomas. Brasil, 2019 e 2010 até a SE 06.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36F00DE-6850-4980-9E03-751E70EAE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889" y="727279"/>
            <a:ext cx="8961120" cy="5351936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B3641BB-F187-4534-BB82-F52AB7B1D709}"/>
              </a:ext>
            </a:extLst>
          </p:cNvPr>
          <p:cNvSpPr/>
          <p:nvPr/>
        </p:nvSpPr>
        <p:spPr>
          <a:xfrm>
            <a:off x="7364939" y="2181404"/>
            <a:ext cx="4243338" cy="15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pt-BR" sz="1600" b="1" u="sng" dirty="0">
                <a:solidFill>
                  <a:srgbClr val="0070C0"/>
                </a:solidFill>
              </a:rPr>
              <a:t>Síndrome Respiratória Aguda Grave (SRAG)</a:t>
            </a:r>
            <a:r>
              <a:rPr lang="pt-BR" sz="1600" dirty="0">
                <a:solidFill>
                  <a:srgbClr val="0070C0"/>
                </a:solidFill>
              </a:rPr>
              <a:t>: Em 2020, até a Semana Epidemiológica (SE) 06, foram notificados 1.346 casos de SRAG no Brasil. </a:t>
            </a:r>
            <a:r>
              <a:rPr lang="pt-BR" sz="1600" b="1" dirty="0">
                <a:solidFill>
                  <a:srgbClr val="0070C0"/>
                </a:solidFill>
              </a:rPr>
              <a:t>Destes 8,5% (115/1346). </a:t>
            </a:r>
            <a:endParaRPr lang="pt-BR" sz="1200" b="1" dirty="0">
              <a:solidFill>
                <a:srgbClr val="0070C0"/>
              </a:solidFill>
            </a:endParaRPr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EE16151F-4439-4B86-A2ED-56575B78F5B1}"/>
              </a:ext>
            </a:extLst>
          </p:cNvPr>
          <p:cNvCxnSpPr>
            <a:cxnSpLocks/>
          </p:cNvCxnSpPr>
          <p:nvPr/>
        </p:nvCxnSpPr>
        <p:spPr>
          <a:xfrm>
            <a:off x="2588455" y="3712849"/>
            <a:ext cx="0" cy="76067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3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149AF4C-CFDE-4521-95C8-4CAE35A55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7" y="190673"/>
            <a:ext cx="6531257" cy="643304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D6157E8-D909-4BEA-9D55-9EC0F5C00D5D}"/>
              </a:ext>
            </a:extLst>
          </p:cNvPr>
          <p:cNvSpPr/>
          <p:nvPr/>
        </p:nvSpPr>
        <p:spPr>
          <a:xfrm>
            <a:off x="7687326" y="1950049"/>
            <a:ext cx="434934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70510" algn="just">
              <a:lnSpc>
                <a:spcPct val="150000"/>
              </a:lnSpc>
              <a:spcAft>
                <a:spcPts val="1000"/>
              </a:spcAft>
            </a:pPr>
            <a:r>
              <a:rPr lang="pt-BR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Distribuição dos casos de Síndrome Respiratória Aguda Grave segundo agente etiológico e por semana epidemiológica de início dos sintomas. Regiões do Brasil, 2019.</a:t>
            </a:r>
            <a:endParaRPr lang="pt-BR" sz="20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4E1A770-B248-4BED-8153-E4FBC02FC170}"/>
              </a:ext>
            </a:extLst>
          </p:cNvPr>
          <p:cNvSpPr/>
          <p:nvPr/>
        </p:nvSpPr>
        <p:spPr>
          <a:xfrm>
            <a:off x="7367623" y="5880966"/>
            <a:ext cx="48243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Fonte: Sivep-gripe. Dados sujeitos a alterações.</a:t>
            </a:r>
          </a:p>
        </p:txBody>
      </p:sp>
    </p:spTree>
    <p:extLst>
      <p:ext uri="{BB962C8B-B14F-4D97-AF65-F5344CB8AC3E}">
        <p14:creationId xmlns:p14="http://schemas.microsoft.com/office/powerpoint/2010/main" val="3305133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9469AF5-D143-4588-B4F2-E17CFCC9A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727" y="1214649"/>
            <a:ext cx="10018543" cy="4857477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193794C-AC6C-4012-8F9C-7B40FC8918C8}"/>
              </a:ext>
            </a:extLst>
          </p:cNvPr>
          <p:cNvSpPr/>
          <p:nvPr/>
        </p:nvSpPr>
        <p:spPr>
          <a:xfrm>
            <a:off x="123754" y="175481"/>
            <a:ext cx="1186192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Distribuição espacial dos casos de Síndrome Respiratória Aguda Grave (SRAG) por influenza, segundo o município de residência. Brasil, 2013 a 2019.</a:t>
            </a:r>
            <a:endParaRPr lang="pt-BR" sz="20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16B90A0-83FD-4430-AD69-4A65DCA5E534}"/>
              </a:ext>
            </a:extLst>
          </p:cNvPr>
          <p:cNvSpPr/>
          <p:nvPr/>
        </p:nvSpPr>
        <p:spPr>
          <a:xfrm>
            <a:off x="123754" y="6098617"/>
            <a:ext cx="725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Fonte: Sivep-gripe. Acesso em 10/02/2020. Dados sujeitos a alterações.</a:t>
            </a:r>
          </a:p>
        </p:txBody>
      </p:sp>
    </p:spTree>
    <p:extLst>
      <p:ext uri="{BB962C8B-B14F-4D97-AF65-F5344CB8AC3E}">
        <p14:creationId xmlns:p14="http://schemas.microsoft.com/office/powerpoint/2010/main" val="3143098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0C60FF8-8CCC-456F-86BE-33FDAC6D6E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8"/>
          <a:stretch/>
        </p:blipFill>
        <p:spPr>
          <a:xfrm>
            <a:off x="975360" y="1125381"/>
            <a:ext cx="10241280" cy="490329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1F1526E-4C9F-4BC8-9E8F-C65BBDAC9F03}"/>
              </a:ext>
            </a:extLst>
          </p:cNvPr>
          <p:cNvSpPr/>
          <p:nvPr/>
        </p:nvSpPr>
        <p:spPr>
          <a:xfrm>
            <a:off x="165957" y="6098617"/>
            <a:ext cx="725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Fonte: Sivep-gripe. Acesso em 10/02/2020. Dados sujeitos a alterações.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60353CE-56FE-4A01-BB6E-99821239CB45}"/>
              </a:ext>
            </a:extLst>
          </p:cNvPr>
          <p:cNvSpPr/>
          <p:nvPr/>
        </p:nvSpPr>
        <p:spPr>
          <a:xfrm>
            <a:off x="165957" y="112398"/>
            <a:ext cx="11863755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pt-BR" b="1" dirty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Distribuição espacial dos óbitos por Síndrome Respiratória Aguda Grave (SRAG), confirmados para influenza, segundo o município de residência. Brasil, 2013 a 2019.</a:t>
            </a:r>
            <a:endParaRPr lang="pt-BR" sz="20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7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Retângulo 1">
            <a:extLst>
              <a:ext uri="{FF2B5EF4-FFF2-40B4-BE49-F238E27FC236}">
                <a16:creationId xmlns:a16="http://schemas.microsoft.com/office/drawing/2014/main" id="{185183EB-603F-4A50-9847-E39AE9F19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39" y="608386"/>
            <a:ext cx="11808122" cy="624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</a:t>
            </a:r>
            <a:r>
              <a:rPr lang="pt-BR" sz="2000" dirty="0">
                <a:cs typeface="Arial" panose="020B0604020202020204" pitchFamily="34" charset="0"/>
              </a:rPr>
              <a:t>Redução de morbimortalidade</a:t>
            </a:r>
          </a:p>
          <a:p>
            <a:pPr marL="914400" lvl="1" indent="-457200" algn="just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rgbClr val="0070C0"/>
                </a:solidFill>
                <a:cs typeface="Arial" panose="020B0604020202020204" pitchFamily="34" charset="0"/>
              </a:rPr>
              <a:t>Hospitalizações – impacto na assistência a saúde</a:t>
            </a:r>
          </a:p>
          <a:p>
            <a:pPr marL="342900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Arial" panose="020B0604020202020204" pitchFamily="34" charset="0"/>
              </a:rPr>
              <a:t> Circulação de vírus influenza e outros vírus respiratórios</a:t>
            </a:r>
          </a:p>
          <a:p>
            <a:pPr marL="2171700" lvl="4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Arial" panose="020B0604020202020204" pitchFamily="34" charset="0"/>
              </a:rPr>
              <a:t>Comportamento sazonal</a:t>
            </a:r>
          </a:p>
          <a:p>
            <a:pPr marL="2171700" lvl="4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cs typeface="Arial" panose="020B0604020202020204" pitchFamily="34" charset="0"/>
              </a:rPr>
              <a:t>Epidemias/ Pandemias/ Pandemia 2009</a:t>
            </a:r>
          </a:p>
          <a:p>
            <a:pPr marL="3086100" lvl="6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C00000"/>
                </a:solidFill>
                <a:cs typeface="Arial" panose="020B0604020202020204" pitchFamily="34" charset="0"/>
              </a:rPr>
              <a:t>Possibilidade de novas pandemias</a:t>
            </a:r>
          </a:p>
          <a:p>
            <a:pPr marL="3543300" lvl="7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rgbClr val="C00000"/>
                </a:solidFill>
                <a:cs typeface="Arial" panose="020B0604020202020204" pitchFamily="34" charset="0"/>
              </a:rPr>
              <a:t>Influenza A (H5N1), A (H7N9)...</a:t>
            </a:r>
          </a:p>
          <a:p>
            <a:pPr marL="2171700" lvl="4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cs typeface="Arial" panose="020B0604020202020204" pitchFamily="34" charset="0"/>
              </a:rPr>
              <a:t>Captação de casos/ situações inusitadas de influenza</a:t>
            </a:r>
          </a:p>
          <a:p>
            <a:pPr marL="2171700" lvl="4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800" dirty="0"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ea typeface="Tahoma" panose="020B0604030504040204" pitchFamily="34" charset="0"/>
                <a:cs typeface="Times New Roman" panose="02020603050405020304" pitchFamily="18" charset="0"/>
              </a:rPr>
              <a:t>rede mundial de vigilância da influenza iniciou em 1947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Globalmente, a vigilância de Influenza é realizada por uma Rede Mundial de Laboratório e Epidemiologia, coordenados pela Organização Mundial da Saúde (OMS), compreendendo a vigilância sentinela sobre os casos de SG, bem como o monitoramento de casos de SRAG e a emergência de novos subtipos.</a:t>
            </a:r>
          </a:p>
          <a:p>
            <a:pPr marL="2171700" lvl="4" indent="-342900" algn="just" eaLnBrk="0" hangingPunct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600" dirty="0"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487E516-7DB4-4C94-86AF-7CF2714B5684}"/>
              </a:ext>
            </a:extLst>
          </p:cNvPr>
          <p:cNvSpPr txBox="1"/>
          <p:nvPr/>
        </p:nvSpPr>
        <p:spPr>
          <a:xfrm>
            <a:off x="1432419" y="155589"/>
            <a:ext cx="939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Vigilância da Influenza – </a:t>
            </a:r>
            <a:r>
              <a:rPr lang="pt-BR" sz="3200" i="1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importância em saúde pública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720A293-35A9-4B1C-A5DF-C37F4FF6D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3" t="28878" r="50000" b="17484"/>
          <a:stretch/>
        </p:blipFill>
        <p:spPr>
          <a:xfrm>
            <a:off x="8306157" y="1100370"/>
            <a:ext cx="3693904" cy="34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9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D5362D72-CE25-42E1-A604-28AEF350A7D9}"/>
              </a:ext>
            </a:extLst>
          </p:cNvPr>
          <p:cNvSpPr/>
          <p:nvPr/>
        </p:nvSpPr>
        <p:spPr>
          <a:xfrm>
            <a:off x="25279" y="157113"/>
            <a:ext cx="11880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70C0"/>
                </a:solidFill>
              </a:rPr>
              <a:t>Distribuição espacial dos casos e óbitos de Síndrome Respiratória Aguda Grave (SRAG) por influenza, por unidade federada. Brasil, 2020 até a SE 06.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BACDB12-F210-4CEC-9970-CAF46F0F4DE1}"/>
              </a:ext>
            </a:extLst>
          </p:cNvPr>
          <p:cNvSpPr/>
          <p:nvPr/>
        </p:nvSpPr>
        <p:spPr>
          <a:xfrm>
            <a:off x="25279" y="5504681"/>
            <a:ext cx="725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Fonte: Sivep-gripe. Acesso em 10/02/2020. Dados sujeitos a alterações.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50E3FE3-9BE7-4C89-8373-5BCB38293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2556"/>
          <a:stretch/>
        </p:blipFill>
        <p:spPr>
          <a:xfrm>
            <a:off x="194285" y="1454740"/>
            <a:ext cx="3891978" cy="3902296"/>
          </a:xfrm>
          <a:prstGeom prst="rect">
            <a:avLst/>
          </a:prstGeom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6D06A6C-3432-47D7-9E19-90ABE1EE78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503"/>
          <a:stretch/>
        </p:blipFill>
        <p:spPr>
          <a:xfrm>
            <a:off x="4097693" y="1454741"/>
            <a:ext cx="4001878" cy="3919928"/>
          </a:xfrm>
          <a:prstGeom prst="rect">
            <a:avLst/>
          </a:prstGeom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3281EF-D691-44E5-8EB6-2DDABC2F0A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022"/>
          <a:stretch/>
        </p:blipFill>
        <p:spPr>
          <a:xfrm>
            <a:off x="8111001" y="1454741"/>
            <a:ext cx="4071779" cy="3925155"/>
          </a:xfrm>
          <a:prstGeom prst="rect">
            <a:avLst/>
          </a:prstGeom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D3C05035-7520-4D54-9AB8-AC5DF475EAD2}"/>
              </a:ext>
            </a:extLst>
          </p:cNvPr>
          <p:cNvSpPr txBox="1"/>
          <p:nvPr/>
        </p:nvSpPr>
        <p:spPr>
          <a:xfrm>
            <a:off x="-46409" y="5982506"/>
            <a:ext cx="60121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 tamanho do circulo é proporcional ao número de  casos/óbitos de SRAG segundo agente etiológico</a:t>
            </a:r>
          </a:p>
        </p:txBody>
      </p:sp>
    </p:spTree>
    <p:extLst>
      <p:ext uri="{BB962C8B-B14F-4D97-AF65-F5344CB8AC3E}">
        <p14:creationId xmlns:p14="http://schemas.microsoft.com/office/powerpoint/2010/main" val="152996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9E217EEE-EF7B-4959-909F-20F534824B02}"/>
              </a:ext>
            </a:extLst>
          </p:cNvPr>
          <p:cNvSpPr/>
          <p:nvPr/>
        </p:nvSpPr>
        <p:spPr>
          <a:xfrm>
            <a:off x="108176" y="6035104"/>
            <a:ext cx="7252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dirty="0"/>
              <a:t>Fonte: Sivep-gripe. Acesso em 14/02/2020. Dados sujeitos a alterações.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B1DD617-39B0-4AC9-A185-900BB7CC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53" y="1856935"/>
            <a:ext cx="11737070" cy="3491476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D5FEB3B-F49A-4791-A48E-9B1B3256A3AD}"/>
              </a:ext>
            </a:extLst>
          </p:cNvPr>
          <p:cNvSpPr/>
          <p:nvPr/>
        </p:nvSpPr>
        <p:spPr>
          <a:xfrm>
            <a:off x="293077" y="410393"/>
            <a:ext cx="11605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rgbClr val="0070C0"/>
                </a:solidFill>
              </a:rPr>
              <a:t>Número de caso de Síndrome Respiratória Aguda Grave (SRAG), óbitos e letalidade por influenza. Brasil, 2009 a 2019.</a:t>
            </a:r>
          </a:p>
        </p:txBody>
      </p:sp>
    </p:spTree>
    <p:extLst>
      <p:ext uri="{BB962C8B-B14F-4D97-AF65-F5344CB8AC3E}">
        <p14:creationId xmlns:p14="http://schemas.microsoft.com/office/powerpoint/2010/main" val="1238960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AC31914-2509-4D91-97A3-DD796060FEAE}"/>
              </a:ext>
            </a:extLst>
          </p:cNvPr>
          <p:cNvSpPr txBox="1"/>
          <p:nvPr/>
        </p:nvSpPr>
        <p:spPr>
          <a:xfrm>
            <a:off x="9573289" y="2566744"/>
            <a:ext cx="2314973" cy="172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  (mediana) de entrada de medicamentos (2019):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Início dos sintomas: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3 dias</a:t>
            </a:r>
          </a:p>
          <a:p>
            <a:pPr marL="628650" lvl="1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óbitos 4 dias</a:t>
            </a: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96899F0-9ECA-4AF9-82A6-E3108FDA6BDA}"/>
              </a:ext>
            </a:extLst>
          </p:cNvPr>
          <p:cNvSpPr/>
          <p:nvPr/>
        </p:nvSpPr>
        <p:spPr>
          <a:xfrm>
            <a:off x="178191" y="124964"/>
            <a:ext cx="11891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70C0"/>
                </a:solidFill>
              </a:rPr>
              <a:t>Distribuição dos óbitos de Síndrome Respiratório Aguda Grave (SRAG) por Influenza, segundo fator de risco e utilização de antiviral. Brasil, regiões 2013 a 2019.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2EB0AC3B-6460-45BC-A9FD-9436266AC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59928"/>
              </p:ext>
            </p:extLst>
          </p:nvPr>
        </p:nvGraphicFramePr>
        <p:xfrm>
          <a:off x="178191" y="1005221"/>
          <a:ext cx="9352895" cy="4586363"/>
        </p:xfrm>
        <a:graphic>
          <a:graphicData uri="http://schemas.openxmlformats.org/drawingml/2006/table">
            <a:tbl>
              <a:tblPr/>
              <a:tblGrid>
                <a:gridCol w="702839">
                  <a:extLst>
                    <a:ext uri="{9D8B030D-6E8A-4147-A177-3AD203B41FA5}">
                      <a16:colId xmlns:a16="http://schemas.microsoft.com/office/drawing/2014/main" val="774265011"/>
                    </a:ext>
                  </a:extLst>
                </a:gridCol>
                <a:gridCol w="2756448">
                  <a:extLst>
                    <a:ext uri="{9D8B030D-6E8A-4147-A177-3AD203B41FA5}">
                      <a16:colId xmlns:a16="http://schemas.microsoft.com/office/drawing/2014/main" val="3540113009"/>
                    </a:ext>
                  </a:extLst>
                </a:gridCol>
                <a:gridCol w="384366">
                  <a:extLst>
                    <a:ext uri="{9D8B030D-6E8A-4147-A177-3AD203B41FA5}">
                      <a16:colId xmlns:a16="http://schemas.microsoft.com/office/drawing/2014/main" val="2581471759"/>
                    </a:ext>
                  </a:extLst>
                </a:gridCol>
                <a:gridCol w="384366">
                  <a:extLst>
                    <a:ext uri="{9D8B030D-6E8A-4147-A177-3AD203B41FA5}">
                      <a16:colId xmlns:a16="http://schemas.microsoft.com/office/drawing/2014/main" val="1393248946"/>
                    </a:ext>
                  </a:extLst>
                </a:gridCol>
                <a:gridCol w="384366">
                  <a:extLst>
                    <a:ext uri="{9D8B030D-6E8A-4147-A177-3AD203B41FA5}">
                      <a16:colId xmlns:a16="http://schemas.microsoft.com/office/drawing/2014/main" val="1052467864"/>
                    </a:ext>
                  </a:extLst>
                </a:gridCol>
                <a:gridCol w="384366">
                  <a:extLst>
                    <a:ext uri="{9D8B030D-6E8A-4147-A177-3AD203B41FA5}">
                      <a16:colId xmlns:a16="http://schemas.microsoft.com/office/drawing/2014/main" val="439150699"/>
                    </a:ext>
                  </a:extLst>
                </a:gridCol>
                <a:gridCol w="384366">
                  <a:extLst>
                    <a:ext uri="{9D8B030D-6E8A-4147-A177-3AD203B41FA5}">
                      <a16:colId xmlns:a16="http://schemas.microsoft.com/office/drawing/2014/main" val="1257563987"/>
                    </a:ext>
                  </a:extLst>
                </a:gridCol>
                <a:gridCol w="384366">
                  <a:extLst>
                    <a:ext uri="{9D8B030D-6E8A-4147-A177-3AD203B41FA5}">
                      <a16:colId xmlns:a16="http://schemas.microsoft.com/office/drawing/2014/main" val="3113241631"/>
                    </a:ext>
                  </a:extLst>
                </a:gridCol>
                <a:gridCol w="468559">
                  <a:extLst>
                    <a:ext uri="{9D8B030D-6E8A-4147-A177-3AD203B41FA5}">
                      <a16:colId xmlns:a16="http://schemas.microsoft.com/office/drawing/2014/main" val="1596671089"/>
                    </a:ext>
                  </a:extLst>
                </a:gridCol>
                <a:gridCol w="384366">
                  <a:extLst>
                    <a:ext uri="{9D8B030D-6E8A-4147-A177-3AD203B41FA5}">
                      <a16:colId xmlns:a16="http://schemas.microsoft.com/office/drawing/2014/main" val="1224058201"/>
                    </a:ext>
                  </a:extLst>
                </a:gridCol>
                <a:gridCol w="384366">
                  <a:extLst>
                    <a:ext uri="{9D8B030D-6E8A-4147-A177-3AD203B41FA5}">
                      <a16:colId xmlns:a16="http://schemas.microsoft.com/office/drawing/2014/main" val="1327936931"/>
                    </a:ext>
                  </a:extLst>
                </a:gridCol>
                <a:gridCol w="384366">
                  <a:extLst>
                    <a:ext uri="{9D8B030D-6E8A-4147-A177-3AD203B41FA5}">
                      <a16:colId xmlns:a16="http://schemas.microsoft.com/office/drawing/2014/main" val="3350522650"/>
                    </a:ext>
                  </a:extLst>
                </a:gridCol>
                <a:gridCol w="497845">
                  <a:extLst>
                    <a:ext uri="{9D8B030D-6E8A-4147-A177-3AD203B41FA5}">
                      <a16:colId xmlns:a16="http://schemas.microsoft.com/office/drawing/2014/main" val="1071560555"/>
                    </a:ext>
                  </a:extLst>
                </a:gridCol>
                <a:gridCol w="468559">
                  <a:extLst>
                    <a:ext uri="{9D8B030D-6E8A-4147-A177-3AD203B41FA5}">
                      <a16:colId xmlns:a16="http://schemas.microsoft.com/office/drawing/2014/main" val="3281047113"/>
                    </a:ext>
                  </a:extLst>
                </a:gridCol>
                <a:gridCol w="527130">
                  <a:extLst>
                    <a:ext uri="{9D8B030D-6E8A-4147-A177-3AD203B41FA5}">
                      <a16:colId xmlns:a16="http://schemas.microsoft.com/office/drawing/2014/main" val="4292488610"/>
                    </a:ext>
                  </a:extLst>
                </a:gridCol>
                <a:gridCol w="472221">
                  <a:extLst>
                    <a:ext uri="{9D8B030D-6E8A-4147-A177-3AD203B41FA5}">
                      <a16:colId xmlns:a16="http://schemas.microsoft.com/office/drawing/2014/main" val="573882418"/>
                    </a:ext>
                  </a:extLst>
                </a:gridCol>
              </a:tblGrid>
              <a:tr h="261753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Óbitos por Influenza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347521"/>
                  </a:ext>
                </a:extLst>
              </a:tr>
              <a:tr h="45522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          (N= 955)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         (N= 326)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        (N= 175)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          (N= 2.220)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         (N= 496)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              (N= 1.381)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               (N= 1.122)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29172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1279"/>
                  </a:ext>
                </a:extLst>
              </a:tr>
              <a:tr h="2276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 fatores de risco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08610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Adultos ≥ 60 anos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934953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Doença cardiovascular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246614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Diabete mellitus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477513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Pneumopatias crônicas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439538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Criança &lt; 5 anos (&lt;2 anos*)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514327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Doença Neurológica crônica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52664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Imunodeficiência/Imunodepressão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45277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Obesidade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904698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Doença Renal Crônica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09572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Doença Hepática Crônica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193672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Gestante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77711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Síndrome de Down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480009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Indígenas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326467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Puérpera (até 42 dias do parto)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42231"/>
                  </a:ext>
                </a:extLst>
              </a:tr>
              <a:tr h="22761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 utilizaram antiviral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692322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5B3A8D66-7B14-4C24-9F73-609DE3FD1968}"/>
              </a:ext>
            </a:extLst>
          </p:cNvPr>
          <p:cNvSpPr/>
          <p:nvPr/>
        </p:nvSpPr>
        <p:spPr>
          <a:xfrm>
            <a:off x="178191" y="5600438"/>
            <a:ext cx="386889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*</a:t>
            </a:r>
            <a:r>
              <a:rPr lang="pt-BR" sz="1100" dirty="0"/>
              <a:t>considerado crianças &lt; 2 anos nos anos 2013, 2014 e 2015.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6F512A0-488F-4461-B9B1-4ECDDFB4D927}"/>
              </a:ext>
            </a:extLst>
          </p:cNvPr>
          <p:cNvSpPr/>
          <p:nvPr/>
        </p:nvSpPr>
        <p:spPr>
          <a:xfrm>
            <a:off x="178191" y="6012095"/>
            <a:ext cx="29514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>
                <a:latin typeface="Calibri" panose="020F0502020204030204" pitchFamily="34" charset="0"/>
                <a:cs typeface="Calibri" panose="020F0502020204030204" pitchFamily="34" charset="0"/>
              </a:rPr>
              <a:t>Fonte: </a:t>
            </a:r>
            <a:r>
              <a:rPr lang="pt-BR" sz="1100" dirty="0">
                <a:latin typeface="Calibri" panose="020F0502020204030204" pitchFamily="34" charset="0"/>
                <a:cs typeface="Calibri" panose="020F0502020204030204" pitchFamily="34" charset="0"/>
              </a:rPr>
              <a:t>Sivep-gripe. Dados Sujeitos a alterações.</a:t>
            </a:r>
          </a:p>
        </p:txBody>
      </p:sp>
    </p:spTree>
    <p:extLst>
      <p:ext uri="{BB962C8B-B14F-4D97-AF65-F5344CB8AC3E}">
        <p14:creationId xmlns:p14="http://schemas.microsoft.com/office/powerpoint/2010/main" val="3470219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1885408-25F5-461D-BA81-1652C73D869E}"/>
              </a:ext>
            </a:extLst>
          </p:cNvPr>
          <p:cNvSpPr txBox="1"/>
          <p:nvPr/>
        </p:nvSpPr>
        <p:spPr>
          <a:xfrm>
            <a:off x="327099" y="1072952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2013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065E278-72B0-4960-A09C-F4281AE630B0}"/>
              </a:ext>
            </a:extLst>
          </p:cNvPr>
          <p:cNvSpPr/>
          <p:nvPr/>
        </p:nvSpPr>
        <p:spPr>
          <a:xfrm>
            <a:off x="133564" y="113601"/>
            <a:ext cx="1184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  <a:latin typeface="-apple-system"/>
              </a:rPr>
              <a:t>Série temporal de número de </a:t>
            </a:r>
            <a:r>
              <a:rPr lang="pt-BR" sz="2000" b="1" u="sng" dirty="0">
                <a:solidFill>
                  <a:srgbClr val="0070C0"/>
                </a:solidFill>
                <a:latin typeface="-apple-system"/>
              </a:rPr>
              <a:t>casos de  SRAG por Influenza </a:t>
            </a:r>
            <a:r>
              <a:rPr lang="pt-BR" sz="2000" dirty="0">
                <a:solidFill>
                  <a:srgbClr val="0070C0"/>
                </a:solidFill>
                <a:latin typeface="-apple-system"/>
              </a:rPr>
              <a:t>(diagnóstico laboratorial ou clínico-epidemiológico) - </a:t>
            </a:r>
            <a:r>
              <a:rPr lang="pt-BR" sz="2000" b="1" dirty="0">
                <a:solidFill>
                  <a:srgbClr val="0070C0"/>
                </a:solidFill>
                <a:latin typeface="-apple-system"/>
              </a:rPr>
              <a:t>Brasil, 2013 a 2020</a:t>
            </a:r>
            <a:r>
              <a:rPr lang="pt-BR" sz="2400" b="1" dirty="0">
                <a:solidFill>
                  <a:srgbClr val="0070C0"/>
                </a:solidFill>
                <a:latin typeface="-apple-system"/>
              </a:rPr>
              <a:t>.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DD59997-EA1F-45D1-AF9F-0825EA8527A3}"/>
              </a:ext>
            </a:extLst>
          </p:cNvPr>
          <p:cNvSpPr txBox="1"/>
          <p:nvPr/>
        </p:nvSpPr>
        <p:spPr>
          <a:xfrm>
            <a:off x="0" y="6064500"/>
            <a:ext cx="62958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Fonte: </a:t>
            </a:r>
            <a:r>
              <a:rPr lang="pt-BR" sz="1100" dirty="0"/>
              <a:t>InfoGripe - </a:t>
            </a:r>
            <a:r>
              <a:rPr lang="pt-BR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http://info.gripe.fiocruz.br/</a:t>
            </a:r>
            <a:r>
              <a:rPr lang="pt-BR" sz="1100" dirty="0"/>
              <a:t>. Acesso em 17/02/2020. Dados sujeitos a alteração.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14994B9-D19F-49A4-B14A-2FB9A504D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79" b="13187"/>
          <a:stretch/>
        </p:blipFill>
        <p:spPr>
          <a:xfrm>
            <a:off x="0" y="1560793"/>
            <a:ext cx="2983037" cy="158023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E4D5198-554F-4FCC-82C3-FDA56BD918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792" r="5514" b="-37"/>
          <a:stretch/>
        </p:blipFill>
        <p:spPr>
          <a:xfrm>
            <a:off x="2751395" y="5551205"/>
            <a:ext cx="6767867" cy="5715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D076B96-01EC-4122-919C-FB6B16D63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892" y="1574018"/>
            <a:ext cx="3007671" cy="1580234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96A899-7D99-4B94-842D-BD6B3FC70AD5}"/>
              </a:ext>
            </a:extLst>
          </p:cNvPr>
          <p:cNvSpPr txBox="1"/>
          <p:nvPr/>
        </p:nvSpPr>
        <p:spPr>
          <a:xfrm>
            <a:off x="3332253" y="1089575"/>
            <a:ext cx="66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2014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3386DC4-D3AB-4C8E-92E9-36F68293C5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591" y="1546114"/>
            <a:ext cx="3142129" cy="166768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3C43E52-DAE2-4405-ACD0-3E62B31C2587}"/>
              </a:ext>
            </a:extLst>
          </p:cNvPr>
          <p:cNvSpPr txBox="1"/>
          <p:nvPr/>
        </p:nvSpPr>
        <p:spPr>
          <a:xfrm>
            <a:off x="9301562" y="1204686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2016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2FE5178-90C5-43D8-B093-FFB5B3924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044" y="1574018"/>
            <a:ext cx="3107431" cy="163922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9E63BEC8-BCCA-43B6-AFD6-97EDD4926F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84" y="3940581"/>
            <a:ext cx="2899267" cy="153103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5A34854-473B-44D2-A99A-23DF1C2988C5}"/>
              </a:ext>
            </a:extLst>
          </p:cNvPr>
          <p:cNvSpPr txBox="1"/>
          <p:nvPr/>
        </p:nvSpPr>
        <p:spPr>
          <a:xfrm>
            <a:off x="327100" y="3562227"/>
            <a:ext cx="65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2017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A8B8E2F-3C17-4EE2-8859-1786F81654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624"/>
          <a:stretch/>
        </p:blipFill>
        <p:spPr>
          <a:xfrm>
            <a:off x="3002551" y="3940581"/>
            <a:ext cx="2903226" cy="153102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E4B21802-437A-4592-9A57-D90DF7C09587}"/>
              </a:ext>
            </a:extLst>
          </p:cNvPr>
          <p:cNvSpPr txBox="1"/>
          <p:nvPr/>
        </p:nvSpPr>
        <p:spPr>
          <a:xfrm>
            <a:off x="3251199" y="35190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2018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2748F02-89FF-44CA-895D-36976001A374}"/>
              </a:ext>
            </a:extLst>
          </p:cNvPr>
          <p:cNvSpPr/>
          <p:nvPr/>
        </p:nvSpPr>
        <p:spPr>
          <a:xfrm>
            <a:off x="6235093" y="1135142"/>
            <a:ext cx="652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2015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37D7081-BEBA-4393-8A45-CC42370EAC51}"/>
              </a:ext>
            </a:extLst>
          </p:cNvPr>
          <p:cNvSpPr txBox="1"/>
          <p:nvPr/>
        </p:nvSpPr>
        <p:spPr>
          <a:xfrm>
            <a:off x="6096000" y="353543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2019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2959F4F-F547-4020-B90D-AC20CFF67481}"/>
              </a:ext>
            </a:extLst>
          </p:cNvPr>
          <p:cNvSpPr txBox="1"/>
          <p:nvPr/>
        </p:nvSpPr>
        <p:spPr>
          <a:xfrm>
            <a:off x="9154437" y="35825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2020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BDA57E6-4BDE-4B36-AF7E-E6007EF84C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5021" y="3942389"/>
            <a:ext cx="3045267" cy="15285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711D47F-AF33-44D8-B6A0-474635248C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38720" y="3904656"/>
            <a:ext cx="3014983" cy="15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96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E4AE3E9-8933-49F8-A7AD-308481E9EF9F}"/>
              </a:ext>
            </a:extLst>
          </p:cNvPr>
          <p:cNvSpPr txBox="1"/>
          <p:nvPr/>
        </p:nvSpPr>
        <p:spPr>
          <a:xfrm>
            <a:off x="2468417" y="1869555"/>
            <a:ext cx="6889405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Vigilância Laboratorial da Influenza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D9FC31-E969-42B0-B12F-E691FC0E3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53" y="194727"/>
            <a:ext cx="1493649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69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F23D1D5-7724-488E-B6F5-E23B4D6C2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83" y="211015"/>
            <a:ext cx="11083385" cy="61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28E5C29-CB10-4090-9E27-5CEA59D06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90" y="202182"/>
            <a:ext cx="6077243" cy="59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04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E4AE3E9-8933-49F8-A7AD-308481E9EF9F}"/>
              </a:ext>
            </a:extLst>
          </p:cNvPr>
          <p:cNvSpPr txBox="1"/>
          <p:nvPr/>
        </p:nvSpPr>
        <p:spPr>
          <a:xfrm>
            <a:off x="2468417" y="1869555"/>
            <a:ext cx="6889405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Vacinação Influenza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D9FC31-E969-42B0-B12F-E691FC0E3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53" y="194727"/>
            <a:ext cx="1493649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05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7" name="Retângulo 3">
            <a:extLst>
              <a:ext uri="{FF2B5EF4-FFF2-40B4-BE49-F238E27FC236}">
                <a16:creationId xmlns:a16="http://schemas.microsoft.com/office/drawing/2014/main" id="{92052005-5C05-4D3C-97AB-FF46C2519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48" y="232367"/>
            <a:ext cx="11744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Clr>
                <a:schemeClr val="tx2"/>
              </a:buClr>
            </a:pPr>
            <a:r>
              <a:rPr lang="pt-BR" altLang="pt-BR" sz="2000" b="1" dirty="0">
                <a:solidFill>
                  <a:srgbClr val="0070C0"/>
                </a:solidFill>
              </a:rPr>
              <a:t>Cobertura vacinal na campanha de vacinação contra Influenza (todos os grupos), por UF. Brasil, Campanha de 2019.</a:t>
            </a:r>
          </a:p>
        </p:txBody>
      </p:sp>
      <p:sp>
        <p:nvSpPr>
          <p:cNvPr id="10" name="CaixaDeTexto 3">
            <a:extLst>
              <a:ext uri="{FF2B5EF4-FFF2-40B4-BE49-F238E27FC236}">
                <a16:creationId xmlns:a16="http://schemas.microsoft.com/office/drawing/2014/main" id="{F5F7B152-1A1B-4773-A38A-1C84FAE5F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208" y="5867938"/>
            <a:ext cx="99568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33" dirty="0"/>
              <a:t>Fonte: sipni.datasus.gov.br – dados finais. </a:t>
            </a:r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244830F8-5962-4491-8A93-48E58E442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1" b="1910"/>
          <a:stretch>
            <a:fillRect/>
          </a:stretch>
        </p:blipFill>
        <p:spPr bwMode="auto">
          <a:xfrm>
            <a:off x="626616" y="1551090"/>
            <a:ext cx="6472876" cy="402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B79FF35A-0104-4053-8216-10633C3C9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" y="2517426"/>
            <a:ext cx="343068" cy="160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7DEC9"/>
                  </a:outerShdw>
                </a:effectLst>
              </a14:hiddenEffects>
            </a:ext>
          </a:extLst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2D3751A-E142-4BA7-A285-8BE8A2CBBE49}"/>
              </a:ext>
            </a:extLst>
          </p:cNvPr>
          <p:cNvCxnSpPr>
            <a:cxnSpLocks/>
          </p:cNvCxnSpPr>
          <p:nvPr/>
        </p:nvCxnSpPr>
        <p:spPr>
          <a:xfrm>
            <a:off x="5613008" y="1292584"/>
            <a:ext cx="0" cy="9634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m 1">
            <a:extLst>
              <a:ext uri="{FF2B5EF4-FFF2-40B4-BE49-F238E27FC236}">
                <a16:creationId xmlns:a16="http://schemas.microsoft.com/office/drawing/2014/main" id="{C4BB5525-F3F6-49A6-853E-ADC4004823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102" r="47371" b="1044"/>
          <a:stretch>
            <a:fillRect/>
          </a:stretch>
        </p:blipFill>
        <p:spPr bwMode="auto">
          <a:xfrm>
            <a:off x="7611429" y="1292584"/>
            <a:ext cx="4164245" cy="405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Agrupar 17">
            <a:extLst>
              <a:ext uri="{FF2B5EF4-FFF2-40B4-BE49-F238E27FC236}">
                <a16:creationId xmlns:a16="http://schemas.microsoft.com/office/drawing/2014/main" id="{C37FDCB6-8FC0-49C8-A01D-D4D3C2A0535E}"/>
              </a:ext>
            </a:extLst>
          </p:cNvPr>
          <p:cNvGrpSpPr>
            <a:grpSpLocks/>
          </p:cNvGrpSpPr>
          <p:nvPr/>
        </p:nvGrpSpPr>
        <p:grpSpPr bwMode="auto">
          <a:xfrm>
            <a:off x="8757611" y="5344727"/>
            <a:ext cx="3122180" cy="564418"/>
            <a:chOff x="646140" y="5413260"/>
            <a:chExt cx="2329816" cy="519392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C4C8CF87-639F-445C-BF37-C5EAE4A9C564}"/>
                </a:ext>
              </a:extLst>
            </p:cNvPr>
            <p:cNvSpPr/>
            <p:nvPr/>
          </p:nvSpPr>
          <p:spPr>
            <a:xfrm>
              <a:off x="646140" y="5460858"/>
              <a:ext cx="166617" cy="155487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67"/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6056723D-41C5-4542-9A19-3A7484CC332D}"/>
                </a:ext>
              </a:extLst>
            </p:cNvPr>
            <p:cNvSpPr/>
            <p:nvPr/>
          </p:nvSpPr>
          <p:spPr>
            <a:xfrm>
              <a:off x="646140" y="5740101"/>
              <a:ext cx="166617" cy="15548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867"/>
            </a:p>
          </p:txBody>
        </p:sp>
        <p:sp>
          <p:nvSpPr>
            <p:cNvPr id="19" name="CaixaDeTexto 20">
              <a:extLst>
                <a:ext uri="{FF2B5EF4-FFF2-40B4-BE49-F238E27FC236}">
                  <a16:creationId xmlns:a16="http://schemas.microsoft.com/office/drawing/2014/main" id="{2FE40D8B-4ABD-49B1-BAF7-04BCC0BDC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983" y="5413260"/>
              <a:ext cx="2098973" cy="25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/>
                <a:t>Cobertura vacinal &lt; 90%</a:t>
              </a:r>
            </a:p>
          </p:txBody>
        </p:sp>
        <p:sp>
          <p:nvSpPr>
            <p:cNvPr id="20" name="CaixaDeTexto 21">
              <a:extLst>
                <a:ext uri="{FF2B5EF4-FFF2-40B4-BE49-F238E27FC236}">
                  <a16:creationId xmlns:a16="http://schemas.microsoft.com/office/drawing/2014/main" id="{62A622DC-6150-4CCD-8CC1-7C9690334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928" y="5678880"/>
              <a:ext cx="1726956" cy="25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altLang="pt-BR" sz="1600" dirty="0"/>
                <a:t>Cobertura vacinal ≥ 90%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1122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4" name="CaixaDeTexto 2">
            <a:extLst>
              <a:ext uri="{FF2B5EF4-FFF2-40B4-BE49-F238E27FC236}">
                <a16:creationId xmlns:a16="http://schemas.microsoft.com/office/drawing/2014/main" id="{0FF0483E-44DA-4498-A09C-C5AD9EB64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423" y="3486323"/>
            <a:ext cx="370049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6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</a:rPr>
              <a:t>Materiais Educativos (População e profissionais da saúde</a:t>
            </a:r>
            <a:r>
              <a:rPr lang="pt-BR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</a:rPr>
              <a:t>)</a:t>
            </a:r>
            <a:endParaRPr lang="pt-BR" sz="1200" b="1" dirty="0">
              <a:solidFill>
                <a:srgbClr val="0070C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BF9EFC5-9536-4D47-B99A-969AFC17E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" r="81211" b="43573"/>
          <a:stretch/>
        </p:blipFill>
        <p:spPr bwMode="auto">
          <a:xfrm>
            <a:off x="4680643" y="4191737"/>
            <a:ext cx="1366056" cy="198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142698D-E0CC-43CA-AA61-41BAC85B7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464" y="1089886"/>
            <a:ext cx="2076084" cy="2223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E748AA03-14B1-4AA1-8A8E-8067E4E5E641}"/>
              </a:ext>
            </a:extLst>
          </p:cNvPr>
          <p:cNvSpPr/>
          <p:nvPr/>
        </p:nvSpPr>
        <p:spPr>
          <a:xfrm>
            <a:off x="3900830" y="418826"/>
            <a:ext cx="309721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Manejo Clínico da Influenza</a:t>
            </a:r>
          </a:p>
          <a:p>
            <a:pPr algn="ctr">
              <a:defRPr/>
            </a:pPr>
            <a:r>
              <a:rPr lang="pt-BR" sz="1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UnaSUS</a:t>
            </a:r>
          </a:p>
        </p:txBody>
      </p:sp>
      <p:sp>
        <p:nvSpPr>
          <p:cNvPr id="10" name="CaixaDeTexto 2">
            <a:extLst>
              <a:ext uri="{FF2B5EF4-FFF2-40B4-BE49-F238E27FC236}">
                <a16:creationId xmlns:a16="http://schemas.microsoft.com/office/drawing/2014/main" id="{DCA53E0D-3B56-4CAB-BC0F-B1D88698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7" y="617666"/>
            <a:ext cx="335913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600" b="1" dirty="0">
                <a:solidFill>
                  <a:srgbClr val="0070C0"/>
                </a:solidFill>
                <a:latin typeface="Arial" pitchFamily="34" charset="0"/>
                <a:ea typeface="ＭＳ Ｐゴシック" pitchFamily="34" charset="-128"/>
              </a:rPr>
              <a:t>Classificação para atendimento de Casos de SG e SRAG</a:t>
            </a:r>
          </a:p>
          <a:p>
            <a:pPr algn="ctr" eaLnBrk="1" hangingPunct="1">
              <a:defRPr/>
            </a:pPr>
            <a:endParaRPr lang="pt-BR" b="1" dirty="0">
              <a:solidFill>
                <a:srgbClr val="0070C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D106BC78-0E4B-4138-9F4B-F5810D095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67" y="749314"/>
            <a:ext cx="3844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Protocolo de Tratamento da Influenza – 2017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5BDCF47-B358-47F9-833C-30645E37B2D2}"/>
              </a:ext>
            </a:extLst>
          </p:cNvPr>
          <p:cNvSpPr txBox="1"/>
          <p:nvPr/>
        </p:nvSpPr>
        <p:spPr>
          <a:xfrm>
            <a:off x="8194069" y="111573"/>
            <a:ext cx="3844322" cy="461665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Ações de Fortalecimento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4F1DE3A-2CC9-43BD-96C3-D964787274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2" t="11062" r="31136" b="8441"/>
          <a:stretch/>
        </p:blipFill>
        <p:spPr bwMode="auto">
          <a:xfrm>
            <a:off x="8678578" y="1334089"/>
            <a:ext cx="1740831" cy="22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694FB7C-29FF-4AFF-945E-3819FC02A7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2" t="14564" r="35217" b="9027"/>
          <a:stretch/>
        </p:blipFill>
        <p:spPr bwMode="auto">
          <a:xfrm>
            <a:off x="629203" y="1334089"/>
            <a:ext cx="2023184" cy="3216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2E09364-069E-42A4-93FD-79AF30C47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964" y="4475703"/>
            <a:ext cx="2482808" cy="178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aixaDeTexto 2">
            <a:extLst>
              <a:ext uri="{FF2B5EF4-FFF2-40B4-BE49-F238E27FC236}">
                <a16:creationId xmlns:a16="http://schemas.microsoft.com/office/drawing/2014/main" id="{1C205860-B82B-4DE1-BAE8-3FB97572A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8203" y="3809489"/>
            <a:ext cx="42491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1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Guia para Rede Laboratorial de Vigilância de Influenza no Brasil - 2016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8C1ADB8-AA68-4929-ABAC-3A953B64D68D}"/>
              </a:ext>
            </a:extLst>
          </p:cNvPr>
          <p:cNvSpPr txBox="1"/>
          <p:nvPr/>
        </p:nvSpPr>
        <p:spPr>
          <a:xfrm flipH="1">
            <a:off x="85820" y="5658727"/>
            <a:ext cx="446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hlinkClick r:id="rId8"/>
              </a:rPr>
              <a:t>https://saude.gov.br/saude-de-a-z/gripe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5508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9383332-58D9-4EB8-92E8-702908FE0F06}"/>
              </a:ext>
            </a:extLst>
          </p:cNvPr>
          <p:cNvSpPr txBox="1"/>
          <p:nvPr/>
        </p:nvSpPr>
        <p:spPr>
          <a:xfrm>
            <a:off x="1701275" y="1751017"/>
            <a:ext cx="9066876" cy="201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400" b="1" dirty="0">
                <a:solidFill>
                  <a:srgbClr val="0070C0"/>
                </a:solidFill>
              </a:rPr>
              <a:t>Vigilância da Influenza no Brasil:</a:t>
            </a:r>
          </a:p>
          <a:p>
            <a:pPr algn="ctr">
              <a:lnSpc>
                <a:spcPct val="150000"/>
              </a:lnSpc>
            </a:pPr>
            <a:r>
              <a:rPr lang="pt-BR" sz="4400" b="1" dirty="0">
                <a:solidFill>
                  <a:srgbClr val="0070C0"/>
                </a:solidFill>
              </a:rPr>
              <a:t>Estrutura do Serviço e Epidemiologia</a:t>
            </a:r>
            <a:endParaRPr lang="pt-BR" sz="3600" b="1" dirty="0">
              <a:solidFill>
                <a:srgbClr val="0070C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D20BEED-0225-4309-B030-3237FBBEC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725" y="180000"/>
            <a:ext cx="1493649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06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76C4FAA-EAD7-4CFC-AEA1-675C7027E9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32"/>
          <a:stretch/>
        </p:blipFill>
        <p:spPr>
          <a:xfrm>
            <a:off x="353373" y="971549"/>
            <a:ext cx="4140459" cy="444070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4717712A-A61F-469A-AC71-0B797AE82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278" y="1743784"/>
            <a:ext cx="6568999" cy="3370431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08FD6D9-BACA-4452-B9F4-269976CEBE95}"/>
              </a:ext>
            </a:extLst>
          </p:cNvPr>
          <p:cNvSpPr txBox="1"/>
          <p:nvPr/>
        </p:nvSpPr>
        <p:spPr>
          <a:xfrm flipH="1">
            <a:off x="5892229" y="1062293"/>
            <a:ext cx="3611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70C0"/>
                </a:solidFill>
                <a:hlinkClick r:id="rId5"/>
              </a:rPr>
              <a:t>gripe@saude.gov.br</a:t>
            </a:r>
            <a:r>
              <a:rPr lang="pt-BR" sz="32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1B15D24-C60D-40E6-9F53-C782B8E43E50}"/>
              </a:ext>
            </a:extLst>
          </p:cNvPr>
          <p:cNvSpPr txBox="1"/>
          <p:nvPr/>
        </p:nvSpPr>
        <p:spPr>
          <a:xfrm>
            <a:off x="4586484" y="137789"/>
            <a:ext cx="3277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Obrigada!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A8F96B8-00ED-4F4F-832D-3F344466C6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188" y="370841"/>
            <a:ext cx="1117274" cy="113551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EE850C3-F345-46FA-8D54-A1E8459160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286" y="5476646"/>
            <a:ext cx="8406338" cy="86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7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E682A29-FBAD-4B1D-AE7E-1479CCED5729}"/>
              </a:ext>
            </a:extLst>
          </p:cNvPr>
          <p:cNvSpPr/>
          <p:nvPr/>
        </p:nvSpPr>
        <p:spPr>
          <a:xfrm>
            <a:off x="220716" y="583471"/>
            <a:ext cx="11750565" cy="587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A vigilância da Influenza no Brasil tem dois eixos (Anexo Portaria DNC)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cs typeface="Arial" panose="020B0604020202020204" pitchFamily="34" charset="0"/>
              </a:rPr>
              <a:t>Vigilância Sentinela de Síndrome Gripal (SG) </a:t>
            </a:r>
          </a:p>
          <a:p>
            <a:pPr marL="2171700" lvl="4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Arial" panose="020B0604020202020204" pitchFamily="34" charset="0"/>
              </a:rPr>
              <a:t>114 Unidades de Sentinela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cs typeface="Arial" panose="020B0604020202020204" pitchFamily="34" charset="0"/>
              </a:rPr>
              <a:t>Vigilância Sentinela de Síndrome Respiratória Aguda Grave (SRAG)</a:t>
            </a:r>
          </a:p>
          <a:p>
            <a:pPr marL="2171700" lvl="4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Arial" panose="020B0604020202020204" pitchFamily="34" charset="0"/>
              </a:rPr>
              <a:t>Notificação de todos os casos de SRAG hospitalizado e óbitos por SRAG</a:t>
            </a:r>
          </a:p>
          <a:p>
            <a:pPr marL="2171700" lvl="4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400" dirty="0">
                <a:cs typeface="Arial" panose="020B0604020202020204" pitchFamily="34" charset="0"/>
              </a:rPr>
              <a:t>+/- 4.900 hospitais cadastrados notificando no sistema de informação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Sistema de informação oficial: Sivep-Gripe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Notificação de Influenza Humana por Novo Subtipo – DNC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Monitoramento de surtos de SG – </a:t>
            </a:r>
            <a:r>
              <a:rPr lang="pt-BR" sz="1400" i="1" dirty="0">
                <a:cs typeface="Arial" panose="020B0604020202020204" pitchFamily="34" charset="0"/>
              </a:rPr>
              <a:t>Sinan Net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Estudos de dados do SIM e SIH – </a:t>
            </a:r>
            <a:r>
              <a:rPr lang="pt-BR" sz="1400" i="1" dirty="0">
                <a:cs typeface="Arial" panose="020B0604020202020204" pitchFamily="34" charset="0"/>
              </a:rPr>
              <a:t>Delay</a:t>
            </a:r>
          </a:p>
          <a:p>
            <a:pPr marL="342900" lvl="1" indent="-342900" algn="just">
              <a:lnSpc>
                <a:spcPct val="150000"/>
              </a:lnSpc>
              <a:buSzPts val="800"/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  <a:sym typeface="Calibri"/>
              </a:rPr>
              <a:t>BI Influenza: análises  de dados epidemiológicos.</a:t>
            </a:r>
          </a:p>
          <a:p>
            <a:pPr marL="342900" lvl="1" indent="-342900" algn="just">
              <a:lnSpc>
                <a:spcPct val="150000"/>
              </a:lnSpc>
              <a:buSzPts val="800"/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  <a:sym typeface="Calibri"/>
              </a:rPr>
              <a:t>InfoGripe: análise de dados  para monitoramento da sazonalidade da influenza.</a:t>
            </a:r>
          </a:p>
          <a:p>
            <a:pPr marL="45264" algn="just">
              <a:lnSpc>
                <a:spcPct val="150000"/>
              </a:lnSpc>
              <a:buSzPts val="800"/>
            </a:pPr>
            <a:r>
              <a:rPr lang="pt-BR" sz="1400" b="1" dirty="0">
                <a:solidFill>
                  <a:schemeClr val="tx1"/>
                </a:solidFill>
                <a:ea typeface="Calibri"/>
                <a:cs typeface="Arial" panose="020B0604020202020204" pitchFamily="34" charset="0"/>
                <a:sym typeface="Calibri"/>
              </a:rPr>
              <a:t>Obs.: </a:t>
            </a:r>
            <a:r>
              <a:rPr lang="pt-BR" sz="1400" dirty="0">
                <a:solidFill>
                  <a:schemeClr val="tx1"/>
                </a:solidFill>
                <a:ea typeface="Calibri"/>
                <a:cs typeface="Arial" panose="020B0604020202020204" pitchFamily="34" charset="0"/>
                <a:sym typeface="Calibri"/>
              </a:rPr>
              <a:t>Sinan Influenza </a:t>
            </a:r>
            <a:r>
              <a:rPr lang="pt-BR" sz="1400" i="1" dirty="0">
                <a:solidFill>
                  <a:schemeClr val="tx1"/>
                </a:solidFill>
                <a:ea typeface="Calibri"/>
                <a:cs typeface="Arial" panose="020B0604020202020204" pitchFamily="34" charset="0"/>
                <a:sym typeface="Calibri"/>
              </a:rPr>
              <a:t>Web</a:t>
            </a:r>
            <a:r>
              <a:rPr lang="pt-BR" sz="1400" dirty="0">
                <a:solidFill>
                  <a:schemeClr val="tx1"/>
                </a:solidFill>
                <a:ea typeface="Calibri"/>
                <a:cs typeface="Arial" panose="020B0604020202020204" pitchFamily="34" charset="0"/>
                <a:sym typeface="Calibri"/>
              </a:rPr>
              <a:t> – de 2009 a 2018 para notificações de SRAG hospitalizados e óbitos por SRAG.</a:t>
            </a:r>
            <a:endParaRPr lang="pt-BR" altLang="pt-BR" sz="1400" dirty="0">
              <a:solidFill>
                <a:schemeClr val="tx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50000"/>
              </a:lnSpc>
            </a:pPr>
            <a:r>
              <a:rPr lang="pt-BR" sz="1400" b="1" u="sng" dirty="0">
                <a:cs typeface="Arial" panose="020B0604020202020204" pitchFamily="34" charset="0"/>
              </a:rPr>
              <a:t>Serviços </a:t>
            </a:r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Desenvolvimento de diretrizes/ documentos/ portarias e outros</a:t>
            </a:r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Organização de campanha de vacinação da influenza (anual)</a:t>
            </a:r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Planejamento de distribuição de medicamentos</a:t>
            </a:r>
          </a:p>
          <a:p>
            <a:pPr marL="285750" lvl="2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cs typeface="Arial" panose="020B0604020202020204" pitchFamily="34" charset="0"/>
              </a:rPr>
              <a:t>Rede laboratorial </a:t>
            </a:r>
            <a:endParaRPr lang="pt-BR" sz="1300" dirty="0"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0C26730-8864-48B8-A8AF-020780D6E594}"/>
              </a:ext>
            </a:extLst>
          </p:cNvPr>
          <p:cNvSpPr/>
          <p:nvPr/>
        </p:nvSpPr>
        <p:spPr>
          <a:xfrm>
            <a:off x="220717" y="69942"/>
            <a:ext cx="11750565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Vigilância da Influenza no Brasil </a:t>
            </a:r>
            <a:r>
              <a:rPr lang="pt-BR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(direcionamento para as medidas de prevenção e controle/ tomada de decisão)</a:t>
            </a:r>
            <a:endParaRPr lang="pt-BR" sz="2000" dirty="0">
              <a:solidFill>
                <a:srgbClr val="0070C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0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11" name="CaixaDeTexto 3"/>
          <p:cNvSpPr txBox="1"/>
          <p:nvPr/>
        </p:nvSpPr>
        <p:spPr>
          <a:xfrm>
            <a:off x="7636498" y="1434588"/>
            <a:ext cx="3747488" cy="3717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b="1" dirty="0">
                <a:solidFill>
                  <a:srgbClr val="0033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pt-BR" sz="1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76 municípios com Unidades Sentinelas (US)</a:t>
            </a:r>
          </a:p>
          <a:p>
            <a:pPr algn="ctr">
              <a:lnSpc>
                <a:spcPct val="150000"/>
              </a:lnSpc>
            </a:pPr>
            <a:endParaRPr lang="pt-BR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7962" y="231000"/>
            <a:ext cx="118258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Vigilância Sentinela da Influenza </a:t>
            </a:r>
          </a:p>
          <a:p>
            <a:pPr algn="ctr">
              <a:defRPr/>
            </a:pPr>
            <a:r>
              <a:rPr lang="pt-B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Adesão à Portaria Fortalecimento da Vigilância da Influenza (2011/2012) – atualmente nas Portarias Consolidação nº 4 e 5 de 2017.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 r="31445"/>
          <a:stretch>
            <a:fillRect/>
          </a:stretch>
        </p:blipFill>
        <p:spPr bwMode="auto">
          <a:xfrm>
            <a:off x="5805146" y="1888815"/>
            <a:ext cx="3662704" cy="351027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92" y="3429000"/>
            <a:ext cx="2605333" cy="256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9467850" y="2066008"/>
            <a:ext cx="23020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pt-B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Definidos critérios epidemiológicos para as unidades de saúde</a:t>
            </a:r>
            <a:endParaRPr lang="pt-BR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8D676523-7633-4528-A0CF-0367333F35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62" r="12769" b="8287"/>
          <a:stretch/>
        </p:blipFill>
        <p:spPr>
          <a:xfrm>
            <a:off x="157962" y="1164252"/>
            <a:ext cx="5628951" cy="4152044"/>
          </a:xfrm>
          <a:prstGeom prst="rect">
            <a:avLst/>
          </a:prstGeom>
        </p:spPr>
      </p:pic>
      <p:sp>
        <p:nvSpPr>
          <p:cNvPr id="17" name="Seta: Curva para Cima 4">
            <a:extLst>
              <a:ext uri="{FF2B5EF4-FFF2-40B4-BE49-F238E27FC236}">
                <a16:creationId xmlns:a16="http://schemas.microsoft.com/office/drawing/2014/main" id="{D8E8B3CE-7CF1-4010-A9DC-BA3126E82E26}"/>
              </a:ext>
            </a:extLst>
          </p:cNvPr>
          <p:cNvSpPr/>
          <p:nvPr/>
        </p:nvSpPr>
        <p:spPr>
          <a:xfrm>
            <a:off x="4586068" y="5399086"/>
            <a:ext cx="2897298" cy="716223"/>
          </a:xfrm>
          <a:prstGeom prst="curvedUpArrow">
            <a:avLst/>
          </a:prstGeom>
          <a:solidFill>
            <a:srgbClr val="0070C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42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41946" y="268537"/>
            <a:ext cx="5005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Vigilância Sentinela da Influenza</a:t>
            </a:r>
            <a:endParaRPr lang="pt-BR" sz="3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80" y="2333446"/>
            <a:ext cx="3286192" cy="2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t="10231" r="32845" b="8785"/>
          <a:stretch/>
        </p:blipFill>
        <p:spPr bwMode="auto">
          <a:xfrm>
            <a:off x="4016733" y="2777430"/>
            <a:ext cx="2262699" cy="31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4" t="9853" r="33132" b="7549"/>
          <a:stretch/>
        </p:blipFill>
        <p:spPr bwMode="auto">
          <a:xfrm>
            <a:off x="9442641" y="2742186"/>
            <a:ext cx="2203755" cy="331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10408" r="32759" b="8552"/>
          <a:stretch/>
        </p:blipFill>
        <p:spPr bwMode="auto">
          <a:xfrm>
            <a:off x="6660511" y="2780201"/>
            <a:ext cx="2323618" cy="332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F9DA8141-7D24-4155-9E08-6583768D13E7}"/>
              </a:ext>
            </a:extLst>
          </p:cNvPr>
          <p:cNvSpPr/>
          <p:nvPr/>
        </p:nvSpPr>
        <p:spPr>
          <a:xfrm>
            <a:off x="224580" y="5602031"/>
            <a:ext cx="20751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Fonte: </a:t>
            </a:r>
            <a:r>
              <a:rPr lang="pt-BR" sz="1200" dirty="0"/>
              <a:t>Sivep-Gripe.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075677" y="1658614"/>
            <a:ext cx="220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SG</a:t>
            </a:r>
            <a:r>
              <a:rPr lang="pt-BR" sz="1600" dirty="0"/>
              <a:t> (5 amostras semanais em Unidades Sentinelas)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335531" y="1535503"/>
            <a:ext cx="2369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SRAG </a:t>
            </a:r>
            <a:r>
              <a:rPr lang="pt-BR" sz="1600" dirty="0"/>
              <a:t>(todos os casos de SRAG devem ser devem notificados e coletado amostras.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541541" y="1624189"/>
            <a:ext cx="25765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Atendimentos por SG </a:t>
            </a:r>
            <a:r>
              <a:rPr lang="pt-BR" sz="1600" dirty="0"/>
              <a:t>(Do total de atendimentos nos hospitais sentinelas de SG, quantos foram por SG)</a:t>
            </a:r>
          </a:p>
        </p:txBody>
      </p:sp>
      <p:sp>
        <p:nvSpPr>
          <p:cNvPr id="3" name="Retângulo 2"/>
          <p:cNvSpPr/>
          <p:nvPr/>
        </p:nvSpPr>
        <p:spPr>
          <a:xfrm>
            <a:off x="441960" y="1377472"/>
            <a:ext cx="2766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1600" b="1" dirty="0">
                <a:cs typeface="Arial" pitchFamily="34" charset="0"/>
              </a:rPr>
              <a:t>Sistema de Informação Oficial </a:t>
            </a:r>
          </a:p>
          <a:p>
            <a:pPr algn="ctr">
              <a:defRPr/>
            </a:pPr>
            <a:r>
              <a:rPr lang="pt-BR" sz="1600" b="1" dirty="0">
                <a:cs typeface="Arial" pitchFamily="34" charset="0"/>
              </a:rPr>
              <a:t>Sivep Gripe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216991" y="980117"/>
            <a:ext cx="2874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Fichas de Notificação</a:t>
            </a:r>
          </a:p>
        </p:txBody>
      </p:sp>
    </p:spTree>
    <p:extLst>
      <p:ext uri="{BB962C8B-B14F-4D97-AF65-F5344CB8AC3E}">
        <p14:creationId xmlns:p14="http://schemas.microsoft.com/office/powerpoint/2010/main" val="3981732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E4AE3E9-8933-49F8-A7AD-308481E9EF9F}"/>
              </a:ext>
            </a:extLst>
          </p:cNvPr>
          <p:cNvSpPr txBox="1"/>
          <p:nvPr/>
        </p:nvSpPr>
        <p:spPr>
          <a:xfrm>
            <a:off x="2912012" y="1712763"/>
            <a:ext cx="572263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Vigilância Sentinela de Síndrome Gripal (SG)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FD9FC31-E969-42B0-B12F-E691FC0E3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153" y="194727"/>
            <a:ext cx="1493649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r="47775"/>
          <a:stretch/>
        </p:blipFill>
        <p:spPr>
          <a:xfrm>
            <a:off x="6260665" y="693383"/>
            <a:ext cx="5347612" cy="510698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5EEB1A4-32CB-4ED3-BFD0-81975D32184C}"/>
              </a:ext>
            </a:extLst>
          </p:cNvPr>
          <p:cNvSpPr/>
          <p:nvPr/>
        </p:nvSpPr>
        <p:spPr>
          <a:xfrm>
            <a:off x="231104" y="1875395"/>
            <a:ext cx="7671225" cy="26776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b="1" dirty="0">
                <a:solidFill>
                  <a:srgbClr val="0070C0"/>
                </a:solidFill>
              </a:rPr>
              <a:t>163 Unidades Sentinelas (US) de SG implantadas no Brasil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400" b="1" dirty="0">
                <a:solidFill>
                  <a:srgbClr val="0070C0"/>
                </a:solidFill>
              </a:rPr>
              <a:t>69,9% </a:t>
            </a:r>
            <a:r>
              <a:rPr lang="pt-BR" sz="1400" dirty="0">
                <a:solidFill>
                  <a:srgbClr val="0070C0"/>
                </a:solidFill>
              </a:rPr>
              <a:t>(114/163) das US reportam dados de coleta de amostras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400" dirty="0">
              <a:solidFill>
                <a:srgbClr val="0070C0"/>
              </a:solidFill>
            </a:endParaRP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0070C0"/>
                </a:solidFill>
              </a:rPr>
              <a:t>56,1% </a:t>
            </a:r>
            <a:r>
              <a:rPr lang="pt-BR" sz="1400" dirty="0">
                <a:solidFill>
                  <a:srgbClr val="0070C0"/>
                </a:solidFill>
              </a:rPr>
              <a:t>(64/114) US possuem indicador de coleta de amostras entre 80 a 100%;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0070C0"/>
                </a:solidFill>
              </a:rPr>
              <a:t>23,7%</a:t>
            </a:r>
            <a:r>
              <a:rPr lang="pt-BR" sz="1400" dirty="0">
                <a:solidFill>
                  <a:srgbClr val="0070C0"/>
                </a:solidFill>
              </a:rPr>
              <a:t> (27/114) US possuem indicador de coleta de amostras entre 50 a 79%;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b="1" dirty="0">
                <a:solidFill>
                  <a:srgbClr val="0070C0"/>
                </a:solidFill>
              </a:rPr>
              <a:t>20,2% </a:t>
            </a:r>
            <a:r>
              <a:rPr lang="pt-BR" sz="1400" dirty="0">
                <a:solidFill>
                  <a:srgbClr val="0070C0"/>
                </a:solidFill>
              </a:rPr>
              <a:t>(23/114) US possuem indicador de coleta de amostras entre 0,5 a 49%.</a:t>
            </a:r>
          </a:p>
          <a:p>
            <a:pPr marL="1200150" lvl="2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1400" dirty="0"/>
          </a:p>
        </p:txBody>
      </p:sp>
      <p:sp>
        <p:nvSpPr>
          <p:cNvPr id="11" name="Retângulo 10"/>
          <p:cNvSpPr/>
          <p:nvPr/>
        </p:nvSpPr>
        <p:spPr>
          <a:xfrm>
            <a:off x="106430" y="209129"/>
            <a:ext cx="11761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rgbClr val="0070C0"/>
                </a:solidFill>
              </a:rPr>
              <a:t>Distribuição de </a:t>
            </a:r>
            <a:r>
              <a:rPr lang="pt-BR" sz="1800" b="1" dirty="0">
                <a:solidFill>
                  <a:srgbClr val="0070C0"/>
                </a:solidFill>
              </a:rPr>
              <a:t>Unidades Sentinelas (US) de Síndrome Gripal (SG)</a:t>
            </a:r>
            <a:r>
              <a:rPr lang="pt-BR" sz="1800" dirty="0">
                <a:solidFill>
                  <a:srgbClr val="0070C0"/>
                </a:solidFill>
              </a:rPr>
              <a:t> no Brasil, cadastradas no sistema e com dados de coleta de amostras de SNF. </a:t>
            </a:r>
            <a:r>
              <a:rPr lang="pt-BR" sz="1800" b="1" dirty="0">
                <a:solidFill>
                  <a:srgbClr val="0070C0"/>
                </a:solidFill>
              </a:rPr>
              <a:t>Brasil, 2019 até a SE </a:t>
            </a:r>
            <a:r>
              <a:rPr lang="pt-BR" b="1" dirty="0">
                <a:solidFill>
                  <a:srgbClr val="0070C0"/>
                </a:solidFill>
              </a:rPr>
              <a:t>52</a:t>
            </a:r>
            <a:r>
              <a:rPr lang="pt-BR" sz="1800" b="1" dirty="0">
                <a:solidFill>
                  <a:srgbClr val="0070C0"/>
                </a:solidFill>
              </a:rPr>
              <a:t>.</a:t>
            </a:r>
            <a:endParaRPr lang="pt-BR" sz="1800" dirty="0">
              <a:solidFill>
                <a:srgbClr val="0070C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5979059"/>
            <a:ext cx="10234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Observação: Considera-se de 4 a 5 amostras semanais, o ideal de coletas para monitoramento da circulação dos vírus influenza.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D51DD3B-FDE7-42DA-8A1C-AC2869BC8EF4}"/>
              </a:ext>
            </a:extLst>
          </p:cNvPr>
          <p:cNvSpPr/>
          <p:nvPr/>
        </p:nvSpPr>
        <p:spPr>
          <a:xfrm>
            <a:off x="6260665" y="5706815"/>
            <a:ext cx="4906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Fonte: </a:t>
            </a:r>
            <a:r>
              <a:rPr lang="pt-BR" sz="1200" dirty="0"/>
              <a:t>Sivep-Gripe. Dados atualizados em 10/01/2020, sujeitos a alteração.</a:t>
            </a:r>
          </a:p>
        </p:txBody>
      </p:sp>
    </p:spTree>
    <p:extLst>
      <p:ext uri="{BB962C8B-B14F-4D97-AF65-F5344CB8AC3E}">
        <p14:creationId xmlns:p14="http://schemas.microsoft.com/office/powerpoint/2010/main" val="19372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6406394"/>
            <a:ext cx="12192000" cy="451606"/>
          </a:xfrm>
          <a:prstGeom prst="rect">
            <a:avLst/>
          </a:prstGeom>
          <a:solidFill>
            <a:srgbClr val="2764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6" y="6459375"/>
            <a:ext cx="1680251" cy="328683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8387D7F-0BCE-44FA-B883-F1CA736ADF3D}"/>
              </a:ext>
            </a:extLst>
          </p:cNvPr>
          <p:cNvSpPr/>
          <p:nvPr/>
        </p:nvSpPr>
        <p:spPr>
          <a:xfrm>
            <a:off x="4825388" y="5331530"/>
            <a:ext cx="6922920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30,1% </a:t>
            </a:r>
            <a:r>
              <a:rPr lang="pt-BR" sz="1600" dirty="0"/>
              <a:t>(49/163) das Unidades Sentinelas (US) registradas não reportaram dados de coleta, até a SE 52 de 2019.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62910" y="174437"/>
            <a:ext cx="11866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rgbClr val="0070C0"/>
                </a:solidFill>
              </a:rPr>
              <a:t>Distribuição de </a:t>
            </a:r>
            <a:r>
              <a:rPr lang="pt-BR" sz="1800" b="1" dirty="0">
                <a:solidFill>
                  <a:srgbClr val="0070C0"/>
                </a:solidFill>
              </a:rPr>
              <a:t>Unidades Sentinelas (US) de Síndrome Gripal (SG)</a:t>
            </a:r>
            <a:r>
              <a:rPr lang="pt-BR" sz="1800" dirty="0">
                <a:solidFill>
                  <a:srgbClr val="0070C0"/>
                </a:solidFill>
              </a:rPr>
              <a:t> no Brasil, </a:t>
            </a:r>
            <a:r>
              <a:rPr lang="pt-BR" sz="1800" u="sng" dirty="0">
                <a:solidFill>
                  <a:srgbClr val="C00000"/>
                </a:solidFill>
              </a:rPr>
              <a:t>cadastradas no sistema e sem dados de colet</a:t>
            </a:r>
            <a:r>
              <a:rPr lang="pt-BR" sz="1800" dirty="0">
                <a:solidFill>
                  <a:srgbClr val="C00000"/>
                </a:solidFill>
              </a:rPr>
              <a:t>a </a:t>
            </a:r>
            <a:r>
              <a:rPr lang="pt-BR" sz="1800" dirty="0">
                <a:solidFill>
                  <a:srgbClr val="0070C0"/>
                </a:solidFill>
              </a:rPr>
              <a:t>de amostras de SNF. </a:t>
            </a:r>
            <a:r>
              <a:rPr lang="pt-BR" sz="1800" b="1" dirty="0">
                <a:solidFill>
                  <a:srgbClr val="0070C0"/>
                </a:solidFill>
              </a:rPr>
              <a:t>Brasil, 2019 até a SE </a:t>
            </a:r>
            <a:r>
              <a:rPr lang="pt-BR" b="1" dirty="0">
                <a:solidFill>
                  <a:srgbClr val="0070C0"/>
                </a:solidFill>
              </a:rPr>
              <a:t>52</a:t>
            </a:r>
            <a:r>
              <a:rPr lang="pt-BR" sz="1800" b="1" dirty="0">
                <a:solidFill>
                  <a:srgbClr val="0070C0"/>
                </a:solidFill>
              </a:rPr>
              <a:t>.</a:t>
            </a:r>
            <a:endParaRPr lang="pt-BR" sz="1800" dirty="0">
              <a:solidFill>
                <a:srgbClr val="0070C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30" y="820768"/>
            <a:ext cx="3756038" cy="542549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D51DD3B-FDE7-42DA-8A1C-AC2869BC8EF4}"/>
              </a:ext>
            </a:extLst>
          </p:cNvPr>
          <p:cNvSpPr/>
          <p:nvPr/>
        </p:nvSpPr>
        <p:spPr>
          <a:xfrm>
            <a:off x="4641186" y="6105505"/>
            <a:ext cx="49062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Fonte: </a:t>
            </a:r>
            <a:r>
              <a:rPr lang="pt-BR" sz="1200" dirty="0"/>
              <a:t>Sivep-Gripe. Dados atualizados em 10/01/2020, sujeitos a alteração.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779" y="689121"/>
            <a:ext cx="4674137" cy="454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96727"/>
      </p:ext>
    </p:extLst>
  </p:cSld>
  <p:clrMapOvr>
    <a:masterClrMapping/>
  </p:clrMapOvr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1882</Words>
  <Application>Microsoft Office PowerPoint</Application>
  <PresentationFormat>Widescreen</PresentationFormat>
  <Paragraphs>427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6" baseType="lpstr">
      <vt:lpstr>-apple-system</vt:lpstr>
      <vt:lpstr>Arial</vt:lpstr>
      <vt:lpstr>Calibri</vt:lpstr>
      <vt:lpstr>Cambria</vt:lpstr>
      <vt:lpstr>Wingdings</vt:lpstr>
      <vt:lpstr>13_Office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GT Influenza</dc:creator>
  <cp:lastModifiedBy>Walquiria Almeida</cp:lastModifiedBy>
  <cp:revision>120</cp:revision>
  <dcterms:created xsi:type="dcterms:W3CDTF">2019-02-22T20:00:31Z</dcterms:created>
  <dcterms:modified xsi:type="dcterms:W3CDTF">2020-02-17T18:08:45Z</dcterms:modified>
</cp:coreProperties>
</file>