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9" r:id="rId3"/>
    <p:sldId id="276" r:id="rId4"/>
    <p:sldId id="262" r:id="rId5"/>
    <p:sldId id="261" r:id="rId6"/>
    <p:sldId id="263" r:id="rId7"/>
    <p:sldId id="264" r:id="rId8"/>
    <p:sldId id="265" r:id="rId9"/>
    <p:sldId id="266" r:id="rId10"/>
    <p:sldId id="267" r:id="rId11"/>
    <p:sldId id="270" r:id="rId12"/>
    <p:sldId id="271" r:id="rId13"/>
    <p:sldId id="272" r:id="rId14"/>
    <p:sldId id="273" r:id="rId1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DEF8FE"/>
    <a:srgbClr val="0DCE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7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9D90E5-C295-4FFD-86D1-FA4620986311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73E25CC8-B36E-43D8-BFE5-450411CF375E}">
      <dgm:prSet phldrT="[Texto]"/>
      <dgm:spPr/>
      <dgm:t>
        <a:bodyPr/>
        <a:lstStyle/>
        <a:p>
          <a:r>
            <a:rPr lang="pt-BR"/>
            <a:t>APS</a:t>
          </a:r>
          <a:endParaRPr lang="pt-BR" dirty="0"/>
        </a:p>
      </dgm:t>
    </dgm:pt>
    <dgm:pt modelId="{2D4DA29D-1469-4F43-84F0-F2C3C3BB5C7B}" type="parTrans" cxnId="{5433ECFE-93C3-4622-9C5B-90F5D7DBC057}">
      <dgm:prSet/>
      <dgm:spPr/>
      <dgm:t>
        <a:bodyPr/>
        <a:lstStyle/>
        <a:p>
          <a:endParaRPr lang="pt-BR"/>
        </a:p>
      </dgm:t>
    </dgm:pt>
    <dgm:pt modelId="{41A38E33-0DC0-4526-A5A0-6EE57FD6F7C8}" type="sibTrans" cxnId="{5433ECFE-93C3-4622-9C5B-90F5D7DBC057}">
      <dgm:prSet/>
      <dgm:spPr/>
      <dgm:t>
        <a:bodyPr/>
        <a:lstStyle/>
        <a:p>
          <a:endParaRPr lang="pt-BR"/>
        </a:p>
      </dgm:t>
    </dgm:pt>
    <dgm:pt modelId="{E2448767-6540-43D9-81ED-C9276742F4AA}">
      <dgm:prSet phldrT="[Texto]" custT="1"/>
      <dgm:spPr/>
      <dgm:t>
        <a:bodyPr/>
        <a:lstStyle/>
        <a:p>
          <a:r>
            <a:rPr lang="pt-BR" sz="1600" b="1" dirty="0"/>
            <a:t>Início da Integralidade da assistência</a:t>
          </a:r>
        </a:p>
      </dgm:t>
    </dgm:pt>
    <dgm:pt modelId="{07E4D919-00D5-41B6-A319-02295DF4D2A5}" type="parTrans" cxnId="{A3244A02-0106-418D-86DE-754E5DD24066}">
      <dgm:prSet/>
      <dgm:spPr/>
      <dgm:t>
        <a:bodyPr/>
        <a:lstStyle/>
        <a:p>
          <a:endParaRPr lang="pt-BR"/>
        </a:p>
      </dgm:t>
    </dgm:pt>
    <dgm:pt modelId="{0BEED5B7-8630-4FAA-8A96-ED4C1DBC5177}" type="sibTrans" cxnId="{A3244A02-0106-418D-86DE-754E5DD24066}">
      <dgm:prSet/>
      <dgm:spPr/>
      <dgm:t>
        <a:bodyPr/>
        <a:lstStyle/>
        <a:p>
          <a:endParaRPr lang="pt-BR"/>
        </a:p>
      </dgm:t>
    </dgm:pt>
    <dgm:pt modelId="{7D683F3D-ACE9-4908-9AF7-0AE06DD29822}">
      <dgm:prSet phldrT="[Texto]" custT="1"/>
      <dgm:spPr/>
      <dgm:t>
        <a:bodyPr/>
        <a:lstStyle/>
        <a:p>
          <a:r>
            <a:rPr lang="pt-BR" sz="1600" b="1" dirty="0"/>
            <a:t>Comunicação das RAS</a:t>
          </a:r>
        </a:p>
      </dgm:t>
    </dgm:pt>
    <dgm:pt modelId="{78DA654E-21C1-42F2-B1DB-52E9F4EBF301}" type="parTrans" cxnId="{0E7BF9EE-6BB6-42FB-BEC7-A64DA60E326F}">
      <dgm:prSet/>
      <dgm:spPr/>
      <dgm:t>
        <a:bodyPr/>
        <a:lstStyle/>
        <a:p>
          <a:endParaRPr lang="pt-BR"/>
        </a:p>
      </dgm:t>
    </dgm:pt>
    <dgm:pt modelId="{98CAC207-E203-4033-B8E8-E37A4F006BED}" type="sibTrans" cxnId="{0E7BF9EE-6BB6-42FB-BEC7-A64DA60E326F}">
      <dgm:prSet/>
      <dgm:spPr/>
      <dgm:t>
        <a:bodyPr/>
        <a:lstStyle/>
        <a:p>
          <a:endParaRPr lang="pt-BR"/>
        </a:p>
      </dgm:t>
    </dgm:pt>
    <dgm:pt modelId="{19E23CAE-F9D5-49A0-8916-283916EDC38F}">
      <dgm:prSet custT="1"/>
      <dgm:spPr/>
      <dgm:t>
        <a:bodyPr/>
        <a:lstStyle/>
        <a:p>
          <a:r>
            <a:rPr lang="pt-BR" sz="1600" b="1" dirty="0"/>
            <a:t>Responsável pelo  fluxo nos diversos níveis</a:t>
          </a:r>
        </a:p>
      </dgm:t>
    </dgm:pt>
    <dgm:pt modelId="{A780AB5C-E975-47FE-B012-D03645458224}" type="parTrans" cxnId="{2D9AEDAB-F096-434B-847B-7A4ABFD8EE76}">
      <dgm:prSet/>
      <dgm:spPr/>
      <dgm:t>
        <a:bodyPr/>
        <a:lstStyle/>
        <a:p>
          <a:endParaRPr lang="pt-BR"/>
        </a:p>
      </dgm:t>
    </dgm:pt>
    <dgm:pt modelId="{47432300-67B4-4A32-AA44-E92E68EA6913}" type="sibTrans" cxnId="{2D9AEDAB-F096-434B-847B-7A4ABFD8EE76}">
      <dgm:prSet/>
      <dgm:spPr/>
      <dgm:t>
        <a:bodyPr/>
        <a:lstStyle/>
        <a:p>
          <a:endParaRPr lang="pt-BR"/>
        </a:p>
      </dgm:t>
    </dgm:pt>
    <dgm:pt modelId="{461FBC60-04C8-47EA-9955-4E43D2101E52}">
      <dgm:prSet custT="1"/>
      <dgm:spPr/>
      <dgm:t>
        <a:bodyPr/>
        <a:lstStyle/>
        <a:p>
          <a:r>
            <a:rPr lang="pt-BR" sz="1600" b="1" dirty="0"/>
            <a:t>Coordenadora do cuidado do cidadão</a:t>
          </a:r>
        </a:p>
      </dgm:t>
    </dgm:pt>
    <dgm:pt modelId="{22C244FA-B822-4DFC-8E0A-56A5648C6C3E}" type="parTrans" cxnId="{BD293475-B921-4A44-9380-56737FA3F7C6}">
      <dgm:prSet/>
      <dgm:spPr/>
      <dgm:t>
        <a:bodyPr/>
        <a:lstStyle/>
        <a:p>
          <a:endParaRPr lang="pt-BR"/>
        </a:p>
      </dgm:t>
    </dgm:pt>
    <dgm:pt modelId="{8078857A-BDB6-42EF-864A-3B37E86E2DB7}" type="sibTrans" cxnId="{BD293475-B921-4A44-9380-56737FA3F7C6}">
      <dgm:prSet/>
      <dgm:spPr/>
      <dgm:t>
        <a:bodyPr/>
        <a:lstStyle/>
        <a:p>
          <a:endParaRPr lang="pt-BR"/>
        </a:p>
      </dgm:t>
    </dgm:pt>
    <dgm:pt modelId="{4BE429FF-B124-4A2C-B904-43A3D60FC5CD}" type="pres">
      <dgm:prSet presAssocID="{F19D90E5-C295-4FFD-86D1-FA462098631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CD3EC4E-7744-4C59-B8D4-E66B6F0A9B40}" type="pres">
      <dgm:prSet presAssocID="{73E25CC8-B36E-43D8-BFE5-450411CF375E}" presName="centerShape" presStyleLbl="node0" presStyleIdx="0" presStyleCnt="1"/>
      <dgm:spPr/>
      <dgm:t>
        <a:bodyPr/>
        <a:lstStyle/>
        <a:p>
          <a:endParaRPr lang="pt-BR"/>
        </a:p>
      </dgm:t>
    </dgm:pt>
    <dgm:pt modelId="{E148F091-6F2A-4DA5-819F-A52A03396874}" type="pres">
      <dgm:prSet presAssocID="{E2448767-6540-43D9-81ED-C9276742F4AA}" presName="node" presStyleLbl="node1" presStyleIdx="0" presStyleCnt="4" custScaleX="16436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5F0563D-63CD-43CB-9D6B-FD5B79BAADDF}" type="pres">
      <dgm:prSet presAssocID="{E2448767-6540-43D9-81ED-C9276742F4AA}" presName="dummy" presStyleCnt="0"/>
      <dgm:spPr/>
    </dgm:pt>
    <dgm:pt modelId="{F9C0DF2F-6922-4BF2-9C99-25F25F4756BB}" type="pres">
      <dgm:prSet presAssocID="{0BEED5B7-8630-4FAA-8A96-ED4C1DBC5177}" presName="sibTrans" presStyleLbl="sibTrans2D1" presStyleIdx="0" presStyleCnt="4"/>
      <dgm:spPr/>
      <dgm:t>
        <a:bodyPr/>
        <a:lstStyle/>
        <a:p>
          <a:endParaRPr lang="pt-BR"/>
        </a:p>
      </dgm:t>
    </dgm:pt>
    <dgm:pt modelId="{B7F4BB32-8189-49FB-A268-85EDD47E8A04}" type="pres">
      <dgm:prSet presAssocID="{461FBC60-04C8-47EA-9955-4E43D2101E52}" presName="node" presStyleLbl="node1" presStyleIdx="1" presStyleCnt="4" custScaleX="166580" custRadScaleRad="104836" custRadScaleInc="23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08C7583-092C-4E47-8121-E0741451FF1A}" type="pres">
      <dgm:prSet presAssocID="{461FBC60-04C8-47EA-9955-4E43D2101E52}" presName="dummy" presStyleCnt="0"/>
      <dgm:spPr/>
    </dgm:pt>
    <dgm:pt modelId="{8B65BE46-936D-4896-82B4-644AF9702F3B}" type="pres">
      <dgm:prSet presAssocID="{8078857A-BDB6-42EF-864A-3B37E86E2DB7}" presName="sibTrans" presStyleLbl="sibTrans2D1" presStyleIdx="1" presStyleCnt="4"/>
      <dgm:spPr/>
      <dgm:t>
        <a:bodyPr/>
        <a:lstStyle/>
        <a:p>
          <a:endParaRPr lang="pt-BR"/>
        </a:p>
      </dgm:t>
    </dgm:pt>
    <dgm:pt modelId="{D13DE642-E43C-4761-9FB3-185B24E4860C}" type="pres">
      <dgm:prSet presAssocID="{19E23CAE-F9D5-49A0-8916-283916EDC38F}" presName="node" presStyleLbl="node1" presStyleIdx="2" presStyleCnt="4" custScaleX="16423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EE12051-29E7-4B5A-9CDD-EA4E234A5336}" type="pres">
      <dgm:prSet presAssocID="{19E23CAE-F9D5-49A0-8916-283916EDC38F}" presName="dummy" presStyleCnt="0"/>
      <dgm:spPr/>
    </dgm:pt>
    <dgm:pt modelId="{EE8321F8-576C-4360-ABFC-01D31E292A1D}" type="pres">
      <dgm:prSet presAssocID="{47432300-67B4-4A32-AA44-E92E68EA6913}" presName="sibTrans" presStyleLbl="sibTrans2D1" presStyleIdx="2" presStyleCnt="4"/>
      <dgm:spPr/>
      <dgm:t>
        <a:bodyPr/>
        <a:lstStyle/>
        <a:p>
          <a:endParaRPr lang="pt-BR"/>
        </a:p>
      </dgm:t>
    </dgm:pt>
    <dgm:pt modelId="{47438B56-6003-4DB4-B0CE-9BAFC1B1C791}" type="pres">
      <dgm:prSet presAssocID="{7D683F3D-ACE9-4908-9AF7-0AE06DD29822}" presName="node" presStyleLbl="node1" presStyleIdx="3" presStyleCnt="4" custScaleX="159713" custRadScaleRad="104849" custRadScaleInc="-29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62C8EF1-3015-440A-BCE7-8EA6EB6F6D55}" type="pres">
      <dgm:prSet presAssocID="{7D683F3D-ACE9-4908-9AF7-0AE06DD29822}" presName="dummy" presStyleCnt="0"/>
      <dgm:spPr/>
    </dgm:pt>
    <dgm:pt modelId="{39185CA7-1717-470A-8EF3-F26E5DC595E9}" type="pres">
      <dgm:prSet presAssocID="{98CAC207-E203-4033-B8E8-E37A4F006BED}" presName="sibTrans" presStyleLbl="sibTrans2D1" presStyleIdx="3" presStyleCnt="4"/>
      <dgm:spPr/>
      <dgm:t>
        <a:bodyPr/>
        <a:lstStyle/>
        <a:p>
          <a:endParaRPr lang="pt-BR"/>
        </a:p>
      </dgm:t>
    </dgm:pt>
  </dgm:ptLst>
  <dgm:cxnLst>
    <dgm:cxn modelId="{988356AC-027F-418C-B28D-96A782A32E95}" type="presOf" srcId="{8078857A-BDB6-42EF-864A-3B37E86E2DB7}" destId="{8B65BE46-936D-4896-82B4-644AF9702F3B}" srcOrd="0" destOrd="0" presId="urn:microsoft.com/office/officeart/2005/8/layout/radial6"/>
    <dgm:cxn modelId="{7F924BF9-374D-4819-8D7F-D77383193FF4}" type="presOf" srcId="{19E23CAE-F9D5-49A0-8916-283916EDC38F}" destId="{D13DE642-E43C-4761-9FB3-185B24E4860C}" srcOrd="0" destOrd="0" presId="urn:microsoft.com/office/officeart/2005/8/layout/radial6"/>
    <dgm:cxn modelId="{5433ECFE-93C3-4622-9C5B-90F5D7DBC057}" srcId="{F19D90E5-C295-4FFD-86D1-FA4620986311}" destId="{73E25CC8-B36E-43D8-BFE5-450411CF375E}" srcOrd="0" destOrd="0" parTransId="{2D4DA29D-1469-4F43-84F0-F2C3C3BB5C7B}" sibTransId="{41A38E33-0DC0-4526-A5A0-6EE57FD6F7C8}"/>
    <dgm:cxn modelId="{34A288A1-8BCE-4A42-B584-8C0043883DC7}" type="presOf" srcId="{461FBC60-04C8-47EA-9955-4E43D2101E52}" destId="{B7F4BB32-8189-49FB-A268-85EDD47E8A04}" srcOrd="0" destOrd="0" presId="urn:microsoft.com/office/officeart/2005/8/layout/radial6"/>
    <dgm:cxn modelId="{2D9AEDAB-F096-434B-847B-7A4ABFD8EE76}" srcId="{73E25CC8-B36E-43D8-BFE5-450411CF375E}" destId="{19E23CAE-F9D5-49A0-8916-283916EDC38F}" srcOrd="2" destOrd="0" parTransId="{A780AB5C-E975-47FE-B012-D03645458224}" sibTransId="{47432300-67B4-4A32-AA44-E92E68EA6913}"/>
    <dgm:cxn modelId="{BD293475-B921-4A44-9380-56737FA3F7C6}" srcId="{73E25CC8-B36E-43D8-BFE5-450411CF375E}" destId="{461FBC60-04C8-47EA-9955-4E43D2101E52}" srcOrd="1" destOrd="0" parTransId="{22C244FA-B822-4DFC-8E0A-56A5648C6C3E}" sibTransId="{8078857A-BDB6-42EF-864A-3B37E86E2DB7}"/>
    <dgm:cxn modelId="{A56465E3-F231-422F-A416-5D89E9AD1D94}" type="presOf" srcId="{F19D90E5-C295-4FFD-86D1-FA4620986311}" destId="{4BE429FF-B124-4A2C-B904-43A3D60FC5CD}" srcOrd="0" destOrd="0" presId="urn:microsoft.com/office/officeart/2005/8/layout/radial6"/>
    <dgm:cxn modelId="{C47524C2-DA5F-4764-A803-503806345473}" type="presOf" srcId="{73E25CC8-B36E-43D8-BFE5-450411CF375E}" destId="{FCD3EC4E-7744-4C59-B8D4-E66B6F0A9B40}" srcOrd="0" destOrd="0" presId="urn:microsoft.com/office/officeart/2005/8/layout/radial6"/>
    <dgm:cxn modelId="{A3244A02-0106-418D-86DE-754E5DD24066}" srcId="{73E25CC8-B36E-43D8-BFE5-450411CF375E}" destId="{E2448767-6540-43D9-81ED-C9276742F4AA}" srcOrd="0" destOrd="0" parTransId="{07E4D919-00D5-41B6-A319-02295DF4D2A5}" sibTransId="{0BEED5B7-8630-4FAA-8A96-ED4C1DBC5177}"/>
    <dgm:cxn modelId="{0E7BF9EE-6BB6-42FB-BEC7-A64DA60E326F}" srcId="{73E25CC8-B36E-43D8-BFE5-450411CF375E}" destId="{7D683F3D-ACE9-4908-9AF7-0AE06DD29822}" srcOrd="3" destOrd="0" parTransId="{78DA654E-21C1-42F2-B1DB-52E9F4EBF301}" sibTransId="{98CAC207-E203-4033-B8E8-E37A4F006BED}"/>
    <dgm:cxn modelId="{6CB1FBAD-8968-474D-A26B-68850B441F4D}" type="presOf" srcId="{0BEED5B7-8630-4FAA-8A96-ED4C1DBC5177}" destId="{F9C0DF2F-6922-4BF2-9C99-25F25F4756BB}" srcOrd="0" destOrd="0" presId="urn:microsoft.com/office/officeart/2005/8/layout/radial6"/>
    <dgm:cxn modelId="{9A0F4276-9426-4940-83BC-50C5040DB7C1}" type="presOf" srcId="{7D683F3D-ACE9-4908-9AF7-0AE06DD29822}" destId="{47438B56-6003-4DB4-B0CE-9BAFC1B1C791}" srcOrd="0" destOrd="0" presId="urn:microsoft.com/office/officeart/2005/8/layout/radial6"/>
    <dgm:cxn modelId="{814490F9-9609-420D-BD67-F0D945A6BCF6}" type="presOf" srcId="{47432300-67B4-4A32-AA44-E92E68EA6913}" destId="{EE8321F8-576C-4360-ABFC-01D31E292A1D}" srcOrd="0" destOrd="0" presId="urn:microsoft.com/office/officeart/2005/8/layout/radial6"/>
    <dgm:cxn modelId="{224C414A-58BA-4A04-8B13-71FDE3182378}" type="presOf" srcId="{E2448767-6540-43D9-81ED-C9276742F4AA}" destId="{E148F091-6F2A-4DA5-819F-A52A03396874}" srcOrd="0" destOrd="0" presId="urn:microsoft.com/office/officeart/2005/8/layout/radial6"/>
    <dgm:cxn modelId="{332729FC-F35E-4885-9C24-DE11FD5DE2FB}" type="presOf" srcId="{98CAC207-E203-4033-B8E8-E37A4F006BED}" destId="{39185CA7-1717-470A-8EF3-F26E5DC595E9}" srcOrd="0" destOrd="0" presId="urn:microsoft.com/office/officeart/2005/8/layout/radial6"/>
    <dgm:cxn modelId="{F3530705-D92C-465F-9103-74A933C9AB72}" type="presParOf" srcId="{4BE429FF-B124-4A2C-B904-43A3D60FC5CD}" destId="{FCD3EC4E-7744-4C59-B8D4-E66B6F0A9B40}" srcOrd="0" destOrd="0" presId="urn:microsoft.com/office/officeart/2005/8/layout/radial6"/>
    <dgm:cxn modelId="{448BEC55-66C8-4204-9EB4-312C43088C8B}" type="presParOf" srcId="{4BE429FF-B124-4A2C-B904-43A3D60FC5CD}" destId="{E148F091-6F2A-4DA5-819F-A52A03396874}" srcOrd="1" destOrd="0" presId="urn:microsoft.com/office/officeart/2005/8/layout/radial6"/>
    <dgm:cxn modelId="{40A62515-0D36-4C3C-8F77-5ACD6E329876}" type="presParOf" srcId="{4BE429FF-B124-4A2C-B904-43A3D60FC5CD}" destId="{55F0563D-63CD-43CB-9D6B-FD5B79BAADDF}" srcOrd="2" destOrd="0" presId="urn:microsoft.com/office/officeart/2005/8/layout/radial6"/>
    <dgm:cxn modelId="{11FCDD30-4443-4509-9C65-937B179C0090}" type="presParOf" srcId="{4BE429FF-B124-4A2C-B904-43A3D60FC5CD}" destId="{F9C0DF2F-6922-4BF2-9C99-25F25F4756BB}" srcOrd="3" destOrd="0" presId="urn:microsoft.com/office/officeart/2005/8/layout/radial6"/>
    <dgm:cxn modelId="{D82B0F27-C71B-444D-B85D-87C3D3E63114}" type="presParOf" srcId="{4BE429FF-B124-4A2C-B904-43A3D60FC5CD}" destId="{B7F4BB32-8189-49FB-A268-85EDD47E8A04}" srcOrd="4" destOrd="0" presId="urn:microsoft.com/office/officeart/2005/8/layout/radial6"/>
    <dgm:cxn modelId="{0EBA747F-A25E-4CC8-B6BF-091A92BE14B6}" type="presParOf" srcId="{4BE429FF-B124-4A2C-B904-43A3D60FC5CD}" destId="{808C7583-092C-4E47-8121-E0741451FF1A}" srcOrd="5" destOrd="0" presId="urn:microsoft.com/office/officeart/2005/8/layout/radial6"/>
    <dgm:cxn modelId="{404EACB6-D07B-4E28-8575-22D9DCF04440}" type="presParOf" srcId="{4BE429FF-B124-4A2C-B904-43A3D60FC5CD}" destId="{8B65BE46-936D-4896-82B4-644AF9702F3B}" srcOrd="6" destOrd="0" presId="urn:microsoft.com/office/officeart/2005/8/layout/radial6"/>
    <dgm:cxn modelId="{10DE9E29-6F2F-46DE-9220-F2244843AB4E}" type="presParOf" srcId="{4BE429FF-B124-4A2C-B904-43A3D60FC5CD}" destId="{D13DE642-E43C-4761-9FB3-185B24E4860C}" srcOrd="7" destOrd="0" presId="urn:microsoft.com/office/officeart/2005/8/layout/radial6"/>
    <dgm:cxn modelId="{3A0BC2AB-3A3E-4897-A3C9-41F2F3ADC750}" type="presParOf" srcId="{4BE429FF-B124-4A2C-B904-43A3D60FC5CD}" destId="{FEE12051-29E7-4B5A-9CDD-EA4E234A5336}" srcOrd="8" destOrd="0" presId="urn:microsoft.com/office/officeart/2005/8/layout/radial6"/>
    <dgm:cxn modelId="{1D2BCD78-0D42-4F01-AD98-9F86BD03F0D9}" type="presParOf" srcId="{4BE429FF-B124-4A2C-B904-43A3D60FC5CD}" destId="{EE8321F8-576C-4360-ABFC-01D31E292A1D}" srcOrd="9" destOrd="0" presId="urn:microsoft.com/office/officeart/2005/8/layout/radial6"/>
    <dgm:cxn modelId="{79CAFECF-D5AC-4CA0-81F5-C9B288ABA7B8}" type="presParOf" srcId="{4BE429FF-B124-4A2C-B904-43A3D60FC5CD}" destId="{47438B56-6003-4DB4-B0CE-9BAFC1B1C791}" srcOrd="10" destOrd="0" presId="urn:microsoft.com/office/officeart/2005/8/layout/radial6"/>
    <dgm:cxn modelId="{7AF859E7-7D8D-4A08-A485-1977F6107111}" type="presParOf" srcId="{4BE429FF-B124-4A2C-B904-43A3D60FC5CD}" destId="{F62C8EF1-3015-440A-BCE7-8EA6EB6F6D55}" srcOrd="11" destOrd="0" presId="urn:microsoft.com/office/officeart/2005/8/layout/radial6"/>
    <dgm:cxn modelId="{F0262467-C0C3-4E8C-AF6A-45D7489B78B7}" type="presParOf" srcId="{4BE429FF-B124-4A2C-B904-43A3D60FC5CD}" destId="{39185CA7-1717-470A-8EF3-F26E5DC595E9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3E13019-2289-40B3-8A8E-BE91F0D265CC}" type="datetimeFigureOut">
              <a:rPr lang="pt-BR" smtClean="0"/>
              <a:t>17/02/2020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589184-5230-43E6-863F-9780B147A293}" type="slidenum">
              <a:rPr lang="pt-BR" smtClean="0"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7257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13019-2289-40B3-8A8E-BE91F0D265CC}" type="datetimeFigureOut">
              <a:rPr lang="pt-BR" smtClean="0"/>
              <a:t>17/02/2020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9184-5230-43E6-863F-9780B147A2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1557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13019-2289-40B3-8A8E-BE91F0D265CC}" type="datetimeFigureOut">
              <a:rPr lang="pt-BR" smtClean="0"/>
              <a:t>17/02/2020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9184-5230-43E6-863F-9780B147A2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2376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13019-2289-40B3-8A8E-BE91F0D265CC}" type="datetimeFigureOut">
              <a:rPr lang="pt-BR" smtClean="0"/>
              <a:t>17/02/2020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9184-5230-43E6-863F-9780B147A2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9462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13019-2289-40B3-8A8E-BE91F0D265CC}" type="datetimeFigureOut">
              <a:rPr lang="pt-BR" smtClean="0"/>
              <a:t>17/02/2020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9184-5230-43E6-863F-9780B147A293}" type="slidenum">
              <a:rPr lang="pt-BR" smtClean="0"/>
              <a:t>‹nº›</a:t>
            </a:fld>
            <a:endParaRPr lang="pt-BR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7355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13019-2289-40B3-8A8E-BE91F0D265CC}" type="datetimeFigureOut">
              <a:rPr lang="pt-BR" smtClean="0"/>
              <a:t>17/02/2020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9184-5230-43E6-863F-9780B147A2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386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13019-2289-40B3-8A8E-BE91F0D265CC}" type="datetimeFigureOut">
              <a:rPr lang="pt-BR" smtClean="0"/>
              <a:t>17/02/2020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9184-5230-43E6-863F-9780B147A2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3547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13019-2289-40B3-8A8E-BE91F0D265CC}" type="datetimeFigureOut">
              <a:rPr lang="pt-BR" smtClean="0"/>
              <a:t>17/02/2020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9184-5230-43E6-863F-9780B147A2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7085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13019-2289-40B3-8A8E-BE91F0D265CC}" type="datetimeFigureOut">
              <a:rPr lang="pt-BR" smtClean="0"/>
              <a:t>17/02/2020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9184-5230-43E6-863F-9780B147A2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8356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13019-2289-40B3-8A8E-BE91F0D265CC}" type="datetimeFigureOut">
              <a:rPr lang="pt-BR" smtClean="0"/>
              <a:t>17/02/2020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9184-5230-43E6-863F-9780B147A2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8540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13019-2289-40B3-8A8E-BE91F0D265CC}" type="datetimeFigureOut">
              <a:rPr lang="pt-BR" smtClean="0"/>
              <a:t>17/02/2020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9184-5230-43E6-863F-9780B147A2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8829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73E13019-2289-40B3-8A8E-BE91F0D265CC}" type="datetimeFigureOut">
              <a:rPr lang="pt-BR" smtClean="0"/>
              <a:t>17/02/2020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A4589184-5230-43E6-863F-9780B147A2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6247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hyperlink" Target="https://www.google.com.br/url?q=http://dc373.4shared.com/doc/0cP4GgKL/preview.html&amp;sa=U&amp;ei=aDJEU4n9Hebp0gG-zIEo&amp;ved=0CE4Q9QEwEA&amp;usg=AFQjCNH4QIGGKOVZ7_BiH-WF4-br1lkJ3A" TargetMode="External"/><Relationship Id="rId4" Type="http://schemas.openxmlformats.org/officeDocument/2006/relationships/image" Target="../media/image20.jpeg"/><Relationship Id="rId9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pulmã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03" y="4859831"/>
            <a:ext cx="2705877" cy="1396303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68183" y="619670"/>
            <a:ext cx="9584481" cy="986691"/>
          </a:xfrm>
        </p:spPr>
        <p:txBody>
          <a:bodyPr>
            <a:normAutofit fontScale="90000"/>
          </a:bodyPr>
          <a:lstStyle/>
          <a:p>
            <a:r>
              <a:rPr lang="pt-BR" sz="3200" b="1" dirty="0">
                <a:latin typeface="+mn-lt"/>
              </a:rPr>
              <a:t>“I Encontro Estadual de Vigilância em Saúde: Vigilância e Atenção Primária na Integralidade da Saúde”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603524" y="5824908"/>
            <a:ext cx="4588476" cy="788730"/>
          </a:xfrm>
        </p:spPr>
        <p:txBody>
          <a:bodyPr/>
          <a:lstStyle/>
          <a:p>
            <a:pPr algn="r"/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236" y="6381070"/>
            <a:ext cx="11903527" cy="46513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0726" y="1916928"/>
            <a:ext cx="8705461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787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3000" y="410825"/>
            <a:ext cx="9875520" cy="741405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Competência da APS e </a:t>
            </a:r>
            <a:r>
              <a:rPr lang="pt-BR" b="1" dirty="0">
                <a:solidFill>
                  <a:srgbClr val="FF00FF"/>
                </a:solidFill>
              </a:rPr>
              <a:t>atribuições do ACS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1021" y="1440554"/>
            <a:ext cx="11406968" cy="4984960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tx1"/>
                </a:solidFill>
              </a:rPr>
              <a:t>Realizar vacinação BCG e </a:t>
            </a:r>
            <a:r>
              <a:rPr lang="pt-BR" dirty="0">
                <a:solidFill>
                  <a:srgbClr val="FF00FF"/>
                </a:solidFill>
              </a:rPr>
              <a:t>monitorar coberturas vacinais;</a:t>
            </a:r>
          </a:p>
          <a:p>
            <a:pPr marL="45720" indent="0">
              <a:buNone/>
            </a:pPr>
            <a:endParaRPr lang="pt-BR" dirty="0">
              <a:solidFill>
                <a:srgbClr val="FF00FF"/>
              </a:solidFill>
            </a:endParaRPr>
          </a:p>
          <a:p>
            <a:r>
              <a:rPr lang="pt-BR" dirty="0">
                <a:solidFill>
                  <a:srgbClr val="FF00FF"/>
                </a:solidFill>
              </a:rPr>
              <a:t>Divulgar a doença na comunidade </a:t>
            </a:r>
            <a:r>
              <a:rPr lang="pt-BR" dirty="0">
                <a:solidFill>
                  <a:schemeClr val="tx1"/>
                </a:solidFill>
              </a:rPr>
              <a:t>e Realizar </a:t>
            </a:r>
            <a:r>
              <a:rPr lang="pt-BR" dirty="0">
                <a:solidFill>
                  <a:srgbClr val="FF00FF"/>
                </a:solidFill>
              </a:rPr>
              <a:t>busca ativa de Sintomático Respiratório</a:t>
            </a:r>
            <a:r>
              <a:rPr lang="pt-BR" dirty="0">
                <a:solidFill>
                  <a:schemeClr val="tx1"/>
                </a:solidFill>
              </a:rPr>
              <a:t>;</a:t>
            </a:r>
          </a:p>
          <a:p>
            <a:endParaRPr lang="pt-BR" dirty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  <a:p>
            <a:r>
              <a:rPr lang="pt-BR" dirty="0">
                <a:solidFill>
                  <a:srgbClr val="FF00FF"/>
                </a:solidFill>
              </a:rPr>
              <a:t>Possibilitar, conforme a rede do município, que a primeira amostra de escarro seja coletada no momento da suspeita de tuberculose;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9176" y="1078194"/>
            <a:ext cx="696978" cy="136964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3853" y="1016513"/>
            <a:ext cx="437711" cy="151375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1281" y="1028701"/>
            <a:ext cx="460052" cy="1468627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220" y="3260395"/>
            <a:ext cx="2158056" cy="1255196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451021" y="4568403"/>
            <a:ext cx="2361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Visita domiciliar/instituições fechadas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9199" y="3260395"/>
            <a:ext cx="2182899" cy="1452620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3738367" y="4913633"/>
            <a:ext cx="46346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Atividades extramuros/educação em saúde</a:t>
            </a: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8291" y="3235360"/>
            <a:ext cx="2095857" cy="1502690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80780" y="3297431"/>
            <a:ext cx="2084546" cy="1327878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51405" y="3357686"/>
            <a:ext cx="2081860" cy="1380364"/>
          </a:xfrm>
          <a:prstGeom prst="rect">
            <a:avLst/>
          </a:prstGeom>
        </p:spPr>
      </p:pic>
      <p:sp>
        <p:nvSpPr>
          <p:cNvPr id="18" name="CaixaDeTexto 17"/>
          <p:cNvSpPr txBox="1"/>
          <p:nvPr/>
        </p:nvSpPr>
        <p:spPr>
          <a:xfrm>
            <a:off x="9651405" y="4805911"/>
            <a:ext cx="2331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Rodas de conversa nas Unidades de saúde</a:t>
            </a:r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51405" y="5627395"/>
            <a:ext cx="1639560" cy="81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309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34762" y="254306"/>
            <a:ext cx="9875520" cy="602429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Competência da APS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497" y="995710"/>
            <a:ext cx="11406968" cy="5528657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ts val="2000"/>
              </a:spcBef>
            </a:pPr>
            <a:r>
              <a:rPr lang="pt-BR" sz="8000" dirty="0">
                <a:solidFill>
                  <a:schemeClr val="tx1"/>
                </a:solidFill>
              </a:rPr>
              <a:t>Indicar e prescrever o esquema básico;</a:t>
            </a:r>
          </a:p>
          <a:p>
            <a:pPr>
              <a:spcBef>
                <a:spcPts val="2000"/>
              </a:spcBef>
            </a:pPr>
            <a:r>
              <a:rPr lang="pt-BR" sz="8000" dirty="0">
                <a:solidFill>
                  <a:srgbClr val="FF00FF"/>
                </a:solidFill>
              </a:rPr>
              <a:t>Realizar o </a:t>
            </a:r>
            <a:r>
              <a:rPr lang="pt-BR" sz="9600" b="1" dirty="0">
                <a:solidFill>
                  <a:srgbClr val="002060"/>
                </a:solidFill>
              </a:rPr>
              <a:t>T</a:t>
            </a:r>
            <a:r>
              <a:rPr lang="pt-BR" sz="8000" dirty="0">
                <a:solidFill>
                  <a:srgbClr val="FF00FF"/>
                </a:solidFill>
              </a:rPr>
              <a:t>ratamento </a:t>
            </a:r>
            <a:r>
              <a:rPr lang="pt-BR" sz="9600" b="1" dirty="0">
                <a:solidFill>
                  <a:srgbClr val="002060"/>
                </a:solidFill>
              </a:rPr>
              <a:t>D</a:t>
            </a:r>
            <a:r>
              <a:rPr lang="pt-BR" sz="8000" dirty="0">
                <a:solidFill>
                  <a:srgbClr val="FF00FF"/>
                </a:solidFill>
              </a:rPr>
              <a:t>iretamente </a:t>
            </a:r>
            <a:r>
              <a:rPr lang="pt-BR" sz="9600" b="1" dirty="0">
                <a:solidFill>
                  <a:srgbClr val="002060"/>
                </a:solidFill>
              </a:rPr>
              <a:t>O</a:t>
            </a:r>
            <a:r>
              <a:rPr lang="pt-BR" sz="8000" dirty="0">
                <a:solidFill>
                  <a:srgbClr val="FF00FF"/>
                </a:solidFill>
              </a:rPr>
              <a:t>bservado;</a:t>
            </a:r>
          </a:p>
          <a:p>
            <a:pPr>
              <a:spcBef>
                <a:spcPts val="2000"/>
              </a:spcBef>
            </a:pPr>
            <a:r>
              <a:rPr lang="pt-BR" sz="8000" dirty="0">
                <a:solidFill>
                  <a:schemeClr val="tx1"/>
                </a:solidFill>
              </a:rPr>
              <a:t>Responsabilizar-se pelo bom andamento de todos os casos de sua região;</a:t>
            </a:r>
          </a:p>
          <a:p>
            <a:pPr>
              <a:spcBef>
                <a:spcPts val="2000"/>
              </a:spcBef>
            </a:pPr>
            <a:r>
              <a:rPr lang="pt-BR" sz="8000" dirty="0">
                <a:solidFill>
                  <a:schemeClr val="tx1"/>
                </a:solidFill>
              </a:rPr>
              <a:t>Identificar </a:t>
            </a:r>
            <a:r>
              <a:rPr lang="pt-BR" sz="8000" dirty="0">
                <a:solidFill>
                  <a:srgbClr val="FF00FF"/>
                </a:solidFill>
              </a:rPr>
              <a:t>(estar atento) a ocorrência de efeitos adversos </a:t>
            </a:r>
            <a:r>
              <a:rPr lang="pt-BR" sz="8000" dirty="0">
                <a:solidFill>
                  <a:schemeClr val="tx1"/>
                </a:solidFill>
              </a:rPr>
              <a:t>e orientar adequadamente;</a:t>
            </a:r>
          </a:p>
          <a:p>
            <a:pPr>
              <a:spcBef>
                <a:spcPts val="2000"/>
              </a:spcBef>
            </a:pPr>
            <a:r>
              <a:rPr lang="pt-BR" sz="8000" dirty="0">
                <a:solidFill>
                  <a:schemeClr val="tx1"/>
                </a:solidFill>
              </a:rPr>
              <a:t>Realizar investigação e controle de contatos;</a:t>
            </a:r>
          </a:p>
          <a:p>
            <a:pPr>
              <a:spcBef>
                <a:spcPts val="2000"/>
              </a:spcBef>
            </a:pPr>
            <a:r>
              <a:rPr lang="pt-BR" sz="8000" dirty="0">
                <a:solidFill>
                  <a:schemeClr val="tx1"/>
                </a:solidFill>
              </a:rPr>
              <a:t>Oferecer a testagem HIV;</a:t>
            </a:r>
          </a:p>
          <a:p>
            <a:pPr>
              <a:spcBef>
                <a:spcPts val="2000"/>
              </a:spcBef>
            </a:pPr>
            <a:r>
              <a:rPr lang="pt-BR" sz="8000" dirty="0">
                <a:solidFill>
                  <a:schemeClr val="tx1"/>
                </a:solidFill>
              </a:rPr>
              <a:t>Realizar o </a:t>
            </a:r>
            <a:r>
              <a:rPr lang="pt-BR" sz="8000" dirty="0">
                <a:solidFill>
                  <a:srgbClr val="FF00FF"/>
                </a:solidFill>
              </a:rPr>
              <a:t>controle </a:t>
            </a:r>
            <a:r>
              <a:rPr lang="pt-BR" sz="8000" dirty="0">
                <a:solidFill>
                  <a:schemeClr val="tx1"/>
                </a:solidFill>
              </a:rPr>
              <a:t>contínuo de </a:t>
            </a:r>
            <a:r>
              <a:rPr lang="pt-BR" sz="8000" dirty="0">
                <a:solidFill>
                  <a:srgbClr val="FF00FF"/>
                </a:solidFill>
              </a:rPr>
              <a:t>faltosos</a:t>
            </a:r>
            <a:r>
              <a:rPr lang="pt-BR" sz="8000" dirty="0">
                <a:solidFill>
                  <a:schemeClr val="tx1"/>
                </a:solidFill>
              </a:rPr>
              <a:t>;</a:t>
            </a:r>
          </a:p>
          <a:p>
            <a:pPr algn="just">
              <a:spcBef>
                <a:spcPts val="2000"/>
              </a:spcBef>
            </a:pPr>
            <a:r>
              <a:rPr lang="pt-BR" sz="8000" dirty="0">
                <a:solidFill>
                  <a:schemeClr val="tx1"/>
                </a:solidFill>
              </a:rPr>
              <a:t>Preencher de forma adequada os instrumentos de controle ( Notificação, Livro de SR, Livro de Registro de pacientes em tratamento);</a:t>
            </a:r>
          </a:p>
          <a:p>
            <a:pPr algn="just">
              <a:spcBef>
                <a:spcPts val="2000"/>
              </a:spcBef>
            </a:pPr>
            <a:r>
              <a:rPr lang="pt-BR" sz="8000" dirty="0">
                <a:solidFill>
                  <a:schemeClr val="tx1"/>
                </a:solidFill>
              </a:rPr>
              <a:t>Encaminhar para unidade de referencia casos específicos ( TB-DR, </a:t>
            </a:r>
            <a:r>
              <a:rPr lang="pt-BR" sz="8000" dirty="0" err="1">
                <a:solidFill>
                  <a:schemeClr val="tx1"/>
                </a:solidFill>
              </a:rPr>
              <a:t>hepatotoxidade</a:t>
            </a:r>
            <a:r>
              <a:rPr lang="pt-BR" sz="8000" dirty="0">
                <a:solidFill>
                  <a:schemeClr val="tx1"/>
                </a:solidFill>
              </a:rPr>
              <a:t>, resistência medicamentosa...);</a:t>
            </a:r>
          </a:p>
          <a:p>
            <a:pPr algn="just">
              <a:spcBef>
                <a:spcPts val="2000"/>
              </a:spcBef>
            </a:pPr>
            <a:r>
              <a:rPr lang="pt-BR" sz="8000" dirty="0">
                <a:solidFill>
                  <a:schemeClr val="tx1"/>
                </a:solidFill>
              </a:rPr>
              <a:t>Receber e acompanhar os casos atendidos e encaminhados pela referencia;</a:t>
            </a:r>
          </a:p>
          <a:p>
            <a:pPr algn="just">
              <a:spcBef>
                <a:spcPts val="2000"/>
              </a:spcBef>
            </a:pPr>
            <a:r>
              <a:rPr lang="pt-BR" sz="8000" dirty="0">
                <a:solidFill>
                  <a:schemeClr val="tx1"/>
                </a:solidFill>
              </a:rPr>
              <a:t>Oferecer apoio aos doentes em relação ás questões psicossociais </a:t>
            </a:r>
            <a:r>
              <a:rPr lang="pt-BR" dirty="0">
                <a:solidFill>
                  <a:schemeClr val="tx1"/>
                </a:solidFill>
              </a:rPr>
              <a:t>;</a:t>
            </a:r>
          </a:p>
          <a:p>
            <a:pPr marL="45720" indent="0">
              <a:spcBef>
                <a:spcPts val="2000"/>
              </a:spcBef>
              <a:buNone/>
            </a:pPr>
            <a:endParaRPr lang="pt-BR" dirty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pt-BR" dirty="0">
              <a:solidFill>
                <a:schemeClr val="tx1"/>
              </a:solidFill>
            </a:endParaRPr>
          </a:p>
          <a:p>
            <a:r>
              <a:rPr lang="pt-BR" dirty="0">
                <a:solidFill>
                  <a:schemeClr val="tx1"/>
                </a:solidFill>
              </a:rPr>
              <a:t>Realizar vacinação BCG e monitorar coberturas vacinais;</a:t>
            </a:r>
          </a:p>
          <a:p>
            <a:endParaRPr lang="pt-BR" dirty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4" name="Picture 2" descr="Resultado de imagem para visita domiciliar a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505" y="856735"/>
            <a:ext cx="2574265" cy="2232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265" y="6447453"/>
            <a:ext cx="11728580" cy="39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764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6692" y="263611"/>
            <a:ext cx="11104606" cy="683741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rgbClr val="0070C0"/>
                </a:solidFill>
              </a:rPr>
              <a:t>Medidas de controle de infecção da TB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3081" y="1241854"/>
            <a:ext cx="11170508" cy="5142470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Medidas administrativas  </a:t>
            </a:r>
            <a:r>
              <a:rPr lang="pt-BR" dirty="0">
                <a:solidFill>
                  <a:schemeClr val="tx1"/>
                </a:solidFill>
              </a:rPr>
              <a:t>( organizar fluxo de atendimento e capacitar a equipe...)</a:t>
            </a:r>
          </a:p>
          <a:p>
            <a:endParaRPr lang="pt-BR" dirty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  <a:p>
            <a:r>
              <a:rPr lang="pt-BR" b="1" dirty="0">
                <a:solidFill>
                  <a:srgbClr val="FF0000"/>
                </a:solidFill>
              </a:rPr>
              <a:t>Medidas de controle ambiental/engenharia  </a:t>
            </a:r>
            <a:r>
              <a:rPr lang="pt-BR" dirty="0">
                <a:solidFill>
                  <a:schemeClr val="tx1"/>
                </a:solidFill>
              </a:rPr>
              <a:t>( salas ventiladas e iluminadas, local externo adequado para coleta de escarro...)</a:t>
            </a:r>
          </a:p>
          <a:p>
            <a:endParaRPr lang="pt-BR" dirty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  <a:p>
            <a:r>
              <a:rPr lang="pt-BR" b="1" dirty="0">
                <a:solidFill>
                  <a:srgbClr val="FF0000"/>
                </a:solidFill>
              </a:rPr>
              <a:t>Medidas de proteção respiratória  </a:t>
            </a:r>
            <a:r>
              <a:rPr lang="pt-BR" dirty="0">
                <a:solidFill>
                  <a:schemeClr val="tx1"/>
                </a:solidFill>
              </a:rPr>
              <a:t>( uso de máscara)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7743" y="1626586"/>
            <a:ext cx="2168619" cy="143788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835" y="4026242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599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0351" y="387179"/>
            <a:ext cx="9875520" cy="65079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>
                <a:solidFill>
                  <a:srgbClr val="0070C0"/>
                </a:solidFill>
              </a:rPr>
              <a:t>IMPORTANTE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43697" y="1324233"/>
            <a:ext cx="11096368" cy="5043616"/>
          </a:xfrm>
        </p:spPr>
        <p:txBody>
          <a:bodyPr>
            <a:normAutofit/>
          </a:bodyPr>
          <a:lstStyle/>
          <a:p>
            <a:pPr algn="just"/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</a:rPr>
              <a:t>Calcula-se que, durante um ano, </a:t>
            </a:r>
            <a:r>
              <a:rPr lang="pt-BR" b="1" dirty="0">
                <a:solidFill>
                  <a:schemeClr val="tx1"/>
                </a:solidFill>
                <a:latin typeface="Calibri" panose="020F0502020204030204" pitchFamily="34" charset="0"/>
              </a:rPr>
              <a:t>um indivíduo </a:t>
            </a:r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</a:rPr>
              <a:t>que tenha </a:t>
            </a:r>
            <a:r>
              <a:rPr lang="pt-BR" dirty="0" err="1">
                <a:solidFill>
                  <a:schemeClr val="tx1"/>
                </a:solidFill>
                <a:latin typeface="Calibri" panose="020F0502020204030204" pitchFamily="34" charset="0"/>
              </a:rPr>
              <a:t>baciloscopia</a:t>
            </a:r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</a:rPr>
              <a:t> positiva </a:t>
            </a:r>
            <a:r>
              <a:rPr lang="pt-BR" b="1" dirty="0">
                <a:solidFill>
                  <a:schemeClr val="tx1"/>
                </a:solidFill>
                <a:latin typeface="Calibri" panose="020F0502020204030204" pitchFamily="34" charset="0"/>
              </a:rPr>
              <a:t>pode infectar</a:t>
            </a:r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</a:rPr>
              <a:t>, em média, </a:t>
            </a:r>
            <a:r>
              <a:rPr lang="pt-BR" b="1" dirty="0">
                <a:solidFill>
                  <a:schemeClr val="tx1"/>
                </a:solidFill>
                <a:latin typeface="Calibri" panose="020F0502020204030204" pitchFamily="34" charset="0"/>
              </a:rPr>
              <a:t>de 10 a 15 pessoas</a:t>
            </a:r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</a:p>
          <a:p>
            <a:pPr algn="just"/>
            <a:endParaRPr lang="pt-BR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 fontAlgn="base"/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</a:rPr>
              <a:t>Com o início do tratamento, a transmissão tende a diminuir gradativamente e, em geral, após </a:t>
            </a:r>
            <a:r>
              <a:rPr lang="pt-BR" b="1" dirty="0">
                <a:solidFill>
                  <a:schemeClr val="tx1"/>
                </a:solidFill>
                <a:latin typeface="Calibri" panose="020F0502020204030204" pitchFamily="34" charset="0"/>
              </a:rPr>
              <a:t>15 dias de tratamento</a:t>
            </a:r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</a:rPr>
              <a:t>, ela encontra-se muito reduzida.</a:t>
            </a:r>
          </a:p>
          <a:p>
            <a:pPr algn="just" fontAlgn="base"/>
            <a:endParaRPr lang="pt-BR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 fontAlgn="base"/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</a:rPr>
              <a:t>Medidas de controle sejam implantadas até a </a:t>
            </a:r>
            <a:r>
              <a:rPr lang="pt-BR" b="1" dirty="0">
                <a:solidFill>
                  <a:schemeClr val="tx1"/>
                </a:solidFill>
                <a:latin typeface="Calibri" panose="020F0502020204030204" pitchFamily="34" charset="0"/>
              </a:rPr>
              <a:t>negativação da </a:t>
            </a:r>
            <a:r>
              <a:rPr lang="pt-BR" b="1" dirty="0" err="1">
                <a:solidFill>
                  <a:schemeClr val="tx1"/>
                </a:solidFill>
                <a:latin typeface="Calibri" panose="020F0502020204030204" pitchFamily="34" charset="0"/>
              </a:rPr>
              <a:t>baciloscopia</a:t>
            </a:r>
            <a:r>
              <a:rPr lang="pt-BR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</a:rPr>
              <a:t>(cobrir a boca com o braço ou lenço ao tossir, manter o ambiente bem ventilado e com bastante luz solar).</a:t>
            </a:r>
          </a:p>
          <a:p>
            <a:pPr algn="just" fontAlgn="base"/>
            <a:endParaRPr lang="pt-BR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 fontAlgn="base"/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</a:rPr>
              <a:t>O bacilo é sensível à </a:t>
            </a:r>
            <a:r>
              <a:rPr lang="pt-BR" b="1" dirty="0">
                <a:solidFill>
                  <a:schemeClr val="tx1"/>
                </a:solidFill>
                <a:latin typeface="Calibri" panose="020F0502020204030204" pitchFamily="34" charset="0"/>
              </a:rPr>
              <a:t>luz solar</a:t>
            </a:r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</a:rPr>
              <a:t>, e a </a:t>
            </a:r>
            <a:r>
              <a:rPr lang="pt-BR" b="1" dirty="0">
                <a:solidFill>
                  <a:schemeClr val="tx1"/>
                </a:solidFill>
                <a:latin typeface="Calibri" panose="020F0502020204030204" pitchFamily="34" charset="0"/>
              </a:rPr>
              <a:t>circulação de ar </a:t>
            </a:r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</a:rPr>
              <a:t>possibilita a dispersão de partículas infectantes. Com isso, ambientes ventilados e com luz natural direta diminuem o risco de transmissão.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94499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298" y="1680519"/>
            <a:ext cx="4053016" cy="307494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18984" y="799070"/>
            <a:ext cx="4440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/>
              <a:t>OBRIGADA!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78939" y="3310332"/>
            <a:ext cx="627723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latin typeface="Calibri" panose="020F0502020204030204" pitchFamily="34" charset="0"/>
              </a:rPr>
              <a:t>Contato:  3318-1835</a:t>
            </a:r>
          </a:p>
          <a:p>
            <a:r>
              <a:rPr lang="pt-BR" sz="3200" dirty="0">
                <a:latin typeface="Calibri" panose="020F0502020204030204" pitchFamily="34" charset="0"/>
              </a:rPr>
              <a:t>                  3318-1837</a:t>
            </a:r>
          </a:p>
          <a:p>
            <a:r>
              <a:rPr lang="pt-BR" sz="3200" dirty="0">
                <a:latin typeface="Calibri" panose="020F0502020204030204" pitchFamily="34" charset="0"/>
              </a:rPr>
              <a:t>                  3318-1838</a:t>
            </a:r>
          </a:p>
          <a:p>
            <a:endParaRPr lang="pt-BR" sz="3200" dirty="0"/>
          </a:p>
          <a:p>
            <a:r>
              <a:rPr lang="pt-BR" sz="3200" dirty="0"/>
              <a:t>tuberculosesaudems@hotmail.com</a:t>
            </a:r>
          </a:p>
          <a:p>
            <a:endParaRPr lang="pt-BR" sz="3200" dirty="0"/>
          </a:p>
          <a:p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4263747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8825477"/>
              </p:ext>
            </p:extLst>
          </p:nvPr>
        </p:nvGraphicFramePr>
        <p:xfrm>
          <a:off x="270588" y="47384"/>
          <a:ext cx="11700588" cy="3171678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6802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550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550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550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7550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27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500" dirty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500" dirty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500" dirty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500" dirty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500" dirty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25246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Mundo*</a:t>
                      </a:r>
                    </a:p>
                  </a:txBody>
                  <a:tcPr marT="0" marB="0" vert="vert270" anchor="ctr">
                    <a:lnB w="38100" cap="flat" cmpd="sng" algn="ctr">
                      <a:solidFill>
                        <a:srgbClr val="1D46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600" b="0" kern="12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0" kern="12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 milhões de pessoas adoecem com tuberculose.</a:t>
                      </a:r>
                    </a:p>
                  </a:txBody>
                  <a:tcPr marT="0" marB="0" anchor="ctr">
                    <a:lnB w="38100" cap="flat" cmpd="sng" algn="ctr">
                      <a:solidFill>
                        <a:srgbClr val="1D46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600" b="0" kern="12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1600" b="0" kern="12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0" kern="12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1,3 milhão morreram de TB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16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B w="38100" cap="flat" cmpd="sng" algn="ctr">
                      <a:solidFill>
                        <a:srgbClr val="1D46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600" b="0" kern="12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1600" b="0" kern="12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0" kern="12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1,2 milhão de TB/HIV</a:t>
                      </a:r>
                      <a:endParaRPr lang="pt-BR" sz="1600" b="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B w="38100" cap="flat" cmpd="sng" algn="ctr">
                      <a:solidFill>
                        <a:srgbClr val="1D46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600" b="0" kern="12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1600" b="0" kern="12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0" kern="12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400 mil pessoas  TB-MDR.</a:t>
                      </a:r>
                      <a:endParaRPr lang="pt-BR" sz="16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B w="38100" cap="flat" cmpd="sng" algn="ctr">
                      <a:solidFill>
                        <a:srgbClr val="1D46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47665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solidFill>
                            <a:srgbClr val="FF0000"/>
                          </a:solidFill>
                        </a:rPr>
                        <a:t>Brasil**</a:t>
                      </a:r>
                    </a:p>
                  </a:txBody>
                  <a:tcPr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1D46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D46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600" b="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72 mil pessoas.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16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1D46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D46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600" b="0" i="0" u="none" strike="noStrike" kern="1200" baseline="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4 mil óbitos</a:t>
                      </a:r>
                      <a:r>
                        <a:rPr lang="pt-BR" sz="1600" b="0" kern="12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 </a:t>
                      </a:r>
                      <a:endParaRPr lang="pt-BR" sz="1600" b="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1600" b="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16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16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1D46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D46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6 mil pessoas TB/ HIV.</a:t>
                      </a:r>
                      <a:endParaRPr lang="pt-BR" sz="16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 </a:t>
                      </a:r>
                      <a:endParaRPr lang="pt-BR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1D46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D46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1.000 pessoas  TB-MDR.  </a:t>
                      </a:r>
                      <a:endParaRPr lang="pt-BR" sz="16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D46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D46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6147" name="Imagem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779" y="169976"/>
            <a:ext cx="16065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79" t="27449" r="54134" b="58827"/>
          <a:stretch>
            <a:fillRect/>
          </a:stretch>
        </p:blipFill>
        <p:spPr bwMode="auto">
          <a:xfrm>
            <a:off x="4713600" y="211251"/>
            <a:ext cx="700088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65" t="27449" r="32909" b="58827"/>
          <a:stretch>
            <a:fillRect/>
          </a:stretch>
        </p:blipFill>
        <p:spPr bwMode="auto">
          <a:xfrm>
            <a:off x="7080607" y="227968"/>
            <a:ext cx="1263650" cy="903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61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92" t="27449" r="13707" b="58827"/>
          <a:stretch>
            <a:fillRect/>
          </a:stretch>
        </p:blipFill>
        <p:spPr bwMode="auto">
          <a:xfrm>
            <a:off x="10219257" y="242255"/>
            <a:ext cx="712787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CaixaDeTexto 7"/>
          <p:cNvSpPr txBox="1">
            <a:spLocks noChangeArrowheads="1"/>
          </p:cNvSpPr>
          <p:nvPr/>
        </p:nvSpPr>
        <p:spPr bwMode="auto">
          <a:xfrm>
            <a:off x="279918" y="5616641"/>
            <a:ext cx="924352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000" dirty="0"/>
              <a:t>Fonte: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000" dirty="0"/>
              <a:t>* Organização Mundial de Saúde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000" dirty="0"/>
              <a:t>** Programa Nacional de Controle da Tuberculose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000" dirty="0">
                <a:ea typeface="Calibri" panose="020F0502020204030204" pitchFamily="34" charset="0"/>
                <a:cs typeface="Times New Roman" panose="02020603050405020304" pitchFamily="18" charset="0"/>
              </a:rPr>
              <a:t>*** Programa Estadual de Controle da Tuberculose/SINAN/SIM/SITE-TB  (dados sujeito a alterações com </a:t>
            </a:r>
            <a:r>
              <a:rPr lang="pt-BR" altLang="pt-BR" sz="1000" b="1" dirty="0">
                <a:ea typeface="Calibri" panose="020F0502020204030204" pitchFamily="34" charset="0"/>
                <a:cs typeface="Times New Roman" panose="02020603050405020304" pitchFamily="18" charset="0"/>
              </a:rPr>
              <a:t>22% do banco CG </a:t>
            </a:r>
            <a:r>
              <a:rPr lang="pt-BR" altLang="pt-BR" sz="1000" dirty="0">
                <a:ea typeface="Calibri" panose="020F0502020204030204" pitchFamily="34" charset="0"/>
                <a:cs typeface="Times New Roman" panose="02020603050405020304" pitchFamily="18" charset="0"/>
              </a:rPr>
              <a:t>em aberto e </a:t>
            </a:r>
            <a:r>
              <a:rPr lang="pt-BR" altLang="pt-BR" sz="1000" b="1" dirty="0">
                <a:ea typeface="Calibri" panose="020F0502020204030204" pitchFamily="34" charset="0"/>
                <a:cs typeface="Times New Roman" panose="02020603050405020304" pitchFamily="18" charset="0"/>
              </a:rPr>
              <a:t>MS 14%)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4220662"/>
              </p:ext>
            </p:extLst>
          </p:nvPr>
        </p:nvGraphicFramePr>
        <p:xfrm>
          <a:off x="255036" y="3256383"/>
          <a:ext cx="11681925" cy="1184988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6791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506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506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5068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75068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184988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solidFill>
                            <a:srgbClr val="00B050"/>
                          </a:solidFill>
                        </a:rPr>
                        <a:t>MS***</a:t>
                      </a:r>
                    </a:p>
                  </a:txBody>
                  <a:tcPr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1D46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D46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F8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1130  pessoas diagnosticadas.</a:t>
                      </a:r>
                      <a:endParaRPr lang="pt-BR" sz="16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 </a:t>
                      </a:r>
                      <a:endParaRPr lang="pt-BR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1D46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D46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F8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31 óbitos</a:t>
                      </a:r>
                      <a:r>
                        <a:rPr lang="pt-BR" sz="16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.</a:t>
                      </a:r>
                      <a:endParaRPr lang="pt-BR" sz="1600" b="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16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pt-BR" sz="16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</a:endParaRP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1D46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D46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F8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140 pessoas TB/ HIV </a:t>
                      </a:r>
                      <a:endParaRPr lang="pt-BR" sz="16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 </a:t>
                      </a:r>
                      <a:endParaRPr lang="pt-BR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1D46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D46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F8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20 pessoas  TB-MDR. </a:t>
                      </a:r>
                      <a:endParaRPr lang="pt-BR" sz="16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</a:endParaRPr>
                    </a:p>
                  </a:txBody>
                  <a:tcPr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D46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D46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F8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6650974"/>
              </p:ext>
            </p:extLst>
          </p:nvPr>
        </p:nvGraphicFramePr>
        <p:xfrm>
          <a:off x="281473" y="4478306"/>
          <a:ext cx="11629052" cy="1138335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6761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382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382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382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73823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138335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solidFill>
                            <a:srgbClr val="0070C0"/>
                          </a:solidFill>
                        </a:rPr>
                        <a:t>CG***</a:t>
                      </a:r>
                    </a:p>
                  </a:txBody>
                  <a:tcPr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1D46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D46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450  pessoas diagnosticadas.</a:t>
                      </a:r>
                      <a:endParaRPr lang="pt-BR" sz="16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 </a:t>
                      </a:r>
                      <a:endParaRPr lang="pt-BR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1D46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D46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 óbitos</a:t>
                      </a:r>
                      <a:r>
                        <a:rPr lang="pt-BR" sz="16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.</a:t>
                      </a:r>
                      <a:endParaRPr lang="pt-BR" sz="1600" b="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16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pt-BR" sz="16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</a:endParaRP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1D46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D46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49 pessoas TB/ HIV </a:t>
                      </a:r>
                      <a:endParaRPr lang="pt-BR" sz="16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 </a:t>
                      </a:r>
                      <a:endParaRPr lang="pt-BR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1D46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D46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10 pessoas  TB-MDR. </a:t>
                      </a:r>
                      <a:endParaRPr lang="pt-BR" sz="1600" b="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</a:endParaRPr>
                    </a:p>
                  </a:txBody>
                  <a:tcPr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D46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D46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10" name="Image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236" y="6381070"/>
            <a:ext cx="11903527" cy="46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83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978" y="241600"/>
            <a:ext cx="8667750" cy="456247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016" y="4624002"/>
            <a:ext cx="8239125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61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1711" y="237886"/>
            <a:ext cx="4383975" cy="699163"/>
          </a:xfrm>
        </p:spPr>
        <p:txBody>
          <a:bodyPr/>
          <a:lstStyle/>
          <a:p>
            <a:r>
              <a:rPr lang="pt-BR" altLang="pt-BR" b="1" dirty="0">
                <a:solidFill>
                  <a:srgbClr val="0070C0"/>
                </a:solidFill>
                <a:latin typeface="+mn-lt"/>
              </a:rPr>
              <a:t>TUBERCULOSE</a:t>
            </a:r>
            <a:endParaRPr lang="pt-BR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1650" y="599794"/>
            <a:ext cx="2716509" cy="1754526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1507" y="1889441"/>
            <a:ext cx="3356223" cy="1846228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0489" y="2538523"/>
            <a:ext cx="397581" cy="244047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324" y="1128259"/>
            <a:ext cx="2774708" cy="5214819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1765" y="4506169"/>
            <a:ext cx="3255706" cy="1725580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23523" y="2728026"/>
            <a:ext cx="1865585" cy="1910976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47519" y="4753917"/>
            <a:ext cx="1958268" cy="1477832"/>
          </a:xfrm>
          <a:prstGeom prst="rect">
            <a:avLst/>
          </a:prstGeom>
        </p:spPr>
      </p:pic>
      <p:cxnSp>
        <p:nvCxnSpPr>
          <p:cNvPr id="58" name="Conector em curva 57"/>
          <p:cNvCxnSpPr/>
          <p:nvPr/>
        </p:nvCxnSpPr>
        <p:spPr>
          <a:xfrm flipH="1">
            <a:off x="9422573" y="3822570"/>
            <a:ext cx="12700" cy="60649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1" name="Conector em curva 60"/>
          <p:cNvCxnSpPr/>
          <p:nvPr/>
        </p:nvCxnSpPr>
        <p:spPr>
          <a:xfrm rot="10800000">
            <a:off x="7519173" y="5628547"/>
            <a:ext cx="652334" cy="8483"/>
          </a:xfrm>
          <a:prstGeom prst="curvedConnector3">
            <a:avLst>
              <a:gd name="adj1" fmla="val 50000"/>
            </a:avLst>
          </a:prstGeom>
          <a:ln w="571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9" name="Conector reto 68"/>
          <p:cNvCxnSpPr/>
          <p:nvPr/>
        </p:nvCxnSpPr>
        <p:spPr>
          <a:xfrm flipH="1">
            <a:off x="4587426" y="5649396"/>
            <a:ext cx="609478" cy="0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1" name="Conector de seta reta 70"/>
          <p:cNvCxnSpPr/>
          <p:nvPr/>
        </p:nvCxnSpPr>
        <p:spPr>
          <a:xfrm flipV="1">
            <a:off x="4615686" y="4747095"/>
            <a:ext cx="0" cy="881452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5" name="Conector de seta reta 74"/>
          <p:cNvCxnSpPr/>
          <p:nvPr/>
        </p:nvCxnSpPr>
        <p:spPr>
          <a:xfrm>
            <a:off x="9428923" y="1201804"/>
            <a:ext cx="0" cy="550506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7" name="Conector reto 76"/>
          <p:cNvCxnSpPr/>
          <p:nvPr/>
        </p:nvCxnSpPr>
        <p:spPr>
          <a:xfrm>
            <a:off x="7987004" y="1201804"/>
            <a:ext cx="1448269" cy="0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0" name="Conector de seta reta 79"/>
          <p:cNvCxnSpPr/>
          <p:nvPr/>
        </p:nvCxnSpPr>
        <p:spPr>
          <a:xfrm flipH="1">
            <a:off x="3262519" y="4018622"/>
            <a:ext cx="597160" cy="14356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3" name="Conector de seta reta 82"/>
          <p:cNvCxnSpPr/>
          <p:nvPr/>
        </p:nvCxnSpPr>
        <p:spPr>
          <a:xfrm>
            <a:off x="3219062" y="1659004"/>
            <a:ext cx="1408922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86" name="Imagem 8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1711" y="6429979"/>
            <a:ext cx="11720803" cy="416228"/>
          </a:xfrm>
          <a:prstGeom prst="rect">
            <a:avLst/>
          </a:prstGeom>
        </p:spPr>
      </p:pic>
      <p:sp>
        <p:nvSpPr>
          <p:cNvPr id="87" name="CaixaDeTexto 86"/>
          <p:cNvSpPr txBox="1"/>
          <p:nvPr/>
        </p:nvSpPr>
        <p:spPr>
          <a:xfrm>
            <a:off x="9741159" y="1360957"/>
            <a:ext cx="2211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FF"/>
                </a:solidFill>
              </a:rPr>
              <a:t>Exame de contato</a:t>
            </a:r>
          </a:p>
          <a:p>
            <a:r>
              <a:rPr lang="pt-BR" b="1" dirty="0">
                <a:solidFill>
                  <a:srgbClr val="FF00FF"/>
                </a:solidFill>
              </a:rPr>
              <a:t>( transmissão)</a:t>
            </a:r>
          </a:p>
        </p:txBody>
      </p:sp>
      <p:sp>
        <p:nvSpPr>
          <p:cNvPr id="88" name="CaixaDeTexto 87"/>
          <p:cNvSpPr txBox="1"/>
          <p:nvPr/>
        </p:nvSpPr>
        <p:spPr>
          <a:xfrm>
            <a:off x="5990253" y="4125815"/>
            <a:ext cx="1855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>
                <a:solidFill>
                  <a:srgbClr val="FF00FF"/>
                </a:solidFill>
              </a:rPr>
              <a:t>Quimioprofilaxia</a:t>
            </a:r>
            <a:endParaRPr lang="pt-BR" b="1" dirty="0">
              <a:solidFill>
                <a:srgbClr val="FF00FF"/>
              </a:solidFill>
            </a:endParaRPr>
          </a:p>
          <a:p>
            <a:pPr algn="ctr"/>
            <a:r>
              <a:rPr lang="pt-BR" b="1" dirty="0">
                <a:solidFill>
                  <a:srgbClr val="FF00FF"/>
                </a:solidFill>
              </a:rPr>
              <a:t>ILTB</a:t>
            </a:r>
          </a:p>
        </p:txBody>
      </p:sp>
      <p:sp>
        <p:nvSpPr>
          <p:cNvPr id="89" name="CaixaDeTexto 88"/>
          <p:cNvSpPr txBox="1"/>
          <p:nvPr/>
        </p:nvSpPr>
        <p:spPr>
          <a:xfrm>
            <a:off x="2631232" y="2183363"/>
            <a:ext cx="2081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FF"/>
                </a:solidFill>
              </a:rPr>
              <a:t>Tratamento e cura</a:t>
            </a:r>
          </a:p>
        </p:txBody>
      </p:sp>
      <p:sp>
        <p:nvSpPr>
          <p:cNvPr id="90" name="CaixaDeTexto 89"/>
          <p:cNvSpPr txBox="1"/>
          <p:nvPr/>
        </p:nvSpPr>
        <p:spPr>
          <a:xfrm>
            <a:off x="7568159" y="599794"/>
            <a:ext cx="1958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FF"/>
                </a:solidFill>
              </a:rPr>
              <a:t>Vacinação BCG</a:t>
            </a:r>
          </a:p>
        </p:txBody>
      </p:sp>
    </p:spTree>
    <p:extLst>
      <p:ext uri="{BB962C8B-B14F-4D97-AF65-F5344CB8AC3E}">
        <p14:creationId xmlns:p14="http://schemas.microsoft.com/office/powerpoint/2010/main" val="167627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8" grpId="0"/>
      <p:bldP spid="89" grpId="0"/>
      <p:bldP spid="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59852"/>
            <a:ext cx="10515600" cy="679904"/>
          </a:xfrm>
        </p:spPr>
        <p:txBody>
          <a:bodyPr>
            <a:noAutofit/>
          </a:bodyPr>
          <a:lstStyle/>
          <a:p>
            <a:pPr algn="ctr"/>
            <a:r>
              <a:rPr lang="pt-BR" altLang="pt-BR" b="1" dirty="0">
                <a:solidFill>
                  <a:srgbClr val="0070C0"/>
                </a:solidFill>
                <a:latin typeface="+mn-lt"/>
              </a:rPr>
              <a:t>SINAIS E SINTOMAS</a:t>
            </a:r>
            <a:endParaRPr lang="pt-BR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55171" y="1492509"/>
            <a:ext cx="2743200" cy="1666875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6562" y="1492509"/>
            <a:ext cx="7581511" cy="4783703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265" y="6447453"/>
            <a:ext cx="11728580" cy="398754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5664" y="5200463"/>
            <a:ext cx="2122228" cy="848891"/>
          </a:xfrm>
          <a:prstGeom prst="rect">
            <a:avLst/>
          </a:prstGeom>
        </p:spPr>
      </p:pic>
      <p:sp>
        <p:nvSpPr>
          <p:cNvPr id="19" name="CaixaDeTexto 18"/>
          <p:cNvSpPr txBox="1"/>
          <p:nvPr/>
        </p:nvSpPr>
        <p:spPr>
          <a:xfrm>
            <a:off x="2535448" y="6008895"/>
            <a:ext cx="21222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latin typeface="Calibri" panose="020F0502020204030204" pitchFamily="34" charset="0"/>
              </a:rPr>
              <a:t>Suor noturno</a:t>
            </a:r>
          </a:p>
        </p:txBody>
      </p:sp>
    </p:spTree>
    <p:extLst>
      <p:ext uri="{BB962C8B-B14F-4D97-AF65-F5344CB8AC3E}">
        <p14:creationId xmlns:p14="http://schemas.microsoft.com/office/powerpoint/2010/main" val="4280821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3000" y="376335"/>
            <a:ext cx="9875520" cy="762000"/>
          </a:xfrm>
        </p:spPr>
        <p:txBody>
          <a:bodyPr/>
          <a:lstStyle/>
          <a:p>
            <a:pPr algn="ctr"/>
            <a:r>
              <a:rPr lang="pt-BR" altLang="pt-BR" b="1" dirty="0">
                <a:solidFill>
                  <a:srgbClr val="0070C0"/>
                </a:solidFill>
                <a:latin typeface="+mn-lt"/>
              </a:rPr>
              <a:t>DIAGNOSTICO</a:t>
            </a:r>
            <a:endParaRPr lang="pt-BR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4098" name="Picture 2" descr="Resultado de imagem para diagnostico clinico e laboratorial da tuberculos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693" y="1138335"/>
            <a:ext cx="2657475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799" y="1590254"/>
            <a:ext cx="3551756" cy="1590339"/>
          </a:xfrm>
          <a:prstGeom prst="rect">
            <a:avLst/>
          </a:prstGeom>
        </p:spPr>
      </p:pic>
      <p:pic>
        <p:nvPicPr>
          <p:cNvPr id="4104" name="Picture 8" descr="Resultado de imagem para Rx de paciente com tuberculo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007" y="4083786"/>
            <a:ext cx="2314575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" descr="ANd9GcSB9xji6L-j9_ZdC0kIi_ZZjMZb3aMLnEqj4WhvlCvyvRaieUU8KpJWQTM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72" y="4412110"/>
            <a:ext cx="17272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755568" y="2952479"/>
            <a:ext cx="3853754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pt-BR" altLang="pt-BR" sz="1400" b="1" dirty="0">
                <a:solidFill>
                  <a:srgbClr val="FF00FF"/>
                </a:solidFill>
                <a:latin typeface="Arial" panose="020B0604020202020204" pitchFamily="34" charset="0"/>
              </a:rPr>
              <a:t>Avaliação médica </a:t>
            </a:r>
            <a:r>
              <a:rPr lang="pt-BR" altLang="pt-BR" sz="1400" b="1" dirty="0">
                <a:latin typeface="Arial" panose="020B0604020202020204" pitchFamily="34" charset="0"/>
              </a:rPr>
              <a:t>com histórico do paciente e exame físico</a:t>
            </a:r>
          </a:p>
        </p:txBody>
      </p:sp>
      <p:sp>
        <p:nvSpPr>
          <p:cNvPr id="7" name="Retângulo 6"/>
          <p:cNvSpPr/>
          <p:nvPr/>
        </p:nvSpPr>
        <p:spPr>
          <a:xfrm>
            <a:off x="4776007" y="3295742"/>
            <a:ext cx="3097323" cy="2646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pt-BR" altLang="pt-BR" sz="1400" b="1" dirty="0" err="1">
                <a:latin typeface="Arial" panose="020B0604020202020204" pitchFamily="34" charset="0"/>
              </a:rPr>
              <a:t>Baciloscopia</a:t>
            </a:r>
            <a:r>
              <a:rPr lang="pt-BR" altLang="pt-BR" sz="1400" b="1" dirty="0">
                <a:latin typeface="Arial" panose="020B0604020202020204" pitchFamily="34" charset="0"/>
              </a:rPr>
              <a:t> de escarro,  cultura</a:t>
            </a:r>
          </a:p>
        </p:txBody>
      </p:sp>
      <p:sp>
        <p:nvSpPr>
          <p:cNvPr id="8" name="Retângulo 7"/>
          <p:cNvSpPr/>
          <p:nvPr/>
        </p:nvSpPr>
        <p:spPr>
          <a:xfrm>
            <a:off x="4686799" y="6120285"/>
            <a:ext cx="19736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sz="1400" b="1" dirty="0">
                <a:latin typeface="Arial" panose="020B0604020202020204" pitchFamily="34" charset="0"/>
              </a:rPr>
              <a:t>Radiografia do tórax </a:t>
            </a:r>
            <a:endParaRPr lang="pt-BR" sz="1400" dirty="0"/>
          </a:p>
        </p:txBody>
      </p:sp>
      <p:sp>
        <p:nvSpPr>
          <p:cNvPr id="10" name="Retângulo 9"/>
          <p:cNvSpPr/>
          <p:nvPr/>
        </p:nvSpPr>
        <p:spPr>
          <a:xfrm>
            <a:off x="522514" y="5720176"/>
            <a:ext cx="18950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sz="1400" b="1" dirty="0">
                <a:latin typeface="Arial" panose="020B0604020202020204" pitchFamily="34" charset="0"/>
              </a:rPr>
              <a:t>Prova tuberculínica</a:t>
            </a:r>
            <a:r>
              <a:rPr lang="pt-BR" altLang="pt-BR" sz="1400" dirty="0">
                <a:latin typeface="Arial" panose="020B0604020202020204" pitchFamily="34" charset="0"/>
              </a:rPr>
              <a:t> </a:t>
            </a:r>
            <a:endParaRPr lang="pt-BR" sz="1400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45490" y="1597298"/>
            <a:ext cx="2622854" cy="1468798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6080760" y="1213549"/>
            <a:ext cx="3473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FF"/>
                </a:solidFill>
              </a:rPr>
              <a:t>Bacteriológico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8680176" y="3186589"/>
            <a:ext cx="3052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Teste Rápido Molecular (TRM)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6407472" y="3667646"/>
            <a:ext cx="2314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 </a:t>
            </a:r>
            <a:r>
              <a:rPr lang="pt-BR" b="1" dirty="0">
                <a:solidFill>
                  <a:srgbClr val="FF00FF"/>
                </a:solidFill>
              </a:rPr>
              <a:t>Imagem </a:t>
            </a:r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3265" y="6447453"/>
            <a:ext cx="11728580" cy="398754"/>
          </a:xfrm>
          <a:prstGeom prst="rect">
            <a:avLst/>
          </a:prstGeom>
        </p:spPr>
      </p:pic>
      <p:pic>
        <p:nvPicPr>
          <p:cNvPr id="4108" name="Picture 12" descr="Resultado de imagem para tomografia do pulma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759" y="4138199"/>
            <a:ext cx="2847975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aixaDeTexto 15"/>
          <p:cNvSpPr txBox="1"/>
          <p:nvPr/>
        </p:nvSpPr>
        <p:spPr>
          <a:xfrm>
            <a:off x="7588202" y="6061698"/>
            <a:ext cx="2683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Tomografia...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522514" y="3852312"/>
            <a:ext cx="1799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FF"/>
                </a:solidFill>
              </a:rPr>
              <a:t>Outros</a:t>
            </a:r>
          </a:p>
        </p:txBody>
      </p:sp>
    </p:spTree>
    <p:extLst>
      <p:ext uri="{BB962C8B-B14F-4D97-AF65-F5344CB8AC3E}">
        <p14:creationId xmlns:p14="http://schemas.microsoft.com/office/powerpoint/2010/main" val="290704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3000" y="461319"/>
            <a:ext cx="987552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b="1" dirty="0">
                <a:solidFill>
                  <a:srgbClr val="0070C0"/>
                </a:solidFill>
              </a:rPr>
              <a:t>TRATAMENTO BÁSICO</a:t>
            </a:r>
            <a:endParaRPr lang="pt-BR" dirty="0">
              <a:solidFill>
                <a:srgbClr val="0070C0"/>
              </a:solidFill>
            </a:endParaRPr>
          </a:p>
        </p:txBody>
      </p:sp>
      <p:pic>
        <p:nvPicPr>
          <p:cNvPr id="5" name="Picture 9" descr="a tratamento ininterrupto podem garantir cu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24" y="3628276"/>
            <a:ext cx="3034100" cy="147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4053080" y="1148811"/>
            <a:ext cx="2726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070C0"/>
                </a:solidFill>
              </a:rPr>
              <a:t>PADRONIZADO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607024" y="1642242"/>
            <a:ext cx="368489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00B050"/>
                </a:solidFill>
                <a:latin typeface="Calibri" panose="020F0502020204030204" pitchFamily="34" charset="0"/>
              </a:rPr>
              <a:t>Intensiva/Ataque (4 em 1)</a:t>
            </a:r>
          </a:p>
          <a:p>
            <a:endParaRPr lang="pt-BR" dirty="0"/>
          </a:p>
          <a:p>
            <a:r>
              <a:rPr lang="pt-BR" dirty="0" err="1"/>
              <a:t>Rifampicina</a:t>
            </a:r>
            <a:endParaRPr lang="pt-BR" dirty="0"/>
          </a:p>
          <a:p>
            <a:r>
              <a:rPr lang="pt-BR" dirty="0" err="1"/>
              <a:t>Isoniazida</a:t>
            </a:r>
            <a:r>
              <a:rPr lang="pt-BR" dirty="0"/>
              <a:t>                                      </a:t>
            </a:r>
            <a:r>
              <a:rPr lang="pt-BR" dirty="0">
                <a:latin typeface="Calibri" panose="020F0502020204030204" pitchFamily="34" charset="0"/>
              </a:rPr>
              <a:t>2 meses</a:t>
            </a:r>
          </a:p>
          <a:p>
            <a:r>
              <a:rPr lang="pt-BR" dirty="0" err="1"/>
              <a:t>Pirazinamida</a:t>
            </a:r>
            <a:endParaRPr lang="pt-BR" dirty="0"/>
          </a:p>
          <a:p>
            <a:r>
              <a:rPr lang="pt-BR" dirty="0" err="1"/>
              <a:t>Etambutol</a:t>
            </a:r>
            <a:endParaRPr lang="pt-BR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1287" y="3249054"/>
            <a:ext cx="2619375" cy="1743075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6540971" y="1630700"/>
            <a:ext cx="341857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00B050"/>
                </a:solidFill>
              </a:rPr>
              <a:t>Fase Manutenção</a:t>
            </a:r>
          </a:p>
          <a:p>
            <a:endParaRPr lang="pt-BR" dirty="0"/>
          </a:p>
          <a:p>
            <a:r>
              <a:rPr lang="pt-BR" dirty="0" err="1"/>
              <a:t>Rifampicina</a:t>
            </a:r>
            <a:r>
              <a:rPr lang="pt-BR" dirty="0"/>
              <a:t>                           </a:t>
            </a:r>
            <a:r>
              <a:rPr lang="pt-BR" dirty="0">
                <a:latin typeface="Calibri" panose="020F0502020204030204" pitchFamily="34" charset="0"/>
              </a:rPr>
              <a:t>4 meses</a:t>
            </a:r>
          </a:p>
          <a:p>
            <a:r>
              <a:rPr lang="pt-BR" dirty="0" err="1"/>
              <a:t>Isoniazida</a:t>
            </a:r>
            <a:r>
              <a:rPr lang="pt-BR" dirty="0"/>
              <a:t>                                                     </a:t>
            </a:r>
          </a:p>
          <a:p>
            <a:endParaRPr lang="pt-BR" dirty="0"/>
          </a:p>
        </p:txBody>
      </p:sp>
      <p:sp>
        <p:nvSpPr>
          <p:cNvPr id="15" name="Seta em curva para a esquerda 14"/>
          <p:cNvSpPr/>
          <p:nvPr/>
        </p:nvSpPr>
        <p:spPr>
          <a:xfrm>
            <a:off x="2154192" y="2382702"/>
            <a:ext cx="980303" cy="8663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6" name="Seta em curva para a esquerda 15"/>
          <p:cNvSpPr/>
          <p:nvPr/>
        </p:nvSpPr>
        <p:spPr>
          <a:xfrm>
            <a:off x="8048368" y="2276301"/>
            <a:ext cx="724929" cy="53957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5461686" y="5247502"/>
            <a:ext cx="63431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 </a:t>
            </a:r>
            <a:r>
              <a:rPr lang="pt-BR" b="1" dirty="0">
                <a:solidFill>
                  <a:srgbClr val="FF00FF"/>
                </a:solidFill>
              </a:rPr>
              <a:t>Atenção</a:t>
            </a:r>
          </a:p>
          <a:p>
            <a:r>
              <a:rPr lang="pt-BR" b="1" dirty="0">
                <a:solidFill>
                  <a:srgbClr val="FF0000"/>
                </a:solidFill>
                <a:latin typeface="Calibri" panose="020F0502020204030204" pitchFamily="34" charset="0"/>
              </a:rPr>
              <a:t>Fase de Manutenção é de 10 meses </a:t>
            </a:r>
            <a:r>
              <a:rPr lang="pt-BR" dirty="0">
                <a:latin typeface="Calibri" panose="020F0502020204030204" pitchFamily="34" charset="0"/>
              </a:rPr>
              <a:t>para TB </a:t>
            </a:r>
            <a:r>
              <a:rPr lang="pt-BR" dirty="0" err="1">
                <a:latin typeface="Calibri" panose="020F0502020204030204" pitchFamily="34" charset="0"/>
              </a:rPr>
              <a:t>Meningoencefálica</a:t>
            </a:r>
            <a:r>
              <a:rPr lang="pt-BR" dirty="0">
                <a:latin typeface="Calibri" panose="020F0502020204030204" pitchFamily="34" charset="0"/>
              </a:rPr>
              <a:t> e </a:t>
            </a:r>
            <a:r>
              <a:rPr lang="pt-BR" dirty="0" err="1">
                <a:latin typeface="Calibri" panose="020F0502020204030204" pitchFamily="34" charset="0"/>
              </a:rPr>
              <a:t>Osteoarticular</a:t>
            </a:r>
            <a:endParaRPr lang="pt-BR" dirty="0">
              <a:latin typeface="Calibri" panose="020F0502020204030204" pitchFamily="34" charset="0"/>
            </a:endParaRPr>
          </a:p>
          <a:p>
            <a:r>
              <a:rPr lang="pt-BR" dirty="0"/>
              <a:t>                                            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428368" y="5527589"/>
            <a:ext cx="4489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FF"/>
                </a:solidFill>
              </a:rPr>
              <a:t>Atenção</a:t>
            </a:r>
          </a:p>
          <a:p>
            <a:r>
              <a:rPr lang="pt-BR" dirty="0">
                <a:latin typeface="Calibri" panose="020F0502020204030204" pitchFamily="34" charset="0"/>
              </a:rPr>
              <a:t>Não esta indicado </a:t>
            </a:r>
            <a:r>
              <a:rPr lang="pt-BR" dirty="0" err="1">
                <a:latin typeface="Calibri" panose="020F0502020204030204" pitchFamily="34" charset="0"/>
              </a:rPr>
              <a:t>Etambutol</a:t>
            </a:r>
            <a:r>
              <a:rPr lang="pt-BR" dirty="0">
                <a:latin typeface="Calibri" panose="020F0502020204030204" pitchFamily="34" charset="0"/>
              </a:rPr>
              <a:t> para ≤ 10 anos</a:t>
            </a: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265" y="6447453"/>
            <a:ext cx="11728580" cy="39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89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0351" y="228912"/>
            <a:ext cx="9875520" cy="856735"/>
          </a:xfrm>
        </p:spPr>
        <p:txBody>
          <a:bodyPr/>
          <a:lstStyle/>
          <a:p>
            <a:r>
              <a:rPr lang="pt-BR" b="1" dirty="0">
                <a:solidFill>
                  <a:srgbClr val="0070C0"/>
                </a:solidFill>
              </a:rPr>
              <a:t>Papel da Atenção Primária á Saúde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31073" y="1085647"/>
            <a:ext cx="11294075" cy="5361806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</a:rPr>
              <a:t>Portaria 4.279/2010- institui Redes de Atenção a Saúde,                                                                                                                                                      </a:t>
            </a:r>
          </a:p>
          <a:p>
            <a:pPr>
              <a:spcBef>
                <a:spcPts val="1200"/>
              </a:spcBef>
            </a:pPr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</a:rPr>
              <a:t>Decreto 7.508/2011- regulamenta a Lei 8.080/90</a:t>
            </a:r>
            <a:r>
              <a:rPr lang="pt-BR" dirty="0">
                <a:solidFill>
                  <a:schemeClr val="tx1"/>
                </a:solidFill>
              </a:rPr>
              <a:t>,                                                                                                                        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pt-BR" dirty="0">
                <a:solidFill>
                  <a:schemeClr val="tx1"/>
                </a:solidFill>
              </a:rPr>
              <a:t>                                                                                                                                        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pt-BR" dirty="0">
                <a:solidFill>
                  <a:schemeClr val="tx1"/>
                </a:solidFill>
              </a:rPr>
              <a:t>                                                                                                                             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65" y="6447453"/>
            <a:ext cx="11728580" cy="398754"/>
          </a:xfrm>
          <a:prstGeom prst="rect">
            <a:avLst/>
          </a:prstGeom>
        </p:spPr>
      </p:pic>
      <p:sp>
        <p:nvSpPr>
          <p:cNvPr id="9" name="Seta em curva para a esquerda 8"/>
          <p:cNvSpPr/>
          <p:nvPr/>
        </p:nvSpPr>
        <p:spPr>
          <a:xfrm>
            <a:off x="8095653" y="1908043"/>
            <a:ext cx="2920218" cy="17320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2306994938"/>
              </p:ext>
            </p:extLst>
          </p:nvPr>
        </p:nvGraphicFramePr>
        <p:xfrm>
          <a:off x="1784865" y="1908043"/>
          <a:ext cx="6601254" cy="4531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6123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Graphic spid="13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1811" y="362465"/>
            <a:ext cx="9875520" cy="832021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0070C0"/>
                </a:solidFill>
              </a:rPr>
              <a:t>Papel da APS na Tuberculose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3997" y="1400432"/>
            <a:ext cx="3855578" cy="4835611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265" y="6447453"/>
            <a:ext cx="11728580" cy="398754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2B9B7E77-670D-475E-B558-081115E4E0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5988" y="1170603"/>
            <a:ext cx="4105275" cy="527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044790"/>
      </p:ext>
    </p:extLst>
  </p:cSld>
  <p:clrMapOvr>
    <a:masterClrMapping/>
  </p:clrMapOvr>
</p:sld>
</file>

<file path=ppt/theme/theme1.xml><?xml version="1.0" encoding="utf-8"?>
<a:theme xmlns:a="http://schemas.openxmlformats.org/drawingml/2006/main" name="Base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TM03457444[[fn=Base]]</Template>
  <TotalTime>1373</TotalTime>
  <Words>653</Words>
  <Application>Microsoft Office PowerPoint</Application>
  <PresentationFormat>Widescreen</PresentationFormat>
  <Paragraphs>151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Corbel</vt:lpstr>
      <vt:lpstr>MS Mincho</vt:lpstr>
      <vt:lpstr>Times New Roman</vt:lpstr>
      <vt:lpstr>Base</vt:lpstr>
      <vt:lpstr>“I Encontro Estadual de Vigilância em Saúde: Vigilância e Atenção Primária na Integralidade da Saúde”</vt:lpstr>
      <vt:lpstr>Apresentação do PowerPoint</vt:lpstr>
      <vt:lpstr>Apresentação do PowerPoint</vt:lpstr>
      <vt:lpstr>TUBERCULOSE</vt:lpstr>
      <vt:lpstr>SINAIS E SINTOMAS</vt:lpstr>
      <vt:lpstr>DIAGNOSTICO</vt:lpstr>
      <vt:lpstr>TRATAMENTO BÁSICO</vt:lpstr>
      <vt:lpstr>Papel da Atenção Primária á Saúde </vt:lpstr>
      <vt:lpstr>Papel da APS na Tuberculose</vt:lpstr>
      <vt:lpstr>Competência da APS e atribuições do ACS</vt:lpstr>
      <vt:lpstr>Competência da APS</vt:lpstr>
      <vt:lpstr>Medidas de controle de infecção da TB</vt:lpstr>
      <vt:lpstr>IMPORTANTE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“I Encontro Estadual de Vigilância em Saúde: Vigilância e Atenção Primaria na Integralidade da Saúde”</dc:title>
  <dc:creator>Cleide Aparecida Alves</dc:creator>
  <cp:lastModifiedBy>CJR</cp:lastModifiedBy>
  <cp:revision>80</cp:revision>
  <dcterms:created xsi:type="dcterms:W3CDTF">2020-01-13T14:57:55Z</dcterms:created>
  <dcterms:modified xsi:type="dcterms:W3CDTF">2020-02-17T14:42:35Z</dcterms:modified>
</cp:coreProperties>
</file>