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80" r:id="rId4"/>
    <p:sldId id="260" r:id="rId5"/>
    <p:sldId id="281" r:id="rId6"/>
    <p:sldId id="261" r:id="rId7"/>
    <p:sldId id="262" r:id="rId8"/>
    <p:sldId id="264" r:id="rId9"/>
    <p:sldId id="265" r:id="rId10"/>
    <p:sldId id="266" r:id="rId11"/>
    <p:sldId id="267" r:id="rId12"/>
    <p:sldId id="285" r:id="rId13"/>
    <p:sldId id="286" r:id="rId14"/>
    <p:sldId id="288" r:id="rId15"/>
    <p:sldId id="289" r:id="rId16"/>
    <p:sldId id="284" r:id="rId17"/>
    <p:sldId id="291" r:id="rId18"/>
    <p:sldId id="292" r:id="rId19"/>
    <p:sldId id="293" r:id="rId20"/>
    <p:sldId id="298" r:id="rId21"/>
    <p:sldId id="299" r:id="rId22"/>
    <p:sldId id="297" r:id="rId23"/>
    <p:sldId id="270" r:id="rId24"/>
    <p:sldId id="271" r:id="rId25"/>
    <p:sldId id="294" r:id="rId26"/>
    <p:sldId id="273" r:id="rId27"/>
    <p:sldId id="295" r:id="rId28"/>
    <p:sldId id="275" r:id="rId29"/>
    <p:sldId id="300" r:id="rId30"/>
    <p:sldId id="276" r:id="rId31"/>
    <p:sldId id="277" r:id="rId32"/>
    <p:sldId id="278" r:id="rId33"/>
    <p:sldId id="279" r:id="rId34"/>
    <p:sldId id="25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docnas.saude.gov\svs\cgdr\CGDR\Atencao_Lab\2019\RTR-TB\Relatorios\12%20-%20Relat&#243;rio_Dez19_TRMTB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ocnas.saude.gov\svs\cgdr\CGDR\Atencao_Lab\2019\Indicador%20TRM\Indicador_TRM_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ocnas.saude.gov\svs\cgdr\CGDR\Atencao_Lab\2019\Indicador%20TRM\Indicador_TRM_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ocnas.saude.gov\svs\cgdr\CGDR\Atencao_Lab\2019\RTR-TB\Relatorios\Resumo_relatorios_TRM-TB_2019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5776250418773"/>
          <c:y val="0.13595008439836026"/>
          <c:w val="0.85629160397873083"/>
          <c:h val="0.61786616416537676"/>
        </c:manualLayout>
      </c:layout>
      <c:lineChart>
        <c:grouping val="standard"/>
        <c:varyColors val="0"/>
        <c:ser>
          <c:idx val="0"/>
          <c:order val="0"/>
          <c:spPr>
            <a:ln w="31750">
              <a:solidFill>
                <a:srgbClr val="990033"/>
              </a:solidFill>
            </a:ln>
          </c:spPr>
          <c:marker>
            <c:symbol val="none"/>
          </c:marker>
          <c:cat>
            <c:multiLvlStrRef>
              <c:f>base_total_Cartuchos!$A$33:$B$67</c:f>
              <c:multiLvlStrCache>
                <c:ptCount val="35"/>
                <c:lvl>
                  <c:pt idx="0">
                    <c:v>Jan</c:v>
                  </c:pt>
                  <c:pt idx="1">
                    <c:v>Fev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Mai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Set</c:v>
                  </c:pt>
                  <c:pt idx="9">
                    <c:v>Out</c:v>
                  </c:pt>
                  <c:pt idx="10">
                    <c:v>Nov</c:v>
                  </c:pt>
                  <c:pt idx="11">
                    <c:v>Dez</c:v>
                  </c:pt>
                  <c:pt idx="12">
                    <c:v>Jan </c:v>
                  </c:pt>
                  <c:pt idx="13">
                    <c:v>Fev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Mai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Set</c:v>
                  </c:pt>
                  <c:pt idx="21">
                    <c:v>Out</c:v>
                  </c:pt>
                  <c:pt idx="22">
                    <c:v>Nov</c:v>
                  </c:pt>
                  <c:pt idx="23">
                    <c:v>Dez</c:v>
                  </c:pt>
                  <c:pt idx="24">
                    <c:v>Jan</c:v>
                  </c:pt>
                  <c:pt idx="25">
                    <c:v>Fev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Mai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Set</c:v>
                  </c:pt>
                  <c:pt idx="33">
                    <c:v>Out</c:v>
                  </c:pt>
                  <c:pt idx="34">
                    <c:v>Nov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</c:lvl>
              </c:multiLvlStrCache>
            </c:multiLvlStrRef>
          </c:cat>
          <c:val>
            <c:numRef>
              <c:f>base_total_Cartuchos!$C$33:$C$68</c:f>
              <c:numCache>
                <c:formatCode>General</c:formatCode>
                <c:ptCount val="36"/>
                <c:pt idx="0">
                  <c:v>1</c:v>
                </c:pt>
                <c:pt idx="1">
                  <c:v>261</c:v>
                </c:pt>
                <c:pt idx="2">
                  <c:v>188</c:v>
                </c:pt>
                <c:pt idx="3">
                  <c:v>224</c:v>
                </c:pt>
                <c:pt idx="4">
                  <c:v>272</c:v>
                </c:pt>
                <c:pt idx="5">
                  <c:v>254</c:v>
                </c:pt>
                <c:pt idx="6">
                  <c:v>258</c:v>
                </c:pt>
                <c:pt idx="7">
                  <c:v>331</c:v>
                </c:pt>
                <c:pt idx="8">
                  <c:v>195</c:v>
                </c:pt>
                <c:pt idx="9">
                  <c:v>316</c:v>
                </c:pt>
                <c:pt idx="10">
                  <c:v>439</c:v>
                </c:pt>
                <c:pt idx="11">
                  <c:v>115</c:v>
                </c:pt>
                <c:pt idx="12">
                  <c:v>988</c:v>
                </c:pt>
                <c:pt idx="13">
                  <c:v>304</c:v>
                </c:pt>
                <c:pt idx="14">
                  <c:v>463</c:v>
                </c:pt>
                <c:pt idx="15">
                  <c:v>494</c:v>
                </c:pt>
                <c:pt idx="16">
                  <c:v>519</c:v>
                </c:pt>
                <c:pt idx="17">
                  <c:v>729</c:v>
                </c:pt>
                <c:pt idx="18">
                  <c:v>786</c:v>
                </c:pt>
                <c:pt idx="19">
                  <c:v>360</c:v>
                </c:pt>
                <c:pt idx="20">
                  <c:v>129</c:v>
                </c:pt>
                <c:pt idx="21">
                  <c:v>615</c:v>
                </c:pt>
                <c:pt idx="22">
                  <c:v>577</c:v>
                </c:pt>
                <c:pt idx="23">
                  <c:v>110</c:v>
                </c:pt>
                <c:pt idx="24">
                  <c:v>401</c:v>
                </c:pt>
                <c:pt idx="25">
                  <c:v>334</c:v>
                </c:pt>
                <c:pt idx="26">
                  <c:v>460</c:v>
                </c:pt>
                <c:pt idx="27">
                  <c:v>910</c:v>
                </c:pt>
                <c:pt idx="28">
                  <c:v>38</c:v>
                </c:pt>
                <c:pt idx="29">
                  <c:v>920</c:v>
                </c:pt>
                <c:pt idx="30">
                  <c:v>677</c:v>
                </c:pt>
                <c:pt idx="31">
                  <c:v>344</c:v>
                </c:pt>
                <c:pt idx="32">
                  <c:v>447</c:v>
                </c:pt>
                <c:pt idx="33">
                  <c:v>38</c:v>
                </c:pt>
                <c:pt idx="34">
                  <c:v>17</c:v>
                </c:pt>
                <c:pt idx="35">
                  <c:v>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85D-48F0-83C9-34335FA69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712664"/>
        <c:axId val="255880672"/>
      </c:lineChart>
      <c:catAx>
        <c:axId val="200712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-5400000"/>
          <a:lstStyle/>
          <a:p>
            <a:pPr>
              <a:defRPr sz="1100">
                <a:latin typeface="+mn-lt"/>
              </a:defRPr>
            </a:pPr>
            <a:endParaRPr lang="pt-BR"/>
          </a:p>
        </c:txPr>
        <c:crossAx val="255880672"/>
        <c:crosses val="autoZero"/>
        <c:auto val="1"/>
        <c:lblAlgn val="ctr"/>
        <c:lblOffset val="100"/>
        <c:noMultiLvlLbl val="0"/>
      </c:catAx>
      <c:valAx>
        <c:axId val="2558806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100">
                <a:latin typeface="+mn-lt"/>
              </a:defRPr>
            </a:pPr>
            <a:endParaRPr lang="pt-BR"/>
          </a:p>
        </c:txPr>
        <c:crossAx val="20071266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>
          <a:lumMod val="50000"/>
        </a:schemeClr>
      </a:solidFill>
    </a:ln>
  </c:spPr>
  <c:txPr>
    <a:bodyPr/>
    <a:lstStyle/>
    <a:p>
      <a:pPr>
        <a:defRPr sz="1100">
          <a:latin typeface="Calibri (Corpo)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Plan1!$Q$84</c:f>
              <c:strCache>
                <c:ptCount val="1"/>
                <c:pt idx="0">
                  <c:v>Cartuchos utilizados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Plan1!$R$83:$AC$83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Plan1!$R$84:$AC$84</c:f>
              <c:numCache>
                <c:formatCode>General</c:formatCode>
                <c:ptCount val="12"/>
                <c:pt idx="0">
                  <c:v>401</c:v>
                </c:pt>
                <c:pt idx="1">
                  <c:v>334</c:v>
                </c:pt>
                <c:pt idx="2">
                  <c:v>460</c:v>
                </c:pt>
                <c:pt idx="3">
                  <c:v>910</c:v>
                </c:pt>
                <c:pt idx="4">
                  <c:v>38</c:v>
                </c:pt>
                <c:pt idx="5">
                  <c:v>920</c:v>
                </c:pt>
                <c:pt idx="6">
                  <c:v>677</c:v>
                </c:pt>
                <c:pt idx="7">
                  <c:v>344</c:v>
                </c:pt>
                <c:pt idx="8">
                  <c:v>447</c:v>
                </c:pt>
                <c:pt idx="9">
                  <c:v>38</c:v>
                </c:pt>
                <c:pt idx="10">
                  <c:v>17</c:v>
                </c:pt>
                <c:pt idx="11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886016"/>
        <c:axId val="256612456"/>
      </c:lineChart>
      <c:catAx>
        <c:axId val="20088601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612456"/>
        <c:crosses val="autoZero"/>
        <c:auto val="1"/>
        <c:lblAlgn val="ctr"/>
        <c:lblOffset val="100"/>
        <c:noMultiLvlLbl val="0"/>
      </c:catAx>
      <c:valAx>
        <c:axId val="256612456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88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93503937007871"/>
          <c:y val="0.90335593467483233"/>
          <c:w val="0.6436854768153981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Plan1!$Q$84</c:f>
              <c:strCache>
                <c:ptCount val="1"/>
                <c:pt idx="0">
                  <c:v>Cartuchos utilizados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Plan1!$R$83:$AC$83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Plan1!$R$84:$AC$84</c:f>
              <c:numCache>
                <c:formatCode>General</c:formatCode>
                <c:ptCount val="12"/>
                <c:pt idx="0">
                  <c:v>401</c:v>
                </c:pt>
                <c:pt idx="1">
                  <c:v>334</c:v>
                </c:pt>
                <c:pt idx="2">
                  <c:v>460</c:v>
                </c:pt>
                <c:pt idx="3">
                  <c:v>910</c:v>
                </c:pt>
                <c:pt idx="4">
                  <c:v>38</c:v>
                </c:pt>
                <c:pt idx="5">
                  <c:v>920</c:v>
                </c:pt>
                <c:pt idx="6">
                  <c:v>677</c:v>
                </c:pt>
                <c:pt idx="7">
                  <c:v>344</c:v>
                </c:pt>
                <c:pt idx="8">
                  <c:v>447</c:v>
                </c:pt>
                <c:pt idx="9">
                  <c:v>38</c:v>
                </c:pt>
                <c:pt idx="10">
                  <c:v>17</c:v>
                </c:pt>
                <c:pt idx="11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Plan1!$Q$85</c:f>
              <c:strCache>
                <c:ptCount val="1"/>
                <c:pt idx="0">
                  <c:v>Cartuchos enviados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Plan1!$R$83:$AC$83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Plan1!$R$85:$AC$85</c:f>
              <c:numCache>
                <c:formatCode>General</c:formatCode>
                <c:ptCount val="12"/>
                <c:pt idx="0">
                  <c:v>350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  <c:pt idx="4">
                  <c:v>0</c:v>
                </c:pt>
                <c:pt idx="5">
                  <c:v>1500</c:v>
                </c:pt>
                <c:pt idx="6">
                  <c:v>250</c:v>
                </c:pt>
                <c:pt idx="7">
                  <c:v>1000</c:v>
                </c:pt>
                <c:pt idx="8">
                  <c:v>150</c:v>
                </c:pt>
                <c:pt idx="9">
                  <c:v>1500</c:v>
                </c:pt>
                <c:pt idx="10">
                  <c:v>0</c:v>
                </c:pt>
                <c:pt idx="11">
                  <c:v>450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619120"/>
        <c:axId val="256617160"/>
      </c:lineChart>
      <c:catAx>
        <c:axId val="256619120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617160"/>
        <c:crosses val="autoZero"/>
        <c:auto val="1"/>
        <c:lblAlgn val="ctr"/>
        <c:lblOffset val="100"/>
        <c:noMultiLvlLbl val="0"/>
      </c:catAx>
      <c:valAx>
        <c:axId val="256617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61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93503937007871"/>
          <c:y val="0.90335593467483233"/>
          <c:w val="0.6436854768153981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>
                <a:solidFill>
                  <a:schemeClr val="tx2"/>
                </a:solidFill>
                <a:effectLst/>
              </a:rPr>
              <a:t>Percentual de utilização dos equipamentos de TRM-TB, considerando 40h</a:t>
            </a:r>
            <a:r>
              <a:rPr lang="pt-BR" sz="1800" b="1" baseline="0" dirty="0">
                <a:solidFill>
                  <a:schemeClr val="tx2"/>
                </a:solidFill>
                <a:effectLst/>
              </a:rPr>
              <a:t> semanais</a:t>
            </a:r>
            <a:r>
              <a:rPr lang="pt-BR" sz="1800" b="1" dirty="0">
                <a:solidFill>
                  <a:schemeClr val="tx2"/>
                </a:solidFill>
                <a:effectLst/>
              </a:rPr>
              <a:t>. Brasil, </a:t>
            </a:r>
            <a:r>
              <a:rPr lang="pt-BR" sz="1800" b="1" dirty="0" err="1">
                <a:solidFill>
                  <a:schemeClr val="tx2"/>
                </a:solidFill>
                <a:effectLst/>
              </a:rPr>
              <a:t>jan</a:t>
            </a:r>
            <a:r>
              <a:rPr lang="pt-BR" sz="1800" b="1" dirty="0">
                <a:solidFill>
                  <a:schemeClr val="tx2"/>
                </a:solidFill>
                <a:effectLst/>
              </a:rPr>
              <a:t> a dez/19.</a:t>
            </a:r>
            <a:endParaRPr lang="pt-BR" b="1" dirty="0">
              <a:solidFill>
                <a:schemeClr val="tx2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Plan2!$H$73:$H$98</c:f>
              <c:strCache>
                <c:ptCount val="26"/>
                <c:pt idx="0">
                  <c:v>SP</c:v>
                </c:pt>
                <c:pt idx="1">
                  <c:v>MA</c:v>
                </c:pt>
                <c:pt idx="2">
                  <c:v>BA</c:v>
                </c:pt>
                <c:pt idx="3">
                  <c:v>AM</c:v>
                </c:pt>
                <c:pt idx="4">
                  <c:v>PR</c:v>
                </c:pt>
                <c:pt idx="5">
                  <c:v>RR</c:v>
                </c:pt>
                <c:pt idx="6">
                  <c:v>CE</c:v>
                </c:pt>
                <c:pt idx="7">
                  <c:v>PI</c:v>
                </c:pt>
                <c:pt idx="8">
                  <c:v>GO</c:v>
                </c:pt>
                <c:pt idx="9">
                  <c:v>RJ</c:v>
                </c:pt>
                <c:pt idx="10">
                  <c:v>SC</c:v>
                </c:pt>
                <c:pt idx="11">
                  <c:v>MG</c:v>
                </c:pt>
                <c:pt idx="12">
                  <c:v>PE</c:v>
                </c:pt>
                <c:pt idx="13">
                  <c:v>AL</c:v>
                </c:pt>
                <c:pt idx="14">
                  <c:v>RS</c:v>
                </c:pt>
                <c:pt idx="15">
                  <c:v>AC</c:v>
                </c:pt>
                <c:pt idx="16">
                  <c:v>SE</c:v>
                </c:pt>
                <c:pt idx="17">
                  <c:v>RN</c:v>
                </c:pt>
                <c:pt idx="18">
                  <c:v>TO</c:v>
                </c:pt>
                <c:pt idx="19">
                  <c:v>PA</c:v>
                </c:pt>
                <c:pt idx="20">
                  <c:v>RO</c:v>
                </c:pt>
                <c:pt idx="21">
                  <c:v>DF</c:v>
                </c:pt>
                <c:pt idx="22">
                  <c:v>PB</c:v>
                </c:pt>
                <c:pt idx="23">
                  <c:v>ES</c:v>
                </c:pt>
                <c:pt idx="24">
                  <c:v>AP</c:v>
                </c:pt>
                <c:pt idx="25">
                  <c:v>MS</c:v>
                </c:pt>
              </c:strCache>
            </c:strRef>
          </c:cat>
          <c:val>
            <c:numRef>
              <c:f>Plan2!$I$73:$I$98</c:f>
              <c:numCache>
                <c:formatCode>0%</c:formatCode>
                <c:ptCount val="26"/>
                <c:pt idx="0">
                  <c:v>0.70574156746031746</c:v>
                </c:pt>
                <c:pt idx="1">
                  <c:v>0.58632812499999998</c:v>
                </c:pt>
                <c:pt idx="2">
                  <c:v>0.51637369791666665</c:v>
                </c:pt>
                <c:pt idx="3">
                  <c:v>0.47165798611111115</c:v>
                </c:pt>
                <c:pt idx="4">
                  <c:v>0.46178977272727273</c:v>
                </c:pt>
                <c:pt idx="5">
                  <c:v>0.44348958333333333</c:v>
                </c:pt>
                <c:pt idx="6">
                  <c:v>0.40640625000000002</c:v>
                </c:pt>
                <c:pt idx="7">
                  <c:v>0.39700520833333336</c:v>
                </c:pt>
                <c:pt idx="8">
                  <c:v>0.3728298611111111</c:v>
                </c:pt>
                <c:pt idx="9">
                  <c:v>0.36970796130952382</c:v>
                </c:pt>
                <c:pt idx="10">
                  <c:v>0.36582031250000002</c:v>
                </c:pt>
                <c:pt idx="11">
                  <c:v>0.35749627976190473</c:v>
                </c:pt>
                <c:pt idx="12">
                  <c:v>0.35665064102564104</c:v>
                </c:pt>
                <c:pt idx="13">
                  <c:v>0.35407986111111112</c:v>
                </c:pt>
                <c:pt idx="14">
                  <c:v>0.34251302083333335</c:v>
                </c:pt>
                <c:pt idx="15">
                  <c:v>0.31874999999999998</c:v>
                </c:pt>
                <c:pt idx="16">
                  <c:v>0.27825520833333334</c:v>
                </c:pt>
                <c:pt idx="17">
                  <c:v>0.26907552083333336</c:v>
                </c:pt>
                <c:pt idx="18">
                  <c:v>0.26341145833333335</c:v>
                </c:pt>
                <c:pt idx="19">
                  <c:v>0.25933159722222221</c:v>
                </c:pt>
                <c:pt idx="20">
                  <c:v>0.24423363095238096</c:v>
                </c:pt>
                <c:pt idx="21">
                  <c:v>0.2076388888888889</c:v>
                </c:pt>
                <c:pt idx="22">
                  <c:v>0.20510416666666667</c:v>
                </c:pt>
                <c:pt idx="23">
                  <c:v>0.19544270833333333</c:v>
                </c:pt>
                <c:pt idx="24">
                  <c:v>0.17526041666666667</c:v>
                </c:pt>
                <c:pt idx="25">
                  <c:v>0.15898437500000001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616376"/>
        <c:axId val="256614024"/>
      </c:barChart>
      <c:catAx>
        <c:axId val="25661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614024"/>
        <c:crosses val="autoZero"/>
        <c:auto val="1"/>
        <c:lblAlgn val="ctr"/>
        <c:lblOffset val="100"/>
        <c:noMultiLvlLbl val="0"/>
      </c:catAx>
      <c:valAx>
        <c:axId val="256614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61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0.04264</cdr:x>
      <cdr:y>0.06194</cdr:y>
    </cdr:from>
    <cdr:to>
      <cdr:x>0.08316</cdr:x>
      <cdr:y>0.13641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62140" y="256265"/>
          <a:ext cx="344032" cy="308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N</a:t>
          </a: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rPr>
            <a:t>º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0.03311</cdr:x>
      <cdr:y>0.51802</cdr:y>
    </cdr:from>
    <cdr:to>
      <cdr:x>0.99175</cdr:x>
      <cdr:y>0.51802</cdr:y>
    </cdr:to>
    <cdr:cxnSp macro="">
      <cdr:nvCxnSpPr>
        <cdr:cNvPr id="5" name="Conector reto 4"/>
        <cdr:cNvCxnSpPr/>
      </cdr:nvCxnSpPr>
      <cdr:spPr>
        <a:xfrm xmlns:a="http://schemas.openxmlformats.org/drawingml/2006/main">
          <a:off x="265889" y="2600306"/>
          <a:ext cx="769747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22177-054E-4D9B-B1FC-4DE0C2058EF2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BD820-1855-463B-AD4C-7F89BC0F5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75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BF13-F279-4B11-84E1-B2454B4C086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30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_0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.gov.br/tuberculose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DV_Secretarias_MS-TEMPLATE-STANDART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830882" y="1611909"/>
            <a:ext cx="6313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 smtClean="0">
                <a:solidFill>
                  <a:schemeClr val="bg1"/>
                </a:solidFill>
              </a:rPr>
              <a:t>NOVO PROTOCOLO DE TESTE XPERT ULTRA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8097" y="4285647"/>
            <a:ext cx="3895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/>
                </a:solidFill>
              </a:rPr>
              <a:t>Nicole Menezes de Souza</a:t>
            </a:r>
          </a:p>
          <a:p>
            <a:pPr algn="ctr"/>
            <a:r>
              <a:rPr lang="pt-BR" sz="2000" dirty="0" smtClean="0">
                <a:solidFill>
                  <a:schemeClr val="tx2"/>
                </a:solidFill>
              </a:rPr>
              <a:t>CGDR/DCCI/SVS/MS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o 49"/>
          <p:cNvGrpSpPr/>
          <p:nvPr/>
        </p:nvGrpSpPr>
        <p:grpSpPr>
          <a:xfrm>
            <a:off x="7041997" y="3979833"/>
            <a:ext cx="1986432" cy="1783358"/>
            <a:chOff x="6204468" y="1549953"/>
            <a:chExt cx="2648576" cy="2377811"/>
          </a:xfrm>
        </p:grpSpPr>
        <p:pic>
          <p:nvPicPr>
            <p:cNvPr id="51" name="Picture 2" descr="https://www.labnetwork.com.br/wordpress/wp-content/uploads/2015/03/genexper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468" y="1644409"/>
              <a:ext cx="1714533" cy="228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8" descr="https://lh5.googleusercontent.com/proxy/vHWXrZ2My4i-P_nJzpV3OcbFlwmwDsnjm7t1uzQLqBSme_V6lJyOgA6WNY_ivXOnB3IdO9KlZcp9NiEoE8mQDHS_HlnlxGhmJrVkaR39LYyKADAr_MaIlTtbdd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" t="7733" r="9891" b="9017"/>
            <a:stretch/>
          </p:blipFill>
          <p:spPr bwMode="auto">
            <a:xfrm>
              <a:off x="7642309" y="1549953"/>
              <a:ext cx="1210735" cy="123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10609" y="764795"/>
            <a:ext cx="6798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Algoritmo para avaliação da resistência nos casos de </a:t>
            </a:r>
            <a:r>
              <a:rPr lang="pt-BR" sz="1400" b="1" dirty="0" err="1"/>
              <a:t>retratamento</a:t>
            </a:r>
            <a:r>
              <a:rPr lang="pt-BR" sz="1400" b="1" dirty="0"/>
              <a:t> de tuberculose, baseado no Teste Rápido Molecular para Tuberculose*.</a:t>
            </a:r>
            <a:endParaRPr lang="pt-BR" sz="1400" b="1" dirty="0"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48750" y="5899620"/>
            <a:ext cx="9004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>
                <a:latin typeface="+mj-lt"/>
              </a:rPr>
              <a:t>1 TS: Teste de sensibilidade </a:t>
            </a:r>
            <a:r>
              <a:rPr lang="pt-BR" sz="600" dirty="0" err="1">
                <a:latin typeface="+mj-lt"/>
              </a:rPr>
              <a:t>fenotipico</a:t>
            </a:r>
            <a:r>
              <a:rPr lang="pt-BR" sz="600" dirty="0">
                <a:latin typeface="+mj-lt"/>
              </a:rPr>
              <a:t> a fármacos em meio sólido ou líquido.</a:t>
            </a:r>
          </a:p>
          <a:p>
            <a:r>
              <a:rPr lang="pt-BR" sz="600" dirty="0">
                <a:latin typeface="+mj-lt"/>
              </a:rPr>
              <a:t>2 </a:t>
            </a:r>
            <a:r>
              <a:rPr lang="pt-BR" sz="600" dirty="0" err="1">
                <a:latin typeface="+mj-lt"/>
              </a:rPr>
              <a:t>Baciloscopia</a:t>
            </a:r>
            <a:r>
              <a:rPr lang="pt-BR" sz="600" dirty="0">
                <a:latin typeface="+mj-lt"/>
              </a:rPr>
              <a:t> positiva: pelo menos uma </a:t>
            </a:r>
            <a:r>
              <a:rPr lang="pt-BR" sz="600" dirty="0" err="1">
                <a:latin typeface="+mj-lt"/>
              </a:rPr>
              <a:t>baciloscopia</a:t>
            </a:r>
            <a:r>
              <a:rPr lang="pt-BR" sz="600" dirty="0">
                <a:latin typeface="+mj-lt"/>
              </a:rPr>
              <a:t> positiva, das duas realizadas.</a:t>
            </a:r>
          </a:p>
          <a:p>
            <a:r>
              <a:rPr lang="pt-BR" sz="600" dirty="0">
                <a:latin typeface="+mj-lt"/>
              </a:rPr>
              <a:t>3 </a:t>
            </a:r>
            <a:r>
              <a:rPr lang="pt-BR" sz="600" dirty="0" err="1">
                <a:latin typeface="+mj-lt"/>
              </a:rPr>
              <a:t>Baciloscopia</a:t>
            </a:r>
            <a:r>
              <a:rPr lang="pt-BR" sz="600" dirty="0">
                <a:latin typeface="+mj-lt"/>
              </a:rPr>
              <a:t> negativa: duas </a:t>
            </a:r>
            <a:r>
              <a:rPr lang="pt-BR" sz="600" dirty="0" err="1">
                <a:latin typeface="+mj-lt"/>
              </a:rPr>
              <a:t>baciloscopias</a:t>
            </a:r>
            <a:r>
              <a:rPr lang="pt-BR" sz="600" dirty="0">
                <a:latin typeface="+mj-lt"/>
              </a:rPr>
              <a:t> negativas.</a:t>
            </a:r>
          </a:p>
          <a:p>
            <a:r>
              <a:rPr lang="pt-BR" sz="600" dirty="0">
                <a:latin typeface="+mj-lt"/>
              </a:rPr>
              <a:t>4 Referência terciária: ambulatório especializado em tratamento de tuberculose </a:t>
            </a:r>
            <a:r>
              <a:rPr lang="pt-BR" sz="600" dirty="0" err="1">
                <a:latin typeface="+mj-lt"/>
              </a:rPr>
              <a:t>drogarresistente</a:t>
            </a:r>
            <a:r>
              <a:rPr lang="pt-BR" sz="600" dirty="0">
                <a:latin typeface="+mj-lt"/>
              </a:rPr>
              <a:t>. O paciente deve chegar à </a:t>
            </a:r>
            <a:r>
              <a:rPr lang="pt-BR" sz="600" b="1" dirty="0">
                <a:latin typeface="+mj-lt"/>
              </a:rPr>
              <a:t>referência terciária imediatamente</a:t>
            </a:r>
            <a:r>
              <a:rPr lang="pt-BR" sz="600" dirty="0">
                <a:latin typeface="+mj-lt"/>
              </a:rPr>
              <a:t>. Nesse serviço, a avaliação médica e a conduta adequada deverão ser tomadas em até sete dias. O resultado da cultura com TS deverá ser encaminhado à referência terciária.</a:t>
            </a:r>
          </a:p>
          <a:p>
            <a:r>
              <a:rPr lang="pt-BR" sz="600" dirty="0">
                <a:latin typeface="+mj-lt"/>
              </a:rPr>
              <a:t>5 Iniciar o tratamento com EB: reavaliar o tratamento após resultado da cultura com TS.</a:t>
            </a:r>
          </a:p>
          <a:p>
            <a:r>
              <a:rPr lang="pt-BR" sz="600" dirty="0">
                <a:latin typeface="+mj-lt"/>
              </a:rPr>
              <a:t>6 Continuar a investigação: investigar </a:t>
            </a:r>
            <a:r>
              <a:rPr lang="pt-BR" sz="600" dirty="0" err="1">
                <a:latin typeface="+mj-lt"/>
              </a:rPr>
              <a:t>micobacteriose</a:t>
            </a:r>
            <a:r>
              <a:rPr lang="pt-BR" sz="600" dirty="0">
                <a:latin typeface="+mj-lt"/>
              </a:rPr>
              <a:t> não tuberculosa (MNT) e micoses sistêmicas.</a:t>
            </a:r>
          </a:p>
          <a:p>
            <a:r>
              <a:rPr lang="pt-BR" sz="600" dirty="0">
                <a:latin typeface="+mj-lt"/>
              </a:rPr>
              <a:t>7 Referência secundária: ambulatório com especialista em tuberculose para casos especiais. O paciente deve chegar à </a:t>
            </a:r>
            <a:r>
              <a:rPr lang="pt-BR" sz="600" b="1" dirty="0">
                <a:latin typeface="+mj-lt"/>
              </a:rPr>
              <a:t>referência imediatamente</a:t>
            </a:r>
            <a:r>
              <a:rPr lang="pt-BR" sz="600" dirty="0">
                <a:latin typeface="+mj-lt"/>
              </a:rPr>
              <a:t>. Nesse serviço, a avaliação médica e a conduta adequada deverão ser tomadas em até sete dias. O resultado da cultura, a identificação e o TS deverão ser encaminhados ao serviço de referência.</a:t>
            </a:r>
          </a:p>
          <a:p>
            <a:r>
              <a:rPr lang="pt-BR" sz="600" i="1" dirty="0">
                <a:latin typeface="+mj-lt"/>
              </a:rPr>
              <a:t>Legenda</a:t>
            </a:r>
            <a:r>
              <a:rPr lang="pt-BR" sz="600" dirty="0">
                <a:latin typeface="+mj-lt"/>
              </a:rPr>
              <a:t>: EB – esquema básico; MTB –complexo </a:t>
            </a:r>
            <a:r>
              <a:rPr lang="pt-BR" sz="600" i="1" dirty="0" err="1">
                <a:latin typeface="+mj-lt"/>
              </a:rPr>
              <a:t>Mycobaterium</a:t>
            </a:r>
            <a:r>
              <a:rPr lang="pt-BR" sz="600" i="1" dirty="0">
                <a:latin typeface="+mj-lt"/>
              </a:rPr>
              <a:t> </a:t>
            </a:r>
            <a:r>
              <a:rPr lang="pt-BR" sz="600" i="1" dirty="0" err="1">
                <a:latin typeface="+mj-lt"/>
              </a:rPr>
              <a:t>tuberculosis</a:t>
            </a:r>
            <a:r>
              <a:rPr lang="pt-BR" sz="600" dirty="0">
                <a:latin typeface="+mj-lt"/>
              </a:rPr>
              <a:t>; TB – tuberculose; TRM-TB – Teste Rápido Molecular para Tuberculose; TS – Teste de sensibilidade.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16048" y="1358857"/>
            <a:ext cx="8057584" cy="4076053"/>
            <a:chOff x="171450" y="600111"/>
            <a:chExt cx="8545364" cy="4537279"/>
          </a:xfrm>
        </p:grpSpPr>
        <p:sp>
          <p:nvSpPr>
            <p:cNvPr id="7" name="Retângulo 6"/>
            <p:cNvSpPr/>
            <p:nvPr/>
          </p:nvSpPr>
          <p:spPr>
            <a:xfrm>
              <a:off x="3777488" y="600111"/>
              <a:ext cx="1008000" cy="418660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Pessoa em </a:t>
              </a:r>
              <a:r>
                <a:rPr lang="pt-BR" sz="900" dirty="0" err="1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retratamento</a:t>
              </a:r>
              <a:endParaRPr lang="pt-BR" sz="900" dirty="0">
                <a:solidFill>
                  <a:sysClr val="windowText" lastClr="000000"/>
                </a:solidFill>
                <a:latin typeface="Calibri (corpo)"/>
                <a:cs typeface="Times New Roman" pitchFamily="18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858320" y="1158753"/>
              <a:ext cx="2842813" cy="256952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Realizar </a:t>
              </a:r>
              <a:r>
                <a:rPr lang="pt-BR" sz="900" dirty="0" err="1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Baciloscopia</a:t>
              </a:r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 + TRM-TB + Cultura + TS</a:t>
              </a:r>
              <a:r>
                <a:rPr lang="pt-BR" sz="900" baseline="300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05757" y="1655255"/>
              <a:ext cx="1539091" cy="5652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 err="1">
                  <a:latin typeface="Calibri (corpo)"/>
                </a:rPr>
                <a:t>Baciloscopia</a:t>
              </a:r>
              <a:r>
                <a:rPr lang="pt-BR" sz="900" dirty="0">
                  <a:latin typeface="Calibri (corpo)"/>
                </a:rPr>
                <a:t> positiva</a:t>
              </a:r>
              <a:r>
                <a:rPr lang="pt-BR" sz="900" baseline="300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2</a:t>
              </a:r>
              <a:r>
                <a:rPr lang="pt-BR" sz="900" dirty="0">
                  <a:latin typeface="Calibri (corpo)"/>
                </a:rPr>
                <a:t> + MTB detectado no TRM-TB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765949" y="1653201"/>
              <a:ext cx="1540800" cy="5652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 err="1">
                  <a:latin typeface="Calibri (corpo)"/>
                </a:rPr>
                <a:t>Baciloscopia</a:t>
              </a:r>
              <a:r>
                <a:rPr lang="pt-BR" sz="900" dirty="0">
                  <a:latin typeface="Calibri (corpo)"/>
                </a:rPr>
                <a:t> positiva</a:t>
              </a:r>
              <a:r>
                <a:rPr lang="pt-BR" sz="900" baseline="300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2</a:t>
              </a:r>
              <a:r>
                <a:rPr lang="pt-BR" sz="900" dirty="0">
                  <a:latin typeface="Calibri (corpo)"/>
                </a:rPr>
                <a:t> + MTB não detectado no TRM-TB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468899" y="1658851"/>
              <a:ext cx="1476000" cy="5652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900" dirty="0" err="1">
                  <a:latin typeface="Calibri (corpo)"/>
                </a:rPr>
                <a:t>Baciloscopia</a:t>
              </a:r>
              <a:r>
                <a:rPr lang="pt-BR" sz="900" dirty="0">
                  <a:latin typeface="Calibri (corpo)"/>
                </a:rPr>
                <a:t> negativa</a:t>
              </a:r>
              <a:r>
                <a:rPr lang="pt-BR" sz="900" baseline="300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3</a:t>
              </a:r>
              <a:r>
                <a:rPr lang="pt-BR" sz="900" dirty="0">
                  <a:latin typeface="Calibri (corpo)"/>
                </a:rPr>
                <a:t> + MTB não detectado no TRM-TB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008824" y="2564363"/>
              <a:ext cx="1127469" cy="256952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Paciente com TB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71450" y="3256812"/>
              <a:ext cx="1404000" cy="56529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Resistência à </a:t>
              </a:r>
              <a:r>
                <a:rPr lang="pt-BR" sz="900" dirty="0" err="1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rifampicina</a:t>
              </a:r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 detectada no TRM-TB</a:t>
              </a:r>
              <a:endParaRPr lang="pt-BR" sz="9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86691" y="3955410"/>
              <a:ext cx="1368000" cy="11819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Realizar outro TRM-TB (nova amostra)</a:t>
              </a:r>
            </a:p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Encaminhar imediatamente para a referência terciária</a:t>
              </a:r>
              <a:r>
                <a:rPr lang="pt-BR" sz="900" baseline="300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4</a:t>
              </a:r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 e aguardar o resultado da cultura e TS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714501" y="3256811"/>
              <a:ext cx="1440000" cy="5652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Resistência à </a:t>
              </a:r>
              <a:r>
                <a:rPr lang="pt-BR" sz="900" dirty="0" err="1">
                  <a:latin typeface="Calibri (corpo)"/>
                </a:rPr>
                <a:t>rifampicina</a:t>
              </a:r>
              <a:r>
                <a:rPr lang="pt-BR" sz="900" dirty="0">
                  <a:latin typeface="Calibri (corpo)"/>
                </a:rPr>
                <a:t> não detectada no TRM-TB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695449" y="3986675"/>
              <a:ext cx="1476000" cy="8736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Iniciar tratamento para TB com EB</a:t>
              </a:r>
              <a:r>
                <a:rPr lang="pt-BR" sz="900" baseline="300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5</a:t>
              </a:r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 </a:t>
              </a:r>
            </a:p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Rever o tratamento</a:t>
              </a:r>
              <a:r>
                <a:rPr lang="pt-BR" sz="900" baseline="300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 </a:t>
              </a:r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após resultado da cultura e TS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2729737" y="2361581"/>
              <a:ext cx="1620000" cy="719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Iniciar tratamento para TB com EB </a:t>
              </a:r>
            </a:p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Rever após o resultado da cultura e TS (</a:t>
              </a:r>
              <a:r>
                <a:rPr lang="pt-BR" sz="900" dirty="0" err="1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MNTs</a:t>
              </a:r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592162" y="2544705"/>
              <a:ext cx="1229473" cy="256952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Mantém sintomas?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5532398" y="3281109"/>
              <a:ext cx="406650" cy="2569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Sim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407016" y="3279765"/>
              <a:ext cx="420250" cy="2569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Não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131367" y="3947268"/>
              <a:ext cx="964508" cy="8736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TB improvável</a:t>
              </a:r>
            </a:p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Aguardar o resultado da cultura e TS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5235475" y="3954069"/>
              <a:ext cx="1003400" cy="8736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Continuar investigação</a:t>
              </a:r>
              <a:r>
                <a:rPr lang="pt-BR" sz="900" baseline="300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6</a:t>
              </a:r>
              <a:endParaRPr lang="pt-BR" sz="900" dirty="0">
                <a:latin typeface="Calibri (corpo)"/>
              </a:endParaRPr>
            </a:p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Aguardar o resultado da cultura e TS</a:t>
              </a:r>
            </a:p>
          </p:txBody>
        </p:sp>
        <p:cxnSp>
          <p:nvCxnSpPr>
            <p:cNvPr id="23" name="Conector de seta reta 22"/>
            <p:cNvCxnSpPr>
              <a:stCxn id="7" idx="2"/>
              <a:endCxn id="8" idx="0"/>
            </p:cNvCxnSpPr>
            <p:nvPr/>
          </p:nvCxnSpPr>
          <p:spPr>
            <a:xfrm flipH="1">
              <a:off x="4279727" y="1018771"/>
              <a:ext cx="1762" cy="1399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angulado 23"/>
            <p:cNvCxnSpPr>
              <a:stCxn id="8" idx="2"/>
              <a:endCxn id="9" idx="0"/>
            </p:cNvCxnSpPr>
            <p:nvPr/>
          </p:nvCxnSpPr>
          <p:spPr>
            <a:xfrm rot="5400000">
              <a:off x="2807740" y="183268"/>
              <a:ext cx="239550" cy="2704424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do 24"/>
            <p:cNvCxnSpPr>
              <a:stCxn id="8" idx="2"/>
              <a:endCxn id="10" idx="0"/>
            </p:cNvCxnSpPr>
            <p:nvPr/>
          </p:nvCxnSpPr>
          <p:spPr>
            <a:xfrm rot="5400000">
              <a:off x="3789290" y="1162765"/>
              <a:ext cx="237496" cy="743377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angulado 25"/>
            <p:cNvCxnSpPr>
              <a:stCxn id="8" idx="2"/>
              <a:endCxn id="11" idx="0"/>
            </p:cNvCxnSpPr>
            <p:nvPr/>
          </p:nvCxnSpPr>
          <p:spPr>
            <a:xfrm rot="16200000" flipH="1">
              <a:off x="4621740" y="1073691"/>
              <a:ext cx="243145" cy="92717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angulado 26"/>
            <p:cNvCxnSpPr>
              <a:stCxn id="9" idx="2"/>
              <a:endCxn id="12" idx="0"/>
            </p:cNvCxnSpPr>
            <p:nvPr/>
          </p:nvCxnSpPr>
          <p:spPr>
            <a:xfrm rot="5400000">
              <a:off x="1402025" y="2391085"/>
              <a:ext cx="343814" cy="274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angulado 27"/>
            <p:cNvCxnSpPr>
              <a:stCxn id="12" idx="2"/>
              <a:endCxn id="13" idx="0"/>
            </p:cNvCxnSpPr>
            <p:nvPr/>
          </p:nvCxnSpPr>
          <p:spPr>
            <a:xfrm rot="5400000">
              <a:off x="1005257" y="2689509"/>
              <a:ext cx="435496" cy="699109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angulado 28"/>
            <p:cNvCxnSpPr>
              <a:stCxn id="12" idx="2"/>
              <a:endCxn id="15" idx="0"/>
            </p:cNvCxnSpPr>
            <p:nvPr/>
          </p:nvCxnSpPr>
          <p:spPr>
            <a:xfrm rot="16200000" flipH="1">
              <a:off x="1785783" y="2608091"/>
              <a:ext cx="435496" cy="861943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angulado 29"/>
            <p:cNvCxnSpPr>
              <a:stCxn id="15" idx="2"/>
              <a:endCxn id="16" idx="0"/>
            </p:cNvCxnSpPr>
            <p:nvPr/>
          </p:nvCxnSpPr>
          <p:spPr>
            <a:xfrm rot="5400000">
              <a:off x="2351691" y="3903864"/>
              <a:ext cx="164569" cy="105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angulado 30"/>
            <p:cNvCxnSpPr>
              <a:stCxn id="18" idx="2"/>
              <a:endCxn id="19" idx="0"/>
            </p:cNvCxnSpPr>
            <p:nvPr/>
          </p:nvCxnSpPr>
          <p:spPr>
            <a:xfrm rot="16200000" flipH="1">
              <a:off x="5231585" y="2776971"/>
              <a:ext cx="479453" cy="528824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>
              <a:stCxn id="10" idx="2"/>
              <a:endCxn id="17" idx="0"/>
            </p:cNvCxnSpPr>
            <p:nvPr/>
          </p:nvCxnSpPr>
          <p:spPr>
            <a:xfrm>
              <a:off x="3536350" y="2218496"/>
              <a:ext cx="3387" cy="1430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32"/>
            <p:cNvCxnSpPr>
              <a:stCxn id="19" idx="2"/>
              <a:endCxn id="22" idx="0"/>
            </p:cNvCxnSpPr>
            <p:nvPr/>
          </p:nvCxnSpPr>
          <p:spPr>
            <a:xfrm>
              <a:off x="5735723" y="3538061"/>
              <a:ext cx="1453" cy="416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de seta reta 33"/>
            <p:cNvCxnSpPr>
              <a:stCxn id="20" idx="2"/>
              <a:endCxn id="21" idx="0"/>
            </p:cNvCxnSpPr>
            <p:nvPr/>
          </p:nvCxnSpPr>
          <p:spPr>
            <a:xfrm flipH="1">
              <a:off x="4613622" y="3536716"/>
              <a:ext cx="3520" cy="410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angulado 34"/>
            <p:cNvCxnSpPr>
              <a:stCxn id="18" idx="2"/>
              <a:endCxn id="20" idx="0"/>
            </p:cNvCxnSpPr>
            <p:nvPr/>
          </p:nvCxnSpPr>
          <p:spPr>
            <a:xfrm rot="5400000">
              <a:off x="4672967" y="2745832"/>
              <a:ext cx="478108" cy="589757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35"/>
            <p:cNvSpPr txBox="1"/>
            <p:nvPr/>
          </p:nvSpPr>
          <p:spPr>
            <a:xfrm>
              <a:off x="6745373" y="1658851"/>
              <a:ext cx="1476000" cy="5652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900" dirty="0" err="1">
                  <a:latin typeface="Calibri (corpo)"/>
                </a:rPr>
                <a:t>Baciloscopia</a:t>
              </a:r>
              <a:r>
                <a:rPr lang="pt-BR" sz="900" dirty="0">
                  <a:latin typeface="Calibri (corpo)"/>
                </a:rPr>
                <a:t> negativa</a:t>
              </a:r>
              <a:r>
                <a:rPr lang="pt-BR" sz="900" baseline="300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3</a:t>
              </a:r>
              <a:r>
                <a:rPr lang="pt-BR" sz="900" dirty="0">
                  <a:latin typeface="Calibri (corpo)"/>
                </a:rPr>
                <a:t> + MTB detectado no TRM-TB</a:t>
              </a:r>
            </a:p>
          </p:txBody>
        </p:sp>
        <p:cxnSp>
          <p:nvCxnSpPr>
            <p:cNvPr id="37" name="Conector angulado 36"/>
            <p:cNvCxnSpPr>
              <a:stCxn id="8" idx="2"/>
              <a:endCxn id="36" idx="0"/>
            </p:cNvCxnSpPr>
            <p:nvPr/>
          </p:nvCxnSpPr>
          <p:spPr>
            <a:xfrm rot="16200000" flipH="1">
              <a:off x="5759977" y="-64546"/>
              <a:ext cx="243145" cy="320364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/>
            <p:cNvCxnSpPr>
              <a:stCxn id="11" idx="2"/>
              <a:endCxn id="18" idx="0"/>
            </p:cNvCxnSpPr>
            <p:nvPr/>
          </p:nvCxnSpPr>
          <p:spPr>
            <a:xfrm>
              <a:off x="5206899" y="2224145"/>
              <a:ext cx="0" cy="3205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ixaDeTexto 38"/>
            <p:cNvSpPr txBox="1"/>
            <p:nvPr/>
          </p:nvSpPr>
          <p:spPr>
            <a:xfrm>
              <a:off x="6335882" y="2521823"/>
              <a:ext cx="1080000" cy="71946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Resistência à </a:t>
              </a:r>
              <a:r>
                <a:rPr lang="pt-BR" sz="900" dirty="0" err="1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rifampicina</a:t>
              </a:r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 detectada no TRM-TB</a:t>
              </a:r>
              <a:endParaRPr lang="pt-BR" sz="900" dirty="0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6340157" y="3343141"/>
              <a:ext cx="1080000" cy="164449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Realizar outro TRM-TB (nova amostra)</a:t>
              </a:r>
            </a:p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Encaminhar para referência terciária imediatamente e aguardar o resultado da cultura e TS</a:t>
              </a: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7635165" y="2523016"/>
              <a:ext cx="1080000" cy="719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Resistência à </a:t>
              </a:r>
              <a:r>
                <a:rPr lang="pt-BR" sz="900" dirty="0" err="1">
                  <a:latin typeface="Calibri (corpo)"/>
                </a:rPr>
                <a:t>rifampicina</a:t>
              </a:r>
              <a:r>
                <a:rPr lang="pt-BR" sz="900" dirty="0">
                  <a:latin typeface="Calibri (corpo)"/>
                </a:rPr>
                <a:t> não detectada no TRM-TB</a:t>
              </a: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7636814" y="3356496"/>
              <a:ext cx="1080000" cy="11819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Encaminhar imediatamente  para referência secundária</a:t>
              </a:r>
              <a:r>
                <a:rPr lang="pt-BR" sz="900" baseline="300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7</a:t>
              </a:r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 e aguardar o resultado da cultura e TS </a:t>
              </a:r>
            </a:p>
          </p:txBody>
        </p:sp>
        <p:cxnSp>
          <p:nvCxnSpPr>
            <p:cNvPr id="43" name="Conector angulado 42"/>
            <p:cNvCxnSpPr>
              <a:stCxn id="36" idx="2"/>
              <a:endCxn id="39" idx="0"/>
            </p:cNvCxnSpPr>
            <p:nvPr/>
          </p:nvCxnSpPr>
          <p:spPr>
            <a:xfrm rot="5400000">
              <a:off x="7030789" y="2069239"/>
              <a:ext cx="297678" cy="607490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angulado 43"/>
            <p:cNvCxnSpPr>
              <a:stCxn id="36" idx="2"/>
              <a:endCxn id="41" idx="0"/>
            </p:cNvCxnSpPr>
            <p:nvPr/>
          </p:nvCxnSpPr>
          <p:spPr>
            <a:xfrm rot="16200000" flipH="1">
              <a:off x="7679833" y="2027685"/>
              <a:ext cx="298871" cy="69179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44"/>
            <p:cNvCxnSpPr>
              <a:stCxn id="39" idx="2"/>
              <a:endCxn id="40" idx="0"/>
            </p:cNvCxnSpPr>
            <p:nvPr/>
          </p:nvCxnSpPr>
          <p:spPr>
            <a:xfrm>
              <a:off x="6875882" y="3241290"/>
              <a:ext cx="4275" cy="1018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45"/>
            <p:cNvCxnSpPr>
              <a:stCxn id="41" idx="2"/>
              <a:endCxn id="42" idx="0"/>
            </p:cNvCxnSpPr>
            <p:nvPr/>
          </p:nvCxnSpPr>
          <p:spPr>
            <a:xfrm>
              <a:off x="8175165" y="3242483"/>
              <a:ext cx="1649" cy="1140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>
              <a:stCxn id="13" idx="2"/>
              <a:endCxn id="14" idx="0"/>
            </p:cNvCxnSpPr>
            <p:nvPr/>
          </p:nvCxnSpPr>
          <p:spPr>
            <a:xfrm flipH="1">
              <a:off x="870692" y="3822107"/>
              <a:ext cx="2758" cy="1333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tângulo 47"/>
          <p:cNvSpPr/>
          <p:nvPr/>
        </p:nvSpPr>
        <p:spPr>
          <a:xfrm>
            <a:off x="3369962" y="206384"/>
            <a:ext cx="2167128" cy="3000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350" b="1" dirty="0"/>
              <a:t>Pacientes em </a:t>
            </a:r>
            <a:r>
              <a:rPr lang="pt-BR" sz="1350" b="1" dirty="0" err="1"/>
              <a:t>retratamento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3519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originals/a5/8a/8b/a58a8b863103f73b968ad8c1455df52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72" y="1565679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2268" y="276402"/>
            <a:ext cx="723914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DO TRM-TB (ULTRA)?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35663" y="1714615"/>
            <a:ext cx="1664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MTB NÃO DETECTADO</a:t>
            </a:r>
            <a:endParaRPr lang="pt-BR" sz="2000" b="1" dirty="0"/>
          </a:p>
        </p:txBody>
      </p:sp>
      <p:grpSp>
        <p:nvGrpSpPr>
          <p:cNvPr id="13" name="Grupo 12"/>
          <p:cNvGrpSpPr/>
          <p:nvPr/>
        </p:nvGrpSpPr>
        <p:grpSpPr>
          <a:xfrm>
            <a:off x="3078178" y="3766241"/>
            <a:ext cx="3645194" cy="2247429"/>
            <a:chOff x="2229229" y="3750630"/>
            <a:chExt cx="4450770" cy="2650826"/>
          </a:xfrm>
        </p:grpSpPr>
        <p:grpSp>
          <p:nvGrpSpPr>
            <p:cNvPr id="10" name="Grupo 9"/>
            <p:cNvGrpSpPr/>
            <p:nvPr/>
          </p:nvGrpSpPr>
          <p:grpSpPr>
            <a:xfrm>
              <a:off x="2229229" y="3750630"/>
              <a:ext cx="4450770" cy="2650826"/>
              <a:chOff x="2229229" y="3750630"/>
              <a:chExt cx="4450770" cy="2650826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9229" y="3750630"/>
                <a:ext cx="4450770" cy="2650826"/>
              </a:xfrm>
              <a:prstGeom prst="rect">
                <a:avLst/>
              </a:prstGeom>
            </p:spPr>
          </p:pic>
          <p:pic>
            <p:nvPicPr>
              <p:cNvPr id="1026" name="Picture 2" descr="https://upload.wikimedia.org/wikipedia/commons/thumb/0/0b/Logo_SUS.svg/1200px-Logo_SUS.svg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00836">
                <a:off x="3806911" y="4695716"/>
                <a:ext cx="650531" cy="336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CaixaDeTexto 10"/>
            <p:cNvSpPr txBox="1"/>
            <p:nvPr/>
          </p:nvSpPr>
          <p:spPr>
            <a:xfrm rot="20031521">
              <a:off x="4459640" y="4251122"/>
              <a:ext cx="1358505" cy="32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b="1" dirty="0" smtClean="0"/>
                <a:t>Interpretação</a:t>
              </a:r>
              <a:endParaRPr lang="pt-BR" sz="1200" b="1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4088211" y="4382123"/>
            <a:ext cx="1860516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000" b="1" u="sng" dirty="0" smtClean="0"/>
          </a:p>
          <a:p>
            <a:pPr algn="ctr"/>
            <a:r>
              <a:rPr lang="pt-BR" sz="2000" b="1" u="sng" dirty="0" smtClean="0"/>
              <a:t>NEGATIVO</a:t>
            </a:r>
          </a:p>
          <a:p>
            <a:pPr algn="ctr"/>
            <a:endParaRPr lang="pt-BR" sz="2000" b="1" u="sng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167161" y="3041679"/>
            <a:ext cx="910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TODAS</a:t>
            </a:r>
            <a:endParaRPr lang="pt-BR" sz="2000" b="1" dirty="0"/>
          </a:p>
        </p:txBody>
      </p:sp>
      <p:pic>
        <p:nvPicPr>
          <p:cNvPr id="19" name="Picture 4" descr="Imagem relacionad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51" y="1565679"/>
            <a:ext cx="2470182" cy="13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originals/a5/8a/8b/a58a8b863103f73b968ad8c1455df52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72" y="1565679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2268" y="276402"/>
            <a:ext cx="723914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DO TRM-TB (ULTRA)?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3078178" y="3766241"/>
            <a:ext cx="3645194" cy="2247429"/>
            <a:chOff x="2229229" y="3750630"/>
            <a:chExt cx="4450770" cy="2650826"/>
          </a:xfrm>
        </p:grpSpPr>
        <p:grpSp>
          <p:nvGrpSpPr>
            <p:cNvPr id="10" name="Grupo 9"/>
            <p:cNvGrpSpPr/>
            <p:nvPr/>
          </p:nvGrpSpPr>
          <p:grpSpPr>
            <a:xfrm>
              <a:off x="2229229" y="3750630"/>
              <a:ext cx="4450770" cy="2650826"/>
              <a:chOff x="2229229" y="3750630"/>
              <a:chExt cx="4450770" cy="2650826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9229" y="3750630"/>
                <a:ext cx="4450770" cy="2650826"/>
              </a:xfrm>
              <a:prstGeom prst="rect">
                <a:avLst/>
              </a:prstGeom>
            </p:spPr>
          </p:pic>
          <p:pic>
            <p:nvPicPr>
              <p:cNvPr id="1026" name="Picture 2" descr="https://upload.wikimedia.org/wikipedia/commons/thumb/0/0b/Logo_SUS.svg/1200px-Logo_SUS.svg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00836">
                <a:off x="3806911" y="4695716"/>
                <a:ext cx="650531" cy="336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CaixaDeTexto 10"/>
            <p:cNvSpPr txBox="1"/>
            <p:nvPr/>
          </p:nvSpPr>
          <p:spPr>
            <a:xfrm rot="20031521">
              <a:off x="4459640" y="4251122"/>
              <a:ext cx="1358505" cy="32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b="1" dirty="0" smtClean="0"/>
                <a:t>Interpretação</a:t>
              </a:r>
              <a:endParaRPr lang="pt-BR" sz="1200" b="1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3876435" y="4172660"/>
            <a:ext cx="2317686" cy="132343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rgbClr val="FF0000"/>
                </a:solidFill>
              </a:rPr>
              <a:t>POSITIVO</a:t>
            </a:r>
            <a:r>
              <a:rPr lang="pt-BR" sz="2000" b="1" u="sng" dirty="0" smtClean="0"/>
              <a:t> PARA TB, RESISTÊNCIA À RIFAMPICINA </a:t>
            </a:r>
            <a:r>
              <a:rPr lang="pt-BR" sz="2000" b="1" u="sng" dirty="0" smtClean="0">
                <a:solidFill>
                  <a:srgbClr val="FF0000"/>
                </a:solidFill>
              </a:rPr>
              <a:t>INCONCLUSIVA</a:t>
            </a:r>
            <a:endParaRPr lang="pt-BR" sz="2000" b="1" u="sng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40309" y="1567249"/>
            <a:ext cx="1883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" algn="ctr">
              <a:spcAft>
                <a:spcPts val="0"/>
              </a:spcAft>
              <a:tabLst>
                <a:tab pos="1703705" algn="l"/>
              </a:tabLst>
            </a:pPr>
            <a:r>
              <a:rPr lang="pt-BR" sz="1600" b="1" dirty="0" smtClean="0"/>
              <a:t>MTB DETECTADO, RESISTÊNCIA À RIFAMPICINA INDETERMINADA</a:t>
            </a:r>
            <a:endParaRPr lang="pt-BR" b="1" dirty="0">
              <a:latin typeface="Times New Roman"/>
              <a:ea typeface="Times New Roman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167161" y="3041679"/>
            <a:ext cx="910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TODAS</a:t>
            </a:r>
            <a:endParaRPr lang="pt-BR" sz="2000" b="1" dirty="0"/>
          </a:p>
        </p:txBody>
      </p:sp>
      <p:pic>
        <p:nvPicPr>
          <p:cNvPr id="16" name="Picture 4" descr="Imagem relacionad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51" y="1565679"/>
            <a:ext cx="2470182" cy="13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9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originals/a5/8a/8b/a58a8b863103f73b968ad8c1455df52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72" y="1565679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2268" y="276402"/>
            <a:ext cx="723914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DO TRM-TB (ULTRA)?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3078178" y="3766241"/>
            <a:ext cx="3645194" cy="2247429"/>
            <a:chOff x="2229229" y="3750630"/>
            <a:chExt cx="4450770" cy="2650826"/>
          </a:xfrm>
        </p:grpSpPr>
        <p:grpSp>
          <p:nvGrpSpPr>
            <p:cNvPr id="10" name="Grupo 9"/>
            <p:cNvGrpSpPr/>
            <p:nvPr/>
          </p:nvGrpSpPr>
          <p:grpSpPr>
            <a:xfrm>
              <a:off x="2229229" y="3750630"/>
              <a:ext cx="4450770" cy="2650826"/>
              <a:chOff x="2229229" y="3750630"/>
              <a:chExt cx="4450770" cy="2650826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9229" y="3750630"/>
                <a:ext cx="4450770" cy="2650826"/>
              </a:xfrm>
              <a:prstGeom prst="rect">
                <a:avLst/>
              </a:prstGeom>
            </p:spPr>
          </p:pic>
          <p:pic>
            <p:nvPicPr>
              <p:cNvPr id="1026" name="Picture 2" descr="https://upload.wikimedia.org/wikipedia/commons/thumb/0/0b/Logo_SUS.svg/1200px-Logo_SUS.svg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00836">
                <a:off x="3806911" y="4695716"/>
                <a:ext cx="650531" cy="336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CaixaDeTexto 10"/>
            <p:cNvSpPr txBox="1"/>
            <p:nvPr/>
          </p:nvSpPr>
          <p:spPr>
            <a:xfrm rot="20031521">
              <a:off x="4459640" y="4251122"/>
              <a:ext cx="1358505" cy="32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b="1" dirty="0" smtClean="0"/>
                <a:t>Interpretação</a:t>
              </a:r>
              <a:endParaRPr lang="pt-BR" sz="1200" b="1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3876435" y="4172660"/>
            <a:ext cx="2317686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rgbClr val="FF0000"/>
                </a:solidFill>
              </a:rPr>
              <a:t>POSITIVO</a:t>
            </a:r>
            <a:r>
              <a:rPr lang="pt-BR" sz="2000" b="1" u="sng" dirty="0" smtClean="0"/>
              <a:t> PARA TB, </a:t>
            </a:r>
            <a:r>
              <a:rPr lang="pt-BR" sz="2000" b="1" u="sng" dirty="0" smtClean="0">
                <a:solidFill>
                  <a:srgbClr val="FF0000"/>
                </a:solidFill>
              </a:rPr>
              <a:t>SEM</a:t>
            </a:r>
            <a:r>
              <a:rPr lang="pt-BR" sz="2000" b="1" u="sng" dirty="0" smtClean="0"/>
              <a:t> RESISTÊNCIA À RIFAMPICINA</a:t>
            </a:r>
            <a:endParaRPr lang="pt-BR" sz="2000" b="1" u="sng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640308" y="1567249"/>
            <a:ext cx="1892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" algn="ctr">
              <a:spcAft>
                <a:spcPts val="0"/>
              </a:spcAft>
              <a:tabLst>
                <a:tab pos="1703705" algn="l"/>
              </a:tabLst>
            </a:pPr>
            <a:r>
              <a:rPr lang="pt-BR" sz="1600" b="1" dirty="0" smtClean="0"/>
              <a:t>MTB DETECTADO, RESISTÊNCIA À RIFAMPICINA NÃO DETECTADA</a:t>
            </a:r>
            <a:endParaRPr lang="pt-BR" sz="16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167161" y="3041679"/>
            <a:ext cx="910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TODAS</a:t>
            </a:r>
            <a:endParaRPr lang="pt-BR" sz="2000" b="1" dirty="0"/>
          </a:p>
        </p:txBody>
      </p:sp>
      <p:pic>
        <p:nvPicPr>
          <p:cNvPr id="16" name="Picture 4" descr="Imagem relacionad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51" y="1565679"/>
            <a:ext cx="2470182" cy="13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originals/a5/8a/8b/a58a8b863103f73b968ad8c1455df52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72" y="1565679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2268" y="276402"/>
            <a:ext cx="723914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DO TRM-TB (ULTRA)?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3078178" y="3766241"/>
            <a:ext cx="3645194" cy="2247429"/>
            <a:chOff x="2229229" y="3750630"/>
            <a:chExt cx="4450770" cy="2650826"/>
          </a:xfrm>
        </p:grpSpPr>
        <p:grpSp>
          <p:nvGrpSpPr>
            <p:cNvPr id="10" name="Grupo 9"/>
            <p:cNvGrpSpPr/>
            <p:nvPr/>
          </p:nvGrpSpPr>
          <p:grpSpPr>
            <a:xfrm>
              <a:off x="2229229" y="3750630"/>
              <a:ext cx="4450770" cy="2650826"/>
              <a:chOff x="2229229" y="3750630"/>
              <a:chExt cx="4450770" cy="2650826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9229" y="3750630"/>
                <a:ext cx="4450770" cy="2650826"/>
              </a:xfrm>
              <a:prstGeom prst="rect">
                <a:avLst/>
              </a:prstGeom>
            </p:spPr>
          </p:pic>
          <p:pic>
            <p:nvPicPr>
              <p:cNvPr id="1026" name="Picture 2" descr="https://upload.wikimedia.org/wikipedia/commons/thumb/0/0b/Logo_SUS.svg/1200px-Logo_SUS.svg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00836">
                <a:off x="3806911" y="4695716"/>
                <a:ext cx="650531" cy="336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CaixaDeTexto 10"/>
            <p:cNvSpPr txBox="1"/>
            <p:nvPr/>
          </p:nvSpPr>
          <p:spPr>
            <a:xfrm rot="20031521">
              <a:off x="4459640" y="4251122"/>
              <a:ext cx="1358505" cy="32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b="1" dirty="0" smtClean="0"/>
                <a:t>Interpretação</a:t>
              </a:r>
              <a:endParaRPr lang="pt-BR" sz="1200" b="1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3876435" y="4172660"/>
            <a:ext cx="2317686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rgbClr val="FF0000"/>
                </a:solidFill>
              </a:rPr>
              <a:t>POSITIVO </a:t>
            </a:r>
            <a:r>
              <a:rPr lang="pt-BR" sz="2000" b="1" u="sng" dirty="0" smtClean="0">
                <a:solidFill>
                  <a:schemeClr val="tx1"/>
                </a:solidFill>
              </a:rPr>
              <a:t>PARA TB,</a:t>
            </a:r>
            <a:r>
              <a:rPr lang="pt-BR" sz="2000" b="1" u="sng" dirty="0" smtClean="0">
                <a:solidFill>
                  <a:srgbClr val="FF0000"/>
                </a:solidFill>
              </a:rPr>
              <a:t> COM </a:t>
            </a:r>
            <a:r>
              <a:rPr lang="pt-BR" sz="2000" b="1" u="sng" dirty="0" smtClean="0">
                <a:solidFill>
                  <a:schemeClr val="tx1"/>
                </a:solidFill>
              </a:rPr>
              <a:t>RESISTÊNCIA À RIFAMPICINA</a:t>
            </a:r>
            <a:endParaRPr lang="pt-BR" sz="2000" b="1" u="sng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8416" y="1567249"/>
            <a:ext cx="1865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" algn="ctr">
              <a:spcAft>
                <a:spcPts val="0"/>
              </a:spcAft>
              <a:tabLst>
                <a:tab pos="1703705" algn="l"/>
              </a:tabLst>
            </a:pPr>
            <a:r>
              <a:rPr lang="pt-BR" sz="1600" b="1" dirty="0" smtClean="0"/>
              <a:t>MTB DETECTADO, RESISTÊNCIA À RIFAMPICINA DETECTADA</a:t>
            </a:r>
            <a:endParaRPr lang="pt-BR" sz="16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167161" y="3041679"/>
            <a:ext cx="910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TODAS</a:t>
            </a:r>
            <a:endParaRPr lang="pt-BR" sz="2000" b="1" dirty="0"/>
          </a:p>
        </p:txBody>
      </p:sp>
      <p:pic>
        <p:nvPicPr>
          <p:cNvPr id="16" name="Picture 4" descr="Imagem relacionad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51" y="1565679"/>
            <a:ext cx="2470182" cy="13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originals/a5/8a/8b/a58a8b863103f73b968ad8c1455df52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72" y="1565679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2268" y="276402"/>
            <a:ext cx="723914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DO TRM-TB (ULTRA)?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167161" y="3041679"/>
            <a:ext cx="910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TODAS</a:t>
            </a:r>
            <a:endParaRPr lang="pt-BR" sz="2000" b="1" dirty="0"/>
          </a:p>
        </p:txBody>
      </p:sp>
      <p:grpSp>
        <p:nvGrpSpPr>
          <p:cNvPr id="13" name="Grupo 12"/>
          <p:cNvGrpSpPr/>
          <p:nvPr/>
        </p:nvGrpSpPr>
        <p:grpSpPr>
          <a:xfrm>
            <a:off x="3078178" y="3766241"/>
            <a:ext cx="3645194" cy="2247429"/>
            <a:chOff x="2229229" y="3750630"/>
            <a:chExt cx="4450770" cy="2650826"/>
          </a:xfrm>
        </p:grpSpPr>
        <p:grpSp>
          <p:nvGrpSpPr>
            <p:cNvPr id="10" name="Grupo 9"/>
            <p:cNvGrpSpPr/>
            <p:nvPr/>
          </p:nvGrpSpPr>
          <p:grpSpPr>
            <a:xfrm>
              <a:off x="2229229" y="3750630"/>
              <a:ext cx="4450770" cy="2650826"/>
              <a:chOff x="2229229" y="3750630"/>
              <a:chExt cx="4450770" cy="2650826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9229" y="3750630"/>
                <a:ext cx="4450770" cy="2650826"/>
              </a:xfrm>
              <a:prstGeom prst="rect">
                <a:avLst/>
              </a:prstGeom>
            </p:spPr>
          </p:pic>
          <p:pic>
            <p:nvPicPr>
              <p:cNvPr id="1026" name="Picture 2" descr="https://upload.wikimedia.org/wikipedia/commons/thumb/0/0b/Logo_SUS.svg/1200px-Logo_SUS.svg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00836">
                <a:off x="3806911" y="4695716"/>
                <a:ext cx="650531" cy="336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CaixaDeTexto 10"/>
            <p:cNvSpPr txBox="1"/>
            <p:nvPr/>
          </p:nvSpPr>
          <p:spPr>
            <a:xfrm rot="20031521">
              <a:off x="4459640" y="4251122"/>
              <a:ext cx="1358505" cy="32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b="1" dirty="0" smtClean="0"/>
                <a:t>Interpretação</a:t>
              </a:r>
              <a:endParaRPr lang="pt-BR" sz="1200" b="1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3876435" y="4172660"/>
            <a:ext cx="2317686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000" b="1" u="sng" dirty="0">
              <a:solidFill>
                <a:srgbClr val="FF0000"/>
              </a:solidFill>
            </a:endParaRPr>
          </a:p>
          <a:p>
            <a:pPr algn="ctr"/>
            <a:r>
              <a:rPr lang="pt-BR" sz="2000" b="1" u="sng" dirty="0" smtClean="0">
                <a:solidFill>
                  <a:schemeClr val="tx1"/>
                </a:solidFill>
              </a:rPr>
              <a:t>INCONCLUSIVO</a:t>
            </a:r>
          </a:p>
          <a:p>
            <a:pPr algn="ctr"/>
            <a:endParaRPr lang="pt-BR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8416" y="1684940"/>
            <a:ext cx="1865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" algn="ctr">
              <a:spcAft>
                <a:spcPts val="0"/>
              </a:spcAft>
              <a:tabLst>
                <a:tab pos="1703705" algn="l"/>
              </a:tabLst>
            </a:pPr>
            <a:r>
              <a:rPr lang="pt-BR" sz="1600" b="1" dirty="0" smtClean="0"/>
              <a:t>SEM RESULTADO</a:t>
            </a:r>
          </a:p>
          <a:p>
            <a:pPr marL="10795" algn="ctr">
              <a:spcAft>
                <a:spcPts val="0"/>
              </a:spcAft>
              <a:tabLst>
                <a:tab pos="1703705" algn="l"/>
              </a:tabLst>
            </a:pPr>
            <a:r>
              <a:rPr lang="pt-BR" sz="1600" b="1" dirty="0" smtClean="0"/>
              <a:t>INVÁLIDO</a:t>
            </a:r>
          </a:p>
          <a:p>
            <a:pPr marL="10795" algn="ctr">
              <a:spcAft>
                <a:spcPts val="0"/>
              </a:spcAft>
              <a:tabLst>
                <a:tab pos="1703705" algn="l"/>
              </a:tabLst>
            </a:pPr>
            <a:r>
              <a:rPr lang="pt-BR" sz="1600" b="1" dirty="0" smtClean="0"/>
              <a:t>ERRO</a:t>
            </a:r>
            <a:endParaRPr lang="pt-BR" sz="1600" b="1" dirty="0"/>
          </a:p>
        </p:txBody>
      </p:sp>
      <p:pic>
        <p:nvPicPr>
          <p:cNvPr id="3076" name="Picture 4" descr="Imagem relacionad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51" y="1565679"/>
            <a:ext cx="2470182" cy="13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2268" y="276402"/>
            <a:ext cx="723914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DO TRM-TB (ULTRA)?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0.gstatic.com/images?q=tbn:ANd9GcSDgONVJDB1Uu0dI-JiE5h4GK3MOWaFs1JZJGIzwcUgJiO3iFPb&amp;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89" y="1158053"/>
            <a:ext cx="713370" cy="7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1255489" y="1318765"/>
            <a:ext cx="1798535" cy="1233749"/>
            <a:chOff x="504384" y="1384065"/>
            <a:chExt cx="1761152" cy="1214232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3" t="10166" r="22673" b="20395"/>
            <a:stretch/>
          </p:blipFill>
          <p:spPr>
            <a:xfrm>
              <a:off x="1122629" y="1566609"/>
              <a:ext cx="524661" cy="849144"/>
            </a:xfrm>
            <a:prstGeom prst="rect">
              <a:avLst/>
            </a:prstGeom>
          </p:spPr>
        </p:pic>
        <p:pic>
          <p:nvPicPr>
            <p:cNvPr id="2074" name="Picture 26" descr="https://www.napratica.org.br/app/uploads/2017/07/destaque-diversidade2-1024x706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384" y="1384065"/>
              <a:ext cx="1761152" cy="1214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CaixaDeTexto 28"/>
          <p:cNvSpPr txBox="1"/>
          <p:nvPr/>
        </p:nvSpPr>
        <p:spPr>
          <a:xfrm>
            <a:off x="1255489" y="2805989"/>
            <a:ext cx="2504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PVHIV, </a:t>
            </a:r>
            <a:r>
              <a:rPr lang="pt-BR" sz="2000" b="1" dirty="0" smtClean="0"/>
              <a:t>CRIANÇAS, </a:t>
            </a:r>
          </a:p>
          <a:p>
            <a:pPr algn="ctr"/>
            <a:r>
              <a:rPr lang="pt-BR" sz="2000" b="1" dirty="0" smtClean="0"/>
              <a:t>TB EXTRAPULMONAR</a:t>
            </a:r>
            <a:endParaRPr lang="pt-BR" sz="2000" b="1" dirty="0"/>
          </a:p>
        </p:txBody>
      </p:sp>
      <p:pic>
        <p:nvPicPr>
          <p:cNvPr id="30" name="Picture 6" descr="https://i.pinimg.com/originals/a5/8a/8b/a58a8b863103f73b968ad8c1455df524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72" y="1565679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upo 30"/>
          <p:cNvGrpSpPr/>
          <p:nvPr/>
        </p:nvGrpSpPr>
        <p:grpSpPr>
          <a:xfrm>
            <a:off x="3078178" y="3766241"/>
            <a:ext cx="3645194" cy="2247429"/>
            <a:chOff x="2229229" y="3750630"/>
            <a:chExt cx="4450770" cy="2650826"/>
          </a:xfrm>
        </p:grpSpPr>
        <p:grpSp>
          <p:nvGrpSpPr>
            <p:cNvPr id="32" name="Grupo 31"/>
            <p:cNvGrpSpPr/>
            <p:nvPr/>
          </p:nvGrpSpPr>
          <p:grpSpPr>
            <a:xfrm>
              <a:off x="2229229" y="3750630"/>
              <a:ext cx="4450770" cy="2650826"/>
              <a:chOff x="2229229" y="3750630"/>
              <a:chExt cx="4450770" cy="2650826"/>
            </a:xfrm>
          </p:grpSpPr>
          <p:pic>
            <p:nvPicPr>
              <p:cNvPr id="34" name="Imagem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9229" y="3750630"/>
                <a:ext cx="4450770" cy="2650826"/>
              </a:xfrm>
              <a:prstGeom prst="rect">
                <a:avLst/>
              </a:prstGeom>
            </p:spPr>
          </p:pic>
          <p:pic>
            <p:nvPicPr>
              <p:cNvPr id="35" name="Picture 2" descr="https://upload.wikimedia.org/wikipedia/commons/thumb/0/0b/Logo_SUS.svg/1200px-Logo_SUS.svg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00836">
                <a:off x="3806911" y="4695716"/>
                <a:ext cx="650531" cy="336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CaixaDeTexto 32"/>
            <p:cNvSpPr txBox="1"/>
            <p:nvPr/>
          </p:nvSpPr>
          <p:spPr>
            <a:xfrm rot="20031521">
              <a:off x="4459640" y="4251122"/>
              <a:ext cx="1358505" cy="32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b="1" dirty="0" smtClean="0"/>
                <a:t>Interpretação</a:t>
              </a:r>
              <a:endParaRPr lang="pt-BR" sz="1200" b="1" dirty="0"/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3876435" y="4172660"/>
            <a:ext cx="2317686" cy="132343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rgbClr val="FF0000"/>
                </a:solidFill>
              </a:rPr>
              <a:t>POSITIVO</a:t>
            </a:r>
            <a:r>
              <a:rPr lang="pt-BR" sz="2000" b="1" u="sng" dirty="0" smtClean="0">
                <a:solidFill>
                  <a:schemeClr val="tx1"/>
                </a:solidFill>
              </a:rPr>
              <a:t> PARA TB, RESISTÊNCIA À RIFAMPICINA </a:t>
            </a:r>
            <a:r>
              <a:rPr lang="pt-BR" sz="2000" b="1" u="sng" dirty="0" smtClean="0">
                <a:solidFill>
                  <a:srgbClr val="FF0000"/>
                </a:solidFill>
              </a:rPr>
              <a:t>INCONCLUSIVA</a:t>
            </a:r>
            <a:r>
              <a:rPr lang="pt-BR" sz="2000" b="1" u="sng" dirty="0" smtClean="0">
                <a:solidFill>
                  <a:schemeClr val="tx1"/>
                </a:solidFill>
              </a:rPr>
              <a:t>.</a:t>
            </a:r>
            <a:endParaRPr lang="pt-BR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5658416" y="1648728"/>
            <a:ext cx="1865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" algn="ctr">
              <a:spcAft>
                <a:spcPts val="0"/>
              </a:spcAft>
              <a:tabLst>
                <a:tab pos="1703705" algn="l"/>
              </a:tabLst>
            </a:pPr>
            <a:r>
              <a:rPr lang="pt-BR" sz="1400" dirty="0" smtClean="0"/>
              <a:t>MTB DETECTADO TRAÇOS, RESISTÊNCIA À RIFAMPICINA INDETERMINADA</a:t>
            </a:r>
            <a:endParaRPr lang="pt-BR" sz="1400" dirty="0">
              <a:latin typeface="Times New Roman"/>
              <a:ea typeface="Times New Roman"/>
            </a:endParaRPr>
          </a:p>
        </p:txBody>
      </p:sp>
      <p:pic>
        <p:nvPicPr>
          <p:cNvPr id="2054" name="Picture 6" descr="https://images.vexels.com/media/users/3/146398/isolated/preview/2f54455a2f1cffbe9dd16b56254cfb2e-kids-playing-silhouette-kids-by-vexels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02" y="1935639"/>
            <a:ext cx="1140247" cy="11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365psd.com/images/previews/bd1/population-5210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44370" r="12071" b="6561"/>
          <a:stretch/>
        </p:blipFill>
        <p:spPr bwMode="auto">
          <a:xfrm>
            <a:off x="1663330" y="1281250"/>
            <a:ext cx="1959608" cy="17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2268" y="276402"/>
            <a:ext cx="723914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DO TRM-TB (ULTRA)?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/>
          <p:cNvSpPr txBox="1"/>
          <p:nvPr/>
        </p:nvSpPr>
        <p:spPr>
          <a:xfrm>
            <a:off x="510099" y="2878254"/>
            <a:ext cx="442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POP GERAL, SAÚDE, PPL, POP RUA, INDÍGENA E CONTATOS DE TBDR</a:t>
            </a:r>
            <a:endParaRPr lang="pt-BR" sz="2000" b="1" dirty="0"/>
          </a:p>
        </p:txBody>
      </p:sp>
      <p:pic>
        <p:nvPicPr>
          <p:cNvPr id="30" name="Picture 6" descr="https://i.pinimg.com/originals/a5/8a/8b/a58a8b863103f73b968ad8c1455df524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72" y="1565679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upo 30"/>
          <p:cNvGrpSpPr/>
          <p:nvPr/>
        </p:nvGrpSpPr>
        <p:grpSpPr>
          <a:xfrm>
            <a:off x="3078178" y="3766241"/>
            <a:ext cx="3645194" cy="2247429"/>
            <a:chOff x="2229229" y="3750630"/>
            <a:chExt cx="4450770" cy="2650826"/>
          </a:xfrm>
        </p:grpSpPr>
        <p:grpSp>
          <p:nvGrpSpPr>
            <p:cNvPr id="32" name="Grupo 31"/>
            <p:cNvGrpSpPr/>
            <p:nvPr/>
          </p:nvGrpSpPr>
          <p:grpSpPr>
            <a:xfrm>
              <a:off x="2229229" y="3750630"/>
              <a:ext cx="4450770" cy="2650826"/>
              <a:chOff x="2229229" y="3750630"/>
              <a:chExt cx="4450770" cy="2650826"/>
            </a:xfrm>
          </p:grpSpPr>
          <p:pic>
            <p:nvPicPr>
              <p:cNvPr id="34" name="Imagem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9229" y="3750630"/>
                <a:ext cx="4450770" cy="2650826"/>
              </a:xfrm>
              <a:prstGeom prst="rect">
                <a:avLst/>
              </a:prstGeom>
            </p:spPr>
          </p:pic>
          <p:pic>
            <p:nvPicPr>
              <p:cNvPr id="35" name="Picture 2" descr="https://upload.wikimedia.org/wikipedia/commons/thumb/0/0b/Logo_SUS.svg/1200px-Logo_SUS.svg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00836">
                <a:off x="3806911" y="4695716"/>
                <a:ext cx="650531" cy="336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CaixaDeTexto 32"/>
            <p:cNvSpPr txBox="1"/>
            <p:nvPr/>
          </p:nvSpPr>
          <p:spPr>
            <a:xfrm rot="20031521">
              <a:off x="4459640" y="4251122"/>
              <a:ext cx="1358505" cy="32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b="1" dirty="0" smtClean="0"/>
                <a:t>Interpretação</a:t>
              </a:r>
              <a:endParaRPr lang="pt-BR" sz="1200" b="1" dirty="0"/>
            </a:p>
          </p:txBody>
        </p:sp>
      </p:grpSp>
      <p:sp>
        <p:nvSpPr>
          <p:cNvPr id="37" name="CaixaDeTexto 36"/>
          <p:cNvSpPr txBox="1"/>
          <p:nvPr/>
        </p:nvSpPr>
        <p:spPr>
          <a:xfrm>
            <a:off x="5658416" y="1648728"/>
            <a:ext cx="1865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" algn="ctr">
              <a:spcAft>
                <a:spcPts val="0"/>
              </a:spcAft>
              <a:tabLst>
                <a:tab pos="1703705" algn="l"/>
              </a:tabLst>
            </a:pPr>
            <a:r>
              <a:rPr lang="pt-BR" sz="1400" dirty="0" smtClean="0"/>
              <a:t>MTB DETECTADO TRAÇOS, RESISTÊNCIA À RIFAMPICINA INDETERMINADA</a:t>
            </a:r>
            <a:endParaRPr lang="pt-BR" sz="1400" dirty="0">
              <a:latin typeface="Times New Roman"/>
              <a:ea typeface="Times New Roman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876435" y="4172660"/>
            <a:ext cx="2317686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000" b="1" u="sng" dirty="0">
              <a:solidFill>
                <a:srgbClr val="FF0000"/>
              </a:solidFill>
            </a:endParaRPr>
          </a:p>
          <a:p>
            <a:pPr algn="ctr"/>
            <a:r>
              <a:rPr lang="pt-BR" sz="2000" b="1" u="sng" dirty="0" smtClean="0">
                <a:solidFill>
                  <a:schemeClr val="tx1"/>
                </a:solidFill>
              </a:rPr>
              <a:t>INCONCLUSIVO</a:t>
            </a:r>
          </a:p>
          <a:p>
            <a:pPr algn="ctr"/>
            <a:endParaRPr lang="pt-BR" sz="20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9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1D950A5-CEDD-45E6-862D-F611852F79F7}"/>
              </a:ext>
            </a:extLst>
          </p:cNvPr>
          <p:cNvSpPr txBox="1"/>
          <p:nvPr/>
        </p:nvSpPr>
        <p:spPr>
          <a:xfrm>
            <a:off x="938451" y="1841089"/>
            <a:ext cx="315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b="1" dirty="0" smtClean="0"/>
              <a:t> 255 </a:t>
            </a:r>
            <a:r>
              <a:rPr lang="pt-BR" sz="2400" b="1" dirty="0"/>
              <a:t>equipamentos</a:t>
            </a:r>
          </a:p>
          <a:p>
            <a:pPr marL="557213" lvl="1" indent="-214313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b="1" dirty="0" smtClean="0"/>
              <a:t> 206 </a:t>
            </a:r>
            <a:r>
              <a:rPr lang="pt-BR" sz="2400" b="1" dirty="0"/>
              <a:t>laboratórios</a:t>
            </a:r>
          </a:p>
          <a:p>
            <a:pPr marL="900113" lvl="2" indent="-214313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b="1" dirty="0" smtClean="0"/>
              <a:t> 134 </a:t>
            </a:r>
            <a:r>
              <a:rPr lang="pt-BR" sz="2400" b="1" dirty="0"/>
              <a:t>municípios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2451865" y="3168094"/>
            <a:ext cx="124417" cy="654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41D950A5-CEDD-45E6-862D-F611852F79F7}"/>
              </a:ext>
            </a:extLst>
          </p:cNvPr>
          <p:cNvSpPr txBox="1"/>
          <p:nvPr/>
        </p:nvSpPr>
        <p:spPr>
          <a:xfrm>
            <a:off x="796705" y="3959699"/>
            <a:ext cx="336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pt-BR" b="1" dirty="0"/>
              <a:t>62 equipamentos com contrato de manutenção* (24%)</a:t>
            </a:r>
          </a:p>
          <a:p>
            <a:pPr algn="ctr">
              <a:buClr>
                <a:schemeClr val="accent1">
                  <a:lumMod val="75000"/>
                </a:schemeClr>
              </a:buClr>
            </a:pPr>
            <a:endParaRPr lang="pt-BR" b="1" dirty="0"/>
          </a:p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pt-BR" b="1" dirty="0"/>
              <a:t>9 contratos em andamento (4%)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-63374" y="6662869"/>
            <a:ext cx="287900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50" dirty="0"/>
              <a:t>*Levantamento realizado com a </a:t>
            </a:r>
            <a:r>
              <a:rPr lang="pt-BR" sz="750" dirty="0" err="1" smtClean="0"/>
              <a:t>Cepheid</a:t>
            </a:r>
            <a:r>
              <a:rPr lang="pt-BR" sz="750" dirty="0" smtClean="0"/>
              <a:t>® </a:t>
            </a:r>
            <a:r>
              <a:rPr lang="pt-BR" sz="750" dirty="0"/>
              <a:t>em </a:t>
            </a:r>
            <a:r>
              <a:rPr lang="pt-BR" sz="750" dirty="0" smtClean="0"/>
              <a:t>fevereiro/2020</a:t>
            </a:r>
            <a:endParaRPr lang="pt-BR" sz="750" dirty="0"/>
          </a:p>
        </p:txBody>
      </p:sp>
      <p:grpSp>
        <p:nvGrpSpPr>
          <p:cNvPr id="47" name="Grupo 46"/>
          <p:cNvGrpSpPr/>
          <p:nvPr/>
        </p:nvGrpSpPr>
        <p:grpSpPr>
          <a:xfrm>
            <a:off x="4052105" y="1642729"/>
            <a:ext cx="5011720" cy="3711921"/>
            <a:chOff x="5724765" y="1654540"/>
            <a:chExt cx="5081212" cy="3846221"/>
          </a:xfrm>
        </p:grpSpPr>
        <p:sp>
          <p:nvSpPr>
            <p:cNvPr id="4" name="Text Box 156"/>
            <p:cNvSpPr txBox="1">
              <a:spLocks noChangeArrowheads="1"/>
            </p:cNvSpPr>
            <p:nvPr/>
          </p:nvSpPr>
          <p:spPr bwMode="auto">
            <a:xfrm>
              <a:off x="5724765" y="1654540"/>
              <a:ext cx="4580047" cy="274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000" b="1" dirty="0"/>
                <a:t>Figura 1. Número de equipamentos e a distribuição no país. </a:t>
              </a:r>
              <a:endParaRPr lang="pt-BR" sz="1000" dirty="0">
                <a:latin typeface="Calibri" pitchFamily="34" charset="0"/>
              </a:endParaRPr>
            </a:p>
          </p:txBody>
        </p:sp>
        <p:pic>
          <p:nvPicPr>
            <p:cNvPr id="8" name="Picture 16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7876" y="1900761"/>
              <a:ext cx="3747696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ipse 8"/>
            <p:cNvSpPr/>
            <p:nvPr/>
          </p:nvSpPr>
          <p:spPr>
            <a:xfrm>
              <a:off x="9843002" y="3519233"/>
              <a:ext cx="216000" cy="216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600" dirty="0"/>
            </a:p>
          </p:txBody>
        </p:sp>
        <p:sp>
          <p:nvSpPr>
            <p:cNvPr id="10" name="Elipse 9"/>
            <p:cNvSpPr/>
            <p:nvPr/>
          </p:nvSpPr>
          <p:spPr>
            <a:xfrm>
              <a:off x="9812753" y="3783011"/>
              <a:ext cx="288000" cy="288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600" dirty="0"/>
            </a:p>
          </p:txBody>
        </p:sp>
        <p:sp>
          <p:nvSpPr>
            <p:cNvPr id="11" name="Elipse 10"/>
            <p:cNvSpPr/>
            <p:nvPr/>
          </p:nvSpPr>
          <p:spPr>
            <a:xfrm>
              <a:off x="9900287" y="3363455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6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0204356" y="3309733"/>
              <a:ext cx="437512" cy="23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2 a 5 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0167147" y="3526059"/>
              <a:ext cx="496020" cy="23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6  a 29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0103552" y="4191212"/>
              <a:ext cx="702425" cy="23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63 ou mais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9814787" y="2983422"/>
              <a:ext cx="825584" cy="2981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800" b="1" dirty="0">
                  <a:solidFill>
                    <a:schemeClr val="tx1"/>
                  </a:solidFill>
                </a:rPr>
                <a:t>TB = 255 equipamentos</a:t>
              </a:r>
            </a:p>
          </p:txBody>
        </p:sp>
        <p:sp>
          <p:nvSpPr>
            <p:cNvPr id="16" name="Elipse 15"/>
            <p:cNvSpPr/>
            <p:nvPr/>
          </p:nvSpPr>
          <p:spPr>
            <a:xfrm>
              <a:off x="6413737" y="2754655"/>
              <a:ext cx="216000" cy="216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17" name="Elipse 16"/>
            <p:cNvSpPr/>
            <p:nvPr/>
          </p:nvSpPr>
          <p:spPr>
            <a:xfrm>
              <a:off x="8188731" y="4481357"/>
              <a:ext cx="360000" cy="360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18" name="Elipse 17"/>
            <p:cNvSpPr/>
            <p:nvPr/>
          </p:nvSpPr>
          <p:spPr>
            <a:xfrm>
              <a:off x="6991797" y="2059343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19" name="Elipse 18"/>
            <p:cNvSpPr/>
            <p:nvPr/>
          </p:nvSpPr>
          <p:spPr>
            <a:xfrm>
              <a:off x="7839825" y="2167343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0" name="Elipse 19"/>
            <p:cNvSpPr/>
            <p:nvPr/>
          </p:nvSpPr>
          <p:spPr>
            <a:xfrm>
              <a:off x="6165748" y="3242668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1" name="Elipse 20"/>
            <p:cNvSpPr/>
            <p:nvPr/>
          </p:nvSpPr>
          <p:spPr>
            <a:xfrm>
              <a:off x="8396544" y="2668843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2" name="Elipse 21"/>
            <p:cNvSpPr/>
            <p:nvPr/>
          </p:nvSpPr>
          <p:spPr>
            <a:xfrm>
              <a:off x="8695229" y="2889766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3" name="Elipse 22"/>
            <p:cNvSpPr/>
            <p:nvPr/>
          </p:nvSpPr>
          <p:spPr>
            <a:xfrm>
              <a:off x="9285745" y="2835766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4" name="Elipse 23"/>
            <p:cNvSpPr/>
            <p:nvPr/>
          </p:nvSpPr>
          <p:spPr>
            <a:xfrm>
              <a:off x="9370390" y="298342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5" name="Elipse 24"/>
            <p:cNvSpPr/>
            <p:nvPr/>
          </p:nvSpPr>
          <p:spPr>
            <a:xfrm>
              <a:off x="9276220" y="3251359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6" name="Elipse 25"/>
            <p:cNvSpPr/>
            <p:nvPr/>
          </p:nvSpPr>
          <p:spPr>
            <a:xfrm>
              <a:off x="9168713" y="3378619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7" name="Elipse 26"/>
            <p:cNvSpPr/>
            <p:nvPr/>
          </p:nvSpPr>
          <p:spPr>
            <a:xfrm>
              <a:off x="8134731" y="3143359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8" name="Elipse 27"/>
            <p:cNvSpPr/>
            <p:nvPr/>
          </p:nvSpPr>
          <p:spPr>
            <a:xfrm>
              <a:off x="7893825" y="3910118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9" name="Elipse 28"/>
            <p:cNvSpPr/>
            <p:nvPr/>
          </p:nvSpPr>
          <p:spPr>
            <a:xfrm>
              <a:off x="8177028" y="3585336"/>
              <a:ext cx="216000" cy="216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30" name="Elipse 29"/>
            <p:cNvSpPr/>
            <p:nvPr/>
          </p:nvSpPr>
          <p:spPr>
            <a:xfrm>
              <a:off x="7448838" y="340089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31" name="Elipse 30"/>
            <p:cNvSpPr/>
            <p:nvPr/>
          </p:nvSpPr>
          <p:spPr>
            <a:xfrm>
              <a:off x="7311242" y="4162413"/>
              <a:ext cx="216000" cy="216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32" name="Elipse 31"/>
            <p:cNvSpPr/>
            <p:nvPr/>
          </p:nvSpPr>
          <p:spPr>
            <a:xfrm>
              <a:off x="7502838" y="2953178"/>
              <a:ext cx="216000" cy="216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33" name="Elipse 32"/>
            <p:cNvSpPr/>
            <p:nvPr/>
          </p:nvSpPr>
          <p:spPr>
            <a:xfrm>
              <a:off x="8358076" y="4122554"/>
              <a:ext cx="216000" cy="216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34" name="Elipse 33"/>
            <p:cNvSpPr/>
            <p:nvPr/>
          </p:nvSpPr>
          <p:spPr>
            <a:xfrm>
              <a:off x="7594818" y="4503845"/>
              <a:ext cx="216000" cy="216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35" name="Elipse 34"/>
            <p:cNvSpPr/>
            <p:nvPr/>
          </p:nvSpPr>
          <p:spPr>
            <a:xfrm>
              <a:off x="8080127" y="4845696"/>
              <a:ext cx="216000" cy="216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36" name="Elipse 35"/>
            <p:cNvSpPr/>
            <p:nvPr/>
          </p:nvSpPr>
          <p:spPr>
            <a:xfrm>
              <a:off x="7545536" y="5102260"/>
              <a:ext cx="216000" cy="216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37" name="Elipse 36"/>
            <p:cNvSpPr/>
            <p:nvPr/>
          </p:nvSpPr>
          <p:spPr>
            <a:xfrm>
              <a:off x="8769327" y="4365400"/>
              <a:ext cx="288000" cy="288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38" name="Elipse 37"/>
            <p:cNvSpPr/>
            <p:nvPr/>
          </p:nvSpPr>
          <p:spPr>
            <a:xfrm>
              <a:off x="8799026" y="3564387"/>
              <a:ext cx="216000" cy="216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39" name="Elipse 38"/>
            <p:cNvSpPr/>
            <p:nvPr/>
          </p:nvSpPr>
          <p:spPr>
            <a:xfrm>
              <a:off x="9353755" y="3081499"/>
              <a:ext cx="216000" cy="216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0" name="Elipse 39"/>
            <p:cNvSpPr/>
            <p:nvPr/>
          </p:nvSpPr>
          <p:spPr>
            <a:xfrm>
              <a:off x="8907630" y="4122553"/>
              <a:ext cx="216000" cy="216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1" name="Elipse 40"/>
            <p:cNvSpPr/>
            <p:nvPr/>
          </p:nvSpPr>
          <p:spPr>
            <a:xfrm>
              <a:off x="6810896" y="3469042"/>
              <a:ext cx="216000" cy="216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2" name="Elipse 41"/>
            <p:cNvSpPr/>
            <p:nvPr/>
          </p:nvSpPr>
          <p:spPr>
            <a:xfrm>
              <a:off x="8861365" y="2552983"/>
              <a:ext cx="216000" cy="216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10130459" y="3805516"/>
              <a:ext cx="554529" cy="23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30  a 62</a:t>
              </a:r>
            </a:p>
          </p:txBody>
        </p:sp>
        <p:sp>
          <p:nvSpPr>
            <p:cNvPr id="45" name="Elipse 44"/>
            <p:cNvSpPr/>
            <p:nvPr/>
          </p:nvSpPr>
          <p:spPr>
            <a:xfrm>
              <a:off x="9781471" y="4118789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600" dirty="0"/>
            </a:p>
          </p:txBody>
        </p:sp>
      </p:grpSp>
      <p:sp>
        <p:nvSpPr>
          <p:cNvPr id="49" name="Retângulo 48"/>
          <p:cNvSpPr/>
          <p:nvPr/>
        </p:nvSpPr>
        <p:spPr>
          <a:xfrm>
            <a:off x="112268" y="276402"/>
            <a:ext cx="723914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 LABORATORIAL DE TRM-TB (ULTRA)?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1720" y="1690533"/>
            <a:ext cx="4327773" cy="3664117"/>
          </a:xfrm>
          <a:prstGeom prst="rect">
            <a:avLst/>
          </a:prstGeom>
        </p:spPr>
      </p:pic>
      <p:sp>
        <p:nvSpPr>
          <p:cNvPr id="51" name="CaixaDeTexto 50">
            <a:extLst>
              <a:ext uri="{FF2B5EF4-FFF2-40B4-BE49-F238E27FC236}">
                <a16:creationId xmlns="" xmlns:a16="http://schemas.microsoft.com/office/drawing/2014/main" id="{41D950A5-CEDD-45E6-862D-F611852F79F7}"/>
              </a:ext>
            </a:extLst>
          </p:cNvPr>
          <p:cNvSpPr txBox="1"/>
          <p:nvPr/>
        </p:nvSpPr>
        <p:spPr>
          <a:xfrm>
            <a:off x="1295392" y="2903005"/>
            <a:ext cx="2696058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000" b="1" dirty="0"/>
              <a:t>6 equipamentos</a:t>
            </a:r>
          </a:p>
          <a:p>
            <a:pPr marL="557213" lvl="1" indent="-214313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000" b="1" dirty="0"/>
              <a:t>6 laboratórios</a:t>
            </a:r>
          </a:p>
          <a:p>
            <a:pPr marL="900113" lvl="2" indent="-214313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000" b="1" dirty="0"/>
              <a:t>4 municípios</a:t>
            </a:r>
          </a:p>
        </p:txBody>
      </p:sp>
      <p:pic>
        <p:nvPicPr>
          <p:cNvPr id="52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5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/>
          <p:cNvSpPr/>
          <p:nvPr/>
        </p:nvSpPr>
        <p:spPr>
          <a:xfrm>
            <a:off x="112268" y="276402"/>
            <a:ext cx="723914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 LABORATORIAL DE TRM-TB (ULTRA)?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ixaDeTexto 53"/>
          <p:cNvSpPr txBox="1"/>
          <p:nvPr/>
        </p:nvSpPr>
        <p:spPr>
          <a:xfrm>
            <a:off x="-63374" y="6662869"/>
            <a:ext cx="287900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50" dirty="0" smtClean="0"/>
              <a:t>Relatório </a:t>
            </a:r>
            <a:r>
              <a:rPr lang="pt-BR" sz="750" dirty="0" err="1" smtClean="0"/>
              <a:t>FormSUS</a:t>
            </a:r>
            <a:r>
              <a:rPr lang="pt-BR" sz="750" dirty="0" smtClean="0"/>
              <a:t> da RTR-TB</a:t>
            </a:r>
            <a:endParaRPr lang="pt-BR" sz="750" dirty="0"/>
          </a:p>
        </p:txBody>
      </p:sp>
      <p:graphicFrame>
        <p:nvGraphicFramePr>
          <p:cNvPr id="55" name="Gráfico 5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799441"/>
              </p:ext>
            </p:extLst>
          </p:nvPr>
        </p:nvGraphicFramePr>
        <p:xfrm>
          <a:off x="289711" y="1593410"/>
          <a:ext cx="8283920" cy="413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994882" y="1224078"/>
            <a:ext cx="535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Produtividade anual da RTR-TB de Mato Grosso do Sul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5888169" y="2308634"/>
            <a:ext cx="2567767" cy="311439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729">
            <a:off x="8110739" y="2207986"/>
            <a:ext cx="808090" cy="5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269" y="1198095"/>
            <a:ext cx="8864600" cy="1036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(...)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- Orientar as famílias quanto à utilização dos serviços de saúde disponíveis;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(...)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56917" y="6661792"/>
            <a:ext cx="1696298" cy="1962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675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Nacional de Atenção Básica (PNAB)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2269" y="276402"/>
            <a:ext cx="2974963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 DOS ACS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269" y="2214043"/>
            <a:ext cx="889955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- Desenvolver ações que busquem a integração entre a equipe de saúde e a população </a:t>
            </a:r>
            <a:r>
              <a:rPr 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adscrita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UBS, considerando as características e as finalidades do trabalho de acompanhamento de indivíduos e grupos sociais ou coletividade; </a:t>
            </a: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112269" y="3081666"/>
            <a:ext cx="8899557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Desenvolver atividades de promoção da saúde, de prevenção das doenças e agravos e de vigilância à saúde, por meio de visitas domiciliares e de ações educativas individuais e coletivas nos domicílios e na comunidade, por exemplo, combate à dengue, malária, leishmaniose, entre outras, mantendo a equipe informada, principalmente a respeito das situações de risco</a:t>
            </a:r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1600" dirty="0"/>
          </a:p>
        </p:txBody>
      </p:sp>
      <p:sp>
        <p:nvSpPr>
          <p:cNvPr id="8" name="Retângulo 7"/>
          <p:cNvSpPr/>
          <p:nvPr/>
        </p:nvSpPr>
        <p:spPr>
          <a:xfrm>
            <a:off x="112268" y="4202787"/>
            <a:ext cx="8899557" cy="1661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VIII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Estar em contato permanente com as famílias, desenvolvendo ações educativas, visando à promoção da saúde, à prevenção das doenças e ao acompanhamento das pessoas com problemas de saúde, bem como ao acompanhamento das condicionalidades do Programa Bolsa-Família ou de qualquer outro programa similar de transferência de renda e enfrentamento de vulnerabilidades implantado pelo governo federal, estadual e municipal, de acordo com o planejamento da equipe. É permitido ao ACS desenvolver outras atividades nas Unidades Básicas de Saúde, desde que vinculadas às atribuições </a:t>
            </a:r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acima.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243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/>
          <p:cNvSpPr/>
          <p:nvPr/>
        </p:nvSpPr>
        <p:spPr>
          <a:xfrm>
            <a:off x="112268" y="276402"/>
            <a:ext cx="723914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 LABORATORIAL DE TRM-TB (ULTRA)?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ixaDeTexto 53"/>
          <p:cNvSpPr txBox="1"/>
          <p:nvPr/>
        </p:nvSpPr>
        <p:spPr>
          <a:xfrm>
            <a:off x="-63374" y="6662869"/>
            <a:ext cx="287900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50" dirty="0" smtClean="0"/>
              <a:t>Relatório </a:t>
            </a:r>
            <a:r>
              <a:rPr lang="pt-BR" sz="750" dirty="0" err="1" smtClean="0"/>
              <a:t>FormSUS</a:t>
            </a:r>
            <a:r>
              <a:rPr lang="pt-BR" sz="750" dirty="0" smtClean="0"/>
              <a:t> da RTR-TB</a:t>
            </a:r>
            <a:endParaRPr lang="pt-BR" sz="75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067136"/>
              </p:ext>
            </p:extLst>
          </p:nvPr>
        </p:nvGraphicFramePr>
        <p:xfrm>
          <a:off x="436125" y="1721576"/>
          <a:ext cx="8347294" cy="415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81722" y="1231821"/>
            <a:ext cx="785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Recebimento e uso de cartuchos pela RTR-TB de Mato Grosso do Sul em 2019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81722" y="1231821"/>
            <a:ext cx="785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Recebimento e uso de cartuchos pela RTR-TB de Mato Grosso do Sul em 2019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12268" y="276402"/>
            <a:ext cx="723914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 LABORATORIAL DE TRM-TB (ULTRA)?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ixaDeTexto 53"/>
          <p:cNvSpPr txBox="1"/>
          <p:nvPr/>
        </p:nvSpPr>
        <p:spPr>
          <a:xfrm>
            <a:off x="-63374" y="6662869"/>
            <a:ext cx="287900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50" dirty="0" smtClean="0"/>
              <a:t>Relatório </a:t>
            </a:r>
            <a:r>
              <a:rPr lang="pt-BR" sz="750" dirty="0" err="1" smtClean="0"/>
              <a:t>FormSUS</a:t>
            </a:r>
            <a:r>
              <a:rPr lang="pt-BR" sz="750" dirty="0" smtClean="0"/>
              <a:t> da RTR-TB</a:t>
            </a:r>
            <a:endParaRPr lang="pt-BR" sz="75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989778"/>
              </p:ext>
            </p:extLst>
          </p:nvPr>
        </p:nvGraphicFramePr>
        <p:xfrm>
          <a:off x="436125" y="1721576"/>
          <a:ext cx="8347294" cy="415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70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 48"/>
          <p:cNvSpPr/>
          <p:nvPr/>
        </p:nvSpPr>
        <p:spPr>
          <a:xfrm>
            <a:off x="112268" y="276402"/>
            <a:ext cx="723914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 LABORATORIAL DE TRM-TB (ULTRA)?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Gráfico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110457"/>
              </p:ext>
            </p:extLst>
          </p:nvPr>
        </p:nvGraphicFramePr>
        <p:xfrm>
          <a:off x="357187" y="919162"/>
          <a:ext cx="8429626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-63374" y="6662869"/>
            <a:ext cx="287900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50" dirty="0" smtClean="0"/>
              <a:t>Relatório </a:t>
            </a:r>
            <a:r>
              <a:rPr lang="pt-BR" sz="750" dirty="0" err="1" smtClean="0"/>
              <a:t>FormSUS</a:t>
            </a:r>
            <a:r>
              <a:rPr lang="pt-BR" sz="750" dirty="0" smtClean="0"/>
              <a:t> da RTR-TB</a:t>
            </a:r>
            <a:endParaRPr lang="pt-BR" sz="750" dirty="0"/>
          </a:p>
        </p:txBody>
      </p:sp>
      <p:sp>
        <p:nvSpPr>
          <p:cNvPr id="2" name="Seta para baixo 1"/>
          <p:cNvSpPr/>
          <p:nvPr/>
        </p:nvSpPr>
        <p:spPr>
          <a:xfrm>
            <a:off x="8383509" y="4282289"/>
            <a:ext cx="208230" cy="48888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1198867" y="136080"/>
            <a:ext cx="6884450" cy="6721919"/>
            <a:chOff x="2226195" y="0"/>
            <a:chExt cx="7074568" cy="685800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26195" y="0"/>
              <a:ext cx="7074568" cy="6858000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4423956" y="245042"/>
              <a:ext cx="4876807" cy="533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latin typeface="Britannic Bold" panose="020B0903060703020204" pitchFamily="34" charset="0"/>
                </a:rPr>
                <a:t>QUANTOS COMPRIMIDOS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186189" y="918493"/>
              <a:ext cx="2416876" cy="9734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Britannic Bold" panose="020B0903060703020204" pitchFamily="34" charset="0"/>
                </a:rPr>
                <a:t>SÃO </a:t>
              </a:r>
            </a:p>
            <a:p>
              <a:pPr algn="ctr"/>
              <a:r>
                <a:rPr lang="pt-BR" sz="2800" dirty="0">
                  <a:latin typeface="Britannic Bold" panose="020B0903060703020204" pitchFamily="34" charset="0"/>
                </a:rPr>
                <a:t>NECESSÁRIOS</a:t>
              </a:r>
            </a:p>
          </p:txBody>
        </p:sp>
        <p:sp>
          <p:nvSpPr>
            <p:cNvPr id="9" name="Retângulo 8"/>
            <p:cNvSpPr/>
            <p:nvPr/>
          </p:nvSpPr>
          <p:spPr>
            <a:xfrm>
              <a:off x="4504316" y="2389045"/>
              <a:ext cx="4676970" cy="84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400" dirty="0">
                  <a:latin typeface="Britannic Bold" panose="020B0903060703020204" pitchFamily="34" charset="0"/>
                </a:rPr>
                <a:t>PARA TRATAR UMA PESSOA COM TB SENSÍVEL? </a:t>
              </a:r>
            </a:p>
          </p:txBody>
        </p:sp>
      </p:grpSp>
      <p:pic>
        <p:nvPicPr>
          <p:cNvPr id="12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32404" y="6491335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Adaptado de:</a:t>
            </a:r>
          </a:p>
          <a:p>
            <a:r>
              <a:rPr lang="pt-BR" sz="1000" i="1" dirty="0" smtClean="0"/>
              <a:t>Médico Sem Fronteiras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3091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0895" y="1"/>
            <a:ext cx="6912000" cy="679884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327370" y="5913014"/>
            <a:ext cx="4570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720 COMPRIMIDOS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2404" y="6491335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Adaptado de:</a:t>
            </a:r>
          </a:p>
          <a:p>
            <a:r>
              <a:rPr lang="pt-BR" sz="1000" i="1" dirty="0" smtClean="0"/>
              <a:t>Médico Sem Fronteiras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9055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1198867" y="136080"/>
            <a:ext cx="6884450" cy="6721919"/>
            <a:chOff x="2226195" y="0"/>
            <a:chExt cx="7074568" cy="685800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26195" y="0"/>
              <a:ext cx="7074568" cy="6858000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4423956" y="245042"/>
              <a:ext cx="4876807" cy="533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latin typeface="Britannic Bold" panose="020B0903060703020204" pitchFamily="34" charset="0"/>
                </a:rPr>
                <a:t>QUANTOS COMPRIMIDOS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186189" y="918493"/>
              <a:ext cx="2416876" cy="9734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Britannic Bold" panose="020B0903060703020204" pitchFamily="34" charset="0"/>
                </a:rPr>
                <a:t>SÃO </a:t>
              </a:r>
            </a:p>
            <a:p>
              <a:pPr algn="ctr"/>
              <a:r>
                <a:rPr lang="pt-BR" sz="2800" dirty="0">
                  <a:latin typeface="Britannic Bold" panose="020B0903060703020204" pitchFamily="34" charset="0"/>
                </a:rPr>
                <a:t>NECESSÁRIOS</a:t>
              </a:r>
            </a:p>
          </p:txBody>
        </p:sp>
        <p:sp>
          <p:nvSpPr>
            <p:cNvPr id="9" name="Retângulo 8"/>
            <p:cNvSpPr/>
            <p:nvPr/>
          </p:nvSpPr>
          <p:spPr>
            <a:xfrm>
              <a:off x="4504316" y="2389045"/>
              <a:ext cx="4676970" cy="84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400" dirty="0">
                  <a:latin typeface="Britannic Bold" panose="020B0903060703020204" pitchFamily="34" charset="0"/>
                </a:rPr>
                <a:t>PARA TRATAR UMA PESSOA COM TB DR? </a:t>
              </a:r>
            </a:p>
          </p:txBody>
        </p:sp>
      </p:grpSp>
      <p:pic>
        <p:nvPicPr>
          <p:cNvPr id="12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32404" y="6491335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Adaptado de:</a:t>
            </a:r>
          </a:p>
          <a:p>
            <a:r>
              <a:rPr lang="pt-BR" sz="1000" i="1" dirty="0" smtClean="0"/>
              <a:t>Médico Sem Fronteiras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2130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1207914" y="0"/>
            <a:ext cx="6912000" cy="6836503"/>
            <a:chOff x="2226195" y="55931"/>
            <a:chExt cx="6987126" cy="6858000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26195" y="55931"/>
              <a:ext cx="6987126" cy="6858000"/>
            </a:xfrm>
            <a:prstGeom prst="rect">
              <a:avLst/>
            </a:prstGeom>
          </p:spPr>
        </p:pic>
        <p:sp>
          <p:nvSpPr>
            <p:cNvPr id="2" name="CaixaDeTexto 1"/>
            <p:cNvSpPr txBox="1"/>
            <p:nvPr/>
          </p:nvSpPr>
          <p:spPr>
            <a:xfrm>
              <a:off x="7018867" y="2039891"/>
              <a:ext cx="2125133" cy="30102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350" b="1" dirty="0"/>
                <a:t>500 COMPRIMIDOS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018866" y="5619446"/>
              <a:ext cx="2125133" cy="32501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350" b="1" dirty="0"/>
                <a:t>1.000 COMPRIMIDOS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-32404" y="6491335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Adaptado de:</a:t>
            </a:r>
          </a:p>
          <a:p>
            <a:r>
              <a:rPr lang="pt-BR" sz="1000" i="1" dirty="0" smtClean="0"/>
              <a:t>Médico Sem Fronteiras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242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-32404" y="6491335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Adaptado de:</a:t>
            </a:r>
          </a:p>
          <a:p>
            <a:r>
              <a:rPr lang="pt-BR" sz="1000" i="1" dirty="0" smtClean="0"/>
              <a:t>Médico Sem Fronteiras</a:t>
            </a:r>
            <a:endParaRPr lang="pt-BR" sz="1000" dirty="0"/>
          </a:p>
        </p:txBody>
      </p:sp>
      <p:grpSp>
        <p:nvGrpSpPr>
          <p:cNvPr id="4" name="Grupo 3"/>
          <p:cNvGrpSpPr/>
          <p:nvPr/>
        </p:nvGrpSpPr>
        <p:grpSpPr>
          <a:xfrm>
            <a:off x="1198861" y="55458"/>
            <a:ext cx="6972300" cy="6781045"/>
            <a:chOff x="1198861" y="55458"/>
            <a:chExt cx="6972300" cy="6781045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98861" y="55458"/>
              <a:ext cx="6972300" cy="6781045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5997344" y="5970680"/>
              <a:ext cx="2124000" cy="32036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350" b="1" dirty="0"/>
                <a:t>2.000 COMPRIMIDOS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997344" y="2431318"/>
              <a:ext cx="2096452" cy="32036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350" b="1" dirty="0"/>
                <a:t>1.500 COMPRIMIDOS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9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241422" y="0"/>
            <a:ext cx="6939979" cy="6858000"/>
            <a:chOff x="1241422" y="0"/>
            <a:chExt cx="6939979" cy="68580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41422" y="0"/>
              <a:ext cx="6939979" cy="6858000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5995584" y="6437474"/>
              <a:ext cx="2124000" cy="3000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350" b="1" dirty="0"/>
                <a:t>3.000 COMPRIMIDOS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-32404" y="6491335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Adaptado de:</a:t>
            </a:r>
          </a:p>
          <a:p>
            <a:r>
              <a:rPr lang="pt-BR" sz="1000" i="1" dirty="0" smtClean="0"/>
              <a:t>Médico Sem Fronteiras</a:t>
            </a:r>
            <a:endParaRPr lang="pt-BR" sz="1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970185" y="2404159"/>
            <a:ext cx="2096452" cy="3203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350" b="1" dirty="0"/>
              <a:t>1.500 COMPRIMIDOS</a:t>
            </a:r>
          </a:p>
        </p:txBody>
      </p:sp>
    </p:spTree>
    <p:extLst>
      <p:ext uri="{BB962C8B-B14F-4D97-AF65-F5344CB8AC3E}">
        <p14:creationId xmlns:p14="http://schemas.microsoft.com/office/powerpoint/2010/main" val="20275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241422" y="0"/>
            <a:ext cx="6939979" cy="6858000"/>
            <a:chOff x="1241422" y="0"/>
            <a:chExt cx="6939979" cy="68580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1241422" y="0"/>
              <a:ext cx="6939979" cy="6858000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5995584" y="6437474"/>
              <a:ext cx="2124000" cy="300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350" b="1" dirty="0">
                  <a:solidFill>
                    <a:schemeClr val="bg1">
                      <a:lumMod val="95000"/>
                    </a:schemeClr>
                  </a:solidFill>
                </a:rPr>
                <a:t>3.000 COMPRIMIDOS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-32404" y="6491335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Adaptado de:</a:t>
            </a:r>
          </a:p>
          <a:p>
            <a:r>
              <a:rPr lang="pt-BR" sz="1000" i="1" dirty="0" smtClean="0"/>
              <a:t>Médico Sem Fronteiras</a:t>
            </a:r>
            <a:endParaRPr lang="pt-BR" sz="1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970185" y="2404159"/>
            <a:ext cx="2096452" cy="300082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chemeClr val="bg1">
                    <a:lumMod val="95000"/>
                  </a:schemeClr>
                </a:solidFill>
              </a:rPr>
              <a:t>1.500 COMPRIMIDOS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2317687" y="2463951"/>
            <a:ext cx="6930428" cy="3210947"/>
          </a:xfrm>
        </p:spPr>
        <p:txBody>
          <a:bodyPr/>
          <a:lstStyle/>
          <a:p>
            <a:pPr marL="0" indent="0">
              <a:buNone/>
            </a:pPr>
            <a:r>
              <a:rPr lang="pt-BR" sz="3600" b="1" dirty="0" smtClean="0"/>
              <a:t>Continua...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9126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56917" y="6661792"/>
            <a:ext cx="1696298" cy="1962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675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Nacional de Atenção Básica (PNAB)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2269" y="276402"/>
            <a:ext cx="2974963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 DOS ACS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12268" y="1198095"/>
            <a:ext cx="8899558" cy="4666109"/>
            <a:chOff x="112268" y="1198095"/>
            <a:chExt cx="8899558" cy="4666109"/>
          </a:xfrm>
        </p:grpSpPr>
        <p:sp>
          <p:nvSpPr>
            <p:cNvPr id="4" name="Retângulo 3"/>
            <p:cNvSpPr/>
            <p:nvPr/>
          </p:nvSpPr>
          <p:spPr>
            <a:xfrm>
              <a:off x="112269" y="1198095"/>
              <a:ext cx="8864600" cy="1036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(...)</a:t>
              </a:r>
            </a:p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 -</a:t>
              </a:r>
              <a:r>
                <a:rPr lang="pt-BR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BR" sz="1600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Orientar as famílias quanto à utilização dos</a:t>
              </a:r>
              <a:r>
                <a:rPr lang="pt-BR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BR" sz="1600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serviços de saúde disponíveis</a:t>
              </a:r>
              <a:r>
                <a:rPr lang="pt-BR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pt-B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(...)</a:t>
              </a:r>
              <a:endPara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12269" y="2214043"/>
              <a:ext cx="8899557" cy="882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 - </a:t>
              </a:r>
              <a:r>
                <a:rPr lang="pt-BR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Desenvolver ações que busquem a </a:t>
              </a:r>
              <a:r>
                <a:rPr lang="pt-BR" sz="1600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integração entre a equipe de saúde e a população</a:t>
              </a:r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BR" sz="1600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adscrita</a:t>
              </a:r>
              <a:r>
                <a:rPr lang="pt-BR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à UBS, considerando as características e as finalidades do trabalho de acompanhamento de indivíduos e grupos sociais ou coletividade; </a:t>
              </a:r>
              <a:endParaRPr lang="pt-BR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112269" y="3081666"/>
              <a:ext cx="8899557" cy="1146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pt-B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VII </a:t>
              </a:r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pt-BR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Desenvolver atividades de</a:t>
              </a:r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BR" sz="1600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promoção da saúde, de prevenção das doenças e agravos e de vigilância à saúde</a:t>
              </a:r>
              <a:r>
                <a:rPr lang="pt-BR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por meio de visitas domiciliares e de ações educativas individuais e coletivas nos domicílios e na comunidade, por exemplo, combate à dengue, malária, leishmaniose, entre outras, </a:t>
              </a:r>
              <a:r>
                <a:rPr lang="pt-BR" sz="1600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mantendo a equipe informada, principalmente a respeito das situações de risco</a:t>
              </a:r>
              <a:r>
                <a:rPr lang="pt-B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  <a:endParaRPr lang="pt-BR" sz="1600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12268" y="4202787"/>
              <a:ext cx="8899557" cy="1661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pt-B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VIII </a:t>
              </a:r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pt-BR" sz="1600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Estar em contato permanente com as famílias</a:t>
              </a:r>
              <a:r>
                <a:rPr lang="pt-BR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desenvolvendo ações educativas, visando à promoção da saúde, à prevenção das doenças e ao acompanhamento das pessoas com problemas de saúde, bem como ao acompanhamento das condicionalidades do Programa Bolsa-Família ou de qualquer outro programa similar de transferência de renda e enfrentamento de vulnerabilidades implantado pelo governo federal, </a:t>
              </a:r>
              <a:r>
                <a:rPr lang="pt-BR" sz="1600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estadual </a:t>
              </a:r>
              <a:r>
                <a:rPr lang="pt-BR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 municipal, de acordo com o planejamento da equipe. É permitido ao ACS desenvolver outras atividades nas Unidades Básicas de Saúde, desde que vinculadas às atribuições </a:t>
              </a:r>
              <a:r>
                <a:rPr lang="pt-BR" sz="1600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acima.</a:t>
              </a:r>
              <a:endParaRPr lang="pt-BR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" name="Seta dobrada para cima 8"/>
            <p:cNvSpPr/>
            <p:nvPr/>
          </p:nvSpPr>
          <p:spPr>
            <a:xfrm rot="5400000">
              <a:off x="2643611" y="1765428"/>
              <a:ext cx="561315" cy="1013988"/>
            </a:xfrm>
            <a:prstGeom prst="bentUpArrow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pt-BR" sz="1100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454648" y="2267614"/>
              <a:ext cx="10080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Promovendo</a:t>
              </a:r>
              <a:endParaRPr lang="pt-BR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Seta dobrada para cima 10"/>
            <p:cNvSpPr/>
            <p:nvPr/>
          </p:nvSpPr>
          <p:spPr>
            <a:xfrm rot="5400000">
              <a:off x="1954039" y="2633050"/>
              <a:ext cx="561315" cy="1013988"/>
            </a:xfrm>
            <a:prstGeom prst="bentUpArrow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pt-BR" sz="11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765076" y="3135236"/>
              <a:ext cx="979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Com foco na</a:t>
              </a:r>
              <a:endParaRPr lang="pt-BR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Seta dobrada para cima 12"/>
            <p:cNvSpPr/>
            <p:nvPr/>
          </p:nvSpPr>
          <p:spPr>
            <a:xfrm rot="5400000">
              <a:off x="6397782" y="3153057"/>
              <a:ext cx="561315" cy="1013988"/>
            </a:xfrm>
            <a:prstGeom prst="bentUpArrow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pt-BR" sz="1100" dirty="0"/>
            </a:p>
          </p:txBody>
        </p:sp>
      </p:grpSp>
      <p:pic>
        <p:nvPicPr>
          <p:cNvPr id="17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316" y="4406"/>
            <a:ext cx="6961017" cy="68535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973738" y="3262789"/>
            <a:ext cx="2160000" cy="324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350" b="1" dirty="0"/>
              <a:t>4.936 COMPRIMIDOS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404" y="6491335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Adaptado de:</a:t>
            </a:r>
          </a:p>
          <a:p>
            <a:r>
              <a:rPr lang="pt-BR" sz="1000" i="1" dirty="0" smtClean="0"/>
              <a:t>Médico Sem Fronteiras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9947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8283" y="0"/>
            <a:ext cx="6908059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955630" y="3725343"/>
            <a:ext cx="2160000" cy="324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350" b="1" dirty="0"/>
              <a:t>8.872 COMPRIMIDOS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32404" y="6491335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Adaptado de:</a:t>
            </a:r>
          </a:p>
          <a:p>
            <a:r>
              <a:rPr lang="pt-BR" sz="1000" i="1" dirty="0" smtClean="0"/>
              <a:t>Médico Sem Fronteiras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8592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6060" y="-9053"/>
            <a:ext cx="6905323" cy="68552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32404" y="6491335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Adaptado de:</a:t>
            </a:r>
          </a:p>
          <a:p>
            <a:r>
              <a:rPr lang="pt-BR" sz="1000" i="1" dirty="0" smtClean="0"/>
              <a:t>Médico Sem Fronteiras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9312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3305" y="1"/>
            <a:ext cx="6912000" cy="68579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22862" y="6057279"/>
            <a:ext cx="6639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Britannic Bold" panose="020B0903060703020204" pitchFamily="34" charset="0"/>
              </a:rPr>
              <a:t>MAIS DE 14.000 COMPRIMIDOS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404" y="6491335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Adaptado de:</a:t>
            </a:r>
          </a:p>
          <a:p>
            <a:r>
              <a:rPr lang="pt-BR" sz="1000" i="1" dirty="0" smtClean="0"/>
              <a:t>Médico Sem Fronteiras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2143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DV_Secretarias_MS-TEMPLATE-STANDART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362900" y="231312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b="1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</a:t>
            </a:r>
            <a:r>
              <a:rPr lang="pt-BR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(55-61) 3315-2787</a:t>
            </a:r>
            <a:endParaRPr lang="pt-B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pt-BR" sz="2000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 tooltip="http://www.saude.gov.br/tuberculose"/>
            </a:endParaRPr>
          </a:p>
          <a:p>
            <a:pPr algn="ctr">
              <a:spcAft>
                <a:spcPts val="0"/>
              </a:spcAft>
            </a:pPr>
            <a:r>
              <a:rPr lang="pt-BR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://www.saude.gov.br/tuberculose"/>
              </a:rPr>
              <a:t>tuberculose@saude.gov.br</a:t>
            </a:r>
          </a:p>
          <a:p>
            <a:pPr algn="ctr">
              <a:spcAft>
                <a:spcPts val="0"/>
              </a:spcAft>
            </a:pPr>
            <a:endParaRPr lang="pt-BR" sz="2000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 tooltip="http://www.saude.gov.br/tuberculose"/>
            </a:endParaRPr>
          </a:p>
          <a:p>
            <a:pPr algn="ctr">
              <a:spcAft>
                <a:spcPts val="0"/>
              </a:spcAft>
            </a:pPr>
            <a:r>
              <a:rPr lang="pt-BR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://www.saude.gov.br/tuberculose"/>
              </a:rPr>
              <a:t>www.saude.gov.br/tuberculose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4065" y="1557755"/>
            <a:ext cx="875792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comprovação bacteriológica dos casos de TB é fundamental tanto para o diagnóstico quanto para o controle da doença. Os principais exames de diagnóstico para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tuberculose pulmonar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são:</a:t>
            </a:r>
          </a:p>
        </p:txBody>
      </p:sp>
      <p:sp>
        <p:nvSpPr>
          <p:cNvPr id="7" name="Retângulo 6"/>
          <p:cNvSpPr/>
          <p:nvPr/>
        </p:nvSpPr>
        <p:spPr>
          <a:xfrm>
            <a:off x="274064" y="2164501"/>
            <a:ext cx="4572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Baciloscopia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74064" y="2410563"/>
            <a:ext cx="4572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Teste rápido molecular (TRM-TB)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74722" y="2702085"/>
            <a:ext cx="1054071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Cultura.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020" y="2702085"/>
            <a:ext cx="2137487" cy="2858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112268" y="276402"/>
            <a:ext cx="723914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É FEITO O DIAGNÓSTICO DA TUBERCULOSE?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4065" y="1557755"/>
            <a:ext cx="875792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comprovação bacteriológica dos casos de TB é fundamental tanto para o diagnóstico quanto para o controle da doença. Os principais exames de diagnóstico para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tuberculose pulmonar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são:</a:t>
            </a:r>
          </a:p>
        </p:txBody>
      </p:sp>
      <p:sp>
        <p:nvSpPr>
          <p:cNvPr id="7" name="Retângulo 6"/>
          <p:cNvSpPr/>
          <p:nvPr/>
        </p:nvSpPr>
        <p:spPr>
          <a:xfrm>
            <a:off x="274064" y="2164501"/>
            <a:ext cx="4572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Baciloscopia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74064" y="2410563"/>
            <a:ext cx="4572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Teste rápido molecular (TRM-TB)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74722" y="2702085"/>
            <a:ext cx="1054071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Cultura.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12268" y="276402"/>
            <a:ext cx="723914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É FEITO O DIAGNÓSTICO DA TUBERCULOSE?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-56917" y="6661792"/>
            <a:ext cx="1309974" cy="1962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675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Manuais de Controle da TB - MS</a:t>
            </a:r>
            <a:endParaRPr lang="pt-BR" sz="675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615636" y="3441744"/>
            <a:ext cx="7912729" cy="2627322"/>
            <a:chOff x="615636" y="3441744"/>
            <a:chExt cx="7912729" cy="2627322"/>
          </a:xfrm>
        </p:grpSpPr>
        <p:grpSp>
          <p:nvGrpSpPr>
            <p:cNvPr id="54" name="Grupo 53"/>
            <p:cNvGrpSpPr/>
            <p:nvPr/>
          </p:nvGrpSpPr>
          <p:grpSpPr>
            <a:xfrm>
              <a:off x="5520349" y="5427889"/>
              <a:ext cx="682537" cy="641177"/>
              <a:chOff x="6204468" y="1549953"/>
              <a:chExt cx="2648576" cy="2377811"/>
            </a:xfrm>
          </p:grpSpPr>
          <p:pic>
            <p:nvPicPr>
              <p:cNvPr id="55" name="Picture 2" descr="https://www.labnetwork.com.br/wordpress/wp-content/uploads/2015/03/genexpe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4468" y="1644409"/>
                <a:ext cx="1714533" cy="2283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https://lh5.googleusercontent.com/proxy/vHWXrZ2My4i-P_nJzpV3OcbFlwmwDsnjm7t1uzQLqBSme_V6lJyOgA6WNY_ivXOnB3IdO9KlZcp9NiEoE8mQDHS_HlnlxGhmJrVkaR39LYyKADAr_MaIlTtbdd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69" t="7733" r="9891" b="9017"/>
              <a:stretch/>
            </p:blipFill>
            <p:spPr bwMode="auto">
              <a:xfrm>
                <a:off x="7642309" y="1549953"/>
                <a:ext cx="1210735" cy="1236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2" name="Conector de seta reta 11"/>
            <p:cNvCxnSpPr/>
            <p:nvPr/>
          </p:nvCxnSpPr>
          <p:spPr>
            <a:xfrm>
              <a:off x="615636" y="4227968"/>
              <a:ext cx="7912729" cy="181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/>
            <p:cNvSpPr/>
            <p:nvPr/>
          </p:nvSpPr>
          <p:spPr>
            <a:xfrm>
              <a:off x="1328793" y="4164593"/>
              <a:ext cx="155975" cy="12674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/>
            <p:cNvSpPr/>
            <p:nvPr/>
          </p:nvSpPr>
          <p:spPr>
            <a:xfrm>
              <a:off x="3979949" y="4155540"/>
              <a:ext cx="155975" cy="12674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7273425" y="4173646"/>
              <a:ext cx="155975" cy="12674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292427" y="3700522"/>
              <a:ext cx="634006" cy="355390"/>
              <a:chOff x="5358384" y="4840320"/>
              <a:chExt cx="3174620" cy="1953672"/>
            </a:xfrm>
          </p:grpSpPr>
          <p:pic>
            <p:nvPicPr>
              <p:cNvPr id="17" name="Picture 4" descr="https://images.vexels.com/media/users/3/140838/isolated/preview/cac4ee504ef7fc3cb4cd6584c9c82e82---cone-de-microsc--pio-by-vexels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0"/>
              <a:stretch/>
            </p:blipFill>
            <p:spPr bwMode="auto">
              <a:xfrm>
                <a:off x="5358384" y="4840320"/>
                <a:ext cx="1625448" cy="1953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https://encrypted-tbn0.gstatic.com/images?q=tbn:ANd9GcQI1yFlhyo5iNVP-bNx558wVaa695mE9A3U1AhJopIlLFKWVLHV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4384" y="4909218"/>
                <a:ext cx="1378620" cy="1410920"/>
              </a:xfrm>
              <a:prstGeom prst="ellipse">
                <a:avLst/>
              </a:prstGeom>
              <a:ln w="3175" cap="rnd">
                <a:solidFill>
                  <a:schemeClr val="tx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9" name="Conector reto 18"/>
              <p:cNvCxnSpPr>
                <a:endCxn id="18" idx="1"/>
              </p:cNvCxnSpPr>
              <p:nvPr/>
            </p:nvCxnSpPr>
            <p:spPr>
              <a:xfrm flipV="1">
                <a:off x="6560651" y="5115842"/>
                <a:ext cx="795627" cy="9069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>
                <a:endCxn id="18" idx="3"/>
              </p:cNvCxnSpPr>
              <p:nvPr/>
            </p:nvCxnSpPr>
            <p:spPr>
              <a:xfrm>
                <a:off x="6560651" y="6022830"/>
                <a:ext cx="795627" cy="9068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o 20"/>
            <p:cNvGrpSpPr/>
            <p:nvPr/>
          </p:nvGrpSpPr>
          <p:grpSpPr>
            <a:xfrm>
              <a:off x="6861771" y="3629746"/>
              <a:ext cx="682537" cy="641177"/>
              <a:chOff x="6204468" y="1549953"/>
              <a:chExt cx="2648576" cy="2377811"/>
            </a:xfrm>
          </p:grpSpPr>
          <p:pic>
            <p:nvPicPr>
              <p:cNvPr id="22" name="Picture 2" descr="https://www.labnetwork.com.br/wordpress/wp-content/uploads/2015/03/genexpe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4468" y="1644409"/>
                <a:ext cx="1714533" cy="2283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 descr="https://lh5.googleusercontent.com/proxy/vHWXrZ2My4i-P_nJzpV3OcbFlwmwDsnjm7t1uzQLqBSme_V6lJyOgA6WNY_ivXOnB3IdO9KlZcp9NiEoE8mQDHS_HlnlxGhmJrVkaR39LYyKADAr_MaIlTtbdd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69" t="7733" r="9891" b="9017"/>
              <a:stretch/>
            </p:blipFill>
            <p:spPr bwMode="auto">
              <a:xfrm>
                <a:off x="7642309" y="1549953"/>
                <a:ext cx="1210735" cy="1236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upo 23"/>
            <p:cNvGrpSpPr/>
            <p:nvPr/>
          </p:nvGrpSpPr>
          <p:grpSpPr>
            <a:xfrm>
              <a:off x="7426145" y="3783564"/>
              <a:ext cx="634006" cy="355390"/>
              <a:chOff x="5358384" y="4840320"/>
              <a:chExt cx="3174620" cy="1953672"/>
            </a:xfrm>
          </p:grpSpPr>
          <p:pic>
            <p:nvPicPr>
              <p:cNvPr id="25" name="Picture 4" descr="https://images.vexels.com/media/users/3/140838/isolated/preview/cac4ee504ef7fc3cb4cd6584c9c82e82---cone-de-microsc--pio-by-vexels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0"/>
              <a:stretch/>
            </p:blipFill>
            <p:spPr bwMode="auto">
              <a:xfrm>
                <a:off x="5358384" y="4840320"/>
                <a:ext cx="1625448" cy="1953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https://encrypted-tbn0.gstatic.com/images?q=tbn:ANd9GcQI1yFlhyo5iNVP-bNx558wVaa695mE9A3U1AhJopIlLFKWVLHV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4384" y="4909218"/>
                <a:ext cx="1378620" cy="1410920"/>
              </a:xfrm>
              <a:prstGeom prst="ellipse">
                <a:avLst/>
              </a:prstGeom>
              <a:ln w="3175" cap="rnd">
                <a:solidFill>
                  <a:schemeClr val="tx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7" name="Conector reto 26"/>
              <p:cNvCxnSpPr>
                <a:endCxn id="26" idx="1"/>
              </p:cNvCxnSpPr>
              <p:nvPr/>
            </p:nvCxnSpPr>
            <p:spPr>
              <a:xfrm flipV="1">
                <a:off x="6560651" y="5115842"/>
                <a:ext cx="795627" cy="9069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>
                <a:endCxn id="26" idx="3"/>
              </p:cNvCxnSpPr>
              <p:nvPr/>
            </p:nvCxnSpPr>
            <p:spPr>
              <a:xfrm>
                <a:off x="6560651" y="6022830"/>
                <a:ext cx="795627" cy="9068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CaixaDeTexto 28"/>
            <p:cNvSpPr txBox="1"/>
            <p:nvPr/>
          </p:nvSpPr>
          <p:spPr>
            <a:xfrm>
              <a:off x="1107147" y="4354717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1995</a:t>
              </a:r>
              <a:endParaRPr lang="pt-BR" sz="1600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3755508" y="4345664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2011</a:t>
              </a:r>
              <a:endParaRPr lang="pt-BR" sz="1600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7050688" y="4389409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2019</a:t>
              </a:r>
              <a:endParaRPr lang="pt-BR" sz="1600" dirty="0"/>
            </a:p>
          </p:txBody>
        </p:sp>
        <p:cxnSp>
          <p:nvCxnSpPr>
            <p:cNvPr id="33" name="Conector de seta reta 32"/>
            <p:cNvCxnSpPr/>
            <p:nvPr/>
          </p:nvCxnSpPr>
          <p:spPr>
            <a:xfrm>
              <a:off x="5730843" y="4246075"/>
              <a:ext cx="0" cy="742384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CaixaDeTexto 35"/>
            <p:cNvSpPr txBox="1"/>
            <p:nvPr/>
          </p:nvSpPr>
          <p:spPr>
            <a:xfrm>
              <a:off x="4787988" y="5015619"/>
              <a:ext cx="1885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 smtClean="0"/>
                <a:t>2014</a:t>
              </a:r>
            </a:p>
            <a:p>
              <a:pPr algn="ctr"/>
              <a:r>
                <a:rPr lang="pt-BR" sz="1200" dirty="0" smtClean="0"/>
                <a:t>implementação do TRM-TB</a:t>
              </a:r>
              <a:endParaRPr lang="pt-BR" sz="1200" dirty="0"/>
            </a:p>
          </p:txBody>
        </p:sp>
        <p:grpSp>
          <p:nvGrpSpPr>
            <p:cNvPr id="46" name="Grupo 45"/>
            <p:cNvGrpSpPr/>
            <p:nvPr/>
          </p:nvGrpSpPr>
          <p:grpSpPr>
            <a:xfrm>
              <a:off x="3918713" y="3728644"/>
              <a:ext cx="634006" cy="355390"/>
              <a:chOff x="5358384" y="4840320"/>
              <a:chExt cx="3174620" cy="1953672"/>
            </a:xfrm>
          </p:grpSpPr>
          <p:pic>
            <p:nvPicPr>
              <p:cNvPr id="47" name="Picture 4" descr="https://images.vexels.com/media/users/3/140838/isolated/preview/cac4ee504ef7fc3cb4cd6584c9c82e82---cone-de-microsc--pio-by-vexels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0"/>
              <a:stretch/>
            </p:blipFill>
            <p:spPr bwMode="auto">
              <a:xfrm>
                <a:off x="5358384" y="4840320"/>
                <a:ext cx="1625448" cy="1953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https://encrypted-tbn0.gstatic.com/images?q=tbn:ANd9GcQI1yFlhyo5iNVP-bNx558wVaa695mE9A3U1AhJopIlLFKWVLHV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4384" y="4909218"/>
                <a:ext cx="1378620" cy="1410920"/>
              </a:xfrm>
              <a:prstGeom prst="ellipse">
                <a:avLst/>
              </a:prstGeom>
              <a:ln w="3175" cap="rnd">
                <a:solidFill>
                  <a:schemeClr val="tx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9" name="Conector reto 48"/>
              <p:cNvCxnSpPr>
                <a:endCxn id="48" idx="1"/>
              </p:cNvCxnSpPr>
              <p:nvPr/>
            </p:nvCxnSpPr>
            <p:spPr>
              <a:xfrm flipV="1">
                <a:off x="6560651" y="5115842"/>
                <a:ext cx="795627" cy="9069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>
                <a:endCxn id="48" idx="3"/>
              </p:cNvCxnSpPr>
              <p:nvPr/>
            </p:nvCxnSpPr>
            <p:spPr>
              <a:xfrm>
                <a:off x="6560651" y="6022830"/>
                <a:ext cx="795627" cy="9068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Imagem 5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929611" flipH="1">
              <a:off x="3755169" y="3713409"/>
              <a:ext cx="180000" cy="453508"/>
            </a:xfrm>
            <a:prstGeom prst="rect">
              <a:avLst/>
            </a:prstGeom>
          </p:spPr>
        </p:pic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929611" flipH="1">
              <a:off x="1137002" y="3722283"/>
              <a:ext cx="180000" cy="453508"/>
            </a:xfrm>
            <a:prstGeom prst="rect">
              <a:avLst/>
            </a:prstGeom>
          </p:spPr>
        </p:pic>
        <p:pic>
          <p:nvPicPr>
            <p:cNvPr id="53" name="Imagem 5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929611" flipH="1">
              <a:off x="7509349" y="3441744"/>
              <a:ext cx="180000" cy="453508"/>
            </a:xfrm>
            <a:prstGeom prst="rect">
              <a:avLst/>
            </a:prstGeom>
          </p:spPr>
        </p:pic>
      </p:grpSp>
      <p:pic>
        <p:nvPicPr>
          <p:cNvPr id="58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4065" y="1557755"/>
            <a:ext cx="875792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comprovação bacteriológica dos casos de TB é fundamental tanto para o diagnóstico quanto para o controle da doença. Os principais exames de diagnóstico para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tuberculose pulmonar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são:</a:t>
            </a:r>
          </a:p>
        </p:txBody>
      </p:sp>
      <p:sp>
        <p:nvSpPr>
          <p:cNvPr id="7" name="Retângulo 6"/>
          <p:cNvSpPr/>
          <p:nvPr/>
        </p:nvSpPr>
        <p:spPr>
          <a:xfrm>
            <a:off x="274064" y="2164501"/>
            <a:ext cx="146514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Baciloscopia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74064" y="2410563"/>
            <a:ext cx="318435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Teste rápido molecular (TRM-TB)</a:t>
            </a:r>
          </a:p>
        </p:txBody>
      </p:sp>
      <p:pic>
        <p:nvPicPr>
          <p:cNvPr id="12" name="Picture 2" descr="https://s3.ap-southeast-1.amazonaws.com/images.deccanchronicle.com/dc-Cover-st7ic3nd5mj11eqa6muum6lv91-20170723031125.Medi.jpe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2"/>
          <a:stretch/>
        </p:blipFill>
        <p:spPr bwMode="auto">
          <a:xfrm>
            <a:off x="545573" y="3803073"/>
            <a:ext cx="1193631" cy="12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4.bp.blogspot.com/-K-SM_0deDfA/TfyfE1hR8SI/AAAAAAAAADY/pi8uFdEPGKA/s1600/coletor%255B1%25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96" y="4583241"/>
            <a:ext cx="966973" cy="58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4925445" y="4429702"/>
            <a:ext cx="2380965" cy="1465254"/>
            <a:chOff x="5358384" y="4840320"/>
            <a:chExt cx="3174620" cy="1953672"/>
          </a:xfrm>
        </p:grpSpPr>
        <p:pic>
          <p:nvPicPr>
            <p:cNvPr id="15" name="Picture 4" descr="https://images.vexels.com/media/users/3/140838/isolated/preview/cac4ee504ef7fc3cb4cd6584c9c82e82---cone-de-microsc--pio-by-vexel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0"/>
            <a:stretch/>
          </p:blipFill>
          <p:spPr bwMode="auto">
            <a:xfrm>
              <a:off x="5358384" y="4840320"/>
              <a:ext cx="1625448" cy="195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encrypted-tbn0.gstatic.com/images?q=tbn:ANd9GcQI1yFlhyo5iNVP-bNx558wVaa695mE9A3U1AhJopIlLFKWVLHV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384" y="4909218"/>
              <a:ext cx="1378620" cy="1410920"/>
            </a:xfrm>
            <a:prstGeom prst="ellipse">
              <a:avLst/>
            </a:prstGeom>
            <a:ln w="63500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Conector reto 16"/>
            <p:cNvCxnSpPr>
              <a:endCxn id="16" idx="1"/>
            </p:cNvCxnSpPr>
            <p:nvPr/>
          </p:nvCxnSpPr>
          <p:spPr>
            <a:xfrm flipV="1">
              <a:off x="6560651" y="5115842"/>
              <a:ext cx="795627" cy="9069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>
              <a:endCxn id="16" idx="3"/>
            </p:cNvCxnSpPr>
            <p:nvPr/>
          </p:nvCxnSpPr>
          <p:spPr>
            <a:xfrm>
              <a:off x="6560651" y="6022830"/>
              <a:ext cx="795627" cy="906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/>
          <p:nvPr/>
        </p:nvGrpSpPr>
        <p:grpSpPr>
          <a:xfrm>
            <a:off x="6125505" y="2216660"/>
            <a:ext cx="1986432" cy="1783358"/>
            <a:chOff x="6204468" y="1549953"/>
            <a:chExt cx="2648576" cy="2377811"/>
          </a:xfrm>
        </p:grpSpPr>
        <p:pic>
          <p:nvPicPr>
            <p:cNvPr id="20" name="Picture 2" descr="https://www.labnetwork.com.br/wordpress/wp-content/uploads/2015/03/genexpert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468" y="1644409"/>
              <a:ext cx="1714533" cy="228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s://lh5.googleusercontent.com/proxy/vHWXrZ2My4i-P_nJzpV3OcbFlwmwDsnjm7t1uzQLqBSme_V6lJyOgA6WNY_ivXOnB3IdO9KlZcp9NiEoE8mQDHS_HlnlxGhmJrVkaR39LYyKADAr_MaIlTtbdd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" t="7733" r="9891" b="9017"/>
            <a:stretch/>
          </p:blipFill>
          <p:spPr bwMode="auto">
            <a:xfrm>
              <a:off x="7642309" y="1549953"/>
              <a:ext cx="1210735" cy="123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Conector angulado 21"/>
          <p:cNvCxnSpPr>
            <a:stCxn id="13" idx="3"/>
            <a:endCxn id="20" idx="1"/>
          </p:cNvCxnSpPr>
          <p:nvPr/>
        </p:nvCxnSpPr>
        <p:spPr>
          <a:xfrm flipV="1">
            <a:off x="2440968" y="3143760"/>
            <a:ext cx="3684537" cy="1731185"/>
          </a:xfrm>
          <a:prstGeom prst="bentConnector3">
            <a:avLst>
              <a:gd name="adj1" fmla="val 336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3" idx="3"/>
            <a:endCxn id="15" idx="1"/>
          </p:cNvCxnSpPr>
          <p:nvPr/>
        </p:nvCxnSpPr>
        <p:spPr>
          <a:xfrm>
            <a:off x="2440968" y="4874945"/>
            <a:ext cx="2484477" cy="2873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112268" y="276402"/>
            <a:ext cx="723914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É FEITO O DIAGNÓSTICO DA TUBERCULOSE?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7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18576 7.40741E-7 C 0.2691 7.40741E-7 0.37187 0.10648 0.37187 0.19305 L 0.37187 0.3868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193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8177 -4.81481E-6 C 0.26336 -4.81481E-6 0.36423 0.01644 0.36423 0.0301 L 0.36423 0.06019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2" y="30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4925445" y="4429702"/>
            <a:ext cx="2380965" cy="1465254"/>
            <a:chOff x="5358384" y="4840320"/>
            <a:chExt cx="3174620" cy="1953672"/>
          </a:xfrm>
        </p:grpSpPr>
        <p:pic>
          <p:nvPicPr>
            <p:cNvPr id="15" name="Picture 4" descr="https://images.vexels.com/media/users/3/140838/isolated/preview/cac4ee504ef7fc3cb4cd6584c9c82e82---cone-de-microsc--pio-by-vexel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0"/>
            <a:stretch/>
          </p:blipFill>
          <p:spPr bwMode="auto">
            <a:xfrm>
              <a:off x="5358384" y="4840320"/>
              <a:ext cx="1625448" cy="195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encrypted-tbn0.gstatic.com/images?q=tbn:ANd9GcQI1yFlhyo5iNVP-bNx558wVaa695mE9A3U1AhJopIlLFKWVLH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384" y="4909218"/>
              <a:ext cx="1378620" cy="1410920"/>
            </a:xfrm>
            <a:prstGeom prst="ellipse">
              <a:avLst/>
            </a:prstGeom>
            <a:ln w="63500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Conector reto 16"/>
            <p:cNvCxnSpPr>
              <a:endCxn id="16" idx="1"/>
            </p:cNvCxnSpPr>
            <p:nvPr/>
          </p:nvCxnSpPr>
          <p:spPr>
            <a:xfrm flipV="1">
              <a:off x="6560651" y="5115842"/>
              <a:ext cx="795627" cy="9069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>
              <a:endCxn id="16" idx="3"/>
            </p:cNvCxnSpPr>
            <p:nvPr/>
          </p:nvCxnSpPr>
          <p:spPr>
            <a:xfrm>
              <a:off x="6560651" y="6022830"/>
              <a:ext cx="795627" cy="906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ítulo 1"/>
          <p:cNvSpPr txBox="1">
            <a:spLocks/>
          </p:cNvSpPr>
          <p:nvPr/>
        </p:nvSpPr>
        <p:spPr>
          <a:xfrm>
            <a:off x="3583177" y="1382717"/>
            <a:ext cx="2139696" cy="41965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/>
              <a:t>Baciloscopia</a:t>
            </a:r>
            <a:endParaRPr lang="pt-BR" sz="3200" b="1" dirty="0"/>
          </a:p>
        </p:txBody>
      </p:sp>
      <p:sp>
        <p:nvSpPr>
          <p:cNvPr id="25" name="Retângulo 24"/>
          <p:cNvSpPr/>
          <p:nvPr/>
        </p:nvSpPr>
        <p:spPr>
          <a:xfrm>
            <a:off x="366775" y="2306442"/>
            <a:ext cx="85725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Apesar dos avanços tecnológicos, a </a:t>
            </a:r>
            <a:r>
              <a:rPr lang="pt-BR" dirty="0" err="1"/>
              <a:t>baciloscopia</a:t>
            </a:r>
            <a:r>
              <a:rPr lang="pt-BR" dirty="0"/>
              <a:t> continua sendo particularmente importante no combate da TB por ser de baixo custo e por ser importante ferramenta de acompanhamento do tratamento.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Locais sem acesso ao TRM-TB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Triagem    →     </a:t>
            </a:r>
            <a:r>
              <a:rPr lang="pt-BR" dirty="0" err="1"/>
              <a:t>baciloscopia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12268" y="276402"/>
            <a:ext cx="723914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É FEITO O DIAGNÓSTICO DA TUBERCULOSE?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7041997" y="3979833"/>
            <a:ext cx="1986432" cy="1783358"/>
            <a:chOff x="6204468" y="1549953"/>
            <a:chExt cx="2648576" cy="2377811"/>
          </a:xfrm>
        </p:grpSpPr>
        <p:pic>
          <p:nvPicPr>
            <p:cNvPr id="21" name="Picture 2" descr="https://www.labnetwork.com.br/wordpress/wp-content/uploads/2015/03/genexpe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468" y="1644409"/>
              <a:ext cx="1714533" cy="228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s://lh5.googleusercontent.com/proxy/vHWXrZ2My4i-P_nJzpV3OcbFlwmwDsnjm7t1uzQLqBSme_V6lJyOgA6WNY_ivXOnB3IdO9KlZcp9NiEoE8mQDHS_HlnlxGhmJrVkaR39LYyKADAr_MaIlTtbdd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" t="7733" r="9891" b="9017"/>
            <a:stretch/>
          </p:blipFill>
          <p:spPr bwMode="auto">
            <a:xfrm>
              <a:off x="7642309" y="1549953"/>
              <a:ext cx="1210735" cy="123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tângulo 16"/>
          <p:cNvSpPr/>
          <p:nvPr/>
        </p:nvSpPr>
        <p:spPr>
          <a:xfrm>
            <a:off x="0" y="5894673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/>
              <a:t>* Casos novos em população geral, em profissionais de saúde, em população privada de liberdade, em população em situação de rua, em população indígena e em contatos de tuberculose resistente.</a:t>
            </a:r>
          </a:p>
          <a:p>
            <a:r>
              <a:rPr lang="pt-BR" sz="600" dirty="0"/>
              <a:t>** TRM-TB realizado no cartucho </a:t>
            </a:r>
            <a:r>
              <a:rPr lang="pt-BR" sz="600" dirty="0" err="1"/>
              <a:t>Xpert</a:t>
            </a:r>
            <a:r>
              <a:rPr lang="pt-BR" sz="600" dirty="0"/>
              <a:t>® MTB/RIF Ultra.</a:t>
            </a:r>
          </a:p>
          <a:p>
            <a:r>
              <a:rPr lang="pt-BR" sz="600" dirty="0"/>
              <a:t>1 TS: Teste de sensibilidade fenotípico a fármacos em meio sólido ou líquido.</a:t>
            </a:r>
          </a:p>
          <a:p>
            <a:r>
              <a:rPr lang="pt-BR" sz="600" dirty="0"/>
              <a:t>2 Referência terciária: ambulatório especializado em tratamento de tuberculose </a:t>
            </a:r>
            <a:r>
              <a:rPr lang="pt-BR" sz="600" dirty="0" err="1"/>
              <a:t>drogarresistente</a:t>
            </a:r>
            <a:r>
              <a:rPr lang="pt-BR" sz="600" dirty="0"/>
              <a:t>. O paciente deve chegar à </a:t>
            </a:r>
            <a:r>
              <a:rPr lang="pt-BR" sz="600" b="1" dirty="0"/>
              <a:t>referência terciária imediatamente. </a:t>
            </a:r>
            <a:r>
              <a:rPr lang="pt-BR" sz="600" dirty="0"/>
              <a:t>Nesse serviço a avaliação médica e a conduta adequada deverão ser tomadas em até sete dias. O resultado da cultura com TS deverá ser encaminhado à referência terciária.</a:t>
            </a:r>
          </a:p>
          <a:p>
            <a:r>
              <a:rPr lang="pt-BR" sz="600" dirty="0"/>
              <a:t>3 Iniciar o tratamento com EB: reavaliar o tratamento após resultado da cultura com TS.</a:t>
            </a:r>
          </a:p>
          <a:p>
            <a:r>
              <a:rPr lang="pt-BR" sz="600" dirty="0"/>
              <a:t>4 Continuar a investigação: investigar </a:t>
            </a:r>
            <a:r>
              <a:rPr lang="pt-BR" sz="600" dirty="0" err="1"/>
              <a:t>micobacteriose</a:t>
            </a:r>
            <a:r>
              <a:rPr lang="pt-BR" sz="600" dirty="0"/>
              <a:t> não tuberculosa (MNT) e micoses sistêmicas.</a:t>
            </a:r>
          </a:p>
          <a:p>
            <a:endParaRPr lang="pt-BR" sz="600" dirty="0"/>
          </a:p>
          <a:p>
            <a:r>
              <a:rPr lang="pt-BR" sz="600" i="1" dirty="0"/>
              <a:t>Legenda: </a:t>
            </a:r>
            <a:r>
              <a:rPr lang="pt-BR" sz="600" dirty="0"/>
              <a:t>EB – esquema básico; MTB – C </a:t>
            </a:r>
            <a:r>
              <a:rPr lang="pt-BR" sz="600" dirty="0" err="1"/>
              <a:t>omplexo</a:t>
            </a:r>
            <a:r>
              <a:rPr lang="pt-BR" sz="600" dirty="0"/>
              <a:t> </a:t>
            </a:r>
            <a:r>
              <a:rPr lang="pt-BR" sz="600" i="1" dirty="0" err="1"/>
              <a:t>Mycobaterium</a:t>
            </a:r>
            <a:r>
              <a:rPr lang="pt-BR" sz="600" i="1" dirty="0"/>
              <a:t> </a:t>
            </a:r>
            <a:r>
              <a:rPr lang="pt-BR" sz="600" i="1" dirty="0" err="1"/>
              <a:t>tuberculosis</a:t>
            </a:r>
            <a:r>
              <a:rPr lang="pt-BR" sz="600" dirty="0"/>
              <a:t>; TB – tuberculose; TRM-TB – Teste Rápido Molecular para Tuberculose; TS – teste de sensibilidade fenotípico.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1527420" y="1443682"/>
            <a:ext cx="5966232" cy="3699345"/>
            <a:chOff x="1250395" y="543667"/>
            <a:chExt cx="6531530" cy="4201776"/>
          </a:xfrm>
        </p:grpSpPr>
        <p:sp>
          <p:nvSpPr>
            <p:cNvPr id="24" name="Retângulo 23"/>
            <p:cNvSpPr/>
            <p:nvPr/>
          </p:nvSpPr>
          <p:spPr>
            <a:xfrm>
              <a:off x="3767577" y="543667"/>
              <a:ext cx="1396175" cy="396000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Pessoa com suspeita de TB pulmonar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3863729" y="1118710"/>
              <a:ext cx="1212979" cy="26218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Realizar TRM-TB 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815255" y="1696876"/>
              <a:ext cx="1781563" cy="2621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Resultado: “MTB detectado”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5363367" y="1696878"/>
              <a:ext cx="2027246" cy="2621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Resultado: “MTB não detectado”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124118" y="2182655"/>
              <a:ext cx="1163841" cy="26218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Paciente com TB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1338352" y="2677239"/>
              <a:ext cx="1156087" cy="57680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Resistência à </a:t>
              </a:r>
              <a:r>
                <a:rPr lang="pt-BR" sz="900" dirty="0" err="1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rifampicina</a:t>
              </a:r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 detectada</a:t>
              </a:r>
              <a:endParaRPr lang="pt-BR" sz="900" baseline="30000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1250395" y="3382090"/>
              <a:ext cx="1332000" cy="136335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Realizar outro TRM-TB (com nova amostra) + cultura + TS¹ </a:t>
              </a:r>
            </a:p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Encaminhar imediatamente para a referência terciária</a:t>
              </a:r>
              <a:r>
                <a:rPr lang="pt-BR" sz="900" baseline="300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¹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2891399" y="2677239"/>
              <a:ext cx="1152000" cy="5768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Resistência à </a:t>
              </a:r>
              <a:r>
                <a:rPr lang="pt-BR" sz="900" dirty="0" err="1">
                  <a:latin typeface="Calibri (corpo)"/>
                </a:rPr>
                <a:t>rifampicina</a:t>
              </a:r>
              <a:r>
                <a:rPr lang="pt-BR" sz="900" dirty="0">
                  <a:latin typeface="Calibri (corpo)"/>
                </a:rPr>
                <a:t> não detectada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2819400" y="3459035"/>
              <a:ext cx="1296000" cy="7341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Realizar cultura + TS</a:t>
              </a:r>
            </a:p>
            <a:p>
              <a:pPr lvl="0" algn="ctr"/>
              <a:r>
                <a:rPr lang="pt-BR" sz="9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Iniciar tratamento para TB com EB³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5742424" y="2182652"/>
              <a:ext cx="1269136" cy="26218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Mantém sintomas?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6945063" y="2686762"/>
              <a:ext cx="419769" cy="2621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Sim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5427736" y="2686047"/>
              <a:ext cx="433808" cy="2621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Não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5120765" y="3223230"/>
              <a:ext cx="1047750" cy="5768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Excluir diagnóstico de TB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6534150" y="3231238"/>
              <a:ext cx="1247775" cy="5768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900" dirty="0">
                  <a:latin typeface="Calibri (corpo)"/>
                </a:rPr>
                <a:t>Continuar investigação</a:t>
              </a:r>
              <a:r>
                <a:rPr lang="pt-BR" sz="900" baseline="300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4</a:t>
              </a:r>
              <a:endParaRPr lang="pt-BR" sz="900" dirty="0">
                <a:latin typeface="Calibri (corpo)"/>
              </a:endParaRPr>
            </a:p>
            <a:p>
              <a:pPr algn="ctr"/>
              <a:r>
                <a:rPr lang="pt-BR" sz="900" dirty="0">
                  <a:latin typeface="Calibri (corpo)"/>
                </a:rPr>
                <a:t>(cultura / TS)</a:t>
              </a:r>
            </a:p>
          </p:txBody>
        </p:sp>
        <p:cxnSp>
          <p:nvCxnSpPr>
            <p:cNvPr id="38" name="Conector de seta reta 37"/>
            <p:cNvCxnSpPr>
              <a:stCxn id="24" idx="2"/>
              <a:endCxn id="25" idx="0"/>
            </p:cNvCxnSpPr>
            <p:nvPr/>
          </p:nvCxnSpPr>
          <p:spPr>
            <a:xfrm>
              <a:off x="4465665" y="939667"/>
              <a:ext cx="4554" cy="1790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angulado 38"/>
            <p:cNvCxnSpPr>
              <a:stCxn id="25" idx="2"/>
              <a:endCxn id="26" idx="0"/>
            </p:cNvCxnSpPr>
            <p:nvPr/>
          </p:nvCxnSpPr>
          <p:spPr>
            <a:xfrm rot="5400000">
              <a:off x="3430137" y="656793"/>
              <a:ext cx="315983" cy="176418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angulado 39"/>
            <p:cNvCxnSpPr>
              <a:stCxn id="25" idx="2"/>
              <a:endCxn id="27" idx="0"/>
            </p:cNvCxnSpPr>
            <p:nvPr/>
          </p:nvCxnSpPr>
          <p:spPr>
            <a:xfrm rot="16200000" flipH="1">
              <a:off x="5265612" y="585499"/>
              <a:ext cx="315985" cy="1906771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angulado 40"/>
            <p:cNvCxnSpPr>
              <a:stCxn id="28" idx="2"/>
              <a:endCxn id="29" idx="0"/>
            </p:cNvCxnSpPr>
            <p:nvPr/>
          </p:nvCxnSpPr>
          <p:spPr>
            <a:xfrm rot="5400000">
              <a:off x="2195018" y="2166216"/>
              <a:ext cx="232400" cy="789643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angulado 41"/>
            <p:cNvCxnSpPr>
              <a:stCxn id="28" idx="2"/>
              <a:endCxn id="31" idx="0"/>
            </p:cNvCxnSpPr>
            <p:nvPr/>
          </p:nvCxnSpPr>
          <p:spPr>
            <a:xfrm rot="16200000" flipH="1">
              <a:off x="2970519" y="2180357"/>
              <a:ext cx="232400" cy="761361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angulado 42"/>
            <p:cNvCxnSpPr>
              <a:stCxn id="29" idx="2"/>
              <a:endCxn id="30" idx="0"/>
            </p:cNvCxnSpPr>
            <p:nvPr/>
          </p:nvCxnSpPr>
          <p:spPr>
            <a:xfrm rot="5400000">
              <a:off x="1852372" y="3318326"/>
              <a:ext cx="128049" cy="13903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angulado 43"/>
            <p:cNvCxnSpPr>
              <a:stCxn id="31" idx="2"/>
              <a:endCxn id="32" idx="0"/>
            </p:cNvCxnSpPr>
            <p:nvPr/>
          </p:nvCxnSpPr>
          <p:spPr>
            <a:xfrm rot="5400000">
              <a:off x="3364904" y="3356798"/>
              <a:ext cx="204993" cy="13903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angulado 44"/>
            <p:cNvCxnSpPr>
              <a:stCxn id="27" idx="2"/>
              <a:endCxn id="33" idx="0"/>
            </p:cNvCxnSpPr>
            <p:nvPr/>
          </p:nvCxnSpPr>
          <p:spPr>
            <a:xfrm rot="16200000" flipH="1">
              <a:off x="6265196" y="2070855"/>
              <a:ext cx="223591" cy="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angulado 45"/>
            <p:cNvCxnSpPr>
              <a:stCxn id="33" idx="2"/>
              <a:endCxn id="34" idx="0"/>
            </p:cNvCxnSpPr>
            <p:nvPr/>
          </p:nvCxnSpPr>
          <p:spPr>
            <a:xfrm rot="16200000" flipH="1">
              <a:off x="6645007" y="2176820"/>
              <a:ext cx="241928" cy="777955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>
              <a:stCxn id="34" idx="2"/>
              <a:endCxn id="37" idx="0"/>
            </p:cNvCxnSpPr>
            <p:nvPr/>
          </p:nvCxnSpPr>
          <p:spPr>
            <a:xfrm>
              <a:off x="7154948" y="2948945"/>
              <a:ext cx="3090" cy="2822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de seta reta 47"/>
            <p:cNvCxnSpPr>
              <a:stCxn id="35" idx="2"/>
              <a:endCxn id="36" idx="0"/>
            </p:cNvCxnSpPr>
            <p:nvPr/>
          </p:nvCxnSpPr>
          <p:spPr>
            <a:xfrm>
              <a:off x="5644640" y="2948230"/>
              <a:ext cx="0" cy="275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angulado 48"/>
            <p:cNvCxnSpPr>
              <a:stCxn id="33" idx="2"/>
              <a:endCxn id="35" idx="0"/>
            </p:cNvCxnSpPr>
            <p:nvPr/>
          </p:nvCxnSpPr>
          <p:spPr>
            <a:xfrm rot="5400000">
              <a:off x="5890211" y="2199264"/>
              <a:ext cx="241212" cy="73235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/>
            <p:cNvCxnSpPr>
              <a:stCxn id="26" idx="2"/>
              <a:endCxn id="28" idx="0"/>
            </p:cNvCxnSpPr>
            <p:nvPr/>
          </p:nvCxnSpPr>
          <p:spPr>
            <a:xfrm>
              <a:off x="2706036" y="1959059"/>
              <a:ext cx="2" cy="2235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11"/>
          <p:cNvSpPr/>
          <p:nvPr/>
        </p:nvSpPr>
        <p:spPr>
          <a:xfrm>
            <a:off x="2752344" y="5265588"/>
            <a:ext cx="3485494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/>
              <a:t>Diagnóstico de casos novos em PVHIV</a:t>
            </a:r>
            <a:endParaRPr lang="pt-BR" sz="1600" dirty="0"/>
          </a:p>
        </p:txBody>
      </p:sp>
      <p:sp>
        <p:nvSpPr>
          <p:cNvPr id="14" name="Retângulo 13"/>
          <p:cNvSpPr/>
          <p:nvPr/>
        </p:nvSpPr>
        <p:spPr>
          <a:xfrm>
            <a:off x="4597367" y="4636503"/>
            <a:ext cx="2527709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/>
              <a:t>Pacientes em </a:t>
            </a:r>
            <a:r>
              <a:rPr lang="pt-BR" sz="1600" b="1" dirty="0" err="1"/>
              <a:t>retratamento</a:t>
            </a:r>
            <a:endParaRPr lang="pt-BR" sz="1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233899" y="4636503"/>
            <a:ext cx="2501967" cy="33855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600" b="1" dirty="0"/>
              <a:t>Diagnóstico de casos novos</a:t>
            </a:r>
            <a:endParaRPr lang="pt-BR" sz="1600" dirty="0"/>
          </a:p>
        </p:txBody>
      </p:sp>
      <p:sp>
        <p:nvSpPr>
          <p:cNvPr id="19" name="Retângulo 18"/>
          <p:cNvSpPr/>
          <p:nvPr/>
        </p:nvSpPr>
        <p:spPr>
          <a:xfrm>
            <a:off x="366775" y="2282960"/>
            <a:ext cx="8572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TRM-TB está indicado para o diagnóstico de casos novos de TB pulmonar, extrapulmonar e na triagem de resistência à </a:t>
            </a:r>
            <a:r>
              <a:rPr lang="pt-BR" dirty="0" err="1"/>
              <a:t>rifampicina</a:t>
            </a:r>
            <a:r>
              <a:rPr lang="pt-BR" dirty="0"/>
              <a:t> nos casos de </a:t>
            </a:r>
            <a:r>
              <a:rPr lang="pt-BR" dirty="0" err="1"/>
              <a:t>retratamento</a:t>
            </a:r>
            <a:r>
              <a:rPr lang="pt-BR" dirty="0"/>
              <a:t>, de falência ao tratamento da TB ou de suspeita de resistência.</a:t>
            </a:r>
          </a:p>
          <a:p>
            <a:pPr algn="just"/>
            <a:endParaRPr lang="pt-BR" dirty="0"/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Locais com acesso ao TRM-TB</a:t>
            </a:r>
          </a:p>
          <a:p>
            <a:endParaRPr lang="pt-BR" dirty="0"/>
          </a:p>
          <a:p>
            <a:r>
              <a:rPr lang="pt-BR" dirty="0" smtClean="0"/>
              <a:t>Triagem  →  TRM-TB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968721" y="747568"/>
            <a:ext cx="7083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+mj-lt"/>
              </a:rPr>
              <a:t>Algoritmo para o diagnóstico de casos novos* de tuberculose pulmonar e laríngea, em adultos e adolescentes, baseado no Teste Rápido Molecular para Tuberculose**.</a:t>
            </a:r>
          </a:p>
        </p:txBody>
      </p:sp>
      <p:sp>
        <p:nvSpPr>
          <p:cNvPr id="51" name="Título 1"/>
          <p:cNvSpPr txBox="1">
            <a:spLocks/>
          </p:cNvSpPr>
          <p:nvPr/>
        </p:nvSpPr>
        <p:spPr>
          <a:xfrm>
            <a:off x="3583177" y="1382717"/>
            <a:ext cx="2139696" cy="41965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TRM-TB</a:t>
            </a:r>
            <a:endParaRPr lang="pt-BR" sz="3200" b="1" dirty="0"/>
          </a:p>
        </p:txBody>
      </p:sp>
      <p:sp>
        <p:nvSpPr>
          <p:cNvPr id="52" name="Retângulo 51"/>
          <p:cNvSpPr/>
          <p:nvPr/>
        </p:nvSpPr>
        <p:spPr>
          <a:xfrm>
            <a:off x="112268" y="276402"/>
            <a:ext cx="723914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800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É FEITO O DIAGNÓSTICO DA TUBERCULOSE?</a:t>
            </a:r>
            <a:endParaRPr lang="pt-B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1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1191 -4.44444E-6 C 0.1724 -4.44444E-6 0.23837 -0.1824 0.23837 -0.33055 L 0.23837 -0.66041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-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 animBg="1"/>
      <p:bldP spid="14" grpId="0" animBg="1"/>
      <p:bldP spid="15" grpId="0" animBg="1"/>
      <p:bldP spid="15" grpId="1" animBg="1"/>
      <p:bldP spid="19" grpId="0"/>
      <p:bldP spid="13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/>
        </p:nvGrpSpPr>
        <p:grpSpPr>
          <a:xfrm>
            <a:off x="7041997" y="3979833"/>
            <a:ext cx="1986432" cy="1783358"/>
            <a:chOff x="6204468" y="1549953"/>
            <a:chExt cx="2648576" cy="2377811"/>
          </a:xfrm>
        </p:grpSpPr>
        <p:pic>
          <p:nvPicPr>
            <p:cNvPr id="44" name="Picture 2" descr="https://www.labnetwork.com.br/wordpress/wp-content/uploads/2015/03/genexper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468" y="1644409"/>
              <a:ext cx="1714533" cy="228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https://lh5.googleusercontent.com/proxy/vHWXrZ2My4i-P_nJzpV3OcbFlwmwDsnjm7t1uzQLqBSme_V6lJyOgA6WNY_ivXOnB3IdO9KlZcp9NiEoE8mQDHS_HlnlxGhmJrVkaR39LYyKADAr_MaIlTtbdd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" t="7733" r="9891" b="9017"/>
            <a:stretch/>
          </p:blipFill>
          <p:spPr bwMode="auto">
            <a:xfrm>
              <a:off x="7642309" y="1549953"/>
              <a:ext cx="1210735" cy="123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D:\Users\nicole.souza\AppData\Local\Microsoft\Windows\Temporary Internet Files\Content.Outlook\RUC9ZZZF\logo rede nacional de laboratórios_2 jpg 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5" y="656900"/>
            <a:ext cx="1007154" cy="3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202349" y="1004228"/>
            <a:ext cx="6798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Algoritmo para o diagnóstico de casos novos de tuberculose pulmonar e laríngea em adultos e adolescentes que vivem com HIV, baseado no Teste Rápido Molecular para Tuberculose*.</a:t>
            </a:r>
            <a:endParaRPr lang="pt-BR" sz="1400" b="1" dirty="0"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49718" y="6133861"/>
            <a:ext cx="68876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/>
              <a:t>* TRM-TB realizado no cartucho </a:t>
            </a:r>
            <a:r>
              <a:rPr lang="pt-BR" sz="600" dirty="0" err="1"/>
              <a:t>Xpert</a:t>
            </a:r>
            <a:r>
              <a:rPr lang="pt-BR" sz="600" dirty="0"/>
              <a:t>® MTB/RIF Ultra.</a:t>
            </a:r>
          </a:p>
          <a:p>
            <a:r>
              <a:rPr lang="pt-BR" sz="600" dirty="0"/>
              <a:t>1 TS: Teste de sensibilidade fenotípico a fármacos em meio sólido ou líquido.</a:t>
            </a:r>
          </a:p>
          <a:p>
            <a:r>
              <a:rPr lang="pt-BR" sz="600" dirty="0"/>
              <a:t>2 Referência terciária: ambulatório especializado em tratamento de tuberculose </a:t>
            </a:r>
            <a:r>
              <a:rPr lang="pt-BR" sz="600" dirty="0" err="1"/>
              <a:t>drogarresistente</a:t>
            </a:r>
            <a:r>
              <a:rPr lang="pt-BR" sz="600" dirty="0"/>
              <a:t>. O paciente deve chegar à </a:t>
            </a:r>
            <a:r>
              <a:rPr lang="pt-BR" sz="600" b="1" dirty="0"/>
              <a:t>referência terciária imediatamente</a:t>
            </a:r>
            <a:r>
              <a:rPr lang="pt-BR" sz="600" dirty="0"/>
              <a:t>. Nesse serviço, a avaliação médica e a conduta adequada deverão ser tomadas em até sete dias. O resultado da cultura com TS deverá ser encaminhado à referência terciária.</a:t>
            </a:r>
          </a:p>
          <a:p>
            <a:r>
              <a:rPr lang="pt-BR" sz="600" dirty="0"/>
              <a:t>3 Iniciar o tratamento com EB: reavaliar o tratamento após resultado da cultura com TS.</a:t>
            </a:r>
          </a:p>
          <a:p>
            <a:r>
              <a:rPr lang="pt-BR" sz="600" dirty="0"/>
              <a:t>4 Continuar a investigação: investigar </a:t>
            </a:r>
            <a:r>
              <a:rPr lang="pt-BR" sz="600" dirty="0" err="1"/>
              <a:t>micobacteriose</a:t>
            </a:r>
            <a:r>
              <a:rPr lang="pt-BR" sz="600" dirty="0"/>
              <a:t> não tuberculosa (MNT) e micoses sistêmicas.</a:t>
            </a:r>
          </a:p>
          <a:p>
            <a:r>
              <a:rPr lang="pt-BR" sz="600" i="1" dirty="0"/>
              <a:t>Legenda</a:t>
            </a:r>
            <a:r>
              <a:rPr lang="pt-BR" sz="600" dirty="0"/>
              <a:t>: EB – esquema básico; MTB –complexo </a:t>
            </a:r>
            <a:r>
              <a:rPr lang="pt-BR" sz="600" i="1" dirty="0" err="1"/>
              <a:t>Mycobaterium</a:t>
            </a:r>
            <a:r>
              <a:rPr lang="pt-BR" sz="600" i="1" dirty="0"/>
              <a:t> </a:t>
            </a:r>
            <a:r>
              <a:rPr lang="pt-BR" sz="600" i="1" dirty="0" err="1"/>
              <a:t>tuberculosis</a:t>
            </a:r>
            <a:r>
              <a:rPr lang="pt-BR" sz="600" dirty="0"/>
              <a:t>; PVHIV – pessoa vivendo com o HIV; TB – tuberculose; TRM-TB – Teste Rápido Molecular para Tuberculose; TS – Teste de sensibilidade.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58383" y="1807676"/>
            <a:ext cx="7569514" cy="4155590"/>
            <a:chOff x="819150" y="494828"/>
            <a:chExt cx="6743700" cy="4453282"/>
          </a:xfrm>
        </p:grpSpPr>
        <p:sp>
          <p:nvSpPr>
            <p:cNvPr id="8" name="Retângulo 2"/>
            <p:cNvSpPr>
              <a:spLocks noChangeArrowheads="1"/>
            </p:cNvSpPr>
            <p:nvPr/>
          </p:nvSpPr>
          <p:spPr bwMode="auto">
            <a:xfrm>
              <a:off x="3661491" y="494828"/>
              <a:ext cx="1520982" cy="39687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pt-BR" sz="10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PVHIV com suspeita de TB pulmonar</a:t>
              </a:r>
            </a:p>
          </p:txBody>
        </p:sp>
        <p:sp>
          <p:nvSpPr>
            <p:cNvPr id="9" name="CaixaDeTexto 3"/>
            <p:cNvSpPr txBox="1">
              <a:spLocks noChangeArrowheads="1"/>
            </p:cNvSpPr>
            <p:nvPr/>
          </p:nvSpPr>
          <p:spPr bwMode="auto">
            <a:xfrm>
              <a:off x="3495562" y="1111251"/>
              <a:ext cx="1852843" cy="23912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Realizar TRM-TB + Cultura + TS</a:t>
              </a:r>
              <a:r>
                <a:rPr lang="pt-BR" altLang="pt-BR" sz="1000" baseline="3000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1</a:t>
              </a:r>
              <a:r>
                <a:rPr lang="pt-BR" altLang="pt-BR" sz="100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 </a:t>
              </a:r>
              <a:endParaRPr lang="pt-BR" altLang="pt-BR" sz="1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CaixaDeTexto 6"/>
            <p:cNvSpPr txBox="1">
              <a:spLocks noChangeArrowheads="1"/>
            </p:cNvSpPr>
            <p:nvPr/>
          </p:nvSpPr>
          <p:spPr bwMode="auto">
            <a:xfrm>
              <a:off x="1638014" y="1682750"/>
              <a:ext cx="1367738" cy="4040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Resultado TRM-TB: “MTB detectado”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CaixaDeTexto 7"/>
            <p:cNvSpPr txBox="1">
              <a:spLocks noChangeArrowheads="1"/>
            </p:cNvSpPr>
            <p:nvPr/>
          </p:nvSpPr>
          <p:spPr bwMode="auto">
            <a:xfrm>
              <a:off x="3661490" y="1684749"/>
              <a:ext cx="1520982" cy="4040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Resultado TRM-TB: “MTB detectado traços”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CaixaDeTexto 8"/>
            <p:cNvSpPr txBox="1">
              <a:spLocks noChangeArrowheads="1"/>
            </p:cNvSpPr>
            <p:nvPr/>
          </p:nvSpPr>
          <p:spPr bwMode="auto">
            <a:xfrm>
              <a:off x="5665145" y="1681635"/>
              <a:ext cx="1565275" cy="4040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Resultado no TRM-TB: “MTB não detectado”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CaixaDeTexto 9"/>
            <p:cNvSpPr txBox="1">
              <a:spLocks noChangeArrowheads="1"/>
            </p:cNvSpPr>
            <p:nvPr/>
          </p:nvSpPr>
          <p:spPr bwMode="auto">
            <a:xfrm>
              <a:off x="1828891" y="2351088"/>
              <a:ext cx="988830" cy="23912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Paciente com TB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CaixaDeTexto 10"/>
            <p:cNvSpPr txBox="1">
              <a:spLocks noChangeArrowheads="1"/>
            </p:cNvSpPr>
            <p:nvPr/>
          </p:nvSpPr>
          <p:spPr bwMode="auto">
            <a:xfrm>
              <a:off x="819150" y="3064246"/>
              <a:ext cx="1411287" cy="4040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Resistência à </a:t>
              </a:r>
              <a:r>
                <a:rPr lang="pt-BR" altLang="pt-BR" sz="1000" dirty="0" err="1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rifampicina</a:t>
              </a: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 detectada no TRM-TB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CaixaDeTexto 11"/>
            <p:cNvSpPr txBox="1">
              <a:spLocks noChangeArrowheads="1"/>
            </p:cNvSpPr>
            <p:nvPr/>
          </p:nvSpPr>
          <p:spPr bwMode="auto">
            <a:xfrm>
              <a:off x="819150" y="3719513"/>
              <a:ext cx="1411287" cy="12285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Realizar outro TRM-TB (</a:t>
              </a:r>
              <a:r>
                <a:rPr lang="pt-BR" sz="1000" dirty="0">
                  <a:solidFill>
                    <a:sysClr val="windowText" lastClr="000000"/>
                  </a:solidFill>
                  <a:latin typeface="Calibri (corpo)"/>
                  <a:cs typeface="Times New Roman" pitchFamily="18" charset="0"/>
                </a:rPr>
                <a:t>com nova amostra</a:t>
              </a: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).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Encaminhar imediatamente para a referência terciária</a:t>
              </a:r>
              <a:r>
                <a:rPr lang="pt-BR" altLang="pt-BR" sz="1000" baseline="30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.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Aguardar o resultado da cultura e TS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CaixaDeTexto 12"/>
            <p:cNvSpPr txBox="1">
              <a:spLocks noChangeArrowheads="1"/>
            </p:cNvSpPr>
            <p:nvPr/>
          </p:nvSpPr>
          <p:spPr bwMode="auto">
            <a:xfrm>
              <a:off x="2364088" y="3064244"/>
              <a:ext cx="1510797" cy="4040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Resistência à </a:t>
              </a:r>
              <a:r>
                <a:rPr lang="pt-BR" altLang="pt-BR" sz="1000" dirty="0" err="1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rifampicina</a:t>
              </a: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 não detectada no TRM-TB</a:t>
              </a:r>
              <a:endParaRPr lang="pt-BR" altLang="pt-BR" sz="10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CaixaDeTexto 13"/>
            <p:cNvSpPr txBox="1">
              <a:spLocks noChangeArrowheads="1"/>
            </p:cNvSpPr>
            <p:nvPr/>
          </p:nvSpPr>
          <p:spPr bwMode="auto">
            <a:xfrm>
              <a:off x="2400299" y="3736975"/>
              <a:ext cx="1431926" cy="7338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Iniciar tratamento para TB com EB 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Rever o tratamento</a:t>
              </a:r>
              <a:r>
                <a:rPr lang="pt-BR" altLang="pt-BR" sz="1000" baseline="30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3</a:t>
              </a: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 após resultado da cultura e TS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CaixaDeTexto 14"/>
            <p:cNvSpPr txBox="1">
              <a:spLocks noChangeArrowheads="1"/>
            </p:cNvSpPr>
            <p:nvPr/>
          </p:nvSpPr>
          <p:spPr bwMode="auto">
            <a:xfrm>
              <a:off x="3367087" y="2284412"/>
              <a:ext cx="2128839" cy="5689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Iniciar tratamento para TB com EB 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Rever o tratamento após resultado da cultura e TS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CaixaDeTexto 15"/>
            <p:cNvSpPr txBox="1">
              <a:spLocks noChangeArrowheads="1"/>
            </p:cNvSpPr>
            <p:nvPr/>
          </p:nvSpPr>
          <p:spPr bwMode="auto">
            <a:xfrm>
              <a:off x="5903787" y="2427288"/>
              <a:ext cx="1084514" cy="23912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Mantém sintomas?</a:t>
              </a:r>
              <a:endParaRPr lang="pt-BR" altLang="pt-BR" sz="1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aixaDeTexto 16"/>
            <p:cNvSpPr txBox="1">
              <a:spLocks noChangeArrowheads="1"/>
            </p:cNvSpPr>
            <p:nvPr/>
          </p:nvSpPr>
          <p:spPr bwMode="auto">
            <a:xfrm>
              <a:off x="6892236" y="3000374"/>
              <a:ext cx="320470" cy="2391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Sim</a:t>
              </a:r>
              <a:endParaRPr lang="pt-BR" altLang="pt-BR" sz="1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CaixaDeTexto 17"/>
            <p:cNvSpPr txBox="1">
              <a:spLocks noChangeArrowheads="1"/>
            </p:cNvSpPr>
            <p:nvPr/>
          </p:nvSpPr>
          <p:spPr bwMode="auto">
            <a:xfrm>
              <a:off x="5722883" y="2998787"/>
              <a:ext cx="331895" cy="2391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Não</a:t>
              </a:r>
              <a:endParaRPr lang="pt-BR" altLang="pt-BR" sz="1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CaixaDeTexto 18"/>
            <p:cNvSpPr txBox="1">
              <a:spLocks noChangeArrowheads="1"/>
            </p:cNvSpPr>
            <p:nvPr/>
          </p:nvSpPr>
          <p:spPr bwMode="auto">
            <a:xfrm>
              <a:off x="5368925" y="3548063"/>
              <a:ext cx="1047750" cy="7338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TB improvável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Aguardar o resultado da cultura e TS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CaixaDeTexto 19"/>
            <p:cNvSpPr txBox="1">
              <a:spLocks noChangeArrowheads="1"/>
            </p:cNvSpPr>
            <p:nvPr/>
          </p:nvSpPr>
          <p:spPr bwMode="auto">
            <a:xfrm>
              <a:off x="6554788" y="3498850"/>
              <a:ext cx="1008062" cy="8429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Continuar investigação</a:t>
              </a:r>
              <a:r>
                <a:rPr lang="pt-BR" altLang="pt-BR" sz="1000" baseline="30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4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000" dirty="0">
                  <a:solidFill>
                    <a:srgbClr val="000000"/>
                  </a:solidFill>
                  <a:latin typeface="Calibri (corpo)"/>
                  <a:ea typeface="Times New Roman" pitchFamily="18" charset="0"/>
                  <a:cs typeface="Arial" pitchFamily="34" charset="0"/>
                </a:rPr>
                <a:t>Aguardar o resultado da cultura e TS</a:t>
              </a:r>
              <a:endParaRPr lang="pt-BR" altLang="pt-B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Conector angulado 23"/>
            <p:cNvCxnSpPr>
              <a:stCxn id="9" idx="2"/>
              <a:endCxn id="10" idx="0"/>
            </p:cNvCxnSpPr>
            <p:nvPr/>
          </p:nvCxnSpPr>
          <p:spPr>
            <a:xfrm rot="5400000">
              <a:off x="3205746" y="466512"/>
              <a:ext cx="332377" cy="2100101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do 24"/>
            <p:cNvCxnSpPr>
              <a:stCxn id="9" idx="2"/>
              <a:endCxn id="12" idx="0"/>
            </p:cNvCxnSpPr>
            <p:nvPr/>
          </p:nvCxnSpPr>
          <p:spPr>
            <a:xfrm rot="16200000" flipH="1">
              <a:off x="5269254" y="503104"/>
              <a:ext cx="331261" cy="2025799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/>
            <p:cNvCxnSpPr>
              <a:stCxn id="9" idx="2"/>
              <a:endCxn id="11" idx="0"/>
            </p:cNvCxnSpPr>
            <p:nvPr/>
          </p:nvCxnSpPr>
          <p:spPr>
            <a:xfrm flipH="1">
              <a:off x="4421982" y="1350373"/>
              <a:ext cx="3" cy="3343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/>
            <p:cNvCxnSpPr>
              <a:stCxn id="11" idx="2"/>
              <a:endCxn id="18" idx="0"/>
            </p:cNvCxnSpPr>
            <p:nvPr/>
          </p:nvCxnSpPr>
          <p:spPr>
            <a:xfrm>
              <a:off x="4421982" y="2088783"/>
              <a:ext cx="9525" cy="195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angulado 27"/>
            <p:cNvCxnSpPr>
              <a:stCxn id="13" idx="2"/>
              <a:endCxn id="14" idx="0"/>
            </p:cNvCxnSpPr>
            <p:nvPr/>
          </p:nvCxnSpPr>
          <p:spPr>
            <a:xfrm rot="5400000">
              <a:off x="1687033" y="2427972"/>
              <a:ext cx="474035" cy="79851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angulado 28"/>
            <p:cNvCxnSpPr>
              <a:stCxn id="13" idx="2"/>
              <a:endCxn id="16" idx="0"/>
            </p:cNvCxnSpPr>
            <p:nvPr/>
          </p:nvCxnSpPr>
          <p:spPr>
            <a:xfrm rot="16200000" flipH="1">
              <a:off x="2484380" y="2429136"/>
              <a:ext cx="474033" cy="796181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/>
            <p:cNvCxnSpPr>
              <a:stCxn id="14" idx="2"/>
              <a:endCxn id="15" idx="0"/>
            </p:cNvCxnSpPr>
            <p:nvPr/>
          </p:nvCxnSpPr>
          <p:spPr>
            <a:xfrm>
              <a:off x="1524794" y="3468281"/>
              <a:ext cx="0" cy="2512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>
              <a:stCxn id="16" idx="2"/>
              <a:endCxn id="17" idx="0"/>
            </p:cNvCxnSpPr>
            <p:nvPr/>
          </p:nvCxnSpPr>
          <p:spPr>
            <a:xfrm flipH="1">
              <a:off x="3116262" y="3468279"/>
              <a:ext cx="3225" cy="2686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angulado 31"/>
            <p:cNvCxnSpPr>
              <a:stCxn id="19" idx="2"/>
              <a:endCxn id="21" idx="0"/>
            </p:cNvCxnSpPr>
            <p:nvPr/>
          </p:nvCxnSpPr>
          <p:spPr>
            <a:xfrm rot="5400000">
              <a:off x="6001249" y="2553992"/>
              <a:ext cx="332377" cy="557213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angulado 32"/>
            <p:cNvCxnSpPr>
              <a:stCxn id="19" idx="2"/>
              <a:endCxn id="20" idx="0"/>
            </p:cNvCxnSpPr>
            <p:nvPr/>
          </p:nvCxnSpPr>
          <p:spPr>
            <a:xfrm rot="16200000" flipH="1">
              <a:off x="6582276" y="2530177"/>
              <a:ext cx="333964" cy="606428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de seta reta 33"/>
            <p:cNvCxnSpPr>
              <a:stCxn id="21" idx="2"/>
              <a:endCxn id="22" idx="0"/>
            </p:cNvCxnSpPr>
            <p:nvPr/>
          </p:nvCxnSpPr>
          <p:spPr>
            <a:xfrm>
              <a:off x="5888831" y="3237910"/>
              <a:ext cx="3969" cy="3101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/>
            <p:cNvCxnSpPr>
              <a:stCxn id="20" idx="2"/>
              <a:endCxn id="23" idx="0"/>
            </p:cNvCxnSpPr>
            <p:nvPr/>
          </p:nvCxnSpPr>
          <p:spPr>
            <a:xfrm>
              <a:off x="7052471" y="3239497"/>
              <a:ext cx="6348" cy="2593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de seta reta 35"/>
            <p:cNvCxnSpPr>
              <a:stCxn id="12" idx="2"/>
              <a:endCxn id="19" idx="0"/>
            </p:cNvCxnSpPr>
            <p:nvPr/>
          </p:nvCxnSpPr>
          <p:spPr>
            <a:xfrm flipH="1">
              <a:off x="6446044" y="2085670"/>
              <a:ext cx="1739" cy="3416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>
              <a:stCxn id="10" idx="2"/>
              <a:endCxn id="13" idx="0"/>
            </p:cNvCxnSpPr>
            <p:nvPr/>
          </p:nvCxnSpPr>
          <p:spPr>
            <a:xfrm>
              <a:off x="2321884" y="2086785"/>
              <a:ext cx="1423" cy="2643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/>
            <p:cNvCxnSpPr>
              <a:stCxn id="8" idx="2"/>
              <a:endCxn id="9" idx="0"/>
            </p:cNvCxnSpPr>
            <p:nvPr/>
          </p:nvCxnSpPr>
          <p:spPr>
            <a:xfrm>
              <a:off x="4421983" y="891703"/>
              <a:ext cx="2" cy="2195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tângulo 38"/>
          <p:cNvSpPr/>
          <p:nvPr/>
        </p:nvSpPr>
        <p:spPr>
          <a:xfrm>
            <a:off x="3183212" y="182443"/>
            <a:ext cx="2836926" cy="5078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350" b="1" dirty="0"/>
              <a:t>Diagnóstico de casos novos em PVHIV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38955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2214</Words>
  <Application>Microsoft Office PowerPoint</Application>
  <PresentationFormat>Apresentação na tela (4:3)</PresentationFormat>
  <Paragraphs>273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Arial</vt:lpstr>
      <vt:lpstr>Britannic Bold</vt:lpstr>
      <vt:lpstr>Calibri</vt:lpstr>
      <vt:lpstr>Calibri (corpo)</vt:lpstr>
      <vt:lpstr>Courier New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CCPAGENCIA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CIA-Studio yeah</dc:creator>
  <cp:lastModifiedBy>CJR</cp:lastModifiedBy>
  <cp:revision>40</cp:revision>
  <dcterms:created xsi:type="dcterms:W3CDTF">2019-08-13T14:22:08Z</dcterms:created>
  <dcterms:modified xsi:type="dcterms:W3CDTF">2020-02-17T17:21:45Z</dcterms:modified>
</cp:coreProperties>
</file>