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55"/>
  </p:notesMasterIdLst>
  <p:sldIdLst>
    <p:sldId id="385" r:id="rId3"/>
    <p:sldId id="331" r:id="rId4"/>
    <p:sldId id="382" r:id="rId5"/>
    <p:sldId id="383" r:id="rId6"/>
    <p:sldId id="384" r:id="rId7"/>
    <p:sldId id="387" r:id="rId8"/>
    <p:sldId id="386" r:id="rId9"/>
    <p:sldId id="334" r:id="rId10"/>
    <p:sldId id="335" r:id="rId11"/>
    <p:sldId id="307" r:id="rId12"/>
    <p:sldId id="347" r:id="rId13"/>
    <p:sldId id="388" r:id="rId14"/>
    <p:sldId id="258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7" r:id="rId39"/>
    <p:sldId id="378" r:id="rId40"/>
    <p:sldId id="379" r:id="rId41"/>
    <p:sldId id="310" r:id="rId42"/>
    <p:sldId id="375" r:id="rId43"/>
    <p:sldId id="320" r:id="rId44"/>
    <p:sldId id="348" r:id="rId45"/>
    <p:sldId id="321" r:id="rId46"/>
    <p:sldId id="342" r:id="rId47"/>
    <p:sldId id="324" r:id="rId48"/>
    <p:sldId id="322" r:id="rId49"/>
    <p:sldId id="376" r:id="rId50"/>
    <p:sldId id="350" r:id="rId51"/>
    <p:sldId id="343" r:id="rId52"/>
    <p:sldId id="349" r:id="rId53"/>
    <p:sldId id="380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58A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>
        <p:scale>
          <a:sx n="105" d="100"/>
          <a:sy n="105" d="100"/>
        </p:scale>
        <p:origin x="-17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DF2B1-936C-4D78-8EFE-26E519A86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27B686-9835-43ED-966B-B58F8F25CFF3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+mn-lt"/>
              <a:cs typeface="+mn-cs"/>
            </a:rPr>
            <a:t>GESTOR </a:t>
          </a:r>
          <a:r>
            <a:rPr lang="es-ES" b="1" dirty="0" smtClean="0">
              <a:solidFill>
                <a:schemeClr val="tx1"/>
              </a:solidFill>
              <a:latin typeface="+mn-lt"/>
              <a:cs typeface="+mn-cs"/>
            </a:rPr>
            <a:t>MUNICIPAL e ESTADUAL* </a:t>
          </a:r>
          <a:endParaRPr lang="es-ES" dirty="0">
            <a:solidFill>
              <a:schemeClr val="tx1"/>
            </a:solidFill>
          </a:endParaRPr>
        </a:p>
      </dgm:t>
    </dgm:pt>
    <dgm:pt modelId="{4116EADF-84FE-4930-9F3A-442A99F7DAEE}" type="parTrans" cxnId="{64F9BDCB-3DFF-4BCA-BC44-A53FD7299E6E}">
      <dgm:prSet/>
      <dgm:spPr/>
      <dgm:t>
        <a:bodyPr/>
        <a:lstStyle/>
        <a:p>
          <a:endParaRPr lang="es-ES"/>
        </a:p>
      </dgm:t>
    </dgm:pt>
    <dgm:pt modelId="{D9754179-40DF-4F38-802E-D34DC88B789A}" type="sibTrans" cxnId="{64F9BDCB-3DFF-4BCA-BC44-A53FD7299E6E}">
      <dgm:prSet/>
      <dgm:spPr/>
      <dgm:t>
        <a:bodyPr/>
        <a:lstStyle/>
        <a:p>
          <a:endParaRPr lang="es-ES"/>
        </a:p>
      </dgm:t>
    </dgm:pt>
    <dgm:pt modelId="{77EEF984-E059-40B6-B319-883F4847E43E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200" b="0" dirty="0" smtClean="0">
              <a:solidFill>
                <a:schemeClr val="bg1"/>
              </a:solidFill>
              <a:latin typeface="+mn-lt"/>
              <a:cs typeface="+mn-cs"/>
            </a:rPr>
            <a:t>responsável pela </a:t>
          </a:r>
          <a:r>
            <a:rPr lang="pt-BR" sz="2200" b="0" dirty="0" err="1" smtClean="0">
              <a:solidFill>
                <a:schemeClr val="bg1"/>
              </a:solidFill>
              <a:latin typeface="+mn-lt"/>
              <a:cs typeface="+mn-cs"/>
            </a:rPr>
            <a:t>contratualização</a:t>
          </a:r>
          <a:r>
            <a:rPr lang="pt-BR" sz="2200" b="0" dirty="0" smtClean="0">
              <a:solidFill>
                <a:schemeClr val="bg1"/>
              </a:solidFill>
              <a:latin typeface="+mn-lt"/>
              <a:cs typeface="+mn-cs"/>
            </a:rPr>
            <a:t> das equipes (via sistema eletrônico)</a:t>
          </a:r>
          <a:endParaRPr lang="es-ES" sz="2200" b="0" dirty="0">
            <a:solidFill>
              <a:schemeClr val="bg1"/>
            </a:solidFill>
          </a:endParaRPr>
        </a:p>
      </dgm:t>
    </dgm:pt>
    <dgm:pt modelId="{7B2FAFC7-DDB2-4CCF-9932-15846BE99DC4}" type="parTrans" cxnId="{10B1048F-0E08-4DC2-A84C-40A96C87CF77}">
      <dgm:prSet/>
      <dgm:spPr/>
      <dgm:t>
        <a:bodyPr/>
        <a:lstStyle/>
        <a:p>
          <a:endParaRPr lang="es-ES"/>
        </a:p>
      </dgm:t>
    </dgm:pt>
    <dgm:pt modelId="{8A671585-854E-4171-B851-3474C0836D19}" type="sibTrans" cxnId="{10B1048F-0E08-4DC2-A84C-40A96C87CF77}">
      <dgm:prSet/>
      <dgm:spPr/>
      <dgm:t>
        <a:bodyPr/>
        <a:lstStyle/>
        <a:p>
          <a:endParaRPr lang="es-ES"/>
        </a:p>
      </dgm:t>
    </dgm:pt>
    <dgm:pt modelId="{A8D4B3B5-36EF-43D6-B53B-4420FD55310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200" b="0" dirty="0" smtClean="0">
              <a:solidFill>
                <a:schemeClr val="bg1"/>
              </a:solidFill>
              <a:latin typeface="+mn-lt"/>
              <a:cs typeface="+mn-cs"/>
            </a:rPr>
            <a:t>selecionar as equipes que estarão no 3º ciclo do PMAQ, após a </a:t>
          </a:r>
          <a:r>
            <a:rPr lang="pt-BR" sz="2200" b="0" dirty="0" err="1" smtClean="0">
              <a:solidFill>
                <a:schemeClr val="bg1"/>
              </a:solidFill>
              <a:latin typeface="+mn-lt"/>
              <a:cs typeface="+mn-cs"/>
            </a:rPr>
            <a:t>pactuação</a:t>
          </a:r>
          <a:r>
            <a:rPr lang="pt-BR" sz="2200" b="0" dirty="0" smtClean="0">
              <a:solidFill>
                <a:schemeClr val="bg1"/>
              </a:solidFill>
              <a:latin typeface="+mn-lt"/>
              <a:cs typeface="+mn-cs"/>
            </a:rPr>
            <a:t> local;</a:t>
          </a:r>
          <a:endParaRPr lang="es-ES" sz="2200" b="0" dirty="0">
            <a:solidFill>
              <a:schemeClr val="bg1"/>
            </a:solidFill>
          </a:endParaRPr>
        </a:p>
      </dgm:t>
    </dgm:pt>
    <dgm:pt modelId="{6005400B-EA9D-465A-B9F8-9CDDA20557DF}" type="parTrans" cxnId="{70642257-9ADE-494A-8EEC-C71EBF4CD9D2}">
      <dgm:prSet/>
      <dgm:spPr/>
      <dgm:t>
        <a:bodyPr/>
        <a:lstStyle/>
        <a:p>
          <a:endParaRPr lang="es-ES"/>
        </a:p>
      </dgm:t>
    </dgm:pt>
    <dgm:pt modelId="{681BF4E0-E7B6-4B0E-BB64-18DBEF7CB40D}" type="sibTrans" cxnId="{70642257-9ADE-494A-8EEC-C71EBF4CD9D2}">
      <dgm:prSet/>
      <dgm:spPr/>
      <dgm:t>
        <a:bodyPr/>
        <a:lstStyle/>
        <a:p>
          <a:endParaRPr lang="es-ES"/>
        </a:p>
      </dgm:t>
    </dgm:pt>
    <dgm:pt modelId="{940D9EE8-0CCB-4A93-9899-FEA425D62F5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200" b="0" dirty="0" smtClean="0">
              <a:solidFill>
                <a:schemeClr val="bg1"/>
              </a:solidFill>
              <a:latin typeface="+mn-lt"/>
              <a:cs typeface="+mn-cs"/>
            </a:rPr>
            <a:t>acesso aos documentos orientadores do programa: Manual Instrutivo e Termo de compromisso; e Relatórios Descritivos.</a:t>
          </a:r>
          <a:endParaRPr lang="es-ES" sz="2200" b="0" dirty="0">
            <a:solidFill>
              <a:schemeClr val="bg1"/>
            </a:solidFill>
          </a:endParaRPr>
        </a:p>
      </dgm:t>
    </dgm:pt>
    <dgm:pt modelId="{FA020B09-B322-4E6B-B76B-5D8C85396565}" type="parTrans" cxnId="{71CADF3B-E01A-430F-A293-5BC3EEE04D3F}">
      <dgm:prSet/>
      <dgm:spPr/>
      <dgm:t>
        <a:bodyPr/>
        <a:lstStyle/>
        <a:p>
          <a:endParaRPr lang="es-ES"/>
        </a:p>
      </dgm:t>
    </dgm:pt>
    <dgm:pt modelId="{4800C724-23F5-47BA-8109-2F26C7FF0F9F}" type="sibTrans" cxnId="{71CADF3B-E01A-430F-A293-5BC3EEE04D3F}">
      <dgm:prSet/>
      <dgm:spPr/>
      <dgm:t>
        <a:bodyPr/>
        <a:lstStyle/>
        <a:p>
          <a:endParaRPr lang="es-ES"/>
        </a:p>
      </dgm:t>
    </dgm:pt>
    <dgm:pt modelId="{283E79D5-4AED-4E4F-BE34-6CA0C03E3543}" type="pres">
      <dgm:prSet presAssocID="{ADADF2B1-936C-4D78-8EFE-26E519A86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7CEA97-2F34-4F35-BB25-F84A76E47ED3}" type="pres">
      <dgm:prSet presAssocID="{A727B686-9835-43ED-966B-B58F8F25CFF3}" presName="root1" presStyleCnt="0"/>
      <dgm:spPr/>
    </dgm:pt>
    <dgm:pt modelId="{3E740785-B14C-40BA-883F-3F6FC4E8049A}" type="pres">
      <dgm:prSet presAssocID="{A727B686-9835-43ED-966B-B58F8F25CFF3}" presName="LevelOneTextNode" presStyleLbl="node0" presStyleIdx="0" presStyleCnt="1" custAng="5400000" custScaleY="40795" custLinFactNeighborX="-46122" custLinFactNeighborY="-1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315131-8208-4B30-8C88-6E3F57B43DBE}" type="pres">
      <dgm:prSet presAssocID="{A727B686-9835-43ED-966B-B58F8F25CFF3}" presName="level2hierChild" presStyleCnt="0"/>
      <dgm:spPr/>
    </dgm:pt>
    <dgm:pt modelId="{2BBC75C1-53D2-4038-BC2F-94027164F574}" type="pres">
      <dgm:prSet presAssocID="{7B2FAFC7-DDB2-4CCF-9932-15846BE99DC4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1922F333-40C9-499F-A967-6708EDDD315F}" type="pres">
      <dgm:prSet presAssocID="{7B2FAFC7-DDB2-4CCF-9932-15846BE99DC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AB4EC0A-D3A2-476A-9867-004A487BBDC8}" type="pres">
      <dgm:prSet presAssocID="{77EEF984-E059-40B6-B319-883F4847E43E}" presName="root2" presStyleCnt="0"/>
      <dgm:spPr/>
    </dgm:pt>
    <dgm:pt modelId="{EC348B02-C599-4960-81A8-EF51B709169E}" type="pres">
      <dgm:prSet presAssocID="{77EEF984-E059-40B6-B319-883F4847E43E}" presName="LevelTwoTextNode" presStyleLbl="node2" presStyleIdx="0" presStyleCnt="3" custScaleX="175586" custScaleY="116833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57D134-BF7E-48F0-8175-798B5C367047}" type="pres">
      <dgm:prSet presAssocID="{77EEF984-E059-40B6-B319-883F4847E43E}" presName="level3hierChild" presStyleCnt="0"/>
      <dgm:spPr/>
    </dgm:pt>
    <dgm:pt modelId="{146B1E28-D37A-44EA-9468-26A3FABCC7A4}" type="pres">
      <dgm:prSet presAssocID="{6005400B-EA9D-465A-B9F8-9CDDA20557DF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BDE2CF3D-353F-498D-8A8E-1AE6EEB3408F}" type="pres">
      <dgm:prSet presAssocID="{6005400B-EA9D-465A-B9F8-9CDDA20557DF}" presName="connTx" presStyleLbl="parChTrans1D2" presStyleIdx="1" presStyleCnt="3"/>
      <dgm:spPr/>
      <dgm:t>
        <a:bodyPr/>
        <a:lstStyle/>
        <a:p>
          <a:endParaRPr lang="es-ES"/>
        </a:p>
      </dgm:t>
    </dgm:pt>
    <dgm:pt modelId="{DF0D0F35-6BEE-41D8-8E93-C5E06970A23E}" type="pres">
      <dgm:prSet presAssocID="{A8D4B3B5-36EF-43D6-B53B-4420FD553101}" presName="root2" presStyleCnt="0"/>
      <dgm:spPr/>
    </dgm:pt>
    <dgm:pt modelId="{32A11AE6-DDEE-41C8-B7E9-6A8AA4F690DE}" type="pres">
      <dgm:prSet presAssocID="{A8D4B3B5-36EF-43D6-B53B-4420FD553101}" presName="LevelTwoTextNode" presStyleLbl="node2" presStyleIdx="1" presStyleCnt="3" custScaleX="175586" custScaleY="134482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7567C6-1B01-42DB-84A8-83E7A203E068}" type="pres">
      <dgm:prSet presAssocID="{A8D4B3B5-36EF-43D6-B53B-4420FD553101}" presName="level3hierChild" presStyleCnt="0"/>
      <dgm:spPr/>
    </dgm:pt>
    <dgm:pt modelId="{F2DC35C4-5DDF-4043-9F12-966200542DCE}" type="pres">
      <dgm:prSet presAssocID="{FA020B09-B322-4E6B-B76B-5D8C85396565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954F85C-8BFD-4D45-82ED-8A1EB07B219C}" type="pres">
      <dgm:prSet presAssocID="{FA020B09-B322-4E6B-B76B-5D8C85396565}" presName="connTx" presStyleLbl="parChTrans1D2" presStyleIdx="2" presStyleCnt="3"/>
      <dgm:spPr/>
      <dgm:t>
        <a:bodyPr/>
        <a:lstStyle/>
        <a:p>
          <a:endParaRPr lang="es-ES"/>
        </a:p>
      </dgm:t>
    </dgm:pt>
    <dgm:pt modelId="{6D7491FE-5C58-4184-B563-BED16D819D8C}" type="pres">
      <dgm:prSet presAssocID="{940D9EE8-0CCB-4A93-9899-FEA425D62F52}" presName="root2" presStyleCnt="0"/>
      <dgm:spPr/>
    </dgm:pt>
    <dgm:pt modelId="{4334207B-F01F-4F03-A13B-6FBFD630999A}" type="pres">
      <dgm:prSet presAssocID="{940D9EE8-0CCB-4A93-9899-FEA425D62F52}" presName="LevelTwoTextNode" presStyleLbl="node2" presStyleIdx="2" presStyleCnt="3" custScaleX="175586" custScaleY="131287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48890A-7A1D-4B02-95B9-76CBA9EA78CC}" type="pres">
      <dgm:prSet presAssocID="{940D9EE8-0CCB-4A93-9899-FEA425D62F52}" presName="level3hierChild" presStyleCnt="0"/>
      <dgm:spPr/>
    </dgm:pt>
  </dgm:ptLst>
  <dgm:cxnLst>
    <dgm:cxn modelId="{70642257-9ADE-494A-8EEC-C71EBF4CD9D2}" srcId="{A727B686-9835-43ED-966B-B58F8F25CFF3}" destId="{A8D4B3B5-36EF-43D6-B53B-4420FD553101}" srcOrd="1" destOrd="0" parTransId="{6005400B-EA9D-465A-B9F8-9CDDA20557DF}" sibTransId="{681BF4E0-E7B6-4B0E-BB64-18DBEF7CB40D}"/>
    <dgm:cxn modelId="{DEF1EEC0-A453-4568-A35A-0B77AC7E3DCB}" type="presOf" srcId="{7B2FAFC7-DDB2-4CCF-9932-15846BE99DC4}" destId="{2BBC75C1-53D2-4038-BC2F-94027164F574}" srcOrd="0" destOrd="0" presId="urn:microsoft.com/office/officeart/2008/layout/HorizontalMultiLevelHierarchy"/>
    <dgm:cxn modelId="{9EED3140-EEF6-455B-B346-B8681DDFBF02}" type="presOf" srcId="{A727B686-9835-43ED-966B-B58F8F25CFF3}" destId="{3E740785-B14C-40BA-883F-3F6FC4E8049A}" srcOrd="0" destOrd="0" presId="urn:microsoft.com/office/officeart/2008/layout/HorizontalMultiLevelHierarchy"/>
    <dgm:cxn modelId="{C55B7D25-EB9A-4747-963B-3057EC9BD534}" type="presOf" srcId="{6005400B-EA9D-465A-B9F8-9CDDA20557DF}" destId="{146B1E28-D37A-44EA-9468-26A3FABCC7A4}" srcOrd="0" destOrd="0" presId="urn:microsoft.com/office/officeart/2008/layout/HorizontalMultiLevelHierarchy"/>
    <dgm:cxn modelId="{64F9BDCB-3DFF-4BCA-BC44-A53FD7299E6E}" srcId="{ADADF2B1-936C-4D78-8EFE-26E519A86B0B}" destId="{A727B686-9835-43ED-966B-B58F8F25CFF3}" srcOrd="0" destOrd="0" parTransId="{4116EADF-84FE-4930-9F3A-442A99F7DAEE}" sibTransId="{D9754179-40DF-4F38-802E-D34DC88B789A}"/>
    <dgm:cxn modelId="{42CB98B6-B8F4-4959-ACBF-35235733D585}" type="presOf" srcId="{FA020B09-B322-4E6B-B76B-5D8C85396565}" destId="{F2DC35C4-5DDF-4043-9F12-966200542DCE}" srcOrd="0" destOrd="0" presId="urn:microsoft.com/office/officeart/2008/layout/HorizontalMultiLevelHierarchy"/>
    <dgm:cxn modelId="{10B1048F-0E08-4DC2-A84C-40A96C87CF77}" srcId="{A727B686-9835-43ED-966B-B58F8F25CFF3}" destId="{77EEF984-E059-40B6-B319-883F4847E43E}" srcOrd="0" destOrd="0" parTransId="{7B2FAFC7-DDB2-4CCF-9932-15846BE99DC4}" sibTransId="{8A671585-854E-4171-B851-3474C0836D19}"/>
    <dgm:cxn modelId="{FF78097C-7737-42C4-BB33-97DF28378D44}" type="presOf" srcId="{7B2FAFC7-DDB2-4CCF-9932-15846BE99DC4}" destId="{1922F333-40C9-499F-A967-6708EDDD315F}" srcOrd="1" destOrd="0" presId="urn:microsoft.com/office/officeart/2008/layout/HorizontalMultiLevelHierarchy"/>
    <dgm:cxn modelId="{71CADF3B-E01A-430F-A293-5BC3EEE04D3F}" srcId="{A727B686-9835-43ED-966B-B58F8F25CFF3}" destId="{940D9EE8-0CCB-4A93-9899-FEA425D62F52}" srcOrd="2" destOrd="0" parTransId="{FA020B09-B322-4E6B-B76B-5D8C85396565}" sibTransId="{4800C724-23F5-47BA-8109-2F26C7FF0F9F}"/>
    <dgm:cxn modelId="{595BEE4F-2AE6-46E7-AE8F-CEBC5D6D7D1B}" type="presOf" srcId="{ADADF2B1-936C-4D78-8EFE-26E519A86B0B}" destId="{283E79D5-4AED-4E4F-BE34-6CA0C03E3543}" srcOrd="0" destOrd="0" presId="urn:microsoft.com/office/officeart/2008/layout/HorizontalMultiLevelHierarchy"/>
    <dgm:cxn modelId="{4D6EAD81-0974-4EF3-A045-D2D725A70C64}" type="presOf" srcId="{77EEF984-E059-40B6-B319-883F4847E43E}" destId="{EC348B02-C599-4960-81A8-EF51B709169E}" srcOrd="0" destOrd="0" presId="urn:microsoft.com/office/officeart/2008/layout/HorizontalMultiLevelHierarchy"/>
    <dgm:cxn modelId="{809C8291-DA1A-4DA9-B8F0-39827C181036}" type="presOf" srcId="{940D9EE8-0CCB-4A93-9899-FEA425D62F52}" destId="{4334207B-F01F-4F03-A13B-6FBFD630999A}" srcOrd="0" destOrd="0" presId="urn:microsoft.com/office/officeart/2008/layout/HorizontalMultiLevelHierarchy"/>
    <dgm:cxn modelId="{B8F194F6-D54B-47C0-958A-ADB5A92AD4E0}" type="presOf" srcId="{A8D4B3B5-36EF-43D6-B53B-4420FD553101}" destId="{32A11AE6-DDEE-41C8-B7E9-6A8AA4F690DE}" srcOrd="0" destOrd="0" presId="urn:microsoft.com/office/officeart/2008/layout/HorizontalMultiLevelHierarchy"/>
    <dgm:cxn modelId="{121609CF-6AFB-4BA0-97AA-31DBC9CCA1A9}" type="presOf" srcId="{FA020B09-B322-4E6B-B76B-5D8C85396565}" destId="{5954F85C-8BFD-4D45-82ED-8A1EB07B219C}" srcOrd="1" destOrd="0" presId="urn:microsoft.com/office/officeart/2008/layout/HorizontalMultiLevelHierarchy"/>
    <dgm:cxn modelId="{9AB3B12D-F6B9-4380-A501-630DD8C4ACA6}" type="presOf" srcId="{6005400B-EA9D-465A-B9F8-9CDDA20557DF}" destId="{BDE2CF3D-353F-498D-8A8E-1AE6EEB3408F}" srcOrd="1" destOrd="0" presId="urn:microsoft.com/office/officeart/2008/layout/HorizontalMultiLevelHierarchy"/>
    <dgm:cxn modelId="{495444BB-C853-4D57-BF33-D5C8EC266DD2}" type="presParOf" srcId="{283E79D5-4AED-4E4F-BE34-6CA0C03E3543}" destId="{167CEA97-2F34-4F35-BB25-F84A76E47ED3}" srcOrd="0" destOrd="0" presId="urn:microsoft.com/office/officeart/2008/layout/HorizontalMultiLevelHierarchy"/>
    <dgm:cxn modelId="{47EE5F66-9A83-46BB-BD8E-B5002D3FD738}" type="presParOf" srcId="{167CEA97-2F34-4F35-BB25-F84A76E47ED3}" destId="{3E740785-B14C-40BA-883F-3F6FC4E8049A}" srcOrd="0" destOrd="0" presId="urn:microsoft.com/office/officeart/2008/layout/HorizontalMultiLevelHierarchy"/>
    <dgm:cxn modelId="{5FEB27E9-2F32-497F-B28E-80C3EF1D8838}" type="presParOf" srcId="{167CEA97-2F34-4F35-BB25-F84A76E47ED3}" destId="{22315131-8208-4B30-8C88-6E3F57B43DBE}" srcOrd="1" destOrd="0" presId="urn:microsoft.com/office/officeart/2008/layout/HorizontalMultiLevelHierarchy"/>
    <dgm:cxn modelId="{D2E72256-AEDC-4F4C-98E8-12C79051B5D8}" type="presParOf" srcId="{22315131-8208-4B30-8C88-6E3F57B43DBE}" destId="{2BBC75C1-53D2-4038-BC2F-94027164F574}" srcOrd="0" destOrd="0" presId="urn:microsoft.com/office/officeart/2008/layout/HorizontalMultiLevelHierarchy"/>
    <dgm:cxn modelId="{038FEAB0-F27E-4944-B12E-5344DD9A5F47}" type="presParOf" srcId="{2BBC75C1-53D2-4038-BC2F-94027164F574}" destId="{1922F333-40C9-499F-A967-6708EDDD315F}" srcOrd="0" destOrd="0" presId="urn:microsoft.com/office/officeart/2008/layout/HorizontalMultiLevelHierarchy"/>
    <dgm:cxn modelId="{8D1CF399-AF84-46E2-B3B7-1C9E24DBC222}" type="presParOf" srcId="{22315131-8208-4B30-8C88-6E3F57B43DBE}" destId="{DAB4EC0A-D3A2-476A-9867-004A487BBDC8}" srcOrd="1" destOrd="0" presId="urn:microsoft.com/office/officeart/2008/layout/HorizontalMultiLevelHierarchy"/>
    <dgm:cxn modelId="{B9920F43-8FCC-4798-9A34-9AEFF81370FF}" type="presParOf" srcId="{DAB4EC0A-D3A2-476A-9867-004A487BBDC8}" destId="{EC348B02-C599-4960-81A8-EF51B709169E}" srcOrd="0" destOrd="0" presId="urn:microsoft.com/office/officeart/2008/layout/HorizontalMultiLevelHierarchy"/>
    <dgm:cxn modelId="{9A3779B9-F2BE-4348-89E0-4BCBDF92414F}" type="presParOf" srcId="{DAB4EC0A-D3A2-476A-9867-004A487BBDC8}" destId="{7F57D134-BF7E-48F0-8175-798B5C367047}" srcOrd="1" destOrd="0" presId="urn:microsoft.com/office/officeart/2008/layout/HorizontalMultiLevelHierarchy"/>
    <dgm:cxn modelId="{98A9C1FB-6575-4A8D-B0A8-3A43A677231F}" type="presParOf" srcId="{22315131-8208-4B30-8C88-6E3F57B43DBE}" destId="{146B1E28-D37A-44EA-9468-26A3FABCC7A4}" srcOrd="2" destOrd="0" presId="urn:microsoft.com/office/officeart/2008/layout/HorizontalMultiLevelHierarchy"/>
    <dgm:cxn modelId="{6EA3AD8E-FF71-4628-B9F8-122AF12803D6}" type="presParOf" srcId="{146B1E28-D37A-44EA-9468-26A3FABCC7A4}" destId="{BDE2CF3D-353F-498D-8A8E-1AE6EEB3408F}" srcOrd="0" destOrd="0" presId="urn:microsoft.com/office/officeart/2008/layout/HorizontalMultiLevelHierarchy"/>
    <dgm:cxn modelId="{54D36827-67FE-4F40-9EF8-DA5D11981C82}" type="presParOf" srcId="{22315131-8208-4B30-8C88-6E3F57B43DBE}" destId="{DF0D0F35-6BEE-41D8-8E93-C5E06970A23E}" srcOrd="3" destOrd="0" presId="urn:microsoft.com/office/officeart/2008/layout/HorizontalMultiLevelHierarchy"/>
    <dgm:cxn modelId="{6183C22A-54FD-41FD-99BF-D4EE230DCBF6}" type="presParOf" srcId="{DF0D0F35-6BEE-41D8-8E93-C5E06970A23E}" destId="{32A11AE6-DDEE-41C8-B7E9-6A8AA4F690DE}" srcOrd="0" destOrd="0" presId="urn:microsoft.com/office/officeart/2008/layout/HorizontalMultiLevelHierarchy"/>
    <dgm:cxn modelId="{E9240EB1-7BFB-45C1-B32E-D3EF6ED86273}" type="presParOf" srcId="{DF0D0F35-6BEE-41D8-8E93-C5E06970A23E}" destId="{A17567C6-1B01-42DB-84A8-83E7A203E068}" srcOrd="1" destOrd="0" presId="urn:microsoft.com/office/officeart/2008/layout/HorizontalMultiLevelHierarchy"/>
    <dgm:cxn modelId="{4FF800D4-02BD-4F1B-8CEE-56D12D0D2C75}" type="presParOf" srcId="{22315131-8208-4B30-8C88-6E3F57B43DBE}" destId="{F2DC35C4-5DDF-4043-9F12-966200542DCE}" srcOrd="4" destOrd="0" presId="urn:microsoft.com/office/officeart/2008/layout/HorizontalMultiLevelHierarchy"/>
    <dgm:cxn modelId="{6A2E6BE1-2D7D-459F-90A0-1D7EFA0B6459}" type="presParOf" srcId="{F2DC35C4-5DDF-4043-9F12-966200542DCE}" destId="{5954F85C-8BFD-4D45-82ED-8A1EB07B219C}" srcOrd="0" destOrd="0" presId="urn:microsoft.com/office/officeart/2008/layout/HorizontalMultiLevelHierarchy"/>
    <dgm:cxn modelId="{BFA83A90-F3FE-4AD5-80C5-18488892A36D}" type="presParOf" srcId="{22315131-8208-4B30-8C88-6E3F57B43DBE}" destId="{6D7491FE-5C58-4184-B563-BED16D819D8C}" srcOrd="5" destOrd="0" presId="urn:microsoft.com/office/officeart/2008/layout/HorizontalMultiLevelHierarchy"/>
    <dgm:cxn modelId="{D8EA6093-BB6E-45CA-9444-FEF8C099F1D5}" type="presParOf" srcId="{6D7491FE-5C58-4184-B563-BED16D819D8C}" destId="{4334207B-F01F-4F03-A13B-6FBFD630999A}" srcOrd="0" destOrd="0" presId="urn:microsoft.com/office/officeart/2008/layout/HorizontalMultiLevelHierarchy"/>
    <dgm:cxn modelId="{25942A77-C75E-4328-8BDB-86768EF69FE4}" type="presParOf" srcId="{6D7491FE-5C58-4184-B563-BED16D819D8C}" destId="{1F48890A-7A1D-4B02-95B9-76CBA9EA78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C35C4-5DDF-4043-9F12-966200542DCE}">
      <dsp:nvSpPr>
        <dsp:cNvPr id="0" name=""/>
        <dsp:cNvSpPr/>
      </dsp:nvSpPr>
      <dsp:spPr>
        <a:xfrm>
          <a:off x="1433563" y="2334161"/>
          <a:ext cx="1312460" cy="1440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230" y="0"/>
              </a:lnTo>
              <a:lnTo>
                <a:pt x="656230" y="1440536"/>
              </a:lnTo>
              <a:lnTo>
                <a:pt x="1312460" y="1440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041074" y="3005711"/>
        <a:ext cx="97438" cy="97438"/>
      </dsp:txXfrm>
    </dsp:sp>
    <dsp:sp modelId="{146B1E28-D37A-44EA-9468-26A3FABCC7A4}">
      <dsp:nvSpPr>
        <dsp:cNvPr id="0" name=""/>
        <dsp:cNvSpPr/>
      </dsp:nvSpPr>
      <dsp:spPr>
        <a:xfrm>
          <a:off x="1433563" y="2288441"/>
          <a:ext cx="1312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230" y="45720"/>
              </a:lnTo>
              <a:lnTo>
                <a:pt x="656230" y="47871"/>
              </a:lnTo>
              <a:lnTo>
                <a:pt x="1312460" y="47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6982" y="2301350"/>
        <a:ext cx="65623" cy="65623"/>
      </dsp:txXfrm>
    </dsp:sp>
    <dsp:sp modelId="{2BBC75C1-53D2-4038-BC2F-94027164F574}">
      <dsp:nvSpPr>
        <dsp:cNvPr id="0" name=""/>
        <dsp:cNvSpPr/>
      </dsp:nvSpPr>
      <dsp:spPr>
        <a:xfrm>
          <a:off x="1433563" y="963768"/>
          <a:ext cx="1312460" cy="1370393"/>
        </a:xfrm>
        <a:custGeom>
          <a:avLst/>
          <a:gdLst/>
          <a:ahLst/>
          <a:cxnLst/>
          <a:rect l="0" t="0" r="0" b="0"/>
          <a:pathLst>
            <a:path>
              <a:moveTo>
                <a:pt x="0" y="1370393"/>
              </a:moveTo>
              <a:lnTo>
                <a:pt x="656230" y="1370393"/>
              </a:lnTo>
              <a:lnTo>
                <a:pt x="656230" y="0"/>
              </a:lnTo>
              <a:lnTo>
                <a:pt x="13124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042356" y="1601527"/>
        <a:ext cx="94875" cy="94875"/>
      </dsp:txXfrm>
    </dsp:sp>
    <dsp:sp modelId="{3E740785-B14C-40BA-883F-3F6FC4E8049A}">
      <dsp:nvSpPr>
        <dsp:cNvPr id="0" name=""/>
        <dsp:cNvSpPr/>
      </dsp:nvSpPr>
      <dsp:spPr>
        <a:xfrm>
          <a:off x="0" y="1878643"/>
          <a:ext cx="1956091" cy="91103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  <a:latin typeface="+mn-lt"/>
              <a:cs typeface="+mn-cs"/>
            </a:rPr>
            <a:t>GESTOR </a:t>
          </a:r>
          <a:r>
            <a:rPr lang="es-ES" sz="2100" b="1" kern="1200" dirty="0" smtClean="0">
              <a:solidFill>
                <a:schemeClr val="tx1"/>
              </a:solidFill>
              <a:latin typeface="+mn-lt"/>
              <a:cs typeface="+mn-cs"/>
            </a:rPr>
            <a:t>MUNICIPAL e ESTADUAL*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0" y="1878643"/>
        <a:ext cx="1956091" cy="911036"/>
      </dsp:txXfrm>
    </dsp:sp>
    <dsp:sp modelId="{EC348B02-C599-4960-81A8-EF51B709169E}">
      <dsp:nvSpPr>
        <dsp:cNvPr id="0" name=""/>
        <dsp:cNvSpPr/>
      </dsp:nvSpPr>
      <dsp:spPr>
        <a:xfrm>
          <a:off x="2746024" y="431572"/>
          <a:ext cx="5246860" cy="106439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solidFill>
                <a:schemeClr val="bg1"/>
              </a:solidFill>
              <a:latin typeface="+mn-lt"/>
              <a:cs typeface="+mn-cs"/>
            </a:rPr>
            <a:t>responsável pela </a:t>
          </a:r>
          <a:r>
            <a:rPr lang="pt-BR" sz="2200" b="0" kern="1200" dirty="0" err="1" smtClean="0">
              <a:solidFill>
                <a:schemeClr val="bg1"/>
              </a:solidFill>
              <a:latin typeface="+mn-lt"/>
              <a:cs typeface="+mn-cs"/>
            </a:rPr>
            <a:t>contratualização</a:t>
          </a:r>
          <a:r>
            <a:rPr lang="pt-BR" sz="2200" b="0" kern="1200" dirty="0" smtClean="0">
              <a:solidFill>
                <a:schemeClr val="bg1"/>
              </a:solidFill>
              <a:latin typeface="+mn-lt"/>
              <a:cs typeface="+mn-cs"/>
            </a:rPr>
            <a:t> das equipes (via sistema eletrônico)</a:t>
          </a:r>
          <a:endParaRPr lang="es-ES" sz="2200" b="0" kern="1200" dirty="0">
            <a:solidFill>
              <a:schemeClr val="bg1"/>
            </a:solidFill>
          </a:endParaRPr>
        </a:p>
      </dsp:txBody>
      <dsp:txXfrm>
        <a:off x="2746024" y="431572"/>
        <a:ext cx="5246860" cy="1064391"/>
      </dsp:txXfrm>
    </dsp:sp>
    <dsp:sp modelId="{32A11AE6-DDEE-41C8-B7E9-6A8AA4F690DE}">
      <dsp:nvSpPr>
        <dsp:cNvPr id="0" name=""/>
        <dsp:cNvSpPr/>
      </dsp:nvSpPr>
      <dsp:spPr>
        <a:xfrm>
          <a:off x="2746024" y="1723723"/>
          <a:ext cx="5246860" cy="122518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solidFill>
                <a:schemeClr val="bg1"/>
              </a:solidFill>
              <a:latin typeface="+mn-lt"/>
              <a:cs typeface="+mn-cs"/>
            </a:rPr>
            <a:t>selecionar as equipes que estarão no 3º ciclo do PMAQ, após a </a:t>
          </a:r>
          <a:r>
            <a:rPr lang="pt-BR" sz="2200" b="0" kern="1200" dirty="0" err="1" smtClean="0">
              <a:solidFill>
                <a:schemeClr val="bg1"/>
              </a:solidFill>
              <a:latin typeface="+mn-lt"/>
              <a:cs typeface="+mn-cs"/>
            </a:rPr>
            <a:t>pactuação</a:t>
          </a:r>
          <a:r>
            <a:rPr lang="pt-BR" sz="2200" b="0" kern="1200" dirty="0" smtClean="0">
              <a:solidFill>
                <a:schemeClr val="bg1"/>
              </a:solidFill>
              <a:latin typeface="+mn-lt"/>
              <a:cs typeface="+mn-cs"/>
            </a:rPr>
            <a:t> local;</a:t>
          </a:r>
          <a:endParaRPr lang="es-ES" sz="2200" b="0" kern="1200" dirty="0">
            <a:solidFill>
              <a:schemeClr val="bg1"/>
            </a:solidFill>
          </a:endParaRPr>
        </a:p>
      </dsp:txBody>
      <dsp:txXfrm>
        <a:off x="2746024" y="1723723"/>
        <a:ext cx="5246860" cy="1225180"/>
      </dsp:txXfrm>
    </dsp:sp>
    <dsp:sp modelId="{4334207B-F01F-4F03-A13B-6FBFD630999A}">
      <dsp:nvSpPr>
        <dsp:cNvPr id="0" name=""/>
        <dsp:cNvSpPr/>
      </dsp:nvSpPr>
      <dsp:spPr>
        <a:xfrm>
          <a:off x="2746024" y="3176662"/>
          <a:ext cx="5246860" cy="119607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solidFill>
                <a:schemeClr val="bg1"/>
              </a:solidFill>
              <a:latin typeface="+mn-lt"/>
              <a:cs typeface="+mn-cs"/>
            </a:rPr>
            <a:t>acesso aos documentos orientadores do programa: Manual Instrutivo e Termo de compromisso; e Relatórios Descritivos.</a:t>
          </a:r>
          <a:endParaRPr lang="es-ES" sz="2200" b="0" kern="1200" dirty="0">
            <a:solidFill>
              <a:schemeClr val="bg1"/>
            </a:solidFill>
          </a:endParaRPr>
        </a:p>
      </dsp:txBody>
      <dsp:txXfrm>
        <a:off x="2746024" y="3176662"/>
        <a:ext cx="5246860" cy="1196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926E2-7354-4C23-A48B-5E5DA55FA357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533A74-D1EF-4806-804E-A6DAB69F83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9063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Lucida Grande"/>
                <a:sym typeface="Lucida Grande"/>
              </a:rPr>
              <a:t>Revendo diagrama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680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D3D7A0-46E3-4270-B8E6-56FF6565ADBD}" type="slidenum">
              <a:rPr lang="pt-BR" altLang="pt-BR" sz="1200">
                <a:latin typeface="Calibri" pitchFamily="34" charset="0"/>
              </a:rPr>
              <a:pPr algn="r"/>
              <a:t>8</a:t>
            </a:fld>
            <a:endParaRPr lang="pt-BR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13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248CC-6CA7-4942-9F67-EBC9DAB2052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13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EAAD8-1435-4FA7-82C8-8A3548A4C89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13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BCA99-A5BA-495B-9144-E29CEE96E1B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13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5E979-5585-4F65-A76F-8D30F20B258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slid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 descr="logo_snt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86500"/>
            <a:ext cx="1319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685DCC-E6F6-4036-AA47-5CE97014C1B4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4F3F24-DA67-4FD1-BD0F-D68F73BB89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7DF0B7-7DAB-491D-8BC2-3FD7651748C6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8B9326-8565-4711-80F6-925A39E936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267CC3-C7EB-46B6-B941-7DECA4F5999F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5CB78B-E20B-462C-9152-C8141031CF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slid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 descr="logo_snt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86500"/>
            <a:ext cx="1319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64704"/>
          </a:xfr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96544"/>
          </a:xfr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2pPr>
            <a:lvl3pPr marL="11430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4pPr>
            <a:lvl5pPr marL="20574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827088" y="6470650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5DCC-E6F6-4036-AA47-5CE97014C1B4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C6EA-5446-4C6A-974E-F1DEE4A415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4E54C82-3623-4A6A-BE7B-607261F30BAB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C0BFBF0-2F64-4FBA-9F61-3D0571D4D2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96ED272-9C80-4755-ADD3-93BF7BA2B971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82F8FAB-5F57-4C19-8075-3CB24BB755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150C0124-A3F8-462D-9752-1A1CA4B18F6B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9611321-0BF5-4BF9-B15C-3C212CC0F1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61CF368-8C8B-419A-ABEF-D54902776377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4E934F0-C302-477A-8D3A-B3A1DD0DB7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AFF495-AD08-4747-9CF3-63ABF749738B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27B730-0E2B-4654-8D71-50FE847AE1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D3E35AC-3722-478C-A8AB-C05C0A1ECBC5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5C21D5F-E001-4D56-BEAB-C6053CF0CC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A9A1DD2-5036-495E-BC27-B9E7CDCA028E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7D3B3F0-FFED-4598-B9BD-39E9DE52C0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969BAA-A71A-47AA-9665-5485DF8F7767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890C6B-D861-44E1-A9A6-FECF37F6F1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E91B5D5-F93A-4988-9847-3070EF1E7BC6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2E3BE74-AC58-44F0-A35D-810A8BE8DB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9A88F86-5A31-47D3-9023-DDE13ED7F03E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A43B585-40EF-48CD-B14E-14B2AAF39F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C59F381-0A4B-46D8-B662-739277C4F1D9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9796196-F72E-4837-B223-87B717A2E6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B994BD-1E1B-457D-9F81-AC5D8F9E6CB6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5F307F-6E12-421A-8E0A-3DEE9A8CEE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1CFD7F3B-B6F4-463B-8F41-03155120BE09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B2C5475-444F-41BF-8758-51923DC3B4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4E4DC-7F98-4F95-A12C-3B8985DE3D2F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77B28C-BBFB-472E-9F2F-E028E37308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CFA2AF0-8F67-4908-B324-AF500376A0CF}" type="datetimeFigureOut">
              <a:rPr lang="pt-BR" altLang="pt-BR"/>
              <a:pPr>
                <a:defRPr/>
              </a:pPr>
              <a:t>14/10/2015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7D1E113-003B-4FD4-B963-14C360D4C1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070A85-7F80-4B86-8D1B-86804F82CAAF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A1C2C0-D0F8-4B4F-92C4-DF1E25A83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21999C7-5DF0-4AFE-B607-F84DE78F6ABF}" type="datetimeFigureOut">
              <a:rPr lang="pt-BR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BF95BD8-7472-49C4-849A-5D22BB3B23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slid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137275"/>
            <a:ext cx="15716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647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2pPr>
            <a:lvl3pPr marL="11430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4pPr>
            <a:lvl5pPr marL="20574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EB5883-21A3-4057-B39A-F967E4C56D6B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1CFF24-C292-42BD-BBDC-0583D9D583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67EE4-2827-41F2-A122-AB954B76B4A7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62B99D-B0EE-4B74-9DBC-52A7FB4CA7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EC7467-9E6C-436C-AEB5-B95F85A91E07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C91851-F4BF-4536-A717-32C29746F2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image" Target="../media/image4.jpe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AA1F91-D903-4AED-B7C5-DBC4E2F1C8D0}" type="datetime1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9B2309-0FB2-43A5-9EA9-A805278F61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osevelt.teixeira\Desktop\novo BG.jpg"/>
          <p:cNvPicPr>
            <a:picLocks noChangeAspect="1" noChangeArrowheads="1"/>
          </p:cNvPicPr>
          <p:nvPr userDrawn="1"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21" r:id="rId5"/>
    <p:sldLayoutId id="2147484922" r:id="rId6"/>
    <p:sldLayoutId id="2147484980" r:id="rId7"/>
    <p:sldLayoutId id="2147484981" r:id="rId8"/>
    <p:sldLayoutId id="2147484923" r:id="rId9"/>
    <p:sldLayoutId id="2147484924" r:id="rId10"/>
    <p:sldLayoutId id="2147484925" r:id="rId11"/>
    <p:sldLayoutId id="2147484926" r:id="rId12"/>
    <p:sldLayoutId id="2147484927" r:id="rId13"/>
    <p:sldLayoutId id="2147484928" r:id="rId14"/>
    <p:sldLayoutId id="2147484929" r:id="rId15"/>
    <p:sldLayoutId id="2147484930" r:id="rId16"/>
    <p:sldLayoutId id="2147484931" r:id="rId17"/>
    <p:sldLayoutId id="2147484932" r:id="rId18"/>
    <p:sldLayoutId id="2147484933" r:id="rId19"/>
    <p:sldLayoutId id="2147484934" r:id="rId20"/>
    <p:sldLayoutId id="2147484982" r:id="rId21"/>
    <p:sldLayoutId id="2147484983" r:id="rId22"/>
    <p:sldLayoutId id="2147484935" r:id="rId23"/>
    <p:sldLayoutId id="2147484936" r:id="rId24"/>
    <p:sldLayoutId id="2147484984" r:id="rId25"/>
    <p:sldLayoutId id="2147484937" r:id="rId26"/>
    <p:sldLayoutId id="2147484938" r:id="rId27"/>
    <p:sldLayoutId id="2147484939" r:id="rId28"/>
    <p:sldLayoutId id="2147484940" r:id="rId29"/>
    <p:sldLayoutId id="2147484941" r:id="rId30"/>
    <p:sldLayoutId id="2147484942" r:id="rId31"/>
    <p:sldLayoutId id="2147484943" r:id="rId32"/>
    <p:sldLayoutId id="2147484944" r:id="rId33"/>
    <p:sldLayoutId id="2147484945" r:id="rId34"/>
    <p:sldLayoutId id="2147484985" r:id="rId35"/>
    <p:sldLayoutId id="2147484946" r:id="rId36"/>
    <p:sldLayoutId id="2147484947" r:id="rId37"/>
    <p:sldLayoutId id="2147484986" r:id="rId38"/>
    <p:sldLayoutId id="2147484948" r:id="rId39"/>
    <p:sldLayoutId id="2147484949" r:id="rId40"/>
    <p:sldLayoutId id="2147484950" r:id="rId41"/>
    <p:sldLayoutId id="2147484951" r:id="rId42"/>
    <p:sldLayoutId id="2147484952" r:id="rId43"/>
    <p:sldLayoutId id="2147484953" r:id="rId44"/>
    <p:sldLayoutId id="2147484954" r:id="rId45"/>
    <p:sldLayoutId id="2147484955" r:id="rId46"/>
    <p:sldLayoutId id="2147484956" r:id="rId47"/>
    <p:sldLayoutId id="2147484987" r:id="rId48"/>
    <p:sldLayoutId id="2147484957" r:id="rId49"/>
    <p:sldLayoutId id="2147484988" r:id="rId50"/>
    <p:sldLayoutId id="2147484958" r:id="rId51"/>
    <p:sldLayoutId id="2147484959" r:id="rId52"/>
    <p:sldLayoutId id="2147484960" r:id="rId53"/>
    <p:sldLayoutId id="2147484961" r:id="rId54"/>
    <p:sldLayoutId id="2147484962" r:id="rId55"/>
    <p:sldLayoutId id="2147484963" r:id="rId5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webster.pereira@saude.gov.b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ARISSA\Downloads\IMG-20151005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ixaDeTexto 2"/>
          <p:cNvSpPr txBox="1">
            <a:spLocks noChangeArrowheads="1"/>
          </p:cNvSpPr>
          <p:nvPr/>
        </p:nvSpPr>
        <p:spPr bwMode="auto">
          <a:xfrm>
            <a:off x="4643438" y="2428875"/>
            <a:ext cx="17859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35568" y="3244334"/>
            <a:ext cx="367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WEBSTER PEREIRA  - DAB / MS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Campo Grande, Outubro de 2015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2420938"/>
            <a:ext cx="9144000" cy="863600"/>
          </a:xfrm>
          <a:solidFill>
            <a:schemeClr val="tx2"/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ADESÃO E CONTRATUALIZAÇÃO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5775" y="620713"/>
            <a:ext cx="8407400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Adesão poderá ser realizada para “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todas as equipes de saúde da atenção básica, incluindo as equipes de saúde bucal e Núcleos de Apoio ao Saúde da Família</a:t>
            </a: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, independente do modelo pelo qual se organizam, 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e todos os Centros de Especialidades Odontológicas, independente do tipo I, II ou III, </a:t>
            </a: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poderão aderir ao PMAQ-AB, desde que se encontrem em conformidade com os princípios da atenção básica e com os critérios a serem definidos no Manual Instrutivo do PMAQ-AB 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e do PMAQ-CEO”.</a:t>
            </a:r>
          </a:p>
          <a:p>
            <a:pPr algn="just">
              <a:defRPr/>
            </a:pPr>
            <a:r>
              <a:rPr lang="pt-BR" sz="1600" dirty="0">
                <a:latin typeface="Arial" charset="0"/>
                <a:cs typeface="Arial" charset="0"/>
              </a:rPr>
              <a:t> </a:t>
            </a:r>
            <a:endParaRPr lang="pt-BR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§ 2º O Município ou o Distrito Federal poderá incluir 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todas ou apenas parte das suas equipes de saúde da atenção básica e o Estado, o Município ou o Distrito Federal poderá incluir no Programa um ou mais CEO sob sua gestão.</a:t>
            </a:r>
          </a:p>
          <a:p>
            <a:pPr algn="just">
              <a:defRPr/>
            </a:pPr>
            <a:endParaRPr lang="pt-BR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Etapas: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I - 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formalização da adesão </a:t>
            </a: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pelo Município e pelo DF (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para as equipes AB) e Estado (para o CEO), </a:t>
            </a: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será feita por intermédio do preenchimento de formulário eletrônico;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II - 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contratualização</a:t>
            </a: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 da equipe de saúde da atenção básica e do gestor Municipal ou do DF, e do CEO e do gestor Estadual, Municipal ou do DF,  será de acordo com as diretrizes e critérios definidos do Manual Instrutivo do PMAQ-AB e do PMAQ-CEO; e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III - </a:t>
            </a: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informação sobre a adesão</a:t>
            </a:r>
            <a:r>
              <a:rPr lang="pt-BR" sz="1600" dirty="0">
                <a:solidFill>
                  <a:schemeClr val="tx2"/>
                </a:solidFill>
                <a:latin typeface="+mn-lt"/>
                <a:cs typeface="+mn-cs"/>
              </a:rPr>
              <a:t> do Município ao Conselho Municipal de Saúde e à Comissão Intergestores Regional. No caso do Estado, a Comissão Intergestores Bipartite e o DF deve encaminhar informação sobre a adesão ao respectivo Conselho de Saúde.</a:t>
            </a:r>
          </a:p>
          <a:p>
            <a:pPr algn="just">
              <a:defRPr/>
            </a:pPr>
            <a:endParaRPr lang="pt-BR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pt-BR" sz="1600" b="1" dirty="0">
                <a:solidFill>
                  <a:schemeClr val="tx2"/>
                </a:solidFill>
                <a:latin typeface="+mn-lt"/>
                <a:cs typeface="+mn-cs"/>
              </a:rPr>
              <a:t>*A Fase 1 será realizada pelas equipes (AB e/ou CEO) que ingressarem no Programa pela primeira vez a cada ciclo.</a:t>
            </a:r>
          </a:p>
        </p:txBody>
      </p:sp>
      <p:sp>
        <p:nvSpPr>
          <p:cNvPr id="34819" name="Espaço Reservado para Conteúdo 4"/>
          <p:cNvSpPr txBox="1">
            <a:spLocks/>
          </p:cNvSpPr>
          <p:nvPr/>
        </p:nvSpPr>
        <p:spPr bwMode="auto">
          <a:xfrm>
            <a:off x="539750" y="115888"/>
            <a:ext cx="8604250" cy="466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22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       Adesão </a:t>
            </a:r>
            <a:r>
              <a:rPr lang="pt-BR" altLang="pt-BR" sz="2200" b="1" dirty="0">
                <a:solidFill>
                  <a:schemeClr val="bg1"/>
                </a:solidFill>
                <a:latin typeface="Calibri" pitchFamily="34" charset="0"/>
              </a:rPr>
              <a:t>e </a:t>
            </a:r>
            <a:r>
              <a:rPr lang="pt-BR" altLang="pt-BR" sz="2200" b="1" dirty="0" err="1">
                <a:solidFill>
                  <a:schemeClr val="bg1"/>
                </a:solidFill>
                <a:latin typeface="Calibri" pitchFamily="34" charset="0"/>
              </a:rPr>
              <a:t>Contratualização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664" y="6381328"/>
            <a:ext cx="53285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300" dirty="0" err="1" smtClean="0">
                <a:solidFill>
                  <a:srgbClr val="FF0000"/>
                </a:solidFill>
                <a:latin typeface="+mj-lt"/>
              </a:rPr>
              <a:t>Neste</a:t>
            </a:r>
            <a:r>
              <a:rPr lang="es-ES" sz="1300" dirty="0" smtClean="0">
                <a:solidFill>
                  <a:srgbClr val="FF0000"/>
                </a:solidFill>
                <a:latin typeface="+mj-lt"/>
              </a:rPr>
              <a:t> ciclo, </a:t>
            </a:r>
            <a:r>
              <a:rPr lang="es-ES" sz="1300" dirty="0" err="1" smtClean="0">
                <a:solidFill>
                  <a:srgbClr val="FF0000"/>
                </a:solidFill>
                <a:latin typeface="+mj-lt"/>
              </a:rPr>
              <a:t>não</a:t>
            </a:r>
            <a:r>
              <a:rPr lang="es-ES" sz="13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s-ES" sz="1300" dirty="0" err="1" smtClean="0">
                <a:solidFill>
                  <a:srgbClr val="FF0000"/>
                </a:solidFill>
                <a:latin typeface="+mj-lt"/>
              </a:rPr>
              <a:t>haverá</a:t>
            </a:r>
            <a:r>
              <a:rPr lang="es-ES" sz="13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s-ES" sz="1300" dirty="0" err="1" smtClean="0">
                <a:solidFill>
                  <a:srgbClr val="FF0000"/>
                </a:solidFill>
                <a:latin typeface="+mj-lt"/>
              </a:rPr>
              <a:t>adesão</a:t>
            </a:r>
            <a:r>
              <a:rPr lang="es-ES" sz="1300" dirty="0" smtClean="0">
                <a:solidFill>
                  <a:srgbClr val="FF0000"/>
                </a:solidFill>
                <a:latin typeface="+mj-lt"/>
              </a:rPr>
              <a:t> conjunta </a:t>
            </a:r>
            <a:r>
              <a:rPr lang="es-ES" sz="1300" dirty="0" err="1" smtClean="0">
                <a:solidFill>
                  <a:srgbClr val="FF0000"/>
                </a:solidFill>
                <a:latin typeface="+mj-lt"/>
              </a:rPr>
              <a:t>ao</a:t>
            </a:r>
            <a:r>
              <a:rPr lang="es-ES" sz="1300" dirty="0" smtClean="0">
                <a:solidFill>
                  <a:srgbClr val="FF0000"/>
                </a:solidFill>
                <a:latin typeface="+mj-lt"/>
              </a:rPr>
              <a:t> Programa de </a:t>
            </a:r>
            <a:r>
              <a:rPr lang="es-ES" sz="1300" dirty="0" err="1" smtClean="0">
                <a:solidFill>
                  <a:srgbClr val="FF0000"/>
                </a:solidFill>
                <a:latin typeface="+mj-lt"/>
              </a:rPr>
              <a:t>Tabagismo</a:t>
            </a:r>
            <a:r>
              <a:rPr lang="pt-BR" sz="13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s-ES" sz="13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4"/>
          <p:cNvSpPr txBox="1">
            <a:spLocks/>
          </p:cNvSpPr>
          <p:nvPr/>
        </p:nvSpPr>
        <p:spPr bwMode="auto">
          <a:xfrm>
            <a:off x="539750" y="115888"/>
            <a:ext cx="8604250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2400" b="1">
                <a:solidFill>
                  <a:schemeClr val="bg1"/>
                </a:solidFill>
                <a:latin typeface="Calibri" pitchFamily="34" charset="0"/>
              </a:rPr>
              <a:t>		Processo de adesão e contratualização</a:t>
            </a:r>
            <a:endParaRPr lang="pt-BR" altLang="pt-BR" sz="240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23528" y="1052736"/>
          <a:ext cx="8640960" cy="480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827088" y="5589588"/>
            <a:ext cx="561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* Adesão e </a:t>
            </a:r>
            <a:r>
              <a:rPr lang="pt-BR" sz="1600" dirty="0" err="1">
                <a:solidFill>
                  <a:srgbClr val="FF0000"/>
                </a:solidFill>
              </a:rPr>
              <a:t>contratualização</a:t>
            </a:r>
            <a:r>
              <a:rPr lang="pt-BR" sz="1600" dirty="0">
                <a:solidFill>
                  <a:srgbClr val="FF0000"/>
                </a:solidFill>
              </a:rPr>
              <a:t> do CEO</a:t>
            </a: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 bwMode="auto">
          <a:xfrm>
            <a:off x="683568" y="836712"/>
            <a:ext cx="777686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1500" b="1" dirty="0">
                <a:solidFill>
                  <a:schemeClr val="bg1"/>
                </a:solidFill>
                <a:latin typeface="Calibri" pitchFamily="34" charset="0"/>
              </a:rPr>
              <a:t>Fomento ao desenvolvimento de mecanismos mais dialógicos e participativos para a efetivação de uma adesão e </a:t>
            </a:r>
            <a:r>
              <a:rPr lang="pt-BR" altLang="pt-BR" sz="1500" b="1" dirty="0" err="1">
                <a:solidFill>
                  <a:schemeClr val="bg1"/>
                </a:solidFill>
                <a:latin typeface="Calibri" pitchFamily="34" charset="0"/>
              </a:rPr>
              <a:t>contratualização</a:t>
            </a:r>
            <a:r>
              <a:rPr lang="pt-BR" altLang="pt-BR" sz="1500" b="1" dirty="0">
                <a:solidFill>
                  <a:schemeClr val="bg1"/>
                </a:solidFill>
                <a:latin typeface="Calibri" pitchFamily="34" charset="0"/>
              </a:rPr>
              <a:t> engajada por parte dos atores envolvidos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5775" y="765175"/>
            <a:ext cx="84074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O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Gestor municipal ou Estadual*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será o responsável pela contratualização das equipes;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Deverá selecionar as equipes que estarão no 3º ciclo do PMAQ, após a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pactuação local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Deverá contratualizar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indicadores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 que serão avaliados no programa.</a:t>
            </a: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35843" name="Espaço Reservado para Conteúdo 4"/>
          <p:cNvSpPr txBox="1">
            <a:spLocks/>
          </p:cNvSpPr>
          <p:nvPr/>
        </p:nvSpPr>
        <p:spPr bwMode="auto">
          <a:xfrm>
            <a:off x="539750" y="115888"/>
            <a:ext cx="8604250" cy="466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2200" b="1">
                <a:solidFill>
                  <a:schemeClr val="bg1"/>
                </a:solidFill>
                <a:latin typeface="Calibri" pitchFamily="34" charset="0"/>
              </a:rPr>
              <a:t>Simplificação dos processos de adesão e contratualização no programa</a:t>
            </a:r>
            <a:endParaRPr lang="pt-BR" altLang="pt-BR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5844" name="Espaço Reservado para Conteúdo 4"/>
          <p:cNvSpPr txBox="1">
            <a:spLocks/>
          </p:cNvSpPr>
          <p:nvPr/>
        </p:nvSpPr>
        <p:spPr bwMode="auto">
          <a:xfrm>
            <a:off x="569913" y="2781300"/>
            <a:ext cx="8135937" cy="981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Fomento ao desenvolvimento de mecanismos mais dialógicos e participativos para a efetivação de uma adesão e </a:t>
            </a:r>
            <a:r>
              <a:rPr lang="pt-BR" altLang="pt-BR" sz="2000" b="1" dirty="0" err="1">
                <a:solidFill>
                  <a:schemeClr val="bg1"/>
                </a:solidFill>
                <a:latin typeface="Calibri" pitchFamily="34" charset="0"/>
              </a:rPr>
              <a:t>contratualização</a:t>
            </a:r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 engajada por parte dos atores envolvidos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2275" y="4005263"/>
            <a:ext cx="8532813" cy="140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O Gestor e as equipes terão acesso aos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documentos orientadores do programa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: Manual Instrutivo e Termo de compromisso; e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Relatórios Descritivos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  <a:cs typeface="Arial" charset="0"/>
              </a:rPr>
              <a:t> 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Arial" charset="0"/>
              </a:rPr>
              <a:t>Serão realizada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Arial" charset="0"/>
              </a:rPr>
              <a:t>oficinas estaduais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Arial" charset="0"/>
              </a:rPr>
              <a:t>promovidas pelo DAB e estados.</a:t>
            </a:r>
          </a:p>
        </p:txBody>
      </p:sp>
      <p:sp>
        <p:nvSpPr>
          <p:cNvPr id="35846" name="CaixaDeTexto 1"/>
          <p:cNvSpPr txBox="1">
            <a:spLocks noChangeArrowheads="1"/>
          </p:cNvSpPr>
          <p:nvPr/>
        </p:nvSpPr>
        <p:spPr bwMode="auto">
          <a:xfrm>
            <a:off x="827088" y="5589588"/>
            <a:ext cx="561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* Adesão e </a:t>
            </a:r>
            <a:r>
              <a:rPr lang="pt-BR" sz="1600" dirty="0" err="1">
                <a:solidFill>
                  <a:srgbClr val="FF0000"/>
                </a:solidFill>
              </a:rPr>
              <a:t>contratualização</a:t>
            </a:r>
            <a:r>
              <a:rPr lang="pt-BR" sz="1600" dirty="0">
                <a:solidFill>
                  <a:srgbClr val="FF0000"/>
                </a:solidFill>
              </a:rPr>
              <a:t> do CEO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2133600"/>
            <a:ext cx="9144000" cy="1079500"/>
          </a:xfrm>
          <a:solidFill>
            <a:schemeClr val="tx2"/>
          </a:solidFill>
        </p:spPr>
        <p:txBody>
          <a:bodyPr anchor="ctr"/>
          <a:lstStyle/>
          <a:p>
            <a:pPr marL="0" indent="0" algn="ctr">
              <a:spcBef>
                <a:spcPct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Equipes AB/SB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3075" y="1196975"/>
            <a:ext cx="8066088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A </a:t>
            </a:r>
            <a:r>
              <a:rPr lang="pt-BR" sz="1700" dirty="0" err="1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/adesão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será conjunta entre as modalidades AB e SB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, não sendo possível </a:t>
            </a:r>
            <a:r>
              <a:rPr lang="pt-BR" sz="1700" dirty="0" err="1">
                <a:solidFill>
                  <a:schemeClr val="tx2"/>
                </a:solidFill>
                <a:latin typeface="+mj-lt"/>
                <a:cs typeface="Arial" charset="0"/>
              </a:rPr>
              <a:t>recontratualizar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/aderir uma sem a outra.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t-BR" sz="17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Para as equipes participantes do segundo ciclo do PMAQ, ocorrerá o processo de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. </a:t>
            </a:r>
          </a:p>
          <a:p>
            <a:pPr algn="just">
              <a:defRPr/>
            </a:pPr>
            <a:endParaRPr lang="pt-BR" sz="17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O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gestor municipal é o responsável pela recontratualização 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das equipes do seu município.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Todas as equipes AB que participaram do segundo ciclo e que estão ativas na competência 09/15 no CNES poderão ser recontratualizadas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, com isso será garantida a permanência no terceiro ciclo do PMAQ. </a:t>
            </a:r>
          </a:p>
          <a:p>
            <a:pPr algn="just">
              <a:defRPr/>
            </a:pPr>
            <a:endParaRPr lang="pt-BR" sz="17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Para as novas adesões, será necessário que o município possua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equipes de AB ou AB/SB ativas na competência 09/15 no CNES e que não tenham participado do segundo ciclo do programa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. Para estas equipes, o gestor municipal deverá ranqueá-las levando em consideração a sua prioridade. O </a:t>
            </a:r>
            <a:r>
              <a:rPr lang="pt-BR" sz="1700" dirty="0" err="1">
                <a:solidFill>
                  <a:schemeClr val="tx2"/>
                </a:solidFill>
                <a:latin typeface="+mj-lt"/>
                <a:cs typeface="Arial" charset="0"/>
              </a:rPr>
              <a:t>ranqueamento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não 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garante a participação no terceiro ciclo, o município deverá aguardar homologação final do Ministério da Saúde (MS). Outro fator importante, é que as equipes Mais Médicos terão prioridade na homologação feita pelo MS.</a:t>
            </a:r>
          </a:p>
        </p:txBody>
      </p:sp>
      <p:sp>
        <p:nvSpPr>
          <p:cNvPr id="3" name="Espaço Reservado para Conteúdo 4"/>
          <p:cNvSpPr txBox="1">
            <a:spLocks/>
          </p:cNvSpPr>
          <p:nvPr/>
        </p:nvSpPr>
        <p:spPr>
          <a:xfrm>
            <a:off x="665163" y="241300"/>
            <a:ext cx="7705725" cy="649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chemeClr val="bg1"/>
                </a:solidFill>
              </a:rPr>
              <a:t>Equipes AB/SB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004" t="11119" r="1971" b="5807"/>
          <a:stretch>
            <a:fillRect/>
          </a:stretch>
        </p:blipFill>
        <p:spPr bwMode="auto">
          <a:xfrm>
            <a:off x="395288" y="387350"/>
            <a:ext cx="85693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3635375" y="1989138"/>
            <a:ext cx="792163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952" t="11266" r="1512" b="5254"/>
          <a:stretch>
            <a:fillRect/>
          </a:stretch>
        </p:blipFill>
        <p:spPr bwMode="auto">
          <a:xfrm>
            <a:off x="395288" y="476250"/>
            <a:ext cx="84137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4859338" y="2205038"/>
            <a:ext cx="576262" cy="61436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039" t="10689" r="2405" b="5843"/>
          <a:stretch>
            <a:fillRect/>
          </a:stretch>
        </p:blipFill>
        <p:spPr bwMode="auto">
          <a:xfrm>
            <a:off x="393700" y="404813"/>
            <a:ext cx="84343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2359025" y="4851400"/>
            <a:ext cx="504825" cy="35877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 l="1080" t="10825" r="2032" b="13091"/>
          <a:stretch>
            <a:fillRect/>
          </a:stretch>
        </p:blipFill>
        <p:spPr bwMode="auto">
          <a:xfrm>
            <a:off x="177800" y="476250"/>
            <a:ext cx="87153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700808"/>
            <a:ext cx="81359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  <a:latin typeface="+mj-lt"/>
                <a:cs typeface="Arial" charset="0"/>
              </a:rPr>
              <a:t>Objetivo e caraterísticas do Programa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  <a:latin typeface="+mj-lt"/>
                <a:cs typeface="Arial" charset="0"/>
              </a:rPr>
              <a:t>Adesão e Contratualização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  <a:latin typeface="+mj-lt"/>
                <a:cs typeface="Arial" charset="0"/>
              </a:rPr>
              <a:t>Eixo Estratégico Transversal de Desenvolvimento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  <a:latin typeface="+mj-lt"/>
                <a:cs typeface="Arial" charset="0"/>
              </a:rPr>
              <a:t>Certificação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  <a:latin typeface="+mj-lt"/>
                <a:cs typeface="Arial" charset="0"/>
              </a:rPr>
              <a:t>Síntese: Principais mudanças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24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pt-BR" sz="24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pt-BR" sz="24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pt-BR" sz="24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9699" name="Espaço Reservado para Conteúdo 4"/>
          <p:cNvSpPr txBox="1">
            <a:spLocks/>
          </p:cNvSpPr>
          <p:nvPr/>
        </p:nvSpPr>
        <p:spPr bwMode="auto">
          <a:xfrm>
            <a:off x="539750" y="165100"/>
            <a:ext cx="8604250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2400" b="1">
                <a:solidFill>
                  <a:schemeClr val="bg1"/>
                </a:solidFill>
                <a:latin typeface="Calibri" pitchFamily="34" charset="0"/>
              </a:rPr>
              <a:t>Conteúdo da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048" t="11111" r="2348" b="5992"/>
          <a:stretch>
            <a:fillRect/>
          </a:stretch>
        </p:blipFill>
        <p:spPr bwMode="auto">
          <a:xfrm>
            <a:off x="361950" y="404813"/>
            <a:ext cx="84963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 t="11026" r="2167" b="13405"/>
          <a:stretch>
            <a:fillRect/>
          </a:stretch>
        </p:blipFill>
        <p:spPr bwMode="auto">
          <a:xfrm>
            <a:off x="323850" y="404813"/>
            <a:ext cx="84963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018" t="11119" r="1118" b="5705"/>
          <a:stretch>
            <a:fillRect/>
          </a:stretch>
        </p:blipFill>
        <p:spPr bwMode="auto">
          <a:xfrm>
            <a:off x="395288" y="404813"/>
            <a:ext cx="85788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972" t="10876" r="1848" b="7562"/>
          <a:stretch>
            <a:fillRect/>
          </a:stretch>
        </p:blipFill>
        <p:spPr bwMode="auto">
          <a:xfrm>
            <a:off x="250825" y="404813"/>
            <a:ext cx="86883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967" t="11012" r="1913" b="9491"/>
          <a:stretch>
            <a:fillRect/>
          </a:stretch>
        </p:blipFill>
        <p:spPr bwMode="auto">
          <a:xfrm>
            <a:off x="192088" y="476250"/>
            <a:ext cx="87963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948" t="11452" r="1865" b="6059"/>
          <a:stretch>
            <a:fillRect/>
          </a:stretch>
        </p:blipFill>
        <p:spPr bwMode="auto">
          <a:xfrm>
            <a:off x="250825" y="404813"/>
            <a:ext cx="86137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903" t="11292" r="1949" b="6100"/>
          <a:stretch>
            <a:fillRect/>
          </a:stretch>
        </p:blipFill>
        <p:spPr bwMode="auto">
          <a:xfrm>
            <a:off x="323850" y="433388"/>
            <a:ext cx="85693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 l="1183" t="10699" r="2000" b="6485"/>
          <a:stretch>
            <a:fillRect/>
          </a:stretch>
        </p:blipFill>
        <p:spPr bwMode="auto">
          <a:xfrm>
            <a:off x="323850" y="420688"/>
            <a:ext cx="8116888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1728787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endParaRPr lang="pt-BR" sz="3600" b="1" dirty="0" smtClean="0">
              <a:solidFill>
                <a:schemeClr val="bg1"/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pt-BR" sz="3600" b="1" dirty="0">
                <a:solidFill>
                  <a:schemeClr val="bg1"/>
                </a:solidFill>
              </a:rPr>
              <a:t>NASF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5775" y="1125538"/>
            <a:ext cx="806608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Para os </a:t>
            </a:r>
            <a:r>
              <a:rPr lang="pt-BR" sz="1600" dirty="0" err="1">
                <a:solidFill>
                  <a:schemeClr val="tx2"/>
                </a:solidFill>
                <a:latin typeface="+mj-lt"/>
                <a:cs typeface="Arial" charset="0"/>
              </a:rPr>
              <a:t>NASFs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, mesmo os que já participaram do segundo ciclo, será realizado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novas adesões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. Será necessário que o município possua </a:t>
            </a:r>
            <a:r>
              <a:rPr lang="pt-BR" sz="1600" b="1" dirty="0" err="1">
                <a:solidFill>
                  <a:schemeClr val="tx2"/>
                </a:solidFill>
                <a:latin typeface="+mj-lt"/>
                <a:cs typeface="Arial" charset="0"/>
              </a:rPr>
              <a:t>NASFs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 ativos na competência 09/15 no CNES para solicitar adesão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O </a:t>
            </a:r>
            <a:r>
              <a:rPr lang="pt-BR" sz="1600" b="1" dirty="0" err="1">
                <a:solidFill>
                  <a:schemeClr val="tx2"/>
                </a:solidFill>
                <a:latin typeface="+mj-lt"/>
                <a:cs typeface="Arial" charset="0"/>
              </a:rPr>
              <a:t>ranqueamento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dos NASF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não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garante a participação no terceiro ciclo, o município deverá aguardar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homologação final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do Ministério da Saúde.</a:t>
            </a:r>
          </a:p>
          <a:p>
            <a:pPr algn="just">
              <a:defRPr/>
            </a:pPr>
            <a:endParaRPr lang="pt-BR" sz="16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Para que haja homologação dos NASF no PMAQ será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necessário que as Equipes de Saúde da Família (eSF) e/ou EAB para populações específicas vinculadas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(indicadas ou confirmadas pelo gestor na contratualização) ao NASF também tenham realizado </a:t>
            </a:r>
            <a:r>
              <a:rPr lang="pt-BR" sz="1600" dirty="0" err="1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/adesão ao PMAQ. Será considerada como critério para homologar a adesão, no mínimo, por modalidade:</a:t>
            </a:r>
          </a:p>
          <a:p>
            <a:pPr algn="just">
              <a:defRPr/>
            </a:pPr>
            <a:endParaRPr lang="pt-BR" sz="16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	NASF modalidade 1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– adesão/</a:t>
            </a:r>
            <a:r>
              <a:rPr lang="pt-BR" sz="1600" dirty="0" err="1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concomitante de no 	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Arial" charset="0"/>
              </a:rPr>
              <a:t>mínimo 05 equipes  saúde da família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e/ou EAB para população específica;</a:t>
            </a:r>
          </a:p>
          <a:p>
            <a:pPr algn="just">
              <a:defRPr/>
            </a:pP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	NASF modalidade 2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– adesão/</a:t>
            </a:r>
            <a:r>
              <a:rPr lang="pt-BR" sz="1600" dirty="0" err="1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concomitante de no 	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Arial" charset="0"/>
              </a:rPr>
              <a:t>mínimo 03 equipes saúde da família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e/ou EAB para população específica;</a:t>
            </a:r>
          </a:p>
          <a:p>
            <a:pPr algn="just">
              <a:defRPr/>
            </a:pP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	NASF modalidade 3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– adesão/</a:t>
            </a:r>
            <a:r>
              <a:rPr lang="pt-BR" sz="1600" dirty="0" err="1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 concomitante de no 	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Arial" charset="0"/>
              </a:rPr>
              <a:t>mínimo 01 equipe saúde da família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e/ou EAB para população específica. 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</p:txBody>
      </p:sp>
      <p:sp>
        <p:nvSpPr>
          <p:cNvPr id="3" name="Espaço Reservado para Conteúdo 4"/>
          <p:cNvSpPr txBox="1">
            <a:spLocks/>
          </p:cNvSpPr>
          <p:nvPr/>
        </p:nvSpPr>
        <p:spPr>
          <a:xfrm>
            <a:off x="665163" y="241300"/>
            <a:ext cx="7705725" cy="649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NASF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PORTARIA Nº 1.645, DE 2 DE OUTUBRO DE 2015</a:t>
            </a:r>
            <a:endParaRPr lang="es-ES" altLang="es-ES" sz="2400" b="1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395288" y="1628775"/>
            <a:ext cx="84248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200" dirty="0">
                <a:solidFill>
                  <a:schemeClr val="tx2"/>
                </a:solidFill>
                <a:latin typeface="+mj-lt"/>
              </a:rPr>
              <a:t>Dispõe sobre o Programa Nacional de </a:t>
            </a:r>
            <a:r>
              <a:rPr lang="pt-BR" sz="2200" dirty="0" smtClean="0">
                <a:solidFill>
                  <a:schemeClr val="tx2"/>
                </a:solidFill>
                <a:latin typeface="+mj-lt"/>
              </a:rPr>
              <a:t>Melhoria do </a:t>
            </a:r>
            <a:r>
              <a:rPr lang="pt-BR" sz="2200" dirty="0">
                <a:solidFill>
                  <a:schemeClr val="tx2"/>
                </a:solidFill>
                <a:latin typeface="+mj-lt"/>
              </a:rPr>
              <a:t>Acesso e da Qualidade da </a:t>
            </a:r>
            <a:r>
              <a:rPr lang="pt-BR" sz="2200" dirty="0" smtClean="0">
                <a:solidFill>
                  <a:schemeClr val="tx2"/>
                </a:solidFill>
                <a:latin typeface="+mj-lt"/>
              </a:rPr>
              <a:t>Atenção Básica </a:t>
            </a:r>
            <a:r>
              <a:rPr lang="pt-BR" sz="2200" dirty="0">
                <a:solidFill>
                  <a:schemeClr val="tx2"/>
                </a:solidFill>
                <a:latin typeface="+mj-lt"/>
              </a:rPr>
              <a:t>(PMAQ-AB).</a:t>
            </a:r>
            <a:endParaRPr lang="es-ES" sz="2200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Font typeface="Arial" charset="0"/>
              <a:buNone/>
              <a:defRPr/>
            </a:pPr>
            <a:endParaRPr lang="pt-BR" sz="22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200" dirty="0" smtClean="0">
                <a:solidFill>
                  <a:schemeClr val="tx2"/>
                </a:solidFill>
                <a:latin typeface="+mj-lt"/>
              </a:rPr>
              <a:t>Objetivo: </a:t>
            </a:r>
            <a:r>
              <a:rPr lang="pt-BR" sz="2200" dirty="0">
                <a:solidFill>
                  <a:schemeClr val="tx2"/>
                </a:solidFill>
                <a:latin typeface="+mj-lt"/>
              </a:rPr>
              <a:t>induzir a ampliação do acesso e a melhoria da qualidade da atenção básica, com garantia de um padrão de qualidade comparável nacional, regional e localmente, de maneira a permitir maior transparência e efetividade das ações governamentais direcionadas à Atenção Básica em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004" t="11119" r="1971" b="5807"/>
          <a:stretch>
            <a:fillRect/>
          </a:stretch>
        </p:blipFill>
        <p:spPr bwMode="auto">
          <a:xfrm>
            <a:off x="395288" y="387350"/>
            <a:ext cx="85693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3617913" y="1989138"/>
            <a:ext cx="792162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952" t="11266" r="1512" b="5254"/>
          <a:stretch>
            <a:fillRect/>
          </a:stretch>
        </p:blipFill>
        <p:spPr bwMode="auto">
          <a:xfrm>
            <a:off x="395288" y="476250"/>
            <a:ext cx="84137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6588125" y="2276475"/>
            <a:ext cx="792163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003" t="10799" r="2036" b="8163"/>
          <a:stretch>
            <a:fillRect/>
          </a:stretch>
        </p:blipFill>
        <p:spPr bwMode="auto">
          <a:xfrm>
            <a:off x="395288" y="476250"/>
            <a:ext cx="86153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2376488" y="4941888"/>
            <a:ext cx="539750" cy="431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972" t="10846" r="1994" b="5734"/>
          <a:stretch>
            <a:fillRect/>
          </a:stretch>
        </p:blipFill>
        <p:spPr bwMode="auto">
          <a:xfrm>
            <a:off x="250825" y="404813"/>
            <a:ext cx="84820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 l="993" t="10751" r="2206" b="5806"/>
          <a:stretch>
            <a:fillRect/>
          </a:stretch>
        </p:blipFill>
        <p:spPr bwMode="auto">
          <a:xfrm>
            <a:off x="323850" y="476250"/>
            <a:ext cx="85740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1155" t="10883" r="1324" b="5966"/>
          <a:stretch>
            <a:fillRect/>
          </a:stretch>
        </p:blipFill>
        <p:spPr bwMode="auto">
          <a:xfrm>
            <a:off x="323850" y="404813"/>
            <a:ext cx="856932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1154" t="11084" r="2010" b="7916"/>
          <a:stretch>
            <a:fillRect/>
          </a:stretch>
        </p:blipFill>
        <p:spPr bwMode="auto">
          <a:xfrm>
            <a:off x="323850" y="476250"/>
            <a:ext cx="86090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2133600"/>
            <a:ext cx="9144000" cy="1079500"/>
          </a:xfrm>
          <a:solidFill>
            <a:schemeClr val="tx2"/>
          </a:solidFill>
        </p:spPr>
        <p:txBody>
          <a:bodyPr anchor="ctr"/>
          <a:lstStyle/>
          <a:p>
            <a:pPr marL="0" indent="0" algn="ctr">
              <a:spcBef>
                <a:spcPct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3600" b="1" dirty="0" smtClean="0">
                <a:solidFill>
                  <a:schemeClr val="bg1"/>
                </a:solidFill>
              </a:rPr>
              <a:t>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3075" y="1412875"/>
            <a:ext cx="8066088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Para as equipes do CEO</a:t>
            </a:r>
            <a:r>
              <a:rPr lang="pt-BR" sz="1700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participantes do segundo ciclo do PMAQ, ocorrerá o processo de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recontratualização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. </a:t>
            </a:r>
          </a:p>
          <a:p>
            <a:pPr algn="just">
              <a:defRPr/>
            </a:pPr>
            <a:endParaRPr lang="pt-BR" sz="17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O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gestor municipal ou estadual é o responsável pela recontratualização 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das equipes do CEO do seu município.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Todos os CEOs que participaram do segundo ciclo e que estão ativas na competência 09/15 no SCNES poderão ser recontratualizadas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, com isso será garantida a permanência no terceiro ciclo do Programa (2º ciclo do PMAQ-CEO). </a:t>
            </a:r>
          </a:p>
          <a:p>
            <a:pPr algn="just">
              <a:defRPr/>
            </a:pPr>
            <a:endParaRPr lang="pt-BR" sz="17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Para as novas adesões, será necessário que o município, DF ou estado possua </a:t>
            </a:r>
            <a:r>
              <a:rPr lang="pt-BR" sz="1700" b="1" dirty="0">
                <a:solidFill>
                  <a:schemeClr val="tx2"/>
                </a:solidFill>
                <a:latin typeface="+mj-lt"/>
                <a:cs typeface="Arial" charset="0"/>
              </a:rPr>
              <a:t>CEO ativos na competência 09/15 no SCNES e que não tenham participado do segundo ciclo do programa (1º ciclo do PMAQ-CEO)</a:t>
            </a:r>
            <a:r>
              <a:rPr lang="pt-BR" sz="1700" dirty="0">
                <a:solidFill>
                  <a:schemeClr val="tx2"/>
                </a:solidFill>
                <a:latin typeface="+mj-lt"/>
                <a:cs typeface="Arial" charset="0"/>
              </a:rPr>
              <a:t>. </a:t>
            </a:r>
          </a:p>
        </p:txBody>
      </p:sp>
      <p:sp>
        <p:nvSpPr>
          <p:cNvPr id="3" name="Espaço Reservado para Conteúdo 4"/>
          <p:cNvSpPr txBox="1">
            <a:spLocks/>
          </p:cNvSpPr>
          <p:nvPr/>
        </p:nvSpPr>
        <p:spPr>
          <a:xfrm>
            <a:off x="665163" y="241300"/>
            <a:ext cx="7705725" cy="649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CEO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ixaDeTexto 2"/>
          <p:cNvSpPr txBox="1">
            <a:spLocks noChangeArrowheads="1"/>
          </p:cNvSpPr>
          <p:nvPr/>
        </p:nvSpPr>
        <p:spPr bwMode="auto">
          <a:xfrm>
            <a:off x="1403350" y="1773238"/>
            <a:ext cx="576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Inserir telas do sistema de adesão PMAQ-CEO.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PORTARIA Nº 1.645, DE 2 DE OUTUBRO DE 2015</a:t>
            </a:r>
            <a:endParaRPr lang="es-ES" altLang="es-ES" sz="2400" b="1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795" name="Espaço Reservado para Conteúdo 2"/>
          <p:cNvSpPr txBox="1">
            <a:spLocks/>
          </p:cNvSpPr>
          <p:nvPr/>
        </p:nvSpPr>
        <p:spPr bwMode="auto">
          <a:xfrm>
            <a:off x="395288" y="981075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latin typeface="Calibri" pitchFamily="34" charset="0"/>
              </a:rPr>
              <a:t>			</a:t>
            </a:r>
            <a:r>
              <a:rPr lang="pt-BR" altLang="es-ES" sz="2000" b="1" u="sng" dirty="0">
                <a:solidFill>
                  <a:schemeClr val="tx2"/>
                </a:solidFill>
                <a:latin typeface="Calibri" pitchFamily="34" charset="0"/>
              </a:rPr>
              <a:t>Diretrizes do PMAQ-AB: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I - definir parâmetro de qualidade, considerando-se as diferentes realidades de saúde, de maneira a promover uma maior </a:t>
            </a:r>
            <a:r>
              <a:rPr lang="pt-BR" altLang="es-ES" sz="2000" dirty="0" err="1">
                <a:solidFill>
                  <a:schemeClr val="tx2"/>
                </a:solidFill>
                <a:latin typeface="Calibri" pitchFamily="34" charset="0"/>
              </a:rPr>
              <a:t>resolutividade</a:t>
            </a: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 das equipes de saúde da atenção básica;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II - estimular processo contínuo e progressivo de melhoramento dos padrões e indicadores de acesso e de qualidade que envolva a gestão, o processo de trabalho e os resultados alcançados pelas equipes de saúde da atenção básica;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III - transparência em todas as suas etapas, permitindo-se o contínuo acompanhamento de suas ações e resultados pela sociedade</a:t>
            </a:r>
            <a:r>
              <a:rPr lang="pt-BR" altLang="es-ES" sz="2000" dirty="0">
                <a:latin typeface="Calibri" pitchFamily="34" charset="0"/>
              </a:rPr>
              <a:t>;</a:t>
            </a:r>
            <a:endParaRPr lang="es-ES" alt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-36513" y="2133600"/>
            <a:ext cx="9180513" cy="1223963"/>
          </a:xfrm>
          <a:solidFill>
            <a:schemeClr val="tx2"/>
          </a:solidFill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EIXO ESTRATÉGICO TRANSVERSAL DE DESENVOLVIMENTO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4"/>
          <p:cNvSpPr txBox="1">
            <a:spLocks/>
          </p:cNvSpPr>
          <p:nvPr/>
        </p:nvSpPr>
        <p:spPr bwMode="auto">
          <a:xfrm>
            <a:off x="539750" y="190500"/>
            <a:ext cx="860425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Eixo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Estratégico Transversal De Desenvolvimento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750" y="765175"/>
            <a:ext cx="82804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I -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autoavaliação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, a ser feita pela equipe de saúde da atenção básica e equipe do CEO a partir de instrumentos ofertados pelo PMAQ-AB e pelo PMAQ-CEO ou outros definidos e pactuados pelo Município, DF, Estado ou Região de Saúde;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II -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monitoramento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, a ser realizado pelas equipes de saúde da atenção básica e equipe do CEO, pela Secretaria Municipal de Saúde e pela Secretaria de Estado da Saúde do Distrito Federal, pela Secretaria de Estado da Saúde e pelo Ministério da Saúde em parceria com as Comissões Intergestores Regionais a partir dos indicadores de saúde contratualizados na Fase 1 do PMAQ-AB e do PMAQ-CEO;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III -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educação permanente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, por meio de ações dos gestores municipais, do Distrito Federal, estaduais e federal, considerando-se as necessidades de educação permanente das equipes AB e das equipes do CEO;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IV -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apoio institucional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, a partir de estratégia de suporte às equipes de saúde da atenção básica e CEOs pelos Municípios e à gestão municipal pelas Secretarias de Estado da Saúde e Conselho de Secretarias Municipais de Saúde (COSEMS); e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V - </a:t>
            </a:r>
            <a:r>
              <a:rPr lang="pt-BR" sz="1600" b="1" dirty="0">
                <a:solidFill>
                  <a:schemeClr val="tx2"/>
                </a:solidFill>
                <a:latin typeface="+mj-lt"/>
                <a:cs typeface="Arial" charset="0"/>
              </a:rPr>
              <a:t>cooperação horizontal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Arial" charset="0"/>
              </a:rPr>
              <a:t>(presencial e/ou virtual), que deverá ocorrer entre equipes de atenção básica e equipes do CEO e entre gestores, com o intuito de permitir a troca de experiências e práticas promotoras de melhoria da qualidade da atenção básica e da atenção especializada em Saúde Bucal.</a:t>
            </a:r>
          </a:p>
        </p:txBody>
      </p:sp>
      <p:sp>
        <p:nvSpPr>
          <p:cNvPr id="64516" name="CaixaDeTexto 3"/>
          <p:cNvSpPr txBox="1">
            <a:spLocks noChangeArrowheads="1"/>
          </p:cNvSpPr>
          <p:nvPr/>
        </p:nvSpPr>
        <p:spPr bwMode="auto">
          <a:xfrm>
            <a:off x="1979613" y="6092825"/>
            <a:ext cx="496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</a:rPr>
              <a:t>Equipes do CEO: conjunto de profissionais da atenção especializada em saúde bucal que compõem o CEO.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1223962"/>
          </a:xfrm>
          <a:solidFill>
            <a:schemeClr val="tx2"/>
          </a:solidFill>
        </p:spPr>
        <p:txBody>
          <a:bodyPr anchor="ctr"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CERTIFICAÇÃO</a:t>
            </a:r>
            <a:endParaRPr lang="pt-BR" altLang="pt-BR" sz="16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Conteúdo 4"/>
          <p:cNvSpPr txBox="1">
            <a:spLocks/>
          </p:cNvSpPr>
          <p:nvPr/>
        </p:nvSpPr>
        <p:spPr bwMode="auto">
          <a:xfrm>
            <a:off x="539750" y="190500"/>
            <a:ext cx="860425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			Certificação</a:t>
            </a:r>
            <a:endParaRPr lang="pt-BR" alt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750" y="981075"/>
            <a:ext cx="8280400" cy="447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Art. 5º  A Fase 2 do PMAQ-AB e do PMAQ-CEO é denominada Certificação e será composta por:</a:t>
            </a:r>
          </a:p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I – avaliação externa de desempenho das equipes de saúde e gestão da atenção básica e das equipes do CEO e gestão da atenção especializada em saúde bucal, que será coordenada de forma tripartite e realizada por instituições de ensino e/ou pesquisa, por meio da verificação de evidências para um conjunto de padrões previamente determinados;</a:t>
            </a:r>
          </a:p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II – avaliação de desempenho dos indicadores contratualizados na etapa de adesão e contratualização, conforme disposto no art. 4º da portaria PMAQ-AB e art. 5º da portaria PMAQ-CEO;</a:t>
            </a:r>
          </a:p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pt-BR" sz="1900" dirty="0">
                <a:solidFill>
                  <a:schemeClr val="tx2"/>
                </a:solidFill>
                <a:latin typeface="+mj-lt"/>
                <a:cs typeface="Arial" charset="0"/>
              </a:rPr>
              <a:t>III – verificação da realização de momento autoavaliativo pelos profissionais das equipes de atenção básica e das equipes do CEO.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Conteúdo 4"/>
          <p:cNvSpPr txBox="1">
            <a:spLocks/>
          </p:cNvSpPr>
          <p:nvPr/>
        </p:nvSpPr>
        <p:spPr bwMode="auto">
          <a:xfrm>
            <a:off x="539750" y="190500"/>
            <a:ext cx="860425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		 Certificação</a:t>
            </a:r>
            <a:endParaRPr lang="pt-BR" alt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587" name="Espaço Reservado para Conteúdo 4"/>
          <p:cNvSpPr txBox="1">
            <a:spLocks/>
          </p:cNvSpPr>
          <p:nvPr/>
        </p:nvSpPr>
        <p:spPr bwMode="auto">
          <a:xfrm>
            <a:off x="490538" y="1196975"/>
            <a:ext cx="8653462" cy="576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     Instrumento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de avaliação externa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92125" y="1916113"/>
            <a:ext cx="840105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j-lt"/>
                <a:cs typeface="Arial" charset="0"/>
              </a:rPr>
              <a:t>Está organizado em </a:t>
            </a:r>
            <a:r>
              <a:rPr lang="pt-BR" sz="2000" b="1" dirty="0">
                <a:solidFill>
                  <a:schemeClr val="tx2"/>
                </a:solidFill>
                <a:latin typeface="+mj-lt"/>
                <a:cs typeface="Arial" charset="0"/>
              </a:rPr>
              <a:t>3 módulos</a:t>
            </a:r>
            <a:r>
              <a:rPr lang="pt-BR" sz="2000" dirty="0">
                <a:solidFill>
                  <a:schemeClr val="tx2"/>
                </a:solidFill>
                <a:latin typeface="+mj-lt"/>
                <a:cs typeface="Arial" charset="0"/>
              </a:rPr>
              <a:t>, conforme o método de coleta das informações:  </a:t>
            </a:r>
            <a:r>
              <a:rPr lang="pt-BR" sz="2000" b="1" dirty="0">
                <a:solidFill>
                  <a:schemeClr val="tx2"/>
                </a:solidFill>
                <a:latin typeface="+mj-lt"/>
                <a:cs typeface="Arial" charset="0"/>
              </a:rPr>
              <a:t>Módulo I - Observação na Unidade de Saúde e no CEO</a:t>
            </a:r>
            <a:r>
              <a:rPr lang="pt-BR" sz="2000" dirty="0">
                <a:solidFill>
                  <a:schemeClr val="tx2"/>
                </a:solidFill>
                <a:latin typeface="+mj-lt"/>
                <a:cs typeface="Arial" charset="0"/>
              </a:rPr>
              <a:t>, objetiva avaliar as condições de infraestrutura, materiais, insumos e medicamentos da Unidade de Saúde.</a:t>
            </a:r>
          </a:p>
          <a:p>
            <a:pPr marL="342900" indent="-342900"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charset="0"/>
              </a:rPr>
              <a:t>Módulo II - Entrevista com o profissional da equipe de atenção básica e entrevista com o Gerente ou com o CD do CEO e verificação de documentos</a:t>
            </a:r>
            <a:r>
              <a:rPr lang="pt-BR" sz="2000" dirty="0">
                <a:solidFill>
                  <a:schemeClr val="tx2"/>
                </a:solidFill>
                <a:latin typeface="+mj-lt"/>
                <a:cs typeface="Arial" charset="0"/>
              </a:rPr>
              <a:t>, objetiva obter informações sobre processo de trabalho da equipe e a organização do serviço e do cuidado para os usuários.</a:t>
            </a:r>
          </a:p>
          <a:p>
            <a:pPr marL="342900" indent="-342900"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charset="0"/>
              </a:rPr>
              <a:t>Módulo III - Entrevista com o usuário da atenção básica e com usuário da atenção especializada em saúde bucal.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Conteúdo 4"/>
          <p:cNvSpPr txBox="1">
            <a:spLocks/>
          </p:cNvSpPr>
          <p:nvPr/>
        </p:nvSpPr>
        <p:spPr bwMode="auto">
          <a:xfrm>
            <a:off x="527050" y="188913"/>
            <a:ext cx="865346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      Instrumento 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de avaliação externa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0225" y="1052513"/>
            <a:ext cx="83216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2"/>
                </a:solidFill>
                <a:cs typeface="Arial" charset="0"/>
              </a:rPr>
              <a:t>Módulo III - Entrevista Usuário</a:t>
            </a:r>
            <a:r>
              <a:rPr lang="pt-BR" sz="1800" b="1" dirty="0" smtClean="0">
                <a:solidFill>
                  <a:schemeClr val="tx2"/>
                </a:solidFill>
                <a:cs typeface="Arial" charset="0"/>
              </a:rPr>
              <a:t> da atenção básica: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t-BR" sz="1800" dirty="0" smtClean="0">
                <a:solidFill>
                  <a:schemeClr val="tx2"/>
                </a:solidFill>
                <a:cs typeface="Arial" charset="0"/>
              </a:rPr>
              <a:t>Avaliar o acesso, utilização e participação dos usuários, para amostras representativas com base populacional </a:t>
            </a:r>
            <a:r>
              <a:rPr lang="pt-BR" sz="1800" b="1" dirty="0" smtClean="0">
                <a:solidFill>
                  <a:schemeClr val="tx2"/>
                </a:solidFill>
                <a:cs typeface="Arial" charset="0"/>
              </a:rPr>
              <a:t>não incluídas no processo de certificação.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1800" b="1" dirty="0" smtClean="0">
                <a:solidFill>
                  <a:schemeClr val="tx2"/>
                </a:solidFill>
                <a:cs typeface="Arial" charset="0"/>
              </a:rPr>
              <a:t>Objetivo:</a:t>
            </a:r>
            <a:r>
              <a:rPr lang="pt-BR" altLang="pt-BR" sz="1800" dirty="0" smtClean="0">
                <a:solidFill>
                  <a:schemeClr val="tx2"/>
                </a:solidFill>
                <a:cs typeface="Arial" charset="0"/>
              </a:rPr>
              <a:t> Avaliar a atenção básica no Brasil, a partir dos usuários, no que se refere ao acesso, utilização e participação da população.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1800" b="1" dirty="0" smtClean="0">
                <a:solidFill>
                  <a:schemeClr val="tx2"/>
                </a:solidFill>
                <a:cs typeface="Arial" charset="0"/>
              </a:rPr>
              <a:t>Unidade observacional: </a:t>
            </a:r>
            <a:r>
              <a:rPr lang="pt-BR" altLang="pt-BR" sz="1800" dirty="0" smtClean="0">
                <a:solidFill>
                  <a:schemeClr val="tx2"/>
                </a:solidFill>
                <a:cs typeface="Arial" charset="0"/>
              </a:rPr>
              <a:t>Pessoas acima de 18 anos residentes dos domicílios amostrados.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t-BR" altLang="pt-BR" sz="1800" b="1" dirty="0">
                <a:solidFill>
                  <a:srgbClr val="002060"/>
                </a:solidFill>
                <a:cs typeface="Arial" charset="0"/>
              </a:rPr>
              <a:t>Módulo III </a:t>
            </a:r>
            <a:r>
              <a:rPr lang="pt-BR" altLang="pt-BR" sz="1800" b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pt-BR" altLang="pt-BR" sz="1800" b="1" dirty="0">
                <a:solidFill>
                  <a:schemeClr val="tx2"/>
                </a:solidFill>
                <a:cs typeface="Arial" charset="0"/>
              </a:rPr>
              <a:t>Entrevista U</a:t>
            </a:r>
            <a:r>
              <a:rPr lang="pt-BR" sz="1800" b="1" dirty="0">
                <a:solidFill>
                  <a:schemeClr val="tx2"/>
                </a:solidFill>
                <a:cs typeface="Arial" charset="0"/>
              </a:rPr>
              <a:t>suário da atenção especializada em saúde bucal</a:t>
            </a:r>
            <a:r>
              <a:rPr lang="pt-BR" altLang="pt-BR" sz="1800" b="1" dirty="0">
                <a:solidFill>
                  <a:schemeClr val="tx2"/>
                </a:solidFill>
                <a:cs typeface="Arial" charset="0"/>
              </a:rPr>
              <a:t>: </a:t>
            </a:r>
            <a:endParaRPr lang="pt-BR" altLang="pt-BR" sz="1800" b="1" dirty="0" smtClean="0">
              <a:solidFill>
                <a:schemeClr val="tx2"/>
              </a:solidFill>
              <a:cs typeface="Arial" charset="0"/>
            </a:endParaRPr>
          </a:p>
          <a:p>
            <a:pPr marL="285750" indent="-285750"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1800" b="1" dirty="0" smtClean="0">
                <a:solidFill>
                  <a:schemeClr val="tx2"/>
                </a:solidFill>
                <a:cs typeface="Arial" charset="0"/>
              </a:rPr>
              <a:t>Objetivo:</a:t>
            </a:r>
            <a:r>
              <a:rPr lang="pt-BR" sz="1800" dirty="0" smtClean="0">
                <a:solidFill>
                  <a:schemeClr val="tx2"/>
                </a:solidFill>
                <a:cs typeface="Arial" charset="0"/>
              </a:rPr>
              <a:t> Verificar </a:t>
            </a:r>
            <a:r>
              <a:rPr lang="pt-BR" sz="1800" dirty="0">
                <a:solidFill>
                  <a:schemeClr val="tx2"/>
                </a:solidFill>
                <a:cs typeface="Arial" charset="0"/>
              </a:rPr>
              <a:t>a percepção e satisfação dos usuários quanto ao CEO no que se refere ao seu acesso e utilização. 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1800" b="1" dirty="0">
                <a:solidFill>
                  <a:schemeClr val="tx2"/>
                </a:solidFill>
                <a:cs typeface="Arial" charset="0"/>
              </a:rPr>
              <a:t>Unidade observacional: </a:t>
            </a:r>
            <a:r>
              <a:rPr lang="pt-BR" sz="1800" dirty="0" smtClean="0">
                <a:solidFill>
                  <a:schemeClr val="tx2"/>
                </a:solidFill>
                <a:cs typeface="Arial" charset="0"/>
              </a:rPr>
              <a:t>O </a:t>
            </a:r>
            <a:r>
              <a:rPr lang="pt-BR" sz="1800" dirty="0">
                <a:solidFill>
                  <a:schemeClr val="tx2"/>
                </a:solidFill>
                <a:cs typeface="Arial" charset="0"/>
              </a:rPr>
              <a:t>questionário </a:t>
            </a:r>
            <a:r>
              <a:rPr lang="pt-BR" sz="1800" dirty="0" smtClean="0">
                <a:solidFill>
                  <a:schemeClr val="tx2"/>
                </a:solidFill>
                <a:cs typeface="Arial" charset="0"/>
              </a:rPr>
              <a:t>será </a:t>
            </a:r>
            <a:r>
              <a:rPr lang="pt-BR" sz="1800" dirty="0">
                <a:solidFill>
                  <a:schemeClr val="tx2"/>
                </a:solidFill>
                <a:cs typeface="Arial" charset="0"/>
              </a:rPr>
              <a:t>aplicado para </a:t>
            </a:r>
            <a:r>
              <a:rPr lang="pt-BR" sz="1800" b="1" dirty="0">
                <a:solidFill>
                  <a:schemeClr val="tx2"/>
                </a:solidFill>
                <a:cs typeface="Arial" charset="0"/>
              </a:rPr>
              <a:t>10 (dez) usuários presentes no CEO </a:t>
            </a:r>
            <a:r>
              <a:rPr lang="pt-BR" sz="1800" dirty="0">
                <a:solidFill>
                  <a:schemeClr val="tx2"/>
                </a:solidFill>
                <a:cs typeface="Arial" charset="0"/>
              </a:rPr>
              <a:t>no dia da avaliação externa, com mais de 18 anos de idade. 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pt-BR" altLang="pt-BR" sz="1800" dirty="0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tângulo 3"/>
          <p:cNvSpPr>
            <a:spLocks noChangeArrowheads="1"/>
          </p:cNvSpPr>
          <p:nvPr/>
        </p:nvSpPr>
        <p:spPr bwMode="auto">
          <a:xfrm>
            <a:off x="598488" y="987425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altLang="pt-BR" dirty="0">
                <a:solidFill>
                  <a:schemeClr val="tx2"/>
                </a:solidFill>
                <a:latin typeface="Calibri" pitchFamily="34" charset="0"/>
              </a:rPr>
              <a:t>Para a classificação das equipes de AB no 3º Ciclo do PMAQ-AB e das equipes do CEO no 2º Ciclo do PMAQ-CEO será ampliado o número de faixas para a certificação das equipes (de 3 para 5 faixas), aumentando a possibilidade de movimentação das equipes.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411413" y="2349500"/>
          <a:ext cx="4464050" cy="3095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050"/>
              </a:tblGrid>
              <a:tr h="731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CLASSIFICAÇÃO</a:t>
                      </a:r>
                      <a:r>
                        <a:rPr lang="pt-BR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 EQUIPES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0456">
                <a:tc>
                  <a:txBody>
                    <a:bodyPr/>
                    <a:lstStyle/>
                    <a:p>
                      <a:pPr algn="l"/>
                      <a:r>
                        <a:rPr lang="pt-BR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Desempenho Ótimo</a:t>
                      </a:r>
                      <a:endParaRPr lang="pt-BR" sz="1800" b="1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19" marB="0" anchor="ctr"/>
                </a:tc>
              </a:tr>
              <a:tr h="483520">
                <a:tc>
                  <a:txBody>
                    <a:bodyPr/>
                    <a:lstStyle/>
                    <a:p>
                      <a:pPr algn="l"/>
                      <a:r>
                        <a:rPr lang="pt-BR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Desempenho Muito Bom</a:t>
                      </a:r>
                    </a:p>
                  </a:txBody>
                  <a:tcPr marL="9524" marR="9524" marT="9519" marB="0" anchor="ctr"/>
                </a:tc>
              </a:tr>
              <a:tr h="483520">
                <a:tc>
                  <a:txBody>
                    <a:bodyPr/>
                    <a:lstStyle/>
                    <a:p>
                      <a:pPr algn="l"/>
                      <a:r>
                        <a:rPr lang="pt-BR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Desempenho Bom</a:t>
                      </a:r>
                      <a:endParaRPr lang="pt-BR" sz="1800" b="1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9" marB="0" anchor="ctr"/>
                </a:tc>
              </a:tr>
              <a:tr h="483520">
                <a:tc>
                  <a:txBody>
                    <a:bodyPr/>
                    <a:lstStyle/>
                    <a:p>
                      <a:pPr algn="l"/>
                      <a:r>
                        <a:rPr lang="pt-BR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Desempenho Regular</a:t>
                      </a:r>
                      <a:endParaRPr lang="pt-BR" sz="1800" b="1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9" marB="0" anchor="ctr"/>
                </a:tc>
              </a:tr>
              <a:tr h="483520">
                <a:tc>
                  <a:txBody>
                    <a:bodyPr/>
                    <a:lstStyle/>
                    <a:p>
                      <a:pPr algn="l"/>
                      <a:r>
                        <a:rPr lang="pt-BR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Desempenho Ruim</a:t>
                      </a:r>
                      <a:endParaRPr lang="pt-BR" sz="1800" b="1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9" marB="0" anchor="ctr"/>
                </a:tc>
              </a:tr>
            </a:tbl>
          </a:graphicData>
        </a:graphic>
      </p:graphicFrame>
      <p:sp>
        <p:nvSpPr>
          <p:cNvPr id="69651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		  Certificação</a:t>
            </a:r>
            <a:endParaRPr lang="pt-BR" alt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		  Certificação</a:t>
            </a:r>
            <a:endParaRPr lang="pt-BR" alt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" y="1125538"/>
            <a:ext cx="8281988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Será realizada a seleção e pactuação dos </a:t>
            </a:r>
            <a:r>
              <a:rPr lang="pt-BR" sz="2000" b="1" u="sng" dirty="0">
                <a:solidFill>
                  <a:schemeClr val="tx2"/>
                </a:solidFill>
                <a:latin typeface="+mn-lt"/>
                <a:cs typeface="+mn-cs"/>
              </a:rPr>
              <a:t>padrões essenciais e padrões estratégicos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a partir da reflexão sobre os instrumentos construídos para a avaliação externa do 3º Ciclo do PMAQ-AB e do 2º Ciclo do PMAQ-CEO e análise dos resultados das equipes AB e equipes do CEO no ciclo anterior do Programa.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Caso a equipe não alcance um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conjunto de padrões mínimos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de qualidade considerados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essenciais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, ela será automaticamente certificada com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desempenho de menor faixa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Para que a equipe seja classificada com o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desempenho ótimo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, além de obter uma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nota mínima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, deverá alcançar um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conjunto de padrões considerados estratégicos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			Certificação</a:t>
            </a:r>
            <a:endParaRPr lang="pt-BR" alt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" y="1125538"/>
            <a:ext cx="8281988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2"/>
                </a:solidFill>
                <a:latin typeface="+mj-lt"/>
                <a:cs typeface="Arial" charset="0"/>
              </a:rPr>
              <a:t>Após o processo de certificação, a partir do desempenho geral da totalidade das equipes, será definido um fator de desempenho que considera o valor global destinado ao PMAQ-AB e a distribuição das equipes por categoria de desempenho.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2"/>
                </a:solidFill>
                <a:latin typeface="+mj-lt"/>
                <a:cs typeface="Arial" charset="0"/>
              </a:rPr>
              <a:t>A partir da classificação alcançada no processo de certificação, respeitando-se as categorias de desempenho descritas no art. 10, os Municípios e o Distrito Federal receberão, por equipe de saúde </a:t>
            </a:r>
            <a:r>
              <a:rPr lang="pt-BR" dirty="0" err="1">
                <a:solidFill>
                  <a:schemeClr val="tx2"/>
                </a:solidFill>
                <a:latin typeface="+mj-lt"/>
                <a:cs typeface="Arial" charset="0"/>
              </a:rPr>
              <a:t>contratualizada</a:t>
            </a:r>
            <a:r>
              <a:rPr lang="pt-BR" dirty="0">
                <a:solidFill>
                  <a:schemeClr val="tx2"/>
                </a:solidFill>
                <a:latin typeface="+mj-lt"/>
                <a:cs typeface="Arial" charset="0"/>
              </a:rPr>
              <a:t>, novos valores a serem definidos em portaria específica.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2"/>
                </a:solidFill>
                <a:latin typeface="+mj-lt"/>
                <a:cs typeface="Arial" charset="0"/>
              </a:rPr>
              <a:t>Os valores recebi</a:t>
            </a:r>
            <a:r>
              <a:rPr lang="pt-BR" sz="2000" dirty="0">
                <a:solidFill>
                  <a:schemeClr val="tx2"/>
                </a:solidFill>
                <a:latin typeface="+mj-lt"/>
                <a:cs typeface="Arial" charset="0"/>
              </a:rPr>
              <a:t>dos ao longo do ciclo pelos Municípios e o Distrito Federal deverão ser utilizados conforme as regras gerais da Portaria nº 204 GM/MS, de 29 de janeiro de 2007, e o planejamento e orçamento de cada 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1223962"/>
          </a:xfrm>
          <a:solidFill>
            <a:schemeClr val="tx2"/>
          </a:solidFill>
        </p:spPr>
        <p:txBody>
          <a:bodyPr anchor="ctr"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RECONTRATUALIZAÇÃO</a:t>
            </a:r>
            <a:endParaRPr lang="pt-BR" altLang="pt-BR" sz="16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PORTARIA Nº 1.645, DE 2 DE OUTUBRO DE 2015</a:t>
            </a:r>
            <a:endParaRPr lang="es-ES" altLang="es-ES" sz="2400" b="1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819" name="Espaço Reservado para Conteúdo 2"/>
          <p:cNvSpPr txBox="1">
            <a:spLocks/>
          </p:cNvSpPr>
          <p:nvPr/>
        </p:nvSpPr>
        <p:spPr bwMode="auto">
          <a:xfrm>
            <a:off x="395288" y="765175"/>
            <a:ext cx="84248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IV - envolver e mobilizar os gestores federal, estaduais, do Distrito Federal e municipais, as equipes de saúde de atenção básica e os usuários em um processo de mudança de cultura de gestão e qualificação da atenção básica;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V - desenvolver cultura de planejamento, negociação e </a:t>
            </a:r>
            <a:r>
              <a:rPr lang="pt-BR" altLang="es-ES" sz="2000" dirty="0" err="1">
                <a:solidFill>
                  <a:schemeClr val="tx2"/>
                </a:solidFill>
                <a:latin typeface="Calibri" pitchFamily="34" charset="0"/>
              </a:rPr>
              <a:t>contratualização</a:t>
            </a: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, que implique na gestão dos recursos em função dos compromissos e resultados pactuados e alcançados;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VI - estimular o fortalecimento do modelo de atenção previsto na Política Nacional de Atenção Básica, o desenvolvimento dos trabalhadores e a orientação dos serviços em função das necessidades e da satisfação dos usuários; e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VII - caráter voluntário para a adesão tanto pelas equipes de saúde da atenção básica quanto pelos gestores municipais, a partir do pressuposto de que o seu êxito depende da motivação e </a:t>
            </a:r>
            <a:r>
              <a:rPr lang="pt-BR" altLang="es-ES" sz="2000" dirty="0" err="1">
                <a:solidFill>
                  <a:schemeClr val="tx2"/>
                </a:solidFill>
                <a:latin typeface="Calibri" pitchFamily="34" charset="0"/>
              </a:rPr>
              <a:t>proatividade</a:t>
            </a:r>
            <a:r>
              <a:rPr lang="pt-BR" altLang="es-ES" sz="2000" dirty="0">
                <a:solidFill>
                  <a:schemeClr val="tx2"/>
                </a:solidFill>
                <a:latin typeface="Calibri" pitchFamily="34" charset="0"/>
              </a:rPr>
              <a:t> dos atores envolvidos</a:t>
            </a:r>
            <a:r>
              <a:rPr lang="pt-BR" altLang="es-ES" sz="2000" dirty="0">
                <a:latin typeface="Calibri" pitchFamily="34" charset="0"/>
              </a:rPr>
              <a:t>.</a:t>
            </a:r>
            <a:endParaRPr lang="es-ES" alt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altLang="pt-BR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Recontratualização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539750" y="908050"/>
            <a:ext cx="82804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A </a:t>
            </a:r>
            <a:r>
              <a:rPr lang="pt-BR" sz="2000" dirty="0">
                <a:solidFill>
                  <a:schemeClr val="tx2"/>
                </a:solidFill>
              </a:rPr>
              <a:t>Fase 3 do </a:t>
            </a:r>
            <a:r>
              <a:rPr lang="pt-BR" sz="2000" dirty="0" smtClean="0">
                <a:solidFill>
                  <a:schemeClr val="tx2"/>
                </a:solidFill>
              </a:rPr>
              <a:t>PMAQ-AB e do PMAQ-CEO </a:t>
            </a:r>
            <a:r>
              <a:rPr lang="pt-BR" sz="2000" dirty="0">
                <a:solidFill>
                  <a:schemeClr val="tx2"/>
                </a:solidFill>
              </a:rPr>
              <a:t>é denominada </a:t>
            </a:r>
            <a:r>
              <a:rPr lang="pt-BR" sz="2000" b="1" dirty="0">
                <a:solidFill>
                  <a:schemeClr val="tx2"/>
                </a:solidFill>
              </a:rPr>
              <a:t>Recontratualização</a:t>
            </a:r>
            <a:r>
              <a:rPr lang="pt-BR" sz="2000" dirty="0">
                <a:solidFill>
                  <a:schemeClr val="tx2"/>
                </a:solidFill>
              </a:rPr>
              <a:t>, que se caracteriza pela pactuação singular dos </a:t>
            </a:r>
            <a:r>
              <a:rPr lang="pt-BR" sz="2000" dirty="0" smtClean="0">
                <a:solidFill>
                  <a:schemeClr val="tx2"/>
                </a:solidFill>
              </a:rPr>
              <a:t>Estados*, Municípios </a:t>
            </a:r>
            <a:r>
              <a:rPr lang="pt-BR" sz="2000" dirty="0">
                <a:solidFill>
                  <a:schemeClr val="tx2"/>
                </a:solidFill>
              </a:rPr>
              <a:t>e do Distrito Federal com incremento de novos padrões e indicadores de qualidade, estimulando a institucionalização de um processo cíclico e sistemático a partir dos resultados verificados na fase 2 do </a:t>
            </a:r>
            <a:r>
              <a:rPr lang="pt-BR" sz="2000" dirty="0" smtClean="0">
                <a:solidFill>
                  <a:schemeClr val="tx2"/>
                </a:solidFill>
              </a:rPr>
              <a:t>PMAQ-AB e do PMAQ-CEO.</a:t>
            </a:r>
            <a:endParaRPr lang="pt-BR" sz="2000" dirty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pt-BR" sz="2000" dirty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sz="2000" dirty="0">
                <a:solidFill>
                  <a:schemeClr val="tx2"/>
                </a:solidFill>
              </a:rPr>
              <a:t>Parágrafo único. A Fase 3 será realizada pelas equipes </a:t>
            </a:r>
            <a:r>
              <a:rPr lang="pt-BR" sz="2000" dirty="0" smtClean="0">
                <a:solidFill>
                  <a:schemeClr val="tx2"/>
                </a:solidFill>
              </a:rPr>
              <a:t>AB e pelos CEO que </a:t>
            </a:r>
            <a:r>
              <a:rPr lang="pt-BR" sz="2000" dirty="0">
                <a:solidFill>
                  <a:schemeClr val="tx2"/>
                </a:solidFill>
              </a:rPr>
              <a:t>participaram do Programa em ciclo anterior.</a:t>
            </a:r>
          </a:p>
          <a:p>
            <a:pPr marL="0" indent="0" algn="just">
              <a:buFont typeface="Arial" charset="0"/>
              <a:buNone/>
              <a:defRPr/>
            </a:pPr>
            <a:endParaRPr lang="pt-BR" sz="2000" b="1" dirty="0" smtClean="0">
              <a:solidFill>
                <a:schemeClr val="tx2"/>
              </a:solidFill>
              <a:latin typeface="+mj-lt"/>
            </a:endParaRPr>
          </a:p>
          <a:p>
            <a:pPr algn="just">
              <a:defRPr/>
            </a:pPr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732" name="CaixaDeTexto 1"/>
          <p:cNvSpPr txBox="1">
            <a:spLocks noChangeArrowheads="1"/>
          </p:cNvSpPr>
          <p:nvPr/>
        </p:nvSpPr>
        <p:spPr bwMode="auto">
          <a:xfrm>
            <a:off x="611188" y="4221163"/>
            <a:ext cx="3529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</a:rPr>
              <a:t>* Recontratualização de 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altLang="pt-BR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Síntese – Mudanças para o 3º ciclo do PMAQ 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323850" y="908050"/>
            <a:ext cx="84963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Desenho geral do Programa: 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O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PMAQ-AB 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e o PMAQ-CEO é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composto por 3 (três) Fases e um Eixo Estratégico Transversal de Desenvolvimento que compõem um 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ciclo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Cada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ciclo do 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PMAQ-AB </a:t>
            </a:r>
            <a:r>
              <a:rPr lang="pt-BR" sz="2000" dirty="0">
                <a:solidFill>
                  <a:schemeClr val="tx2"/>
                </a:solidFill>
              </a:rPr>
              <a:t>e o PMAQ-CEO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 será de </a:t>
            </a:r>
            <a:r>
              <a:rPr lang="pt-BR" sz="2000" dirty="0" smtClean="0">
                <a:solidFill>
                  <a:srgbClr val="FF0000"/>
                </a:solidFill>
                <a:latin typeface="+mj-lt"/>
              </a:rPr>
              <a:t>24 meses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Eixo </a:t>
            </a:r>
            <a:r>
              <a:rPr lang="pt-BR" sz="2000" b="1" dirty="0">
                <a:solidFill>
                  <a:schemeClr val="tx2"/>
                </a:solidFill>
              </a:rPr>
              <a:t>Estratégico Transversal de </a:t>
            </a:r>
            <a:r>
              <a:rPr lang="pt-BR" sz="2000" b="1" dirty="0" smtClean="0">
                <a:solidFill>
                  <a:schemeClr val="tx2"/>
                </a:solidFill>
              </a:rPr>
              <a:t>Desenvolvimento: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Autoavaliação 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Monitoramento</a:t>
            </a:r>
            <a:endParaRPr lang="pt-BR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chemeClr val="tx2"/>
                </a:solidFill>
              </a:rPr>
              <a:t>E</a:t>
            </a:r>
            <a:r>
              <a:rPr lang="pt-BR" sz="2000" dirty="0" smtClean="0">
                <a:solidFill>
                  <a:schemeClr val="tx2"/>
                </a:solidFill>
              </a:rPr>
              <a:t>ducação </a:t>
            </a:r>
            <a:r>
              <a:rPr lang="pt-BR" sz="2000" dirty="0">
                <a:solidFill>
                  <a:schemeClr val="tx2"/>
                </a:solidFill>
              </a:rPr>
              <a:t>permanente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Apoio </a:t>
            </a:r>
            <a:r>
              <a:rPr lang="pt-BR" sz="2000" dirty="0">
                <a:solidFill>
                  <a:schemeClr val="tx2"/>
                </a:solidFill>
              </a:rPr>
              <a:t>institucional</a:t>
            </a:r>
          </a:p>
          <a:p>
            <a:pPr>
              <a:defRPr/>
            </a:pPr>
            <a:r>
              <a:rPr lang="pt-BR" sz="2000" dirty="0">
                <a:solidFill>
                  <a:srgbClr val="FF0000"/>
                </a:solidFill>
              </a:rPr>
              <a:t>C</a:t>
            </a:r>
            <a:r>
              <a:rPr lang="pt-BR" sz="2000" dirty="0" smtClean="0">
                <a:solidFill>
                  <a:srgbClr val="FF0000"/>
                </a:solidFill>
              </a:rPr>
              <a:t>ooperação </a:t>
            </a:r>
            <a:r>
              <a:rPr lang="pt-BR" sz="2000" dirty="0">
                <a:solidFill>
                  <a:srgbClr val="FF0000"/>
                </a:solidFill>
              </a:rPr>
              <a:t>horizontal </a:t>
            </a:r>
            <a:endParaRPr lang="pt-BR" sz="2000" dirty="0" smtClean="0">
              <a:solidFill>
                <a:srgbClr val="FF0000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Certificação da equipes e do CEO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Aumento das faixas de classificação das equipes (5 faixas de desempenho)</a:t>
            </a:r>
            <a:endParaRPr lang="pt-BR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chemeClr val="tx2"/>
                </a:solidFill>
              </a:rPr>
              <a:t>Definição de padrões mínimos de qualidade </a:t>
            </a:r>
            <a:r>
              <a:rPr lang="pt-BR" sz="2000" dirty="0" smtClean="0">
                <a:solidFill>
                  <a:schemeClr val="tx2"/>
                </a:solidFill>
              </a:rPr>
              <a:t>(essenciais) </a:t>
            </a:r>
            <a:r>
              <a:rPr lang="pt-BR" sz="2000" dirty="0">
                <a:solidFill>
                  <a:schemeClr val="tx2"/>
                </a:solidFill>
              </a:rPr>
              <a:t>e de padrões extras </a:t>
            </a:r>
            <a:r>
              <a:rPr lang="pt-BR" sz="2000" dirty="0" smtClean="0">
                <a:solidFill>
                  <a:schemeClr val="tx2"/>
                </a:solidFill>
              </a:rPr>
              <a:t>(estratégicos)</a:t>
            </a:r>
            <a:endParaRPr lang="pt-BR" sz="2000" dirty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pt-BR" sz="2000" b="1" dirty="0" smtClean="0">
              <a:solidFill>
                <a:schemeClr val="tx2"/>
              </a:solidFill>
              <a:latin typeface="+mj-lt"/>
            </a:endParaRPr>
          </a:p>
          <a:p>
            <a:pPr algn="just">
              <a:defRPr/>
            </a:pPr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546225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endParaRPr lang="es-ES" altLang="pt-BR" smtClean="0"/>
          </a:p>
        </p:txBody>
      </p:sp>
      <p:sp>
        <p:nvSpPr>
          <p:cNvPr id="254979" name="Subtítulo 2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666666"/>
              </a:buClr>
              <a:buFontTx/>
              <a:buNone/>
              <a:defRPr/>
            </a:pPr>
            <a:endParaRPr lang="es-ES" altLang="pt-BR" smtClean="0"/>
          </a:p>
        </p:txBody>
      </p:sp>
      <p:pic>
        <p:nvPicPr>
          <p:cNvPr id="75780" name="Picture 2" descr="D:\Users\caroline.jose\AppData\Local\Microsoft\Windows\Temporary Internet Files\Content.Outlook\1PJFWZX1\base_dab_eleic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387350"/>
            <a:ext cx="91440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0" y="404664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charset="0"/>
              </a:rPr>
              <a:t>OBRIGADo</a:t>
            </a:r>
            <a:r>
              <a:rPr lang="pt-BR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charset="0"/>
              </a:rPr>
              <a:t>!</a:t>
            </a:r>
          </a:p>
        </p:txBody>
      </p:sp>
      <p:sp>
        <p:nvSpPr>
          <p:cNvPr id="75782" name="Retângulo 3"/>
          <p:cNvSpPr>
            <a:spLocks noChangeArrowheads="1"/>
          </p:cNvSpPr>
          <p:nvPr/>
        </p:nvSpPr>
        <p:spPr bwMode="auto">
          <a:xfrm>
            <a:off x="827088" y="2636838"/>
            <a:ext cx="72009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Calibri" pitchFamily="34" charset="0"/>
                <a:ea typeface="MS PGothic" pitchFamily="34" charset="-128"/>
                <a:sym typeface="Arial" pitchFamily="34" charset="0"/>
              </a:rPr>
              <a:t>Coordenação Geral de Gestão da Atenção Básica </a:t>
            </a:r>
          </a:p>
          <a:p>
            <a:pPr algn="ctr"/>
            <a:r>
              <a:rPr lang="pt-BR" altLang="pt-BR">
                <a:latin typeface="Calibri" pitchFamily="34" charset="0"/>
                <a:ea typeface="MS PGothic" pitchFamily="34" charset="-128"/>
                <a:sym typeface="Arial" pitchFamily="34" charset="0"/>
              </a:rPr>
              <a:t>Departamento de Atenção Básica</a:t>
            </a:r>
          </a:p>
          <a:p>
            <a:pPr algn="ctr"/>
            <a:r>
              <a:rPr lang="pt-BR" altLang="pt-BR">
                <a:latin typeface="Calibri" pitchFamily="34" charset="0"/>
                <a:ea typeface="MS PGothic" pitchFamily="34" charset="-128"/>
                <a:sym typeface="Arial" pitchFamily="34" charset="0"/>
              </a:rPr>
              <a:t>Secretaria de Atenção à Saúde</a:t>
            </a:r>
          </a:p>
          <a:p>
            <a:pPr algn="ctr"/>
            <a:r>
              <a:rPr lang="pt-BR" altLang="pt-BR" sz="2800" b="1">
                <a:latin typeface="Calibri" pitchFamily="34" charset="0"/>
                <a:ea typeface="MS PGothic" pitchFamily="34" charset="-128"/>
                <a:sym typeface="Arial" pitchFamily="34" charset="0"/>
              </a:rPr>
              <a:t>Ministério da Saúde</a:t>
            </a:r>
          </a:p>
          <a:p>
            <a:pPr algn="ctr"/>
            <a:r>
              <a:rPr lang="pt-BR" altLang="pt-BR" sz="2000" b="1" i="1">
                <a:latin typeface="Calibri" pitchFamily="34" charset="0"/>
                <a:ea typeface="MS PGothic" pitchFamily="34" charset="-128"/>
                <a:sym typeface="Arial" pitchFamily="34" charset="0"/>
              </a:rPr>
              <a:t>dab.saude.gov.br </a:t>
            </a:r>
          </a:p>
          <a:p>
            <a:pPr algn="ctr"/>
            <a:endParaRPr lang="pt-BR" altLang="pt-BR" sz="2000" b="1" i="1">
              <a:latin typeface="Calibri" pitchFamily="34" charset="0"/>
              <a:ea typeface="MS PGothic" pitchFamily="34" charset="-128"/>
              <a:sym typeface="Arial" pitchFamily="34" charset="0"/>
            </a:endParaRPr>
          </a:p>
          <a:p>
            <a:pPr algn="ctr"/>
            <a:r>
              <a:rPr lang="pt-BR" altLang="pt-BR" sz="2000" b="1" i="1">
                <a:latin typeface="Calibri" pitchFamily="34" charset="0"/>
                <a:ea typeface="MS PGothic" pitchFamily="34" charset="-128"/>
                <a:sym typeface="Arial" pitchFamily="34" charset="0"/>
                <a:hlinkClick r:id="rId3"/>
              </a:rPr>
              <a:t>webster.pereira@saude.gov.br</a:t>
            </a:r>
            <a:endParaRPr lang="pt-BR" altLang="pt-BR" sz="2000" b="1" i="1">
              <a:latin typeface="Calibri" pitchFamily="34" charset="0"/>
              <a:ea typeface="MS PGothic" pitchFamily="34" charset="-128"/>
              <a:sym typeface="Arial" pitchFamily="34" charset="0"/>
            </a:endParaRPr>
          </a:p>
          <a:p>
            <a:pPr algn="ctr"/>
            <a:r>
              <a:rPr lang="pt-BR" altLang="pt-BR" sz="2000" b="1" i="1">
                <a:latin typeface="Calibri" pitchFamily="34" charset="0"/>
                <a:ea typeface="MS PGothic" pitchFamily="34" charset="-128"/>
                <a:sym typeface="Arial" pitchFamily="34" charset="0"/>
              </a:rPr>
              <a:t>61- 3315-5903 / 5905</a:t>
            </a:r>
          </a:p>
          <a:p>
            <a:pPr algn="ctr"/>
            <a:r>
              <a:rPr lang="pt-BR" altLang="pt-BR" sz="2000" b="1" i="1">
                <a:latin typeface="Calibri" pitchFamily="34" charset="0"/>
                <a:ea typeface="MS PGothic" pitchFamily="34" charset="-128"/>
                <a:sym typeface="Arial" pitchFamily="34" charset="0"/>
              </a:rPr>
              <a:t>atencaobasica.org.br</a:t>
            </a:r>
          </a:p>
          <a:p>
            <a:pPr algn="ctr"/>
            <a:endParaRPr lang="pt-BR" altLang="pt-BR" sz="2000" b="1" i="1">
              <a:latin typeface="Calibri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75783" name="Imagem 10" descr="comunidade marca recor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663" y="5472113"/>
            <a:ext cx="3455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altLang="es-ES" sz="24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PORTARIA Nº </a:t>
            </a:r>
            <a:r>
              <a:rPr lang="pt-BR" altLang="es-ES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1.599, </a:t>
            </a:r>
            <a:r>
              <a:rPr lang="pt-BR" altLang="es-ES" sz="24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DE </a:t>
            </a:r>
            <a:r>
              <a:rPr lang="pt-BR" altLang="es-ES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30 </a:t>
            </a:r>
            <a:r>
              <a:rPr lang="pt-BR" altLang="es-ES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DE </a:t>
            </a:r>
            <a:r>
              <a:rPr lang="pt-BR" altLang="es-ES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SETEMBRO DE </a:t>
            </a:r>
            <a:r>
              <a:rPr lang="pt-BR" altLang="es-ES" sz="24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2015</a:t>
            </a:r>
            <a:endParaRPr lang="es-ES" altLang="es-ES" sz="24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819" name="Espaço Reservado para Conteúdo 2"/>
          <p:cNvSpPr txBox="1">
            <a:spLocks/>
          </p:cNvSpPr>
          <p:nvPr/>
        </p:nvSpPr>
        <p:spPr bwMode="auto">
          <a:xfrm>
            <a:off x="395288" y="765175"/>
            <a:ext cx="84248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alt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s-E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Art. 1º Esta Portaria dispõe sobre o Programa de Melhoria do Acesso e Qualidade dos Centros de Especialidades Odontológicas (PMAQ-CEO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Art. 2º O PMAQ-CEO tem como objetivo induzir a ampliação do acesso e a melhoria da qualidade nos Centros de Especialidades Odontológicas (CEO), com garantia de um padrão de qualidade comparável nacional, regional e localmente, de maneira a permitir maior transparência e efetividade das ações governamentais direcionadas à atenção especializada em saúde bucal.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ES" alt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/>
          </p:cNvSpPr>
          <p:nvPr/>
        </p:nvSpPr>
        <p:spPr bwMode="auto">
          <a:xfrm>
            <a:off x="227013" y="228600"/>
            <a:ext cx="8699500" cy="1028700"/>
          </a:xfrm>
          <a:prstGeom prst="roundRect">
            <a:avLst>
              <a:gd name="adj" fmla="val 9894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1747" name="Rectangle 7"/>
          <p:cNvSpPr>
            <a:spLocks/>
          </p:cNvSpPr>
          <p:nvPr/>
        </p:nvSpPr>
        <p:spPr bwMode="auto">
          <a:xfrm>
            <a:off x="444500" y="295275"/>
            <a:ext cx="8267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4000" b="1">
                <a:solidFill>
                  <a:srgbClr val="06436B"/>
                </a:solidFill>
                <a:ea typeface="MS PGothic" pitchFamily="34" charset="-128"/>
              </a:rPr>
              <a:t>PMAQ no Mato Grosso do Sul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4213" y="1700213"/>
          <a:ext cx="7920880" cy="3687062"/>
        </p:xfrm>
        <a:graphic>
          <a:graphicData uri="http://schemas.openxmlformats.org/drawingml/2006/table">
            <a:tbl>
              <a:tblPr firstRow="1" firstCol="1" bandRow="1"/>
              <a:tblGrid>
                <a:gridCol w="2563447"/>
                <a:gridCol w="1625236"/>
                <a:gridCol w="1788106"/>
                <a:gridCol w="1944091"/>
              </a:tblGrid>
              <a:tr h="7149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Unidade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1º ciclo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2º </a:t>
                      </a:r>
                      <a:r>
                        <a:rPr lang="pt-BR" sz="2000" dirty="0" smtClean="0">
                          <a:effectLst/>
                        </a:rPr>
                        <a:t>ciclo*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 </a:t>
                      </a:r>
                      <a:r>
                        <a:rPr lang="pt-BR" sz="2000" dirty="0" smtClean="0">
                          <a:effectLst/>
                        </a:rPr>
                        <a:t> Equipes 2015**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812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Municípios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97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ESF/EAB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549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7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ESB/EABSB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184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414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97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Nasf</a:t>
                      </a:r>
                      <a:r>
                        <a:rPr lang="pt-BR" sz="1400" dirty="0" smtClean="0">
                          <a:effectLst/>
                        </a:rPr>
                        <a:t>**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(31 </a:t>
                      </a:r>
                      <a:r>
                        <a:rPr lang="pt-BR" sz="10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Nasf</a:t>
                      </a:r>
                      <a:r>
                        <a:rPr lang="pt-BR" sz="10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I, 19 </a:t>
                      </a:r>
                      <a:r>
                        <a:rPr lang="pt-BR" sz="10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Nasf</a:t>
                      </a:r>
                      <a:r>
                        <a:rPr lang="pt-BR" sz="10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II e 12 </a:t>
                      </a:r>
                      <a:r>
                        <a:rPr lang="pt-BR" sz="10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Nasf</a:t>
                      </a:r>
                      <a:r>
                        <a:rPr lang="pt-BR" sz="10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III)</a:t>
                      </a:r>
                      <a:endParaRPr lang="pt-B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7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CEO**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pt-BR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58813" y="1844675"/>
            <a:ext cx="1584325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Equipe</a:t>
            </a:r>
          </a:p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declara adesão e </a:t>
            </a:r>
            <a:r>
              <a:rPr lang="pt-BR" sz="1100" dirty="0" err="1">
                <a:latin typeface="Arial" charset="0"/>
                <a:cs typeface="Arial" charset="0"/>
              </a:rPr>
              <a:t>Contratualiza</a:t>
            </a:r>
            <a:r>
              <a:rPr lang="pt-BR" sz="1100" dirty="0">
                <a:latin typeface="Arial" charset="0"/>
                <a:cs typeface="Arial" charset="0"/>
              </a:rPr>
              <a:t> c/ Município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8813" y="2779713"/>
            <a:ext cx="165735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Município</a:t>
            </a:r>
          </a:p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Adere e </a:t>
            </a:r>
            <a:r>
              <a:rPr lang="pt-BR" sz="1100" dirty="0" err="1">
                <a:latin typeface="Arial" charset="0"/>
                <a:cs typeface="Arial" charset="0"/>
              </a:rPr>
              <a:t>Contratualiza</a:t>
            </a:r>
            <a:endParaRPr lang="pt-BR" sz="1100" dirty="0">
              <a:latin typeface="Arial" charset="0"/>
              <a:cs typeface="Arial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8813" y="5013325"/>
            <a:ext cx="1728787" cy="261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Ministério da Saúde</a:t>
            </a:r>
          </a:p>
        </p:txBody>
      </p:sp>
      <p:sp>
        <p:nvSpPr>
          <p:cNvPr id="31749" name="CaixaDeTexto 23"/>
          <p:cNvSpPr txBox="1">
            <a:spLocks noChangeArrowheads="1"/>
          </p:cNvSpPr>
          <p:nvPr/>
        </p:nvSpPr>
        <p:spPr bwMode="auto">
          <a:xfrm rot="-5400000">
            <a:off x="-1041400" y="3078163"/>
            <a:ext cx="2668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0" rIns="91425" bIns="0">
            <a:spAutoFit/>
          </a:bodyPr>
          <a:lstStyle/>
          <a:p>
            <a:pPr algn="ctr"/>
            <a:r>
              <a:rPr lang="pt-BR" altLang="pt-BR" sz="1100" b="1">
                <a:latin typeface="Calibri" pitchFamily="34" charset="0"/>
              </a:rPr>
              <a:t>Comunidade e Controle Social acompanham o processo</a:t>
            </a:r>
          </a:p>
        </p:txBody>
      </p:sp>
      <p:sp>
        <p:nvSpPr>
          <p:cNvPr id="25" name="Chave esquerda 24"/>
          <p:cNvSpPr/>
          <p:nvPr/>
        </p:nvSpPr>
        <p:spPr>
          <a:xfrm>
            <a:off x="515938" y="1914525"/>
            <a:ext cx="122237" cy="3241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4" rIns="91425" bIns="45714"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035300" y="2022475"/>
            <a:ext cx="1746250" cy="601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Equipes e SMS </a:t>
            </a:r>
            <a:r>
              <a:rPr lang="pt-BR" sz="1100" dirty="0">
                <a:latin typeface="Arial" charset="0"/>
                <a:cs typeface="Arial" charset="0"/>
              </a:rPr>
              <a:t>aplicam instrumento de</a:t>
            </a:r>
          </a:p>
          <a:p>
            <a:pPr algn="ctr">
              <a:defRPr/>
            </a:pPr>
            <a:r>
              <a:rPr lang="pt-BR" sz="1100" b="1" dirty="0" err="1">
                <a:latin typeface="Arial" charset="0"/>
                <a:cs typeface="Arial" charset="0"/>
              </a:rPr>
              <a:t>Auto-avaliação</a:t>
            </a:r>
            <a:endParaRPr lang="pt-BR" sz="1100" b="1" dirty="0">
              <a:latin typeface="Arial" charset="0"/>
              <a:cs typeface="Arial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035300" y="3571875"/>
            <a:ext cx="1751013" cy="1290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0" bIns="45714">
            <a:spAutoFit/>
          </a:bodyPr>
          <a:lstStyle/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Pactuação nos </a:t>
            </a:r>
            <a:r>
              <a:rPr lang="pt-BR" sz="1100" b="1" dirty="0">
                <a:latin typeface="Arial" charset="0"/>
                <a:cs typeface="Arial" charset="0"/>
              </a:rPr>
              <a:t>CGR </a:t>
            </a:r>
            <a:r>
              <a:rPr lang="pt-BR" sz="1100" dirty="0">
                <a:latin typeface="Arial" charset="0"/>
                <a:cs typeface="Arial" charset="0"/>
              </a:rPr>
              <a:t>e na </a:t>
            </a:r>
            <a:r>
              <a:rPr lang="pt-BR" sz="1100" b="1" dirty="0">
                <a:latin typeface="Arial" charset="0"/>
                <a:cs typeface="Arial" charset="0"/>
              </a:rPr>
              <a:t>CIB </a:t>
            </a:r>
            <a:r>
              <a:rPr lang="pt-BR" sz="1100" dirty="0">
                <a:latin typeface="Arial" charset="0"/>
                <a:cs typeface="Arial" charset="0"/>
              </a:rPr>
              <a:t>da</a:t>
            </a:r>
            <a:r>
              <a:rPr lang="pt-BR" sz="1100" b="1" dirty="0">
                <a:latin typeface="Arial" charset="0"/>
                <a:cs typeface="Arial" charset="0"/>
              </a:rPr>
              <a:t> Estruturação e Lógica de Apoio Institucional e Educação Permanente</a:t>
            </a:r>
          </a:p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(Apoio do CGR, COSEMS, Estado e MS)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5267325" y="1916113"/>
            <a:ext cx="1543050" cy="1446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Aplicação de Instrumentos de Avaliação (Gestão, UBS, Equipe Usuários)</a:t>
            </a:r>
          </a:p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Incluindo Visita da Equipe de Avaliação Externa</a:t>
            </a:r>
            <a:endParaRPr lang="pt-BR" sz="1100" dirty="0">
              <a:latin typeface="Arial" charset="0"/>
              <a:cs typeface="Arial" charset="0"/>
            </a:endParaRPr>
          </a:p>
        </p:txBody>
      </p:sp>
      <p:cxnSp>
        <p:nvCxnSpPr>
          <p:cNvPr id="59" name="Conector de seta reta 58"/>
          <p:cNvCxnSpPr>
            <a:stCxn id="57" idx="2"/>
          </p:cNvCxnSpPr>
          <p:nvPr/>
        </p:nvCxnSpPr>
        <p:spPr>
          <a:xfrm>
            <a:off x="6038850" y="3362325"/>
            <a:ext cx="11113" cy="284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5340350" y="3787775"/>
            <a:ext cx="1328738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>
                <a:latin typeface="Arial" charset="0"/>
                <a:cs typeface="Arial" charset="0"/>
              </a:rPr>
              <a:t>Certificação de cada Equipe </a:t>
            </a:r>
          </a:p>
        </p:txBody>
      </p:sp>
      <p:sp>
        <p:nvSpPr>
          <p:cNvPr id="73" name="Pentágono 72"/>
          <p:cNvSpPr/>
          <p:nvPr/>
        </p:nvSpPr>
        <p:spPr>
          <a:xfrm>
            <a:off x="6996113" y="977900"/>
            <a:ext cx="1879600" cy="793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>
              <a:defRPr/>
            </a:pPr>
            <a:r>
              <a:rPr lang="pt-BR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Re-Contratualização</a:t>
            </a:r>
          </a:p>
        </p:txBody>
      </p:sp>
      <p:sp>
        <p:nvSpPr>
          <p:cNvPr id="80" name="Pentágono 79"/>
          <p:cNvSpPr/>
          <p:nvPr/>
        </p:nvSpPr>
        <p:spPr>
          <a:xfrm>
            <a:off x="490538" y="977900"/>
            <a:ext cx="2112962" cy="793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>
              <a:defRPr/>
            </a:pPr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Contratualização</a:t>
            </a:r>
          </a:p>
        </p:txBody>
      </p:sp>
      <p:sp>
        <p:nvSpPr>
          <p:cNvPr id="81" name="Pentágono 80"/>
          <p:cNvSpPr/>
          <p:nvPr/>
        </p:nvSpPr>
        <p:spPr>
          <a:xfrm>
            <a:off x="2890838" y="977900"/>
            <a:ext cx="1895475" cy="935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>
              <a:defRPr/>
            </a:pPr>
            <a:r>
              <a:rPr lang="pt-BR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Desenvolvimento</a:t>
            </a:r>
          </a:p>
        </p:txBody>
      </p:sp>
      <p:sp>
        <p:nvSpPr>
          <p:cNvPr id="82" name="Pentágono 81"/>
          <p:cNvSpPr/>
          <p:nvPr/>
        </p:nvSpPr>
        <p:spPr>
          <a:xfrm>
            <a:off x="5059363" y="977900"/>
            <a:ext cx="1720850" cy="793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>
              <a:defRPr/>
            </a:pPr>
            <a:r>
              <a:rPr lang="pt-BR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Externa </a:t>
            </a:r>
          </a:p>
        </p:txBody>
      </p:sp>
      <p:cxnSp>
        <p:nvCxnSpPr>
          <p:cNvPr id="89" name="Conector de seta reta 88"/>
          <p:cNvCxnSpPr/>
          <p:nvPr/>
        </p:nvCxnSpPr>
        <p:spPr>
          <a:xfrm rot="16200000" flipH="1">
            <a:off x="1378744" y="2636044"/>
            <a:ext cx="144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Divisa 94"/>
          <p:cNvSpPr/>
          <p:nvPr/>
        </p:nvSpPr>
        <p:spPr>
          <a:xfrm>
            <a:off x="123825" y="5708650"/>
            <a:ext cx="4816475" cy="889000"/>
          </a:xfrm>
          <a:prstGeom prst="chevr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 algn="ctr">
              <a:defRPr/>
            </a:pPr>
            <a:r>
              <a:rPr lang="pt-B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Ao Aderir receberá 20% do Componente de Qualidade do PAB Variável</a:t>
            </a:r>
          </a:p>
          <a:p>
            <a:pPr algn="ctr">
              <a:defRPr/>
            </a:pPr>
            <a:r>
              <a:rPr lang="pt-B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Período mínimo de 2 e máximo de 6 meses para </a:t>
            </a:r>
          </a:p>
          <a:p>
            <a:pPr algn="ctr">
              <a:defRPr/>
            </a:pPr>
            <a:r>
              <a:rPr lang="pt-B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solicitar Avaliação Externa</a:t>
            </a:r>
          </a:p>
        </p:txBody>
      </p:sp>
      <p:sp>
        <p:nvSpPr>
          <p:cNvPr id="96" name="Divisa 95"/>
          <p:cNvSpPr/>
          <p:nvPr/>
        </p:nvSpPr>
        <p:spPr>
          <a:xfrm>
            <a:off x="6735763" y="5878513"/>
            <a:ext cx="2157412" cy="571500"/>
          </a:xfrm>
          <a:prstGeom prst="chevr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 algn="ctr">
              <a:defRPr/>
            </a:pPr>
            <a:r>
              <a:rPr lang="pt-B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Período de 1 ano para nova certificação</a:t>
            </a:r>
          </a:p>
        </p:txBody>
      </p:sp>
      <p:sp>
        <p:nvSpPr>
          <p:cNvPr id="97" name="Divisa 96"/>
          <p:cNvSpPr/>
          <p:nvPr/>
        </p:nvSpPr>
        <p:spPr>
          <a:xfrm>
            <a:off x="4946650" y="5867400"/>
            <a:ext cx="1863725" cy="571500"/>
          </a:xfrm>
          <a:prstGeom prst="chevron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anchor="ctr"/>
          <a:lstStyle/>
          <a:p>
            <a:pPr algn="ctr">
              <a:defRPr/>
            </a:pPr>
            <a:r>
              <a:rPr lang="pt-B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Certificação</a:t>
            </a:r>
          </a:p>
        </p:txBody>
      </p:sp>
      <p:sp>
        <p:nvSpPr>
          <p:cNvPr id="31764" name="Retângulo 100"/>
          <p:cNvSpPr>
            <a:spLocks noChangeArrowheads="1"/>
          </p:cNvSpPr>
          <p:nvPr/>
        </p:nvSpPr>
        <p:spPr bwMode="auto">
          <a:xfrm>
            <a:off x="2890838" y="701675"/>
            <a:ext cx="66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4" rIns="91425" bIns="45714">
            <a:spAutoFit/>
          </a:bodyPr>
          <a:lstStyle/>
          <a:p>
            <a:r>
              <a:rPr lang="pt-BR" altLang="pt-BR" sz="1400" b="1">
                <a:latin typeface="Calibri" pitchFamily="34" charset="0"/>
              </a:rPr>
              <a:t>FASE 2</a:t>
            </a:r>
          </a:p>
        </p:txBody>
      </p:sp>
      <p:sp>
        <p:nvSpPr>
          <p:cNvPr id="31765" name="Retângulo 101"/>
          <p:cNvSpPr>
            <a:spLocks noChangeArrowheads="1"/>
          </p:cNvSpPr>
          <p:nvPr/>
        </p:nvSpPr>
        <p:spPr bwMode="auto">
          <a:xfrm>
            <a:off x="5059363" y="690563"/>
            <a:ext cx="66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4" rIns="91425" bIns="45714">
            <a:spAutoFit/>
          </a:bodyPr>
          <a:lstStyle/>
          <a:p>
            <a:r>
              <a:rPr lang="pt-BR" altLang="pt-BR" sz="1400" b="1">
                <a:latin typeface="Calibri" pitchFamily="34" charset="0"/>
              </a:rPr>
              <a:t>FASE 3</a:t>
            </a:r>
          </a:p>
        </p:txBody>
      </p:sp>
      <p:sp>
        <p:nvSpPr>
          <p:cNvPr id="31766" name="Retângulo 102"/>
          <p:cNvSpPr>
            <a:spLocks noChangeArrowheads="1"/>
          </p:cNvSpPr>
          <p:nvPr/>
        </p:nvSpPr>
        <p:spPr bwMode="auto">
          <a:xfrm>
            <a:off x="6996113" y="701675"/>
            <a:ext cx="66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4" rIns="91425" bIns="45714">
            <a:spAutoFit/>
          </a:bodyPr>
          <a:lstStyle/>
          <a:p>
            <a:r>
              <a:rPr lang="pt-BR" altLang="pt-BR" sz="1400" b="1">
                <a:latin typeface="Calibri" pitchFamily="34" charset="0"/>
              </a:rPr>
              <a:t>FASE 4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1379538" y="3500438"/>
            <a:ext cx="1368425" cy="1108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Informa e Pactua  Cooperação no </a:t>
            </a:r>
            <a:r>
              <a:rPr lang="pt-BR" sz="1100" b="1" dirty="0">
                <a:latin typeface="Arial" charset="0"/>
                <a:cs typeface="Arial" charset="0"/>
              </a:rPr>
              <a:t>CGR </a:t>
            </a:r>
            <a:r>
              <a:rPr lang="pt-BR" sz="1100" dirty="0">
                <a:latin typeface="Arial" charset="0"/>
                <a:cs typeface="Arial" charset="0"/>
              </a:rPr>
              <a:t>e na </a:t>
            </a:r>
            <a:r>
              <a:rPr lang="pt-BR" sz="1100" b="1" dirty="0">
                <a:latin typeface="Arial" charset="0"/>
                <a:cs typeface="Arial" charset="0"/>
              </a:rPr>
              <a:t>CIB </a:t>
            </a:r>
            <a:r>
              <a:rPr lang="pt-BR" sz="1100" dirty="0">
                <a:latin typeface="Arial" charset="0"/>
                <a:cs typeface="Arial" charset="0"/>
              </a:rPr>
              <a:t>com Definição de </a:t>
            </a:r>
            <a:r>
              <a:rPr lang="pt-BR" sz="1100" b="1" dirty="0">
                <a:latin typeface="Arial" charset="0"/>
                <a:cs typeface="Arial" charset="0"/>
              </a:rPr>
              <a:t>Competências Estaduais</a:t>
            </a:r>
            <a:endParaRPr lang="pt-BR" sz="1100" dirty="0">
              <a:latin typeface="Arial" charset="0"/>
              <a:cs typeface="Arial" charset="0"/>
            </a:endParaRPr>
          </a:p>
        </p:txBody>
      </p:sp>
      <p:cxnSp>
        <p:nvCxnSpPr>
          <p:cNvPr id="108" name="Conector de seta reta 107"/>
          <p:cNvCxnSpPr/>
          <p:nvPr/>
        </p:nvCxnSpPr>
        <p:spPr>
          <a:xfrm rot="5400000">
            <a:off x="1818481" y="4861719"/>
            <a:ext cx="1301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6" name="CaixaDeTexto 104"/>
          <p:cNvSpPr txBox="1">
            <a:spLocks noChangeArrowheads="1"/>
          </p:cNvSpPr>
          <p:nvPr/>
        </p:nvSpPr>
        <p:spPr bwMode="auto">
          <a:xfrm>
            <a:off x="252413" y="5399088"/>
            <a:ext cx="781050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5" tIns="45714" rIns="91425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</a:rPr>
              <a:t>TEMPOS</a:t>
            </a:r>
          </a:p>
        </p:txBody>
      </p:sp>
      <p:cxnSp>
        <p:nvCxnSpPr>
          <p:cNvPr id="54" name="Conector reto 53"/>
          <p:cNvCxnSpPr/>
          <p:nvPr/>
        </p:nvCxnSpPr>
        <p:spPr>
          <a:xfrm>
            <a:off x="2747963" y="692150"/>
            <a:ext cx="0" cy="4464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1" name="Retângulo 100"/>
          <p:cNvSpPr>
            <a:spLocks noChangeArrowheads="1"/>
          </p:cNvSpPr>
          <p:nvPr/>
        </p:nvSpPr>
        <p:spPr bwMode="auto">
          <a:xfrm>
            <a:off x="482600" y="704850"/>
            <a:ext cx="66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4" rIns="91425" bIns="45714">
            <a:spAutoFit/>
          </a:bodyPr>
          <a:lstStyle/>
          <a:p>
            <a:r>
              <a:rPr lang="pt-BR" altLang="pt-BR" sz="1400" b="1">
                <a:latin typeface="Calibri" pitchFamily="34" charset="0"/>
              </a:rPr>
              <a:t>FASE 1</a:t>
            </a: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8651875" y="4511675"/>
            <a:ext cx="1588" cy="86201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2914650" y="2093913"/>
            <a:ext cx="4763" cy="327818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/>
          <p:cNvSpPr txBox="1"/>
          <p:nvPr/>
        </p:nvSpPr>
        <p:spPr>
          <a:xfrm>
            <a:off x="6996113" y="1989138"/>
            <a:ext cx="1879600" cy="601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Sequencia no Monitoramento dos Indicadores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6996113" y="2825750"/>
            <a:ext cx="1879600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 dirty="0" err="1">
                <a:latin typeface="Arial" charset="0"/>
                <a:cs typeface="Arial" charset="0"/>
              </a:rPr>
              <a:t>Re-Contratualização</a:t>
            </a:r>
            <a:r>
              <a:rPr lang="pt-BR" sz="1100" b="1" dirty="0">
                <a:latin typeface="Arial" charset="0"/>
                <a:cs typeface="Arial" charset="0"/>
              </a:rPr>
              <a:t> Singular </a:t>
            </a:r>
          </a:p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com Incremento de Qualidade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6996113" y="3716338"/>
            <a:ext cx="1879600" cy="79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marL="0" lvl="1"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Nova </a:t>
            </a:r>
            <a:r>
              <a:rPr lang="pt-BR" sz="1100" b="1" dirty="0" err="1">
                <a:latin typeface="Arial" charset="0"/>
                <a:cs typeface="Arial" charset="0"/>
              </a:rPr>
              <a:t>Auto-avaliação</a:t>
            </a:r>
            <a:r>
              <a:rPr lang="pt-BR" sz="1100" b="1" dirty="0">
                <a:latin typeface="Arial" charset="0"/>
                <a:cs typeface="Arial" charset="0"/>
              </a:rPr>
              <a:t> </a:t>
            </a:r>
            <a:r>
              <a:rPr lang="pt-BR" sz="1100" dirty="0">
                <a:latin typeface="Arial" charset="0"/>
                <a:cs typeface="Arial" charset="0"/>
              </a:rPr>
              <a:t>considerando o pactuado no incremento da qualidade</a:t>
            </a:r>
          </a:p>
        </p:txBody>
      </p:sp>
      <p:cxnSp>
        <p:nvCxnSpPr>
          <p:cNvPr id="91" name="Conector reto 90"/>
          <p:cNvCxnSpPr/>
          <p:nvPr/>
        </p:nvCxnSpPr>
        <p:spPr>
          <a:xfrm flipH="1">
            <a:off x="5059363" y="5251450"/>
            <a:ext cx="287972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 flipV="1">
            <a:off x="5059363" y="1914525"/>
            <a:ext cx="0" cy="333692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H="1">
            <a:off x="2917825" y="5373688"/>
            <a:ext cx="573563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3035300" y="2779713"/>
            <a:ext cx="1746250" cy="601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marL="0" lvl="1"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Monitoramento</a:t>
            </a:r>
            <a:r>
              <a:rPr lang="pt-BR" sz="1100" dirty="0">
                <a:latin typeface="Arial" charset="0"/>
                <a:cs typeface="Arial" charset="0"/>
              </a:rPr>
              <a:t> Indicadores Compostos</a:t>
            </a:r>
          </a:p>
          <a:p>
            <a:pPr marL="0" lvl="1"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(SMS, CGR, SES e MS)</a:t>
            </a:r>
          </a:p>
        </p:txBody>
      </p:sp>
      <p:cxnSp>
        <p:nvCxnSpPr>
          <p:cNvPr id="68" name="Conector reto 67"/>
          <p:cNvCxnSpPr/>
          <p:nvPr/>
        </p:nvCxnSpPr>
        <p:spPr>
          <a:xfrm>
            <a:off x="4906963" y="692150"/>
            <a:ext cx="0" cy="4464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/>
          <p:cNvSpPr txBox="1"/>
          <p:nvPr/>
        </p:nvSpPr>
        <p:spPr>
          <a:xfrm>
            <a:off x="7067550" y="4714875"/>
            <a:ext cx="1436688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marL="0" lvl="1" algn="ctr">
              <a:defRPr/>
            </a:pPr>
            <a:r>
              <a:rPr lang="pt-BR" sz="1100" b="1" dirty="0">
                <a:latin typeface="Arial" charset="0"/>
                <a:cs typeface="Arial" charset="0"/>
              </a:rPr>
              <a:t>Nova visita de Certificação</a:t>
            </a:r>
          </a:p>
        </p:txBody>
      </p:sp>
      <p:cxnSp>
        <p:nvCxnSpPr>
          <p:cNvPr id="83" name="Conector reto 82"/>
          <p:cNvCxnSpPr/>
          <p:nvPr/>
        </p:nvCxnSpPr>
        <p:spPr>
          <a:xfrm>
            <a:off x="6854825" y="692150"/>
            <a:ext cx="0" cy="4464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 rot="5400000">
            <a:off x="876300" y="3355976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>
            <a:endCxn id="76" idx="0"/>
          </p:cNvCxnSpPr>
          <p:nvPr/>
        </p:nvCxnSpPr>
        <p:spPr>
          <a:xfrm flipH="1">
            <a:off x="7935913" y="2636838"/>
            <a:ext cx="3175" cy="188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>
            <a:off x="7943850" y="3527425"/>
            <a:ext cx="0" cy="161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7927975" y="4511675"/>
            <a:ext cx="0" cy="161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7943850" y="5176838"/>
            <a:ext cx="0" cy="7461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 rot="16200000">
            <a:off x="349251" y="3897312"/>
            <a:ext cx="1223962" cy="43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dirty="0">
                <a:latin typeface="Arial" charset="0"/>
                <a:cs typeface="Arial" charset="0"/>
              </a:rPr>
              <a:t>Cadastramento no Programa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rot="5400000">
            <a:off x="1811337" y="3355976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rot="5400000">
            <a:off x="876300" y="4867276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59"/>
          <p:cNvSpPr txBox="1"/>
          <p:nvPr/>
        </p:nvSpPr>
        <p:spPr>
          <a:xfrm>
            <a:off x="5340350" y="4437063"/>
            <a:ext cx="1328738" cy="601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25" tIns="45714" rIns="91425" bIns="45714">
            <a:spAutoFit/>
          </a:bodyPr>
          <a:lstStyle/>
          <a:p>
            <a:pPr algn="ctr">
              <a:defRPr/>
            </a:pPr>
            <a:r>
              <a:rPr lang="pt-BR" sz="1100" b="1">
                <a:latin typeface="Arial" charset="0"/>
                <a:cs typeface="Arial" charset="0"/>
              </a:rPr>
              <a:t>Ofertas de Informação para Ação</a:t>
            </a:r>
          </a:p>
        </p:txBody>
      </p:sp>
      <p:sp>
        <p:nvSpPr>
          <p:cNvPr id="31793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4850"/>
          </a:xfrm>
        </p:spPr>
        <p:txBody>
          <a:bodyPr/>
          <a:lstStyle/>
          <a:p>
            <a:r>
              <a:rPr lang="pt-BR" altLang="pt-BR" sz="2800" b="1" smtClean="0">
                <a:solidFill>
                  <a:srgbClr val="002060"/>
                </a:solidFill>
                <a:cs typeface="Arial" pitchFamily="34" charset="0"/>
              </a:rPr>
              <a:t>Fases do Programa (1º e 2º ciclos)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8313" y="2301875"/>
            <a:ext cx="2447925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Equipe - 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Adere e </a:t>
            </a:r>
            <a:r>
              <a:rPr lang="pt-BR" sz="1200" dirty="0" err="1">
                <a:solidFill>
                  <a:prstClr val="black"/>
                </a:solidFill>
                <a:ea typeface="ＭＳ Ｐゴシック" pitchFamily="34" charset="-128"/>
              </a:rPr>
              <a:t>contratualiza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 com o Gestor Municipal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8313" y="1585913"/>
            <a:ext cx="2446337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Município – 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Adere e libera as EAB para a adesão e contratualização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8313" y="3357563"/>
            <a:ext cx="2447925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Ministério da Saúde –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 Homologa as adesões de equipes e municípios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76600" y="1809750"/>
            <a:ext cx="267335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Verificação </a:t>
            </a:r>
            <a:r>
              <a:rPr lang="pt-BR" sz="1200" b="1" i="1" dirty="0">
                <a:solidFill>
                  <a:prstClr val="black"/>
                </a:solidFill>
                <a:ea typeface="ＭＳ Ｐゴシック" pitchFamily="34" charset="-128"/>
              </a:rPr>
              <a:t>in loco </a:t>
            </a: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de padrões de acesso e qualidade</a:t>
            </a:r>
            <a:r>
              <a:rPr lang="pt-BR" sz="1200" b="1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(gestão, UBS e equipe)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4546600" y="2422525"/>
            <a:ext cx="0" cy="16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276600" y="2565400"/>
            <a:ext cx="267335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Certificação das Equipes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8313" y="993775"/>
            <a:ext cx="2447925" cy="4905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Adesão e Contratualização</a:t>
            </a:r>
          </a:p>
        </p:txBody>
      </p:sp>
      <p:sp>
        <p:nvSpPr>
          <p:cNvPr id="12" name="Pentágono 11"/>
          <p:cNvSpPr/>
          <p:nvPr/>
        </p:nvSpPr>
        <p:spPr>
          <a:xfrm>
            <a:off x="3276600" y="992188"/>
            <a:ext cx="2673350" cy="4921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Certificação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6300788" y="992188"/>
            <a:ext cx="2492375" cy="492125"/>
          </a:xfrm>
          <a:prstGeom prst="homePlate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Recontratualização 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16200000" flipH="1">
            <a:off x="1627982" y="2769394"/>
            <a:ext cx="144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8313" y="2841625"/>
            <a:ext cx="2447925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Município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 – </a:t>
            </a:r>
            <a:r>
              <a:rPr lang="pt-BR" sz="1200" dirty="0" err="1">
                <a:solidFill>
                  <a:prstClr val="black"/>
                </a:solidFill>
                <a:ea typeface="ＭＳ Ｐゴシック" pitchFamily="34" charset="-128"/>
              </a:rPr>
              <a:t>Contratualiza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 com Ministério da Saúde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rot="5400000">
            <a:off x="1642269" y="2286794"/>
            <a:ext cx="1301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3059113" y="908050"/>
            <a:ext cx="0" cy="34925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6300788" y="1806575"/>
            <a:ext cx="2492375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Recontratualização </a:t>
            </a:r>
          </a:p>
          <a:p>
            <a:pPr algn="ctr">
              <a:defRPr/>
            </a:pP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com incremento de qualidade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6084888" y="908050"/>
            <a:ext cx="0" cy="34925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5400000">
            <a:off x="1620837" y="3340101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59"/>
          <p:cNvSpPr txBox="1"/>
          <p:nvPr/>
        </p:nvSpPr>
        <p:spPr>
          <a:xfrm>
            <a:off x="3276600" y="2967038"/>
            <a:ext cx="267335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Ofertas de Informação para a ação  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de gestores e equipes</a:t>
            </a:r>
            <a:endParaRPr lang="pt-BR" sz="12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2787" name="CaixaDeTexto 46"/>
          <p:cNvSpPr txBox="1">
            <a:spLocks noChangeArrowheads="1"/>
          </p:cNvSpPr>
          <p:nvPr/>
        </p:nvSpPr>
        <p:spPr bwMode="auto">
          <a:xfrm>
            <a:off x="0" y="115888"/>
            <a:ext cx="91090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500" b="1">
                <a:solidFill>
                  <a:srgbClr val="002060"/>
                </a:solidFill>
              </a:rPr>
              <a:t>Fase do Programa (3º Ciclo)</a:t>
            </a:r>
          </a:p>
        </p:txBody>
      </p:sp>
      <p:cxnSp>
        <p:nvCxnSpPr>
          <p:cNvPr id="49" name="Conector de seta reta 48"/>
          <p:cNvCxnSpPr/>
          <p:nvPr/>
        </p:nvCxnSpPr>
        <p:spPr>
          <a:xfrm>
            <a:off x="4554538" y="2841625"/>
            <a:ext cx="0" cy="16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ágono 49"/>
          <p:cNvSpPr/>
          <p:nvPr/>
        </p:nvSpPr>
        <p:spPr>
          <a:xfrm>
            <a:off x="468313" y="4292600"/>
            <a:ext cx="8324850" cy="3603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Eixo Estratégico Transversal de Desenvolvimento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68313" y="4724400"/>
            <a:ext cx="259080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Desenvolvimento do conjunto de ações para a </a:t>
            </a: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qualificação da Atenção Básica </a:t>
            </a:r>
            <a:r>
              <a:rPr lang="pt-BR" sz="1200" dirty="0">
                <a:solidFill>
                  <a:prstClr val="black"/>
                </a:solidFill>
                <a:ea typeface="ＭＳ Ｐゴシック" pitchFamily="34" charset="-128"/>
              </a:rPr>
              <a:t>envolvendo: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3835400" y="4724400"/>
            <a:ext cx="1816100" cy="27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 err="1">
                <a:solidFill>
                  <a:prstClr val="black"/>
                </a:solidFill>
                <a:ea typeface="ＭＳ Ｐゴシック" pitchFamily="34" charset="-128"/>
              </a:rPr>
              <a:t>Autoavaliação</a:t>
            </a:r>
            <a:endParaRPr lang="pt-BR" sz="12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4211638" y="5168900"/>
            <a:ext cx="3214687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Monitoramento de Indicadores de Saúde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350000" y="4724400"/>
            <a:ext cx="2109788" cy="27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Apoio Institucional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3276600" y="5599113"/>
            <a:ext cx="2016125" cy="277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Educação Permanente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5435600" y="5589588"/>
            <a:ext cx="3097213" cy="277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prstClr val="black"/>
                </a:solidFill>
                <a:ea typeface="ＭＳ Ｐゴシック" pitchFamily="34" charset="-128"/>
              </a:rPr>
              <a:t>Cooperação Horizontal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984375" y="6092825"/>
            <a:ext cx="5257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charset="0"/>
              </a:rPr>
              <a:t>Ciclo com avaliações a cada 2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2303</Words>
  <Application>Microsoft Office PowerPoint</Application>
  <PresentationFormat>Apresentação na tela (4:3)</PresentationFormat>
  <Paragraphs>267</Paragraphs>
  <Slides>52</Slides>
  <Notes>6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54" baseType="lpstr">
      <vt:lpstr>1_Tema do Office</vt:lpstr>
      <vt:lpstr>2_Tema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Fases do Programa (1º e 2º ciclos)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da Saúde Secretaria de Atenção à Saúde Departamento de atenção Básica</dc:title>
  <dc:creator>Caroline Martins Jose dos Santos</dc:creator>
  <cp:lastModifiedBy>Hospedes</cp:lastModifiedBy>
  <cp:revision>458</cp:revision>
  <dcterms:created xsi:type="dcterms:W3CDTF">2015-03-16T22:47:33Z</dcterms:created>
  <dcterms:modified xsi:type="dcterms:W3CDTF">2015-10-14T12:47:50Z</dcterms:modified>
</cp:coreProperties>
</file>