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bookmarkIdSeed="3">
  <p:sldMasterIdLst>
    <p:sldMasterId id="2147483662" r:id="rId1"/>
    <p:sldMasterId id="2147483673" r:id="rId2"/>
    <p:sldMasterId id="2147483683" r:id="rId3"/>
  </p:sldMasterIdLst>
  <p:notesMasterIdLst>
    <p:notesMasterId r:id="rId43"/>
  </p:notesMasterIdLst>
  <p:sldIdLst>
    <p:sldId id="256" r:id="rId4"/>
    <p:sldId id="257" r:id="rId5"/>
    <p:sldId id="293" r:id="rId6"/>
    <p:sldId id="261" r:id="rId7"/>
    <p:sldId id="351" r:id="rId8"/>
    <p:sldId id="350" r:id="rId9"/>
    <p:sldId id="338" r:id="rId10"/>
    <p:sldId id="363" r:id="rId11"/>
    <p:sldId id="359" r:id="rId12"/>
    <p:sldId id="362" r:id="rId13"/>
    <p:sldId id="312" r:id="rId14"/>
    <p:sldId id="311" r:id="rId15"/>
    <p:sldId id="340" r:id="rId16"/>
    <p:sldId id="317" r:id="rId17"/>
    <p:sldId id="381" r:id="rId18"/>
    <p:sldId id="364" r:id="rId19"/>
    <p:sldId id="366" r:id="rId20"/>
    <p:sldId id="367" r:id="rId21"/>
    <p:sldId id="369" r:id="rId22"/>
    <p:sldId id="370" r:id="rId23"/>
    <p:sldId id="372" r:id="rId24"/>
    <p:sldId id="374" r:id="rId25"/>
    <p:sldId id="376" r:id="rId26"/>
    <p:sldId id="378" r:id="rId27"/>
    <p:sldId id="383" r:id="rId28"/>
    <p:sldId id="384" r:id="rId29"/>
    <p:sldId id="385" r:id="rId30"/>
    <p:sldId id="387" r:id="rId31"/>
    <p:sldId id="344" r:id="rId32"/>
    <p:sldId id="302" r:id="rId33"/>
    <p:sldId id="307" r:id="rId34"/>
    <p:sldId id="308" r:id="rId35"/>
    <p:sldId id="382" r:id="rId36"/>
    <p:sldId id="305" r:id="rId37"/>
    <p:sldId id="301" r:id="rId38"/>
    <p:sldId id="348" r:id="rId39"/>
    <p:sldId id="285" r:id="rId40"/>
    <p:sldId id="284" r:id="rId41"/>
    <p:sldId id="349" r:id="rId42"/>
  </p:sldIdLst>
  <p:sldSz cx="9144000" cy="5143500" type="screen16x9"/>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86B375-F9D2-48C1-97FC-23D3C9F8E0F9}">
  <a:tblStyle styleId="{DF86B375-F9D2-48C1-97FC-23D3C9F8E0F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8D230F3-CF80-4859-8CE7-A43EE81993B5}" styleName="Estilo Claro 1 - Ênfas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799B23B-EC83-4686-B30A-512413B5E67A}" styleName="Estilo Claro 3 - Ênfas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5758FB7-9AC5-4552-8A53-C91805E547FA}" styleName="Estilo com Tema 1 - Ênfas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85" autoAdjust="0"/>
  </p:normalViewPr>
  <p:slideViewPr>
    <p:cSldViewPr>
      <p:cViewPr varScale="1">
        <p:scale>
          <a:sx n="144" d="100"/>
          <a:sy n="144" d="100"/>
        </p:scale>
        <p:origin x="654" y="10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s1060\CEOF\gcoex\03%20QUADRIMESTRAL\RQD%202020\1&#186;%20Quadrimestre\02%201&#186;%20Quadrimestr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330"/>
      <c:rAngAx val="0"/>
    </c:view3D>
    <c:floor>
      <c:thickness val="0"/>
    </c:floor>
    <c:sideWall>
      <c:thickness val="0"/>
    </c:sideWall>
    <c:backWall>
      <c:thickness val="0"/>
    </c:backWall>
    <c:plotArea>
      <c:layout>
        <c:manualLayout>
          <c:layoutTarget val="inner"/>
          <c:xMode val="edge"/>
          <c:yMode val="edge"/>
          <c:x val="0.10518202007965788"/>
          <c:y val="0.24187502110749629"/>
          <c:w val="0.84120589764989051"/>
          <c:h val="0.75369402109559591"/>
        </c:manualLayout>
      </c:layout>
      <c:pie3DChart>
        <c:varyColors val="1"/>
        <c:ser>
          <c:idx val="0"/>
          <c:order val="0"/>
          <c:dPt>
            <c:idx val="0"/>
            <c:bubble3D val="0"/>
            <c:spPr>
              <a:solidFill>
                <a:srgbClr val="99CC00"/>
              </a:solidFill>
            </c:spPr>
            <c:extLst>
              <c:ext xmlns:c16="http://schemas.microsoft.com/office/drawing/2014/chart" uri="{C3380CC4-5D6E-409C-BE32-E72D297353CC}">
                <c16:uniqueId val="{00000001-98CB-4EBE-8F1F-388084510FC8}"/>
              </c:ext>
            </c:extLst>
          </c:dPt>
          <c:dPt>
            <c:idx val="1"/>
            <c:bubble3D val="0"/>
            <c:explosion val="21"/>
            <c:extLst>
              <c:ext xmlns:c16="http://schemas.microsoft.com/office/drawing/2014/chart" uri="{C3380CC4-5D6E-409C-BE32-E72D297353CC}">
                <c16:uniqueId val="{00000003-98CB-4EBE-8F1F-388084510FC8}"/>
              </c:ext>
            </c:extLst>
          </c:dPt>
          <c:dPt>
            <c:idx val="2"/>
            <c:bubble3D val="0"/>
            <c:explosion val="16"/>
            <c:spPr>
              <a:solidFill>
                <a:srgbClr val="3399FF"/>
              </a:solidFill>
            </c:spPr>
            <c:extLst>
              <c:ext xmlns:c16="http://schemas.microsoft.com/office/drawing/2014/chart" uri="{C3380CC4-5D6E-409C-BE32-E72D297353CC}">
                <c16:uniqueId val="{00000005-98CB-4EBE-8F1F-388084510FC8}"/>
              </c:ext>
            </c:extLst>
          </c:dPt>
          <c:dPt>
            <c:idx val="3"/>
            <c:bubble3D val="0"/>
            <c:explosion val="13"/>
            <c:extLst>
              <c:ext xmlns:c16="http://schemas.microsoft.com/office/drawing/2014/chart" uri="{C3380CC4-5D6E-409C-BE32-E72D297353CC}">
                <c16:uniqueId val="{00000007-98CB-4EBE-8F1F-388084510FC8}"/>
              </c:ext>
            </c:extLst>
          </c:dPt>
          <c:dPt>
            <c:idx val="4"/>
            <c:bubble3D val="0"/>
            <c:explosion val="22"/>
            <c:spPr>
              <a:solidFill>
                <a:srgbClr val="FF0000"/>
              </a:solidFill>
            </c:spPr>
            <c:extLst>
              <c:ext xmlns:c16="http://schemas.microsoft.com/office/drawing/2014/chart" uri="{C3380CC4-5D6E-409C-BE32-E72D297353CC}">
                <c16:uniqueId val="{00000009-98CB-4EBE-8F1F-388084510FC8}"/>
              </c:ext>
            </c:extLst>
          </c:dPt>
          <c:dLbls>
            <c:dLbl>
              <c:idx val="0"/>
              <c:layout>
                <c:manualLayout>
                  <c:x val="-2.2669676779913002E-2"/>
                  <c:y val="0.1030679654037736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8CB-4EBE-8F1F-388084510FC8}"/>
                </c:ext>
              </c:extLst>
            </c:dLbl>
            <c:dLbl>
              <c:idx val="1"/>
              <c:layout>
                <c:manualLayout>
                  <c:x val="-4.9559091826808357E-2"/>
                  <c:y val="0.1661520924197535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8CB-4EBE-8F1F-388084510FC8}"/>
                </c:ext>
              </c:extLst>
            </c:dLbl>
            <c:dLbl>
              <c:idx val="2"/>
              <c:layout>
                <c:manualLayout>
                  <c:x val="-4.9832204540865961E-2"/>
                  <c:y val="-3.612135011621971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8CB-4EBE-8F1F-388084510FC8}"/>
                </c:ext>
              </c:extLst>
            </c:dLbl>
            <c:dLbl>
              <c:idx val="3"/>
              <c:layout>
                <c:manualLayout>
                  <c:x val="1.8648018648018648E-2"/>
                  <c:y val="-9.643201330518674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8CB-4EBE-8F1F-388084510FC8}"/>
                </c:ext>
              </c:extLst>
            </c:dLbl>
            <c:dLbl>
              <c:idx val="4"/>
              <c:layout>
                <c:manualLayout>
                  <c:x val="0.16233846471438262"/>
                  <c:y val="-4.031174926663577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8CB-4EBE-8F1F-388084510FC8}"/>
                </c:ext>
              </c:extLst>
            </c:dLbl>
            <c:numFmt formatCode="0.00%" sourceLinked="0"/>
            <c:spPr>
              <a:noFill/>
              <a:ln>
                <a:noFill/>
              </a:ln>
              <a:effectLst/>
            </c:spPr>
            <c:txPr>
              <a:bodyPr/>
              <a:lstStyle/>
              <a:p>
                <a:pPr>
                  <a:defRPr b="1"/>
                </a:pPr>
                <a:endParaRPr lang="pt-BR"/>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'[02 1º Quadrimestre.xlsx]1.1 cotas liberadas opção 1'!$B$16:$B$20</c:f>
              <c:strCache>
                <c:ptCount val="5"/>
                <c:pt idx="0">
                  <c:v>Recurso Estadual</c:v>
                </c:pt>
                <c:pt idx="1">
                  <c:v>Recurso BNDES</c:v>
                </c:pt>
                <c:pt idx="2">
                  <c:v>Recurso Diretamente Arrecadado</c:v>
                </c:pt>
                <c:pt idx="3">
                  <c:v>Recurso Federal Fundo a Fundo</c:v>
                </c:pt>
                <c:pt idx="4">
                  <c:v>Recurso Federal Convênios</c:v>
                </c:pt>
              </c:strCache>
            </c:strRef>
          </c:cat>
          <c:val>
            <c:numRef>
              <c:f>'[02 1º Quadrimestre.xlsx]1.1 cotas liberadas opção 1'!$E$16:$E$20</c:f>
              <c:numCache>
                <c:formatCode>_(* #,##0.00_);_(* \(#,##0.00\);_(* "-"??_);_(@_)</c:formatCode>
                <c:ptCount val="5"/>
                <c:pt idx="0">
                  <c:v>392721930.99999988</c:v>
                </c:pt>
                <c:pt idx="1">
                  <c:v>2975890.33</c:v>
                </c:pt>
                <c:pt idx="2">
                  <c:v>6744368.3600000003</c:v>
                </c:pt>
                <c:pt idx="3">
                  <c:v>29006909.790000007</c:v>
                </c:pt>
                <c:pt idx="4">
                  <c:v>214162.34000000005</c:v>
                </c:pt>
              </c:numCache>
            </c:numRef>
          </c:val>
          <c:extLst>
            <c:ext xmlns:c16="http://schemas.microsoft.com/office/drawing/2014/chart" uri="{C3380CC4-5D6E-409C-BE32-E72D297353CC}">
              <c16:uniqueId val="{0000000A-98CB-4EBE-8F1F-388084510FC8}"/>
            </c:ext>
          </c:extLst>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C08BD2-DB32-47CC-AA0B-D6A900CA6C2E}" type="doc">
      <dgm:prSet loTypeId="urn:microsoft.com/office/officeart/2005/8/layout/list1" loCatId="list" qsTypeId="urn:microsoft.com/office/officeart/2005/8/quickstyle/3d4" qsCatId="3D" csTypeId="urn:microsoft.com/office/officeart/2005/8/colors/accent3_1" csCatId="accent3" phldr="1"/>
      <dgm:spPr/>
      <dgm:t>
        <a:bodyPr/>
        <a:lstStyle/>
        <a:p>
          <a:endParaRPr lang="pt-BR"/>
        </a:p>
      </dgm:t>
    </dgm:pt>
    <dgm:pt modelId="{22AE06AA-46C6-49D1-B7AE-5C9D1EEF3185}">
      <dgm:prSet phldrT="[Texto]" custT="1"/>
      <dgm:spPr>
        <a:ln>
          <a:solidFill>
            <a:schemeClr val="accent3">
              <a:lumMod val="75000"/>
            </a:schemeClr>
          </a:solidFill>
        </a:ln>
      </dgm:spPr>
      <dgm:t>
        <a:bodyPr/>
        <a:lstStyle/>
        <a:p>
          <a:pPr algn="l">
            <a:lnSpc>
              <a:spcPct val="90000"/>
            </a:lnSpc>
          </a:pPr>
          <a:r>
            <a:rPr lang="pt-BR" sz="1600" b="1" dirty="0">
              <a:latin typeface="Arial" pitchFamily="34" charset="0"/>
              <a:cs typeface="Arial" pitchFamily="34" charset="0"/>
            </a:rPr>
            <a:t>MISSÃO</a:t>
          </a:r>
        </a:p>
        <a:p>
          <a:pPr algn="just">
            <a:lnSpc>
              <a:spcPct val="150000"/>
            </a:lnSpc>
          </a:pPr>
          <a:r>
            <a:rPr lang="pt-BR" sz="1600" b="1" dirty="0">
              <a:latin typeface="Arial" pitchFamily="34" charset="0"/>
              <a:cs typeface="Arial" pitchFamily="34" charset="0"/>
            </a:rPr>
            <a:t>           </a:t>
          </a:r>
          <a:r>
            <a:rPr lang="pt-BR" sz="1600" b="0" dirty="0">
              <a:latin typeface="Arial" pitchFamily="34" charset="0"/>
              <a:cs typeface="Arial" pitchFamily="34" charset="0"/>
            </a:rPr>
            <a:t>Coordenar a política de Saúde no estado de Mato Grosso do Sul em articulação com os municípios, de forma regionalizada, com acesso às ações e serviços de saúde de qualidade, resolutiva e próxima às pessoas.</a:t>
          </a:r>
        </a:p>
      </dgm:t>
    </dgm:pt>
    <dgm:pt modelId="{8ADC4AE9-4256-45C0-985E-F6CB0122E25C}" type="parTrans" cxnId="{FC3369B5-D2BB-454E-BB80-96C97332EE03}">
      <dgm:prSet/>
      <dgm:spPr/>
      <dgm:t>
        <a:bodyPr/>
        <a:lstStyle/>
        <a:p>
          <a:endParaRPr lang="pt-BR" sz="1600">
            <a:latin typeface="Arial" pitchFamily="34" charset="0"/>
            <a:cs typeface="Arial" pitchFamily="34" charset="0"/>
          </a:endParaRPr>
        </a:p>
      </dgm:t>
    </dgm:pt>
    <dgm:pt modelId="{1E7C15BC-5AF5-445D-9C54-F02EDF311461}" type="sibTrans" cxnId="{FC3369B5-D2BB-454E-BB80-96C97332EE03}">
      <dgm:prSet/>
      <dgm:spPr/>
      <dgm:t>
        <a:bodyPr/>
        <a:lstStyle/>
        <a:p>
          <a:endParaRPr lang="pt-BR" sz="1600">
            <a:latin typeface="Arial" pitchFamily="34" charset="0"/>
            <a:cs typeface="Arial" pitchFamily="34" charset="0"/>
          </a:endParaRPr>
        </a:p>
      </dgm:t>
    </dgm:pt>
    <dgm:pt modelId="{C4CDD597-F66D-4574-A6D9-1457FBC2E8D2}">
      <dgm:prSet phldrT="[Texto]" custT="1"/>
      <dgm:spPr/>
      <dgm:t>
        <a:bodyPr/>
        <a:lstStyle/>
        <a:p>
          <a:pPr algn="l">
            <a:lnSpc>
              <a:spcPct val="90000"/>
            </a:lnSpc>
          </a:pPr>
          <a:r>
            <a:rPr lang="pt-BR" sz="1600" b="1" dirty="0">
              <a:latin typeface="Arial" pitchFamily="34" charset="0"/>
              <a:cs typeface="Arial" pitchFamily="34" charset="0"/>
            </a:rPr>
            <a:t>VISÃO DE FUTURO</a:t>
          </a:r>
        </a:p>
        <a:p>
          <a:pPr algn="just">
            <a:lnSpc>
              <a:spcPct val="150000"/>
            </a:lnSpc>
          </a:pPr>
          <a:r>
            <a:rPr lang="pt-BR" sz="1600" b="0" dirty="0">
              <a:latin typeface="Arial" pitchFamily="34" charset="0"/>
              <a:cs typeface="Arial" pitchFamily="34" charset="0"/>
            </a:rPr>
            <a:t>Ser até 2023, modelo de excelência na gestão em saúde, com práticas inovadoras, resolutivas e democráticas que</a:t>
          </a:r>
          <a:r>
            <a:rPr lang="pt-BR" sz="1600" b="1" dirty="0">
              <a:latin typeface="Arial" pitchFamily="34" charset="0"/>
              <a:cs typeface="Arial" pitchFamily="34" charset="0"/>
            </a:rPr>
            <a:t> </a:t>
          </a:r>
          <a:r>
            <a:rPr lang="pt-BR" sz="1600" b="0" dirty="0">
              <a:latin typeface="Arial" pitchFamily="34" charset="0"/>
              <a:cs typeface="Arial" pitchFamily="34" charset="0"/>
            </a:rPr>
            <a:t>atendam as necessidades das pessoas do estado de Mato Grosso do Sul. </a:t>
          </a:r>
        </a:p>
      </dgm:t>
    </dgm:pt>
    <dgm:pt modelId="{94CEE57D-904E-48F4-981B-B46434F30E8C}" type="parTrans" cxnId="{01CE0907-33CD-4BD6-A47D-C2F5C6071E24}">
      <dgm:prSet/>
      <dgm:spPr/>
      <dgm:t>
        <a:bodyPr/>
        <a:lstStyle/>
        <a:p>
          <a:endParaRPr lang="pt-BR" sz="1600">
            <a:latin typeface="Arial" pitchFamily="34" charset="0"/>
            <a:cs typeface="Arial" pitchFamily="34" charset="0"/>
          </a:endParaRPr>
        </a:p>
      </dgm:t>
    </dgm:pt>
    <dgm:pt modelId="{DF161F2D-40DC-4055-8B35-2C753A4653C3}" type="sibTrans" cxnId="{01CE0907-33CD-4BD6-A47D-C2F5C6071E24}">
      <dgm:prSet/>
      <dgm:spPr/>
      <dgm:t>
        <a:bodyPr/>
        <a:lstStyle/>
        <a:p>
          <a:endParaRPr lang="pt-BR" sz="1600">
            <a:latin typeface="Arial" pitchFamily="34" charset="0"/>
            <a:cs typeface="Arial" pitchFamily="34" charset="0"/>
          </a:endParaRPr>
        </a:p>
      </dgm:t>
    </dgm:pt>
    <dgm:pt modelId="{97A0B2F5-7DBD-467F-8D89-37AA2FE1948B}">
      <dgm:prSet phldrT="[Texto]" custT="1"/>
      <dgm:spPr/>
      <dgm:t>
        <a:bodyPr/>
        <a:lstStyle/>
        <a:p>
          <a:pPr algn="l">
            <a:lnSpc>
              <a:spcPct val="90000"/>
            </a:lnSpc>
          </a:pPr>
          <a:r>
            <a:rPr lang="pt-BR" sz="1600" b="1" dirty="0">
              <a:latin typeface="Arial" pitchFamily="34" charset="0"/>
              <a:cs typeface="Arial" pitchFamily="34" charset="0"/>
            </a:rPr>
            <a:t>VALORES</a:t>
          </a:r>
          <a:r>
            <a:rPr lang="pt-BR" sz="1600" dirty="0">
              <a:latin typeface="Arial" pitchFamily="34" charset="0"/>
              <a:cs typeface="Arial" pitchFamily="34" charset="0"/>
            </a:rPr>
            <a:t> </a:t>
          </a:r>
        </a:p>
        <a:p>
          <a:pPr algn="just">
            <a:lnSpc>
              <a:spcPct val="150000"/>
            </a:lnSpc>
          </a:pPr>
          <a:r>
            <a:rPr lang="pt-BR" sz="1600" dirty="0">
              <a:latin typeface="Arial" pitchFamily="34" charset="0"/>
              <a:cs typeface="Arial" pitchFamily="34" charset="0"/>
            </a:rPr>
            <a:t>COMPROMISSO, ÉTICA, TRANSPARÊNCIA, EQUIDADE, COMPETÊNCIA, QUALIDADE.</a:t>
          </a:r>
        </a:p>
      </dgm:t>
    </dgm:pt>
    <dgm:pt modelId="{249F49B9-B816-482C-A743-B316E5306B10}" type="parTrans" cxnId="{221EB217-B47B-4B20-9D07-E2222BB905B7}">
      <dgm:prSet/>
      <dgm:spPr/>
      <dgm:t>
        <a:bodyPr/>
        <a:lstStyle/>
        <a:p>
          <a:endParaRPr lang="pt-BR" sz="1600">
            <a:latin typeface="Arial" pitchFamily="34" charset="0"/>
            <a:cs typeface="Arial" pitchFamily="34" charset="0"/>
          </a:endParaRPr>
        </a:p>
      </dgm:t>
    </dgm:pt>
    <dgm:pt modelId="{55758FDD-8F04-4CB5-BCA1-4FE8E2DAD1DB}" type="sibTrans" cxnId="{221EB217-B47B-4B20-9D07-E2222BB905B7}">
      <dgm:prSet/>
      <dgm:spPr/>
      <dgm:t>
        <a:bodyPr/>
        <a:lstStyle/>
        <a:p>
          <a:endParaRPr lang="pt-BR" sz="1600">
            <a:latin typeface="Arial" pitchFamily="34" charset="0"/>
            <a:cs typeface="Arial" pitchFamily="34" charset="0"/>
          </a:endParaRPr>
        </a:p>
      </dgm:t>
    </dgm:pt>
    <dgm:pt modelId="{CF9A9DD8-D405-403D-BF86-E38695F8C6BD}" type="pres">
      <dgm:prSet presAssocID="{0FC08BD2-DB32-47CC-AA0B-D6A900CA6C2E}" presName="linear" presStyleCnt="0">
        <dgm:presLayoutVars>
          <dgm:dir/>
          <dgm:animLvl val="lvl"/>
          <dgm:resizeHandles val="exact"/>
        </dgm:presLayoutVars>
      </dgm:prSet>
      <dgm:spPr/>
      <dgm:t>
        <a:bodyPr/>
        <a:lstStyle/>
        <a:p>
          <a:endParaRPr lang="pt-BR"/>
        </a:p>
      </dgm:t>
    </dgm:pt>
    <dgm:pt modelId="{FACCC006-D24D-4660-A96A-6D57278CD21B}" type="pres">
      <dgm:prSet presAssocID="{22AE06AA-46C6-49D1-B7AE-5C9D1EEF3185}" presName="parentLin" presStyleCnt="0"/>
      <dgm:spPr/>
    </dgm:pt>
    <dgm:pt modelId="{B5DF6127-4D6D-42DE-A729-82208FA744CF}" type="pres">
      <dgm:prSet presAssocID="{22AE06AA-46C6-49D1-B7AE-5C9D1EEF3185}" presName="parentLeftMargin" presStyleLbl="node1" presStyleIdx="0" presStyleCnt="3"/>
      <dgm:spPr/>
      <dgm:t>
        <a:bodyPr/>
        <a:lstStyle/>
        <a:p>
          <a:endParaRPr lang="pt-BR"/>
        </a:p>
      </dgm:t>
    </dgm:pt>
    <dgm:pt modelId="{74696228-EF50-4318-89B0-9BB0031AD9A0}" type="pres">
      <dgm:prSet presAssocID="{22AE06AA-46C6-49D1-B7AE-5C9D1EEF3185}" presName="parentText" presStyleLbl="node1" presStyleIdx="0" presStyleCnt="3" custScaleX="134392" custScaleY="192559">
        <dgm:presLayoutVars>
          <dgm:chMax val="0"/>
          <dgm:bulletEnabled val="1"/>
        </dgm:presLayoutVars>
      </dgm:prSet>
      <dgm:spPr/>
      <dgm:t>
        <a:bodyPr/>
        <a:lstStyle/>
        <a:p>
          <a:endParaRPr lang="pt-BR"/>
        </a:p>
      </dgm:t>
    </dgm:pt>
    <dgm:pt modelId="{B77F70FB-5F10-42D4-98B0-9530FD36F5C4}" type="pres">
      <dgm:prSet presAssocID="{22AE06AA-46C6-49D1-B7AE-5C9D1EEF3185}" presName="negativeSpace" presStyleCnt="0"/>
      <dgm:spPr/>
    </dgm:pt>
    <dgm:pt modelId="{8A572071-649E-46A9-A89B-BB7A94D80828}" type="pres">
      <dgm:prSet presAssocID="{22AE06AA-46C6-49D1-B7AE-5C9D1EEF3185}" presName="childText" presStyleLbl="conFgAcc1" presStyleIdx="0" presStyleCnt="3">
        <dgm:presLayoutVars>
          <dgm:bulletEnabled val="1"/>
        </dgm:presLayoutVars>
      </dgm:prSet>
      <dgm:spPr>
        <a:solidFill>
          <a:schemeClr val="accent3">
            <a:lumMod val="60000"/>
            <a:lumOff val="40000"/>
            <a:alpha val="90000"/>
          </a:schemeClr>
        </a:solidFill>
      </dgm:spPr>
    </dgm:pt>
    <dgm:pt modelId="{829B50F7-38AA-4153-BDD0-4AFEABE9320A}" type="pres">
      <dgm:prSet presAssocID="{1E7C15BC-5AF5-445D-9C54-F02EDF311461}" presName="spaceBetweenRectangles" presStyleCnt="0"/>
      <dgm:spPr/>
    </dgm:pt>
    <dgm:pt modelId="{46A73495-A2B3-4EBE-883C-F54C36D92960}" type="pres">
      <dgm:prSet presAssocID="{C4CDD597-F66D-4574-A6D9-1457FBC2E8D2}" presName="parentLin" presStyleCnt="0"/>
      <dgm:spPr/>
    </dgm:pt>
    <dgm:pt modelId="{00EEF869-83C4-40A6-9766-90B0DBE491A6}" type="pres">
      <dgm:prSet presAssocID="{C4CDD597-F66D-4574-A6D9-1457FBC2E8D2}" presName="parentLeftMargin" presStyleLbl="node1" presStyleIdx="0" presStyleCnt="3"/>
      <dgm:spPr/>
      <dgm:t>
        <a:bodyPr/>
        <a:lstStyle/>
        <a:p>
          <a:endParaRPr lang="pt-BR"/>
        </a:p>
      </dgm:t>
    </dgm:pt>
    <dgm:pt modelId="{2B7DE4AF-F547-457F-963A-265B211FE032}" type="pres">
      <dgm:prSet presAssocID="{C4CDD597-F66D-4574-A6D9-1457FBC2E8D2}" presName="parentText" presStyleLbl="node1" presStyleIdx="1" presStyleCnt="3" custScaleX="137037" custScaleY="195660">
        <dgm:presLayoutVars>
          <dgm:chMax val="0"/>
          <dgm:bulletEnabled val="1"/>
        </dgm:presLayoutVars>
      </dgm:prSet>
      <dgm:spPr/>
      <dgm:t>
        <a:bodyPr/>
        <a:lstStyle/>
        <a:p>
          <a:endParaRPr lang="pt-BR"/>
        </a:p>
      </dgm:t>
    </dgm:pt>
    <dgm:pt modelId="{1F285BE8-34B3-4152-A243-255362AA5CBF}" type="pres">
      <dgm:prSet presAssocID="{C4CDD597-F66D-4574-A6D9-1457FBC2E8D2}" presName="negativeSpace" presStyleCnt="0"/>
      <dgm:spPr/>
    </dgm:pt>
    <dgm:pt modelId="{D47CE50B-BB4A-47A9-ADA3-951E74CB7E78}" type="pres">
      <dgm:prSet presAssocID="{C4CDD597-F66D-4574-A6D9-1457FBC2E8D2}" presName="childText" presStyleLbl="conFgAcc1" presStyleIdx="1" presStyleCnt="3">
        <dgm:presLayoutVars>
          <dgm:bulletEnabled val="1"/>
        </dgm:presLayoutVars>
      </dgm:prSet>
      <dgm:spPr>
        <a:solidFill>
          <a:schemeClr val="accent3">
            <a:lumMod val="75000"/>
            <a:alpha val="90000"/>
          </a:schemeClr>
        </a:solidFill>
      </dgm:spPr>
    </dgm:pt>
    <dgm:pt modelId="{92CE73C6-C274-49F9-9377-15BB9DF6D9C1}" type="pres">
      <dgm:prSet presAssocID="{DF161F2D-40DC-4055-8B35-2C753A4653C3}" presName="spaceBetweenRectangles" presStyleCnt="0"/>
      <dgm:spPr/>
    </dgm:pt>
    <dgm:pt modelId="{4755BC1E-C822-46AF-9151-BDB1B485F3FF}" type="pres">
      <dgm:prSet presAssocID="{97A0B2F5-7DBD-467F-8D89-37AA2FE1948B}" presName="parentLin" presStyleCnt="0"/>
      <dgm:spPr/>
    </dgm:pt>
    <dgm:pt modelId="{CE3F0F85-2E36-4B4C-9B03-27C40E0BB583}" type="pres">
      <dgm:prSet presAssocID="{97A0B2F5-7DBD-467F-8D89-37AA2FE1948B}" presName="parentLeftMargin" presStyleLbl="node1" presStyleIdx="1" presStyleCnt="3"/>
      <dgm:spPr/>
      <dgm:t>
        <a:bodyPr/>
        <a:lstStyle/>
        <a:p>
          <a:endParaRPr lang="pt-BR"/>
        </a:p>
      </dgm:t>
    </dgm:pt>
    <dgm:pt modelId="{18ECBD34-1F87-4A1D-B3F3-2E37321BBB6F}" type="pres">
      <dgm:prSet presAssocID="{97A0B2F5-7DBD-467F-8D89-37AA2FE1948B}" presName="parentText" presStyleLbl="node1" presStyleIdx="2" presStyleCnt="3" custScaleX="142857" custScaleY="169772">
        <dgm:presLayoutVars>
          <dgm:chMax val="0"/>
          <dgm:bulletEnabled val="1"/>
        </dgm:presLayoutVars>
      </dgm:prSet>
      <dgm:spPr/>
      <dgm:t>
        <a:bodyPr/>
        <a:lstStyle/>
        <a:p>
          <a:endParaRPr lang="pt-BR"/>
        </a:p>
      </dgm:t>
    </dgm:pt>
    <dgm:pt modelId="{B3C18F3E-A21F-4263-BA02-CB32656FE256}" type="pres">
      <dgm:prSet presAssocID="{97A0B2F5-7DBD-467F-8D89-37AA2FE1948B}" presName="negativeSpace" presStyleCnt="0"/>
      <dgm:spPr/>
    </dgm:pt>
    <dgm:pt modelId="{A5F00EE1-F3D8-4FE0-9363-DB5B04357192}" type="pres">
      <dgm:prSet presAssocID="{97A0B2F5-7DBD-467F-8D89-37AA2FE1948B}" presName="childText" presStyleLbl="conFgAcc1" presStyleIdx="2" presStyleCnt="3">
        <dgm:presLayoutVars>
          <dgm:bulletEnabled val="1"/>
        </dgm:presLayoutVars>
      </dgm:prSet>
      <dgm:spPr>
        <a:solidFill>
          <a:schemeClr val="accent3">
            <a:lumMod val="60000"/>
            <a:lumOff val="40000"/>
            <a:alpha val="90000"/>
          </a:schemeClr>
        </a:solidFill>
      </dgm:spPr>
    </dgm:pt>
  </dgm:ptLst>
  <dgm:cxnLst>
    <dgm:cxn modelId="{8ADCDB6D-0098-45A4-B13A-A4CFA6AF2A97}" type="presOf" srcId="{0FC08BD2-DB32-47CC-AA0B-D6A900CA6C2E}" destId="{CF9A9DD8-D405-403D-BF86-E38695F8C6BD}" srcOrd="0" destOrd="0" presId="urn:microsoft.com/office/officeart/2005/8/layout/list1"/>
    <dgm:cxn modelId="{FC3369B5-D2BB-454E-BB80-96C97332EE03}" srcId="{0FC08BD2-DB32-47CC-AA0B-D6A900CA6C2E}" destId="{22AE06AA-46C6-49D1-B7AE-5C9D1EEF3185}" srcOrd="0" destOrd="0" parTransId="{8ADC4AE9-4256-45C0-985E-F6CB0122E25C}" sibTransId="{1E7C15BC-5AF5-445D-9C54-F02EDF311461}"/>
    <dgm:cxn modelId="{4DFD22F5-C4EE-4C76-BAC3-40CA9C491D75}" type="presOf" srcId="{22AE06AA-46C6-49D1-B7AE-5C9D1EEF3185}" destId="{74696228-EF50-4318-89B0-9BB0031AD9A0}" srcOrd="1" destOrd="0" presId="urn:microsoft.com/office/officeart/2005/8/layout/list1"/>
    <dgm:cxn modelId="{93DD0918-4EEF-4D5D-B210-104094529A4E}" type="presOf" srcId="{C4CDD597-F66D-4574-A6D9-1457FBC2E8D2}" destId="{2B7DE4AF-F547-457F-963A-265B211FE032}" srcOrd="1" destOrd="0" presId="urn:microsoft.com/office/officeart/2005/8/layout/list1"/>
    <dgm:cxn modelId="{8DC5E885-EBAD-4128-9631-900AC76E237F}" type="presOf" srcId="{C4CDD597-F66D-4574-A6D9-1457FBC2E8D2}" destId="{00EEF869-83C4-40A6-9766-90B0DBE491A6}" srcOrd="0" destOrd="0" presId="urn:microsoft.com/office/officeart/2005/8/layout/list1"/>
    <dgm:cxn modelId="{A1CF3D7E-CBC2-44E3-9FFA-181FC8E37BDB}" type="presOf" srcId="{97A0B2F5-7DBD-467F-8D89-37AA2FE1948B}" destId="{18ECBD34-1F87-4A1D-B3F3-2E37321BBB6F}" srcOrd="1" destOrd="0" presId="urn:microsoft.com/office/officeart/2005/8/layout/list1"/>
    <dgm:cxn modelId="{522AFF76-9DCC-4A84-BF72-8A5F0176582C}" type="presOf" srcId="{97A0B2F5-7DBD-467F-8D89-37AA2FE1948B}" destId="{CE3F0F85-2E36-4B4C-9B03-27C40E0BB583}" srcOrd="0" destOrd="0" presId="urn:microsoft.com/office/officeart/2005/8/layout/list1"/>
    <dgm:cxn modelId="{C0A7C1A1-D456-4DD3-8DDB-C727F7DDC42D}" type="presOf" srcId="{22AE06AA-46C6-49D1-B7AE-5C9D1EEF3185}" destId="{B5DF6127-4D6D-42DE-A729-82208FA744CF}" srcOrd="0" destOrd="0" presId="urn:microsoft.com/office/officeart/2005/8/layout/list1"/>
    <dgm:cxn modelId="{01CE0907-33CD-4BD6-A47D-C2F5C6071E24}" srcId="{0FC08BD2-DB32-47CC-AA0B-D6A900CA6C2E}" destId="{C4CDD597-F66D-4574-A6D9-1457FBC2E8D2}" srcOrd="1" destOrd="0" parTransId="{94CEE57D-904E-48F4-981B-B46434F30E8C}" sibTransId="{DF161F2D-40DC-4055-8B35-2C753A4653C3}"/>
    <dgm:cxn modelId="{221EB217-B47B-4B20-9D07-E2222BB905B7}" srcId="{0FC08BD2-DB32-47CC-AA0B-D6A900CA6C2E}" destId="{97A0B2F5-7DBD-467F-8D89-37AA2FE1948B}" srcOrd="2" destOrd="0" parTransId="{249F49B9-B816-482C-A743-B316E5306B10}" sibTransId="{55758FDD-8F04-4CB5-BCA1-4FE8E2DAD1DB}"/>
    <dgm:cxn modelId="{F37A96C6-7E6A-4724-B747-706C73AE8738}" type="presParOf" srcId="{CF9A9DD8-D405-403D-BF86-E38695F8C6BD}" destId="{FACCC006-D24D-4660-A96A-6D57278CD21B}" srcOrd="0" destOrd="0" presId="urn:microsoft.com/office/officeart/2005/8/layout/list1"/>
    <dgm:cxn modelId="{808BE959-D5A8-4482-BA9D-44199E375D70}" type="presParOf" srcId="{FACCC006-D24D-4660-A96A-6D57278CD21B}" destId="{B5DF6127-4D6D-42DE-A729-82208FA744CF}" srcOrd="0" destOrd="0" presId="urn:microsoft.com/office/officeart/2005/8/layout/list1"/>
    <dgm:cxn modelId="{326E69C7-7E3C-485F-AB28-5DB98C79A1CD}" type="presParOf" srcId="{FACCC006-D24D-4660-A96A-6D57278CD21B}" destId="{74696228-EF50-4318-89B0-9BB0031AD9A0}" srcOrd="1" destOrd="0" presId="urn:microsoft.com/office/officeart/2005/8/layout/list1"/>
    <dgm:cxn modelId="{6CAD4260-5D65-4477-9D58-DF9C16F5AD48}" type="presParOf" srcId="{CF9A9DD8-D405-403D-BF86-E38695F8C6BD}" destId="{B77F70FB-5F10-42D4-98B0-9530FD36F5C4}" srcOrd="1" destOrd="0" presId="urn:microsoft.com/office/officeart/2005/8/layout/list1"/>
    <dgm:cxn modelId="{7E4E8DFE-3C55-450F-BA21-C542FF348B5F}" type="presParOf" srcId="{CF9A9DD8-D405-403D-BF86-E38695F8C6BD}" destId="{8A572071-649E-46A9-A89B-BB7A94D80828}" srcOrd="2" destOrd="0" presId="urn:microsoft.com/office/officeart/2005/8/layout/list1"/>
    <dgm:cxn modelId="{8A97CCD5-0008-41B0-BE31-0BDD2A79582D}" type="presParOf" srcId="{CF9A9DD8-D405-403D-BF86-E38695F8C6BD}" destId="{829B50F7-38AA-4153-BDD0-4AFEABE9320A}" srcOrd="3" destOrd="0" presId="urn:microsoft.com/office/officeart/2005/8/layout/list1"/>
    <dgm:cxn modelId="{360DA629-0CDC-44FB-B4E9-D97E56E8B9CD}" type="presParOf" srcId="{CF9A9DD8-D405-403D-BF86-E38695F8C6BD}" destId="{46A73495-A2B3-4EBE-883C-F54C36D92960}" srcOrd="4" destOrd="0" presId="urn:microsoft.com/office/officeart/2005/8/layout/list1"/>
    <dgm:cxn modelId="{A9B33E3C-F5ED-442C-9C21-65CBEE9E7342}" type="presParOf" srcId="{46A73495-A2B3-4EBE-883C-F54C36D92960}" destId="{00EEF869-83C4-40A6-9766-90B0DBE491A6}" srcOrd="0" destOrd="0" presId="urn:microsoft.com/office/officeart/2005/8/layout/list1"/>
    <dgm:cxn modelId="{6DA5E24A-43C7-4A0E-B416-7682CF9B62E8}" type="presParOf" srcId="{46A73495-A2B3-4EBE-883C-F54C36D92960}" destId="{2B7DE4AF-F547-457F-963A-265B211FE032}" srcOrd="1" destOrd="0" presId="urn:microsoft.com/office/officeart/2005/8/layout/list1"/>
    <dgm:cxn modelId="{93F962A3-4905-45E3-8767-72F92EC80371}" type="presParOf" srcId="{CF9A9DD8-D405-403D-BF86-E38695F8C6BD}" destId="{1F285BE8-34B3-4152-A243-255362AA5CBF}" srcOrd="5" destOrd="0" presId="urn:microsoft.com/office/officeart/2005/8/layout/list1"/>
    <dgm:cxn modelId="{BF468D9B-277F-4006-B8BC-0F7221F689EC}" type="presParOf" srcId="{CF9A9DD8-D405-403D-BF86-E38695F8C6BD}" destId="{D47CE50B-BB4A-47A9-ADA3-951E74CB7E78}" srcOrd="6" destOrd="0" presId="urn:microsoft.com/office/officeart/2005/8/layout/list1"/>
    <dgm:cxn modelId="{5190D544-6485-48FA-A43D-F8863FB11D44}" type="presParOf" srcId="{CF9A9DD8-D405-403D-BF86-E38695F8C6BD}" destId="{92CE73C6-C274-49F9-9377-15BB9DF6D9C1}" srcOrd="7" destOrd="0" presId="urn:microsoft.com/office/officeart/2005/8/layout/list1"/>
    <dgm:cxn modelId="{2708134A-4719-4971-B5B9-482CB2D13975}" type="presParOf" srcId="{CF9A9DD8-D405-403D-BF86-E38695F8C6BD}" destId="{4755BC1E-C822-46AF-9151-BDB1B485F3FF}" srcOrd="8" destOrd="0" presId="urn:microsoft.com/office/officeart/2005/8/layout/list1"/>
    <dgm:cxn modelId="{4DD501C3-865D-4B72-80A5-3B797F49C4F4}" type="presParOf" srcId="{4755BC1E-C822-46AF-9151-BDB1B485F3FF}" destId="{CE3F0F85-2E36-4B4C-9B03-27C40E0BB583}" srcOrd="0" destOrd="0" presId="urn:microsoft.com/office/officeart/2005/8/layout/list1"/>
    <dgm:cxn modelId="{00022AE7-E01E-453E-82B3-C4235AE53203}" type="presParOf" srcId="{4755BC1E-C822-46AF-9151-BDB1B485F3FF}" destId="{18ECBD34-1F87-4A1D-B3F3-2E37321BBB6F}" srcOrd="1" destOrd="0" presId="urn:microsoft.com/office/officeart/2005/8/layout/list1"/>
    <dgm:cxn modelId="{B3F3BEEF-E41F-498B-AE35-5E82EB25F4A3}" type="presParOf" srcId="{CF9A9DD8-D405-403D-BF86-E38695F8C6BD}" destId="{B3C18F3E-A21F-4263-BA02-CB32656FE256}" srcOrd="9" destOrd="0" presId="urn:microsoft.com/office/officeart/2005/8/layout/list1"/>
    <dgm:cxn modelId="{7EF9116B-9637-4C19-A909-8E8078778CA6}" type="presParOf" srcId="{CF9A9DD8-D405-403D-BF86-E38695F8C6BD}" destId="{A5F00EE1-F3D8-4FE0-9363-DB5B0435719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72071-649E-46A9-A89B-BB7A94D80828}">
      <dsp:nvSpPr>
        <dsp:cNvPr id="0" name=""/>
        <dsp:cNvSpPr/>
      </dsp:nvSpPr>
      <dsp:spPr>
        <a:xfrm>
          <a:off x="0" y="1094890"/>
          <a:ext cx="9160011" cy="630000"/>
        </a:xfrm>
        <a:prstGeom prst="rect">
          <a:avLst/>
        </a:prstGeom>
        <a:solidFill>
          <a:schemeClr val="accent3">
            <a:lumMod val="60000"/>
            <a:lumOff val="40000"/>
            <a:alpha val="9000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74696228-EF50-4318-89B0-9BB0031AD9A0}">
      <dsp:nvSpPr>
        <dsp:cNvPr id="0" name=""/>
        <dsp:cNvSpPr/>
      </dsp:nvSpPr>
      <dsp:spPr>
        <a:xfrm>
          <a:off x="458000" y="42805"/>
          <a:ext cx="8617225" cy="1421085"/>
        </a:xfrm>
        <a:prstGeom prst="roundRect">
          <a:avLst/>
        </a:prstGeom>
        <a:solidFill>
          <a:schemeClr val="lt1">
            <a:hueOff val="0"/>
            <a:satOff val="0"/>
            <a:lumOff val="0"/>
            <a:alphaOff val="0"/>
          </a:schemeClr>
        </a:solidFill>
        <a:ln>
          <a:solidFill>
            <a:schemeClr val="accent3">
              <a:lumMod val="75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2359" tIns="0" rIns="242359" bIns="0" numCol="1" spcCol="1270" anchor="ctr" anchorCtr="0">
          <a:noAutofit/>
        </a:bodyPr>
        <a:lstStyle/>
        <a:p>
          <a:pPr lvl="0" algn="l" defTabSz="711200">
            <a:lnSpc>
              <a:spcPct val="90000"/>
            </a:lnSpc>
            <a:spcBef>
              <a:spcPct val="0"/>
            </a:spcBef>
            <a:spcAft>
              <a:spcPct val="35000"/>
            </a:spcAft>
          </a:pPr>
          <a:r>
            <a:rPr lang="pt-BR" sz="1600" b="1" kern="1200" dirty="0">
              <a:latin typeface="Arial" pitchFamily="34" charset="0"/>
              <a:cs typeface="Arial" pitchFamily="34" charset="0"/>
            </a:rPr>
            <a:t>MISSÃO</a:t>
          </a:r>
        </a:p>
        <a:p>
          <a:pPr lvl="0" algn="just" defTabSz="711200">
            <a:lnSpc>
              <a:spcPct val="150000"/>
            </a:lnSpc>
            <a:spcBef>
              <a:spcPct val="0"/>
            </a:spcBef>
            <a:spcAft>
              <a:spcPct val="35000"/>
            </a:spcAft>
          </a:pPr>
          <a:r>
            <a:rPr lang="pt-BR" sz="1600" b="1" kern="1200" dirty="0">
              <a:latin typeface="Arial" pitchFamily="34" charset="0"/>
              <a:cs typeface="Arial" pitchFamily="34" charset="0"/>
            </a:rPr>
            <a:t>           </a:t>
          </a:r>
          <a:r>
            <a:rPr lang="pt-BR" sz="1600" b="0" kern="1200" dirty="0">
              <a:latin typeface="Arial" pitchFamily="34" charset="0"/>
              <a:cs typeface="Arial" pitchFamily="34" charset="0"/>
            </a:rPr>
            <a:t>Coordenar a política de Saúde no estado de Mato Grosso do Sul em articulação com os municípios, de forma regionalizada, com acesso às ações e serviços de saúde de qualidade, resolutiva e próxima às pessoas.</a:t>
          </a:r>
        </a:p>
      </dsp:txBody>
      <dsp:txXfrm>
        <a:off x="527372" y="112177"/>
        <a:ext cx="8478481" cy="1282341"/>
      </dsp:txXfrm>
    </dsp:sp>
    <dsp:sp modelId="{D47CE50B-BB4A-47A9-ADA3-951E74CB7E78}">
      <dsp:nvSpPr>
        <dsp:cNvPr id="0" name=""/>
        <dsp:cNvSpPr/>
      </dsp:nvSpPr>
      <dsp:spPr>
        <a:xfrm>
          <a:off x="0" y="2934861"/>
          <a:ext cx="9160011" cy="630000"/>
        </a:xfrm>
        <a:prstGeom prst="rect">
          <a:avLst/>
        </a:prstGeom>
        <a:solidFill>
          <a:schemeClr val="accent3">
            <a:lumMod val="75000"/>
            <a:alpha val="9000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B7DE4AF-F547-457F-963A-265B211FE032}">
      <dsp:nvSpPr>
        <dsp:cNvPr id="0" name=""/>
        <dsp:cNvSpPr/>
      </dsp:nvSpPr>
      <dsp:spPr>
        <a:xfrm>
          <a:off x="453527" y="1859890"/>
          <a:ext cx="8701014" cy="144397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2359" tIns="0" rIns="242359" bIns="0" numCol="1" spcCol="1270" anchor="ctr" anchorCtr="0">
          <a:noAutofit/>
        </a:bodyPr>
        <a:lstStyle/>
        <a:p>
          <a:pPr lvl="0" algn="l" defTabSz="711200">
            <a:lnSpc>
              <a:spcPct val="90000"/>
            </a:lnSpc>
            <a:spcBef>
              <a:spcPct val="0"/>
            </a:spcBef>
            <a:spcAft>
              <a:spcPct val="35000"/>
            </a:spcAft>
          </a:pPr>
          <a:r>
            <a:rPr lang="pt-BR" sz="1600" b="1" kern="1200" dirty="0">
              <a:latin typeface="Arial" pitchFamily="34" charset="0"/>
              <a:cs typeface="Arial" pitchFamily="34" charset="0"/>
            </a:rPr>
            <a:t>VISÃO DE FUTURO</a:t>
          </a:r>
        </a:p>
        <a:p>
          <a:pPr lvl="0" algn="just" defTabSz="711200">
            <a:lnSpc>
              <a:spcPct val="150000"/>
            </a:lnSpc>
            <a:spcBef>
              <a:spcPct val="0"/>
            </a:spcBef>
            <a:spcAft>
              <a:spcPct val="35000"/>
            </a:spcAft>
          </a:pPr>
          <a:r>
            <a:rPr lang="pt-BR" sz="1600" b="0" kern="1200" dirty="0">
              <a:latin typeface="Arial" pitchFamily="34" charset="0"/>
              <a:cs typeface="Arial" pitchFamily="34" charset="0"/>
            </a:rPr>
            <a:t>Ser até 2023, modelo de excelência na gestão em saúde, com práticas inovadoras, resolutivas e democráticas que</a:t>
          </a:r>
          <a:r>
            <a:rPr lang="pt-BR" sz="1600" b="1" kern="1200" dirty="0">
              <a:latin typeface="Arial" pitchFamily="34" charset="0"/>
              <a:cs typeface="Arial" pitchFamily="34" charset="0"/>
            </a:rPr>
            <a:t> </a:t>
          </a:r>
          <a:r>
            <a:rPr lang="pt-BR" sz="1600" b="0" kern="1200" dirty="0">
              <a:latin typeface="Arial" pitchFamily="34" charset="0"/>
              <a:cs typeface="Arial" pitchFamily="34" charset="0"/>
            </a:rPr>
            <a:t>atendam as necessidades das pessoas do estado de Mato Grosso do Sul. </a:t>
          </a:r>
        </a:p>
      </dsp:txBody>
      <dsp:txXfrm>
        <a:off x="524016" y="1930379"/>
        <a:ext cx="8560036" cy="1302992"/>
      </dsp:txXfrm>
    </dsp:sp>
    <dsp:sp modelId="{A5F00EE1-F3D8-4FE0-9363-DB5B04357192}">
      <dsp:nvSpPr>
        <dsp:cNvPr id="0" name=""/>
        <dsp:cNvSpPr/>
      </dsp:nvSpPr>
      <dsp:spPr>
        <a:xfrm>
          <a:off x="0" y="4583778"/>
          <a:ext cx="9160011" cy="630000"/>
        </a:xfrm>
        <a:prstGeom prst="rect">
          <a:avLst/>
        </a:prstGeom>
        <a:solidFill>
          <a:schemeClr val="accent3">
            <a:lumMod val="60000"/>
            <a:lumOff val="40000"/>
            <a:alpha val="9000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18ECBD34-1F87-4A1D-B3F3-2E37321BBB6F}">
      <dsp:nvSpPr>
        <dsp:cNvPr id="0" name=""/>
        <dsp:cNvSpPr/>
      </dsp:nvSpPr>
      <dsp:spPr>
        <a:xfrm>
          <a:off x="436084" y="3699861"/>
          <a:ext cx="8721681" cy="1252917"/>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2359" tIns="0" rIns="242359" bIns="0" numCol="1" spcCol="1270" anchor="ctr" anchorCtr="0">
          <a:noAutofit/>
        </a:bodyPr>
        <a:lstStyle/>
        <a:p>
          <a:pPr lvl="0" algn="l" defTabSz="711200">
            <a:lnSpc>
              <a:spcPct val="90000"/>
            </a:lnSpc>
            <a:spcBef>
              <a:spcPct val="0"/>
            </a:spcBef>
            <a:spcAft>
              <a:spcPct val="35000"/>
            </a:spcAft>
          </a:pPr>
          <a:r>
            <a:rPr lang="pt-BR" sz="1600" b="1" kern="1200" dirty="0">
              <a:latin typeface="Arial" pitchFamily="34" charset="0"/>
              <a:cs typeface="Arial" pitchFamily="34" charset="0"/>
            </a:rPr>
            <a:t>VALORES</a:t>
          </a:r>
          <a:r>
            <a:rPr lang="pt-BR" sz="1600" kern="1200" dirty="0">
              <a:latin typeface="Arial" pitchFamily="34" charset="0"/>
              <a:cs typeface="Arial" pitchFamily="34" charset="0"/>
            </a:rPr>
            <a:t> </a:t>
          </a:r>
        </a:p>
        <a:p>
          <a:pPr lvl="0" algn="just" defTabSz="711200">
            <a:lnSpc>
              <a:spcPct val="150000"/>
            </a:lnSpc>
            <a:spcBef>
              <a:spcPct val="0"/>
            </a:spcBef>
            <a:spcAft>
              <a:spcPct val="35000"/>
            </a:spcAft>
          </a:pPr>
          <a:r>
            <a:rPr lang="pt-BR" sz="1600" kern="1200" dirty="0">
              <a:latin typeface="Arial" pitchFamily="34" charset="0"/>
              <a:cs typeface="Arial" pitchFamily="34" charset="0"/>
            </a:rPr>
            <a:t>COMPROMISSO, ÉTICA, TRANSPARÊNCIA, EQUIDADE, COMPETÊNCIA, QUALIDADE.</a:t>
          </a:r>
        </a:p>
      </dsp:txBody>
      <dsp:txXfrm>
        <a:off x="497246" y="3761023"/>
        <a:ext cx="8599357" cy="113059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1312581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90113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t-BR" altLang="pt-BR" smtClean="0"/>
          </a:p>
        </p:txBody>
      </p:sp>
      <p:sp>
        <p:nvSpPr>
          <p:cNvPr id="922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5D5C09-90B7-4669-AA27-99CE866A26AD}" type="slidenum">
              <a:rPr lang="pt-BR" altLang="pt-BR" smtClean="0"/>
              <a:pPr/>
              <a:t>18</a:t>
            </a:fld>
            <a:endParaRPr lang="pt-BR" altLang="pt-BR" smtClean="0"/>
          </a:p>
        </p:txBody>
      </p:sp>
    </p:spTree>
    <p:extLst>
      <p:ext uri="{BB962C8B-B14F-4D97-AF65-F5344CB8AC3E}">
        <p14:creationId xmlns:p14="http://schemas.microsoft.com/office/powerpoint/2010/main" val="625174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t-BR" altLang="pt-BR" dirty="0" smtClean="0"/>
          </a:p>
        </p:txBody>
      </p:sp>
      <p:sp>
        <p:nvSpPr>
          <p:cNvPr id="2355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9AADBA7-8368-4E20-9655-CB63D02D1194}" type="slidenum">
              <a:rPr lang="pt-BR" altLang="pt-BR" smtClean="0"/>
              <a:pPr/>
              <a:t>24</a:t>
            </a:fld>
            <a:endParaRPr lang="pt-BR" altLang="pt-BR" smtClean="0"/>
          </a:p>
        </p:txBody>
      </p:sp>
    </p:spTree>
    <p:extLst>
      <p:ext uri="{BB962C8B-B14F-4D97-AF65-F5344CB8AC3E}">
        <p14:creationId xmlns:p14="http://schemas.microsoft.com/office/powerpoint/2010/main" val="1314181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54938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5f391192_07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5f391192_07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0383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5f391192_07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5f391192_07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83966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5f391192_07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5f391192_07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62667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5f391192_07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5f391192_07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30671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35ed75ccf_01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35ed75ccf_011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0171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50532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5f391192_02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5f391192_02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58189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9626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5f391192_02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5f391192_02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03672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29499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14872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3806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69987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4288500"/>
            <a:ext cx="9144000" cy="247500"/>
          </a:xfrm>
          <a:prstGeom prst="rect">
            <a:avLst/>
          </a:prstGeom>
          <a:solidFill>
            <a:srgbClr val="165751"/>
          </a:solidFill>
          <a:ln>
            <a:noFill/>
          </a:ln>
        </p:spPr>
        <p:txBody>
          <a:bodyPr spcFirstLastPara="1" wrap="square" lIns="91425" tIns="91425" rIns="91425" bIns="91425" anchor="ctr" anchorCtr="0">
            <a:noAutofit/>
          </a:bodyPr>
          <a:lstStyle/>
          <a:p>
            <a:endParaRPr/>
          </a:p>
        </p:txBody>
      </p:sp>
      <p:sp>
        <p:nvSpPr>
          <p:cNvPr id="11" name="Google Shape;11;p2"/>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endParaRPr>
              <a:solidFill>
                <a:srgbClr val="114454"/>
              </a:solidFill>
            </a:endParaRPr>
          </a:p>
        </p:txBody>
      </p:sp>
      <p:sp>
        <p:nvSpPr>
          <p:cNvPr id="12" name="Google Shape;12;p2"/>
          <p:cNvSpPr/>
          <p:nvPr/>
        </p:nvSpPr>
        <p:spPr>
          <a:xfrm>
            <a:off x="0" y="500626"/>
            <a:ext cx="9144000" cy="3824100"/>
          </a:xfrm>
          <a:prstGeom prst="rect">
            <a:avLst/>
          </a:prstGeom>
          <a:solidFill>
            <a:srgbClr val="124057"/>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0" y="4493605"/>
            <a:ext cx="9144000" cy="118200"/>
          </a:xfrm>
          <a:prstGeom prst="rect">
            <a:avLst/>
          </a:prstGeom>
          <a:solidFill>
            <a:srgbClr val="3B8D61"/>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0" y="4584075"/>
            <a:ext cx="9144000" cy="559500"/>
          </a:xfrm>
          <a:prstGeom prst="rect">
            <a:avLst/>
          </a:prstGeom>
          <a:solidFill>
            <a:srgbClr val="94BF6E"/>
          </a:solidFill>
          <a:ln>
            <a:noFill/>
          </a:ln>
        </p:spPr>
        <p:txBody>
          <a:bodyPr spcFirstLastPara="1" wrap="square" lIns="91425" tIns="91425" rIns="91425" bIns="91425" anchor="ctr" anchorCtr="0">
            <a:noAutofit/>
          </a:bodyPr>
          <a:lstStyle/>
          <a:p>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wrap="square" lIns="91425" tIns="91425" rIns="91425" bIns="91425" anchor="b" anchorCtr="0"/>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173785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4"/>
        <p:cNvGrpSpPr/>
        <p:nvPr/>
      </p:nvGrpSpPr>
      <p:grpSpPr>
        <a:xfrm>
          <a:off x="0" y="0"/>
          <a:ext cx="0" cy="0"/>
          <a:chOff x="0" y="0"/>
          <a:chExt cx="0" cy="0"/>
        </a:xfrm>
      </p:grpSpPr>
      <p:sp>
        <p:nvSpPr>
          <p:cNvPr id="45" name="Google Shape;45;p6"/>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endParaRPr>
              <a:solidFill>
                <a:srgbClr val="114454"/>
              </a:solidFill>
            </a:endParaRPr>
          </a:p>
        </p:txBody>
      </p:sp>
      <p:sp>
        <p:nvSpPr>
          <p:cNvPr id="46" name="Google Shape;46;p6"/>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endParaRPr/>
          </a:p>
        </p:txBody>
      </p:sp>
      <p:sp>
        <p:nvSpPr>
          <p:cNvPr id="47" name="Google Shape;47;p6"/>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endParaRPr/>
          </a:p>
        </p:txBody>
      </p:sp>
      <p:sp>
        <p:nvSpPr>
          <p:cNvPr id="48" name="Google Shape;48;p6"/>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endParaRPr/>
          </a:p>
        </p:txBody>
      </p:sp>
      <p:sp>
        <p:nvSpPr>
          <p:cNvPr id="49" name="Google Shape;49;p6"/>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endParaRPr/>
          </a:p>
        </p:txBody>
      </p:sp>
      <p:cxnSp>
        <p:nvCxnSpPr>
          <p:cNvPr id="50" name="Google Shape;50;p6"/>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51" name="Google Shape;51;p6"/>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2" name="Google Shape;52;p6"/>
          <p:cNvSpPr txBox="1">
            <a:spLocks noGrp="1"/>
          </p:cNvSpPr>
          <p:nvPr>
            <p:ph type="body" idx="1"/>
          </p:nvPr>
        </p:nvSpPr>
        <p:spPr>
          <a:xfrm>
            <a:off x="1146025" y="1767275"/>
            <a:ext cx="3660300" cy="31587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3" name="Google Shape;53;p6"/>
          <p:cNvSpPr txBox="1">
            <a:spLocks noGrp="1"/>
          </p:cNvSpPr>
          <p:nvPr>
            <p:ph type="body" idx="2"/>
          </p:nvPr>
        </p:nvSpPr>
        <p:spPr>
          <a:xfrm>
            <a:off x="5026623" y="1767275"/>
            <a:ext cx="3660300" cy="31587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4" name="Google Shape;54;p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fld id="{00000000-1234-1234-1234-123412341234}" type="slidenum">
              <a:rPr lang="en"/>
              <a:pPr/>
              <a:t>‹nº›</a:t>
            </a:fld>
            <a:endParaRPr/>
          </a:p>
        </p:txBody>
      </p:sp>
    </p:spTree>
    <p:extLst>
      <p:ext uri="{BB962C8B-B14F-4D97-AF65-F5344CB8AC3E}">
        <p14:creationId xmlns:p14="http://schemas.microsoft.com/office/powerpoint/2010/main" val="1332936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55"/>
        <p:cNvGrpSpPr/>
        <p:nvPr/>
      </p:nvGrpSpPr>
      <p:grpSpPr>
        <a:xfrm>
          <a:off x="0" y="0"/>
          <a:ext cx="0" cy="0"/>
          <a:chOff x="0" y="0"/>
          <a:chExt cx="0" cy="0"/>
        </a:xfrm>
      </p:grpSpPr>
      <p:sp>
        <p:nvSpPr>
          <p:cNvPr id="56" name="Google Shape;56;p7"/>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endParaRPr>
              <a:solidFill>
                <a:srgbClr val="114454"/>
              </a:solidFill>
            </a:endParaRPr>
          </a:p>
        </p:txBody>
      </p:sp>
      <p:sp>
        <p:nvSpPr>
          <p:cNvPr id="57" name="Google Shape;57;p7"/>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endParaRPr/>
          </a:p>
        </p:txBody>
      </p:sp>
      <p:sp>
        <p:nvSpPr>
          <p:cNvPr id="58" name="Google Shape;58;p7"/>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endParaRPr/>
          </a:p>
        </p:txBody>
      </p:sp>
      <p:sp>
        <p:nvSpPr>
          <p:cNvPr id="59" name="Google Shape;59;p7"/>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endParaRPr/>
          </a:p>
        </p:txBody>
      </p:sp>
      <p:sp>
        <p:nvSpPr>
          <p:cNvPr id="60" name="Google Shape;60;p7"/>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endParaRPr/>
          </a:p>
        </p:txBody>
      </p:sp>
      <p:cxnSp>
        <p:nvCxnSpPr>
          <p:cNvPr id="61" name="Google Shape;61;p7"/>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62" name="Google Shape;62;p7"/>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63" name="Google Shape;63;p7"/>
          <p:cNvSpPr txBox="1">
            <a:spLocks noGrp="1"/>
          </p:cNvSpPr>
          <p:nvPr>
            <p:ph type="body" idx="1"/>
          </p:nvPr>
        </p:nvSpPr>
        <p:spPr>
          <a:xfrm>
            <a:off x="1146025" y="1773300"/>
            <a:ext cx="2409900" cy="31527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4" name="Google Shape;64;p7"/>
          <p:cNvSpPr txBox="1">
            <a:spLocks noGrp="1"/>
          </p:cNvSpPr>
          <p:nvPr>
            <p:ph type="body" idx="2"/>
          </p:nvPr>
        </p:nvSpPr>
        <p:spPr>
          <a:xfrm>
            <a:off x="3679388" y="1773300"/>
            <a:ext cx="2409900" cy="31527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5" name="Google Shape;65;p7"/>
          <p:cNvSpPr txBox="1">
            <a:spLocks noGrp="1"/>
          </p:cNvSpPr>
          <p:nvPr>
            <p:ph type="body" idx="3"/>
          </p:nvPr>
        </p:nvSpPr>
        <p:spPr>
          <a:xfrm>
            <a:off x="6212750" y="1773300"/>
            <a:ext cx="2409900" cy="31527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6" name="Google Shape;66;p7"/>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fld id="{00000000-1234-1234-1234-123412341234}" type="slidenum">
              <a:rPr lang="en"/>
              <a:pPr/>
              <a:t>‹nº›</a:t>
            </a:fld>
            <a:endParaRPr/>
          </a:p>
        </p:txBody>
      </p:sp>
    </p:spTree>
    <p:extLst>
      <p:ext uri="{BB962C8B-B14F-4D97-AF65-F5344CB8AC3E}">
        <p14:creationId xmlns:p14="http://schemas.microsoft.com/office/powerpoint/2010/main" val="3849634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7"/>
        <p:cNvGrpSpPr/>
        <p:nvPr/>
      </p:nvGrpSpPr>
      <p:grpSpPr>
        <a:xfrm>
          <a:off x="0" y="0"/>
          <a:ext cx="0" cy="0"/>
          <a:chOff x="0" y="0"/>
          <a:chExt cx="0" cy="0"/>
        </a:xfrm>
      </p:grpSpPr>
      <p:sp>
        <p:nvSpPr>
          <p:cNvPr id="68" name="Google Shape;68;p8"/>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endParaRPr>
              <a:solidFill>
                <a:srgbClr val="114454"/>
              </a:solidFill>
            </a:endParaRPr>
          </a:p>
        </p:txBody>
      </p:sp>
      <p:sp>
        <p:nvSpPr>
          <p:cNvPr id="69" name="Google Shape;69;p8"/>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endParaRPr/>
          </a:p>
        </p:txBody>
      </p:sp>
      <p:sp>
        <p:nvSpPr>
          <p:cNvPr id="70" name="Google Shape;70;p8"/>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endParaRPr/>
          </a:p>
        </p:txBody>
      </p:sp>
      <p:sp>
        <p:nvSpPr>
          <p:cNvPr id="71" name="Google Shape;71;p8"/>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endParaRPr/>
          </a:p>
        </p:txBody>
      </p:sp>
      <p:sp>
        <p:nvSpPr>
          <p:cNvPr id="72" name="Google Shape;72;p8"/>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endParaRPr/>
          </a:p>
        </p:txBody>
      </p:sp>
      <p:cxnSp>
        <p:nvCxnSpPr>
          <p:cNvPr id="73" name="Google Shape;73;p8"/>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74" name="Google Shape;74;p8"/>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75" name="Google Shape;75;p8"/>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fld id="{00000000-1234-1234-1234-123412341234}" type="slidenum">
              <a:rPr lang="en"/>
              <a:pPr/>
              <a:t>‹nº›</a:t>
            </a:fld>
            <a:endParaRPr/>
          </a:p>
        </p:txBody>
      </p:sp>
    </p:spTree>
    <p:extLst>
      <p:ext uri="{BB962C8B-B14F-4D97-AF65-F5344CB8AC3E}">
        <p14:creationId xmlns:p14="http://schemas.microsoft.com/office/powerpoint/2010/main" val="3333038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6"/>
        <p:cNvGrpSpPr/>
        <p:nvPr/>
      </p:nvGrpSpPr>
      <p:grpSpPr>
        <a:xfrm>
          <a:off x="0" y="0"/>
          <a:ext cx="0" cy="0"/>
          <a:chOff x="0" y="0"/>
          <a:chExt cx="0" cy="0"/>
        </a:xfrm>
      </p:grpSpPr>
      <p:sp>
        <p:nvSpPr>
          <p:cNvPr id="77" name="Google Shape;77;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800"/>
              <a:buNone/>
              <a:defRPr sz="1800"/>
            </a:lvl1pPr>
          </a:lstStyle>
          <a:p>
            <a:endParaRPr/>
          </a:p>
        </p:txBody>
      </p:sp>
      <p:sp>
        <p:nvSpPr>
          <p:cNvPr id="78" name="Google Shape;78;p9"/>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endParaRPr>
              <a:solidFill>
                <a:srgbClr val="114454"/>
              </a:solidFill>
            </a:endParaRPr>
          </a:p>
        </p:txBody>
      </p:sp>
      <p:sp>
        <p:nvSpPr>
          <p:cNvPr id="79" name="Google Shape;79;p9"/>
          <p:cNvSpPr/>
          <p:nvPr/>
        </p:nvSpPr>
        <p:spPr>
          <a:xfrm>
            <a:off x="0" y="500625"/>
            <a:ext cx="247200" cy="1058700"/>
          </a:xfrm>
          <a:prstGeom prst="rect">
            <a:avLst/>
          </a:prstGeom>
          <a:solidFill>
            <a:srgbClr val="124057"/>
          </a:solidFill>
          <a:ln>
            <a:noFill/>
          </a:ln>
        </p:spPr>
        <p:txBody>
          <a:bodyPr spcFirstLastPara="1" wrap="square" lIns="91425" tIns="91425" rIns="91425" bIns="91425" anchor="ctr" anchorCtr="0">
            <a:noAutofit/>
          </a:bodyPr>
          <a:lstStyle/>
          <a:p>
            <a:endParaRPr/>
          </a:p>
        </p:txBody>
      </p:sp>
      <p:sp>
        <p:nvSpPr>
          <p:cNvPr id="80" name="Google Shape;80;p9"/>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endParaRPr/>
          </a:p>
        </p:txBody>
      </p:sp>
      <p:sp>
        <p:nvSpPr>
          <p:cNvPr id="81" name="Google Shape;81;p9"/>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endParaRPr/>
          </a:p>
        </p:txBody>
      </p:sp>
      <p:sp>
        <p:nvSpPr>
          <p:cNvPr id="82" name="Google Shape;82;p9"/>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endParaRPr/>
          </a:p>
        </p:txBody>
      </p:sp>
      <p:sp>
        <p:nvSpPr>
          <p:cNvPr id="83" name="Google Shape;83;p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fld id="{00000000-1234-1234-1234-123412341234}" type="slidenum">
              <a:rPr lang="en"/>
              <a:pPr/>
              <a:t>‹nº›</a:t>
            </a:fld>
            <a:endParaRPr/>
          </a:p>
        </p:txBody>
      </p:sp>
    </p:spTree>
    <p:extLst>
      <p:ext uri="{BB962C8B-B14F-4D97-AF65-F5344CB8AC3E}">
        <p14:creationId xmlns:p14="http://schemas.microsoft.com/office/powerpoint/2010/main" val="2768618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endParaRPr>
              <a:solidFill>
                <a:srgbClr val="114454"/>
              </a:solidFill>
            </a:endParaRPr>
          </a:p>
        </p:txBody>
      </p:sp>
      <p:sp>
        <p:nvSpPr>
          <p:cNvPr id="86" name="Google Shape;86;p10"/>
          <p:cNvSpPr/>
          <p:nvPr/>
        </p:nvSpPr>
        <p:spPr>
          <a:xfrm>
            <a:off x="0" y="500625"/>
            <a:ext cx="247200" cy="1058700"/>
          </a:xfrm>
          <a:prstGeom prst="rect">
            <a:avLst/>
          </a:prstGeom>
          <a:solidFill>
            <a:srgbClr val="124057"/>
          </a:solidFill>
          <a:ln>
            <a:noFill/>
          </a:ln>
        </p:spPr>
        <p:txBody>
          <a:bodyPr spcFirstLastPara="1" wrap="square" lIns="91425" tIns="91425" rIns="91425" bIns="91425" anchor="ctr" anchorCtr="0">
            <a:noAutofit/>
          </a:bodyPr>
          <a:lstStyle/>
          <a:p>
            <a:endParaRPr/>
          </a:p>
        </p:txBody>
      </p:sp>
      <p:sp>
        <p:nvSpPr>
          <p:cNvPr id="87" name="Google Shape;87;p10"/>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endParaRPr/>
          </a:p>
        </p:txBody>
      </p:sp>
      <p:sp>
        <p:nvSpPr>
          <p:cNvPr id="88" name="Google Shape;88;p10"/>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endParaRPr/>
          </a:p>
        </p:txBody>
      </p:sp>
      <p:sp>
        <p:nvSpPr>
          <p:cNvPr id="89" name="Google Shape;89;p10"/>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endParaRPr/>
          </a:p>
        </p:txBody>
      </p:sp>
      <p:sp>
        <p:nvSpPr>
          <p:cNvPr id="90" name="Google Shape;90;p1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fld id="{00000000-1234-1234-1234-123412341234}" type="slidenum">
              <a:rPr lang="en"/>
              <a:pPr/>
              <a:t>‹nº›</a:t>
            </a:fld>
            <a:endParaRPr/>
          </a:p>
        </p:txBody>
      </p:sp>
    </p:spTree>
    <p:extLst>
      <p:ext uri="{BB962C8B-B14F-4D97-AF65-F5344CB8AC3E}">
        <p14:creationId xmlns:p14="http://schemas.microsoft.com/office/powerpoint/2010/main" val="2755984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1" name="Rectangle 10"/>
          <p:cNvSpPr/>
          <p:nvPr/>
        </p:nvSpPr>
        <p:spPr>
          <a:xfrm>
            <a:off x="1" y="0"/>
            <a:ext cx="752475" cy="51435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3" y="950614"/>
            <a:ext cx="7235981" cy="3849987"/>
          </a:xfrm>
        </p:spPr>
        <p:txBody>
          <a:bodyPr/>
          <a:lstStyle>
            <a:lvl1pPr>
              <a:defRPr sz="11500"/>
            </a:lvl1pPr>
          </a:lstStyle>
          <a:p>
            <a:r>
              <a:rPr lang="pt-BR" smtClean="0"/>
              <a:t>Clique para editar o título mestre</a:t>
            </a:r>
            <a:endParaRPr lang="en-US" dirty="0"/>
          </a:p>
        </p:txBody>
      </p:sp>
      <p:sp>
        <p:nvSpPr>
          <p:cNvPr id="3" name="Subtitle 2"/>
          <p:cNvSpPr>
            <a:spLocks noGrp="1"/>
          </p:cNvSpPr>
          <p:nvPr>
            <p:ph type="subTitle" idx="1"/>
          </p:nvPr>
        </p:nvSpPr>
        <p:spPr>
          <a:xfrm>
            <a:off x="1216152" y="151277"/>
            <a:ext cx="6189583" cy="712177"/>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ADE5661A-BDAA-4579-B2F5-AA9011776D83}"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150470" y="177312"/>
            <a:ext cx="785301" cy="273844"/>
          </a:xfrm>
        </p:spPr>
        <p:txBody>
          <a:bodyPr/>
          <a:lstStyle>
            <a:lvl1pPr>
              <a:defRPr sz="1400"/>
            </a:lvl1pPr>
          </a:lstStyle>
          <a:p>
            <a:pPr marL="0" lvl="0" indent="0" algn="ctr" rtl="0">
              <a:spcBef>
                <a:spcPts val="0"/>
              </a:spcBef>
              <a:spcAft>
                <a:spcPts val="0"/>
              </a:spcAft>
              <a:buNone/>
            </a:pPr>
            <a:fld id="{00000000-1234-1234-1234-123412341234}" type="slidenum">
              <a:rPr lang="pt-BR" smtClean="0"/>
              <a:pPr marL="0" lvl="0" indent="0" algn="ctr" rtl="0">
                <a:spcBef>
                  <a:spcPts val="0"/>
                </a:spcBef>
                <a:spcAft>
                  <a:spcPts val="0"/>
                </a:spcAft>
                <a:buNone/>
              </a:pPr>
              <a:t>‹nº›</a:t>
            </a:fld>
            <a:endParaRPr lang="pt-BR"/>
          </a:p>
        </p:txBody>
      </p:sp>
      <p:grpSp>
        <p:nvGrpSpPr>
          <p:cNvPr id="7" name="Group 6"/>
          <p:cNvGrpSpPr/>
          <p:nvPr/>
        </p:nvGrpSpPr>
        <p:grpSpPr>
          <a:xfrm>
            <a:off x="7467600" y="157163"/>
            <a:ext cx="657226" cy="32385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219200" y="3943350"/>
            <a:ext cx="7239000" cy="857250"/>
          </a:xfrm>
        </p:spPr>
        <p:txBody>
          <a:bodyPr>
            <a:noAutofit/>
          </a:bodyPr>
          <a:lstStyle>
            <a:lvl1pPr algn="l">
              <a:defRPr sz="7200" baseline="0">
                <a:ln w="12700">
                  <a:solidFill>
                    <a:schemeClr val="tx2"/>
                  </a:solidFill>
                </a:ln>
              </a:defRPr>
            </a:lvl1pPr>
          </a:lstStyle>
          <a:p>
            <a:r>
              <a:rPr lang="pt-BR" smtClean="0"/>
              <a:t>Clique para editar o título mestre</a:t>
            </a:r>
            <a:endParaRPr lang="en-US" dirty="0"/>
          </a:p>
        </p:txBody>
      </p:sp>
      <p:sp>
        <p:nvSpPr>
          <p:cNvPr id="3" name="Content Placeholder 2"/>
          <p:cNvSpPr>
            <a:spLocks noGrp="1"/>
          </p:cNvSpPr>
          <p:nvPr>
            <p:ph idx="1"/>
          </p:nvPr>
        </p:nvSpPr>
        <p:spPr>
          <a:xfrm>
            <a:off x="1219200" y="628650"/>
            <a:ext cx="7467600" cy="33147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7D698992-9F5B-4E9D-871D-4517B2EC8643}" type="datetimeFigureOut">
              <a:rPr lang="en-US" smtClean="0"/>
              <a:t>5/28/2020</a:t>
            </a:fld>
            <a:endParaRPr lang="en-US"/>
          </a:p>
        </p:txBody>
      </p:sp>
      <p:sp>
        <p:nvSpPr>
          <p:cNvPr id="10" name="Slide Number Placeholder 9"/>
          <p:cNvSpPr>
            <a:spLocks noGrp="1"/>
          </p:cNvSpPr>
          <p:nvPr>
            <p:ph type="sldNum" sz="quarter" idx="11"/>
          </p:nvPr>
        </p:nvSpPr>
        <p:spPr/>
        <p:txBody>
          <a:bodyPr/>
          <a:lstStyle/>
          <a:p>
            <a:pPr marL="0" lvl="0" indent="0" algn="ctr" rtl="0">
              <a:spcBef>
                <a:spcPts val="0"/>
              </a:spcBef>
              <a:spcAft>
                <a:spcPts val="0"/>
              </a:spcAft>
              <a:buNone/>
            </a:pPr>
            <a:fld id="{00000000-1234-1234-1234-123412341234}" type="slidenum">
              <a:rPr lang="pt-BR" smtClean="0"/>
              <a:pPr marL="0" lvl="0" indent="0" algn="ctr" rtl="0">
                <a:spcBef>
                  <a:spcPts val="0"/>
                </a:spcBef>
                <a:spcAft>
                  <a:spcPts val="0"/>
                </a:spcAft>
                <a:buNone/>
              </a:pPr>
              <a:t>‹nº›</a:t>
            </a:fld>
            <a:endParaRPr lang="pt-BR"/>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200" y="3363060"/>
            <a:ext cx="7239001" cy="5715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13" name="Title 1"/>
          <p:cNvSpPr>
            <a:spLocks noGrp="1"/>
          </p:cNvSpPr>
          <p:nvPr>
            <p:ph type="title"/>
          </p:nvPr>
        </p:nvSpPr>
        <p:spPr>
          <a:xfrm>
            <a:off x="1219200" y="3943350"/>
            <a:ext cx="7239000" cy="857250"/>
          </a:xfrm>
        </p:spPr>
        <p:txBody>
          <a:bodyPr>
            <a:noAutofit/>
          </a:bodyPr>
          <a:lstStyle>
            <a:lvl1pPr algn="l">
              <a:defRPr sz="7200" baseline="0">
                <a:ln w="12700">
                  <a:solidFill>
                    <a:schemeClr val="tx2"/>
                  </a:solidFill>
                </a:ln>
              </a:defRPr>
            </a:lvl1pPr>
          </a:lstStyle>
          <a:p>
            <a:r>
              <a:rPr lang="pt-BR" smtClean="0"/>
              <a:t>Clique para editar o título mestre</a:t>
            </a:r>
            <a:endParaRPr lang="en-US" dirty="0"/>
          </a:p>
        </p:txBody>
      </p:sp>
      <p:sp>
        <p:nvSpPr>
          <p:cNvPr id="19" name="Date Placeholder 18"/>
          <p:cNvSpPr>
            <a:spLocks noGrp="1"/>
          </p:cNvSpPr>
          <p:nvPr>
            <p:ph type="dt" sz="half" idx="10"/>
          </p:nvPr>
        </p:nvSpPr>
        <p:spPr/>
        <p:txBody>
          <a:bodyPr/>
          <a:lstStyle/>
          <a:p>
            <a:fld id="{7D698992-9F5B-4E9D-871D-4517B2EC8643}" type="datetimeFigureOut">
              <a:rPr lang="en-US" smtClean="0"/>
              <a:t>5/28/2020</a:t>
            </a:fld>
            <a:endParaRPr lang="en-US"/>
          </a:p>
        </p:txBody>
      </p:sp>
      <p:sp>
        <p:nvSpPr>
          <p:cNvPr id="20" name="Slide Number Placeholder 19"/>
          <p:cNvSpPr>
            <a:spLocks noGrp="1"/>
          </p:cNvSpPr>
          <p:nvPr>
            <p:ph type="sldNum" sz="quarter" idx="11"/>
          </p:nvPr>
        </p:nvSpPr>
        <p:spPr/>
        <p:txBody>
          <a:bodyPr/>
          <a:lstStyle/>
          <a:p>
            <a:pPr marL="0" lvl="0" indent="0" algn="ctr" rtl="0">
              <a:spcBef>
                <a:spcPts val="0"/>
              </a:spcBef>
              <a:spcAft>
                <a:spcPts val="0"/>
              </a:spcAft>
              <a:buNone/>
            </a:pPr>
            <a:fld id="{00000000-1234-1234-1234-123412341234}" type="slidenum">
              <a:rPr lang="pt-BR" smtClean="0"/>
              <a:pPr marL="0" lvl="0" indent="0" algn="ctr" rtl="0">
                <a:spcBef>
                  <a:spcPts val="0"/>
                </a:spcBef>
                <a:spcAft>
                  <a:spcPts val="0"/>
                </a:spcAft>
                <a:buNone/>
              </a:pPr>
              <a:t>‹nº›</a:t>
            </a:fld>
            <a:endParaRPr lang="pt-BR"/>
          </a:p>
        </p:txBody>
      </p:sp>
      <p:sp>
        <p:nvSpPr>
          <p:cNvPr id="21" name="Footer Placeholder 2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5" name="Date Placeholder 4"/>
          <p:cNvSpPr>
            <a:spLocks noGrp="1"/>
          </p:cNvSpPr>
          <p:nvPr>
            <p:ph type="dt" sz="half" idx="10"/>
          </p:nvPr>
        </p:nvSpPr>
        <p:spPr/>
        <p:txBody>
          <a:bodyPr/>
          <a:lstStyle/>
          <a:p>
            <a:fld id="{7D698992-9F5B-4E9D-871D-4517B2EC8643}"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pt-BR" smtClean="0"/>
              <a:pPr marL="0" lvl="0" indent="0" algn="ctr" rtl="0">
                <a:spcBef>
                  <a:spcPts val="0"/>
                </a:spcBef>
                <a:spcAft>
                  <a:spcPts val="0"/>
                </a:spcAft>
                <a:buNone/>
              </a:pPr>
              <a:t>‹nº›</a:t>
            </a:fld>
            <a:endParaRPr lang="pt-BR"/>
          </a:p>
        </p:txBody>
      </p:sp>
      <p:sp>
        <p:nvSpPr>
          <p:cNvPr id="9" name="Content Placeholder 8"/>
          <p:cNvSpPr>
            <a:spLocks noGrp="1"/>
          </p:cNvSpPr>
          <p:nvPr>
            <p:ph sz="quarter" idx="13"/>
          </p:nvPr>
        </p:nvSpPr>
        <p:spPr>
          <a:xfrm>
            <a:off x="1216152" y="630936"/>
            <a:ext cx="3730752" cy="329184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1" name="Content Placeholder 10"/>
          <p:cNvSpPr>
            <a:spLocks noGrp="1"/>
          </p:cNvSpPr>
          <p:nvPr>
            <p:ph sz="quarter" idx="14"/>
          </p:nvPr>
        </p:nvSpPr>
        <p:spPr>
          <a:xfrm>
            <a:off x="5102352" y="630936"/>
            <a:ext cx="3730752" cy="329184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Tree>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219200" y="630936"/>
            <a:ext cx="3733800" cy="40005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5" name="Text Placeholder 4"/>
          <p:cNvSpPr>
            <a:spLocks noGrp="1"/>
          </p:cNvSpPr>
          <p:nvPr>
            <p:ph type="body" sz="quarter" idx="3"/>
          </p:nvPr>
        </p:nvSpPr>
        <p:spPr>
          <a:xfrm>
            <a:off x="5105401" y="630936"/>
            <a:ext cx="3735267" cy="40005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7" name="Date Placeholder 6"/>
          <p:cNvSpPr>
            <a:spLocks noGrp="1"/>
          </p:cNvSpPr>
          <p:nvPr>
            <p:ph type="dt" sz="half" idx="10"/>
          </p:nvPr>
        </p:nvSpPr>
        <p:spPr/>
        <p:txBody>
          <a:bodyPr/>
          <a:lstStyle/>
          <a:p>
            <a:fld id="{7D698992-9F5B-4E9D-871D-4517B2EC8643}" type="datetimeFigureOut">
              <a:rPr lang="en-US" smtClean="0"/>
              <a:t>5/28/2020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pt-BR" smtClean="0"/>
              <a:pPr marL="0" lvl="0" indent="0" algn="ctr" rtl="0">
                <a:spcBef>
                  <a:spcPts val="0"/>
                </a:spcBef>
                <a:spcAft>
                  <a:spcPts val="0"/>
                </a:spcAft>
                <a:buNone/>
              </a:pPr>
              <a:t>‹nº›</a:t>
            </a:fld>
            <a:endParaRPr lang="pt-BR"/>
          </a:p>
        </p:txBody>
      </p:sp>
      <p:sp>
        <p:nvSpPr>
          <p:cNvPr id="11" name="Content Placeholder 10"/>
          <p:cNvSpPr>
            <a:spLocks noGrp="1"/>
          </p:cNvSpPr>
          <p:nvPr>
            <p:ph sz="quarter" idx="13"/>
          </p:nvPr>
        </p:nvSpPr>
        <p:spPr>
          <a:xfrm>
            <a:off x="1216152" y="1035558"/>
            <a:ext cx="3730752" cy="288036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3" name="Content Placeholder 12"/>
          <p:cNvSpPr>
            <a:spLocks noGrp="1"/>
          </p:cNvSpPr>
          <p:nvPr>
            <p:ph sz="quarter" idx="14"/>
          </p:nvPr>
        </p:nvSpPr>
        <p:spPr>
          <a:xfrm>
            <a:off x="5102352" y="1035557"/>
            <a:ext cx="3730752" cy="288036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Tree>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4113600" y="2878750"/>
            <a:ext cx="4505700" cy="1159800"/>
          </a:xfrm>
          <a:prstGeom prst="rect">
            <a:avLst/>
          </a:prstGeom>
        </p:spPr>
        <p:txBody>
          <a:bodyPr spcFirstLastPara="1" wrap="square" lIns="91425" tIns="91425" rIns="91425" bIns="91425" anchor="b" anchorCtr="0"/>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wrap="square" lIns="91425" tIns="91425" rIns="91425" bIns="91425" anchor="t" anchorCtr="0"/>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19" name="Google Shape;19;p3"/>
          <p:cNvSpPr/>
          <p:nvPr/>
        </p:nvSpPr>
        <p:spPr>
          <a:xfrm>
            <a:off x="0" y="4288499"/>
            <a:ext cx="3474300" cy="247500"/>
          </a:xfrm>
          <a:prstGeom prst="rect">
            <a:avLst/>
          </a:prstGeom>
          <a:solidFill>
            <a:srgbClr val="165751"/>
          </a:solidFill>
          <a:ln>
            <a:noFill/>
          </a:ln>
        </p:spPr>
        <p:txBody>
          <a:bodyPr spcFirstLastPara="1" wrap="square" lIns="91425" tIns="91425" rIns="91425" bIns="91425" anchor="ctr" anchorCtr="0">
            <a:noAutofit/>
          </a:bodyPr>
          <a:lstStyle/>
          <a:p>
            <a:endParaRPr/>
          </a:p>
        </p:txBody>
      </p:sp>
      <p:sp>
        <p:nvSpPr>
          <p:cNvPr id="20" name="Google Shape;20;p3"/>
          <p:cNvSpPr/>
          <p:nvPr/>
        </p:nvSpPr>
        <p:spPr>
          <a:xfrm>
            <a:off x="0" y="0"/>
            <a:ext cx="3474300" cy="530700"/>
          </a:xfrm>
          <a:prstGeom prst="rect">
            <a:avLst/>
          </a:prstGeom>
          <a:solidFill>
            <a:srgbClr val="18637B"/>
          </a:solidFill>
          <a:ln>
            <a:noFill/>
          </a:ln>
        </p:spPr>
        <p:txBody>
          <a:bodyPr spcFirstLastPara="1" wrap="square" lIns="91425" tIns="91425" rIns="91425" bIns="91425" anchor="ctr" anchorCtr="0">
            <a:noAutofit/>
          </a:bodyPr>
          <a:lstStyle/>
          <a:p>
            <a:endParaRPr>
              <a:solidFill>
                <a:srgbClr val="114454"/>
              </a:solidFill>
            </a:endParaRPr>
          </a:p>
        </p:txBody>
      </p:sp>
      <p:sp>
        <p:nvSpPr>
          <p:cNvPr id="21" name="Google Shape;21;p3"/>
          <p:cNvSpPr/>
          <p:nvPr/>
        </p:nvSpPr>
        <p:spPr>
          <a:xfrm>
            <a:off x="0" y="500626"/>
            <a:ext cx="3474300" cy="3824100"/>
          </a:xfrm>
          <a:prstGeom prst="rect">
            <a:avLst/>
          </a:prstGeom>
          <a:solidFill>
            <a:srgbClr val="124057"/>
          </a:solidFill>
          <a:ln>
            <a:noFill/>
          </a:ln>
        </p:spPr>
        <p:txBody>
          <a:bodyPr spcFirstLastPara="1" wrap="square" lIns="91425" tIns="91425" rIns="91425" bIns="91425" anchor="ctr" anchorCtr="0">
            <a:noAutofit/>
          </a:bodyPr>
          <a:lstStyle/>
          <a:p>
            <a:endParaRPr/>
          </a:p>
        </p:txBody>
      </p:sp>
      <p:sp>
        <p:nvSpPr>
          <p:cNvPr id="22" name="Google Shape;22;p3"/>
          <p:cNvSpPr/>
          <p:nvPr/>
        </p:nvSpPr>
        <p:spPr>
          <a:xfrm>
            <a:off x="0" y="4493604"/>
            <a:ext cx="3474300" cy="118200"/>
          </a:xfrm>
          <a:prstGeom prst="rect">
            <a:avLst/>
          </a:prstGeom>
          <a:solidFill>
            <a:srgbClr val="3B8D61"/>
          </a:solidFill>
          <a:ln>
            <a:noFill/>
          </a:ln>
        </p:spPr>
        <p:txBody>
          <a:bodyPr spcFirstLastPara="1" wrap="square" lIns="91425" tIns="91425" rIns="91425" bIns="91425" anchor="ctr" anchorCtr="0">
            <a:noAutofit/>
          </a:bodyPr>
          <a:lstStyle/>
          <a:p>
            <a:endParaRPr/>
          </a:p>
        </p:txBody>
      </p:sp>
      <p:sp>
        <p:nvSpPr>
          <p:cNvPr id="23" name="Google Shape;23;p3"/>
          <p:cNvSpPr/>
          <p:nvPr/>
        </p:nvSpPr>
        <p:spPr>
          <a:xfrm>
            <a:off x="0" y="4584075"/>
            <a:ext cx="3474300" cy="559500"/>
          </a:xfrm>
          <a:prstGeom prst="rect">
            <a:avLst/>
          </a:prstGeom>
          <a:solidFill>
            <a:srgbClr val="94BF6E"/>
          </a:solidFill>
          <a:ln>
            <a:noFill/>
          </a:ln>
        </p:spPr>
        <p:txBody>
          <a:bodyPr spcFirstLastPara="1" wrap="square" lIns="91425" tIns="91425" rIns="91425" bIns="91425" anchor="ctr" anchorCtr="0">
            <a:noAutofit/>
          </a:bodyPr>
          <a:lstStyle/>
          <a:p>
            <a:endParaRPr/>
          </a:p>
        </p:txBody>
      </p:sp>
      <p:sp>
        <p:nvSpPr>
          <p:cNvPr id="24" name="Google Shape;24;p3"/>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fld id="{00000000-1234-1234-1234-123412341234}" type="slidenum">
              <a:rPr lang="en"/>
              <a:pPr/>
              <a:t>‹nº›</a:t>
            </a:fld>
            <a:endParaRPr/>
          </a:p>
        </p:txBody>
      </p:sp>
    </p:spTree>
    <p:extLst>
      <p:ext uri="{BB962C8B-B14F-4D97-AF65-F5344CB8AC3E}">
        <p14:creationId xmlns:p14="http://schemas.microsoft.com/office/powerpoint/2010/main" val="1935901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7D698992-9F5B-4E9D-871D-4517B2EC8643}" type="datetimeFigureOut">
              <a:rPr lang="en-US" smtClean="0"/>
              <a:t>5/28/2020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pt-BR" smtClean="0"/>
              <a:pPr marL="0" lvl="0" indent="0" algn="ctr" rtl="0">
                <a:spcBef>
                  <a:spcPts val="0"/>
                </a:spcBef>
                <a:spcAft>
                  <a:spcPts val="0"/>
                </a:spcAft>
                <a:buNone/>
              </a:pPr>
              <a:t>‹nº›</a:t>
            </a:fld>
            <a:endParaRPr lang="pt-BR"/>
          </a:p>
        </p:txBody>
      </p:sp>
    </p:spTree>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D698992-9F5B-4E9D-871D-4517B2EC8643}" type="datetimeFigureOut">
              <a:rPr lang="en-US" smtClean="0"/>
              <a:t>5/28/2020</a:t>
            </a:fld>
            <a:endParaRPr lang="en-US"/>
          </a:p>
        </p:txBody>
      </p:sp>
      <p:sp>
        <p:nvSpPr>
          <p:cNvPr id="6" name="Slide Number Placeholder 5"/>
          <p:cNvSpPr>
            <a:spLocks noGrp="1"/>
          </p:cNvSpPr>
          <p:nvPr>
            <p:ph type="sldNum" sz="quarter" idx="11"/>
          </p:nvPr>
        </p:nvSpPr>
        <p:spPr/>
        <p:txBody>
          <a:bodyPr/>
          <a:lstStyle/>
          <a:p>
            <a:pPr marL="0" lvl="0" indent="0" algn="ctr" rtl="0">
              <a:spcBef>
                <a:spcPts val="0"/>
              </a:spcBef>
              <a:spcAft>
                <a:spcPts val="0"/>
              </a:spcAft>
              <a:buNone/>
            </a:pPr>
            <a:fld id="{00000000-1234-1234-1234-123412341234}" type="slidenum">
              <a:rPr lang="pt-BR" smtClean="0"/>
              <a:pPr marL="0" lvl="0" indent="0" algn="ctr" rtl="0">
                <a:spcBef>
                  <a:spcPts val="0"/>
                </a:spcBef>
                <a:spcAft>
                  <a:spcPts val="0"/>
                </a:spcAft>
                <a:buNone/>
              </a:pPr>
              <a:t>‹nº›</a:t>
            </a:fld>
            <a:endParaRPr lang="pt-BR"/>
          </a:p>
        </p:txBody>
      </p:sp>
      <p:sp>
        <p:nvSpPr>
          <p:cNvPr id="7" name="Footer Placeholder 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715001" y="296465"/>
            <a:ext cx="3008313" cy="871538"/>
          </a:xfrm>
        </p:spPr>
        <p:txBody>
          <a:bodyPr anchor="b"/>
          <a:lstStyle>
            <a:lvl1pPr algn="l">
              <a:defRPr sz="2000" b="1">
                <a:ln>
                  <a:noFill/>
                </a:ln>
                <a:solidFill>
                  <a:srgbClr val="FF7605"/>
                </a:solidFill>
                <a:effectLst/>
              </a:defRPr>
            </a:lvl1pPr>
          </a:lstStyle>
          <a:p>
            <a:r>
              <a:rPr lang="pt-BR" smtClean="0"/>
              <a:t>Clique para editar o título mestre</a:t>
            </a:r>
            <a:endParaRPr lang="en-US" dirty="0"/>
          </a:p>
        </p:txBody>
      </p:sp>
      <p:sp>
        <p:nvSpPr>
          <p:cNvPr id="4" name="Text Placeholder 3"/>
          <p:cNvSpPr>
            <a:spLocks noGrp="1"/>
          </p:cNvSpPr>
          <p:nvPr>
            <p:ph type="body" sz="half" idx="2"/>
          </p:nvPr>
        </p:nvSpPr>
        <p:spPr>
          <a:xfrm>
            <a:off x="5715001" y="1168003"/>
            <a:ext cx="3008313" cy="3289697"/>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4" name="Content Placeholder 13"/>
          <p:cNvSpPr>
            <a:spLocks noGrp="1"/>
          </p:cNvSpPr>
          <p:nvPr>
            <p:ph sz="quarter" idx="13"/>
          </p:nvPr>
        </p:nvSpPr>
        <p:spPr>
          <a:xfrm>
            <a:off x="914400" y="285750"/>
            <a:ext cx="4800600" cy="44577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9" name="Date Placeholder 8"/>
          <p:cNvSpPr>
            <a:spLocks noGrp="1"/>
          </p:cNvSpPr>
          <p:nvPr>
            <p:ph type="dt" sz="half" idx="14"/>
          </p:nvPr>
        </p:nvSpPr>
        <p:spPr/>
        <p:txBody>
          <a:bodyPr/>
          <a:lstStyle/>
          <a:p>
            <a:fld id="{7D698992-9F5B-4E9D-871D-4517B2EC8643}" type="datetimeFigureOut">
              <a:rPr lang="en-US" smtClean="0"/>
              <a:t>5/28/2020</a:t>
            </a:fld>
            <a:endParaRPr lang="en-US"/>
          </a:p>
        </p:txBody>
      </p:sp>
      <p:sp>
        <p:nvSpPr>
          <p:cNvPr id="10" name="Slide Number Placeholder 9"/>
          <p:cNvSpPr>
            <a:spLocks noGrp="1"/>
          </p:cNvSpPr>
          <p:nvPr>
            <p:ph type="sldNum" sz="quarter" idx="15"/>
          </p:nvPr>
        </p:nvSpPr>
        <p:spPr/>
        <p:txBody>
          <a:bodyPr/>
          <a:lstStyle/>
          <a:p>
            <a:pPr marL="0" lvl="0" indent="0" algn="ctr" rtl="0">
              <a:spcBef>
                <a:spcPts val="0"/>
              </a:spcBef>
              <a:spcAft>
                <a:spcPts val="0"/>
              </a:spcAft>
              <a:buNone/>
            </a:pPr>
            <a:fld id="{00000000-1234-1234-1234-123412341234}" type="slidenum">
              <a:rPr lang="pt-BR" smtClean="0"/>
              <a:pPr marL="0" lvl="0" indent="0" algn="ctr" rtl="0">
                <a:spcBef>
                  <a:spcPts val="0"/>
                </a:spcBef>
                <a:spcAft>
                  <a:spcPts val="0"/>
                </a:spcAft>
                <a:buNone/>
              </a:pPr>
              <a:t>‹nº›</a:t>
            </a:fld>
            <a:endParaRPr lang="pt-BR"/>
          </a:p>
        </p:txBody>
      </p:sp>
      <p:sp>
        <p:nvSpPr>
          <p:cNvPr id="13" name="Footer Placeholder 12"/>
          <p:cNvSpPr>
            <a:spLocks noGrp="1"/>
          </p:cNvSpPr>
          <p:nvPr>
            <p:ph type="ftr" sz="quarter" idx="16"/>
          </p:nvPr>
        </p:nvSpPr>
        <p:spPr/>
        <p:txBody>
          <a:bodyPr/>
          <a:lstStyle/>
          <a:p>
            <a:endParaRPr lang="en-US"/>
          </a:p>
        </p:txBody>
      </p:sp>
    </p:spTree>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19200" y="3468565"/>
            <a:ext cx="5486400" cy="303335"/>
          </a:xfrm>
        </p:spPr>
        <p:txBody>
          <a:bodyPr bIns="0" anchor="b"/>
          <a:lstStyle>
            <a:lvl1pPr algn="l">
              <a:defRPr sz="2000" b="1">
                <a:ln w="12700">
                  <a:noFill/>
                </a:ln>
                <a:solidFill>
                  <a:schemeClr val="tx1"/>
                </a:solidFill>
                <a:effectLst/>
              </a:defRPr>
            </a:lvl1pPr>
          </a:lstStyle>
          <a:p>
            <a:r>
              <a:rPr lang="pt-BR" smtClean="0"/>
              <a:t>Clique para editar o título mestre</a:t>
            </a:r>
            <a:endParaRPr lang="en-US" dirty="0"/>
          </a:p>
        </p:txBody>
      </p:sp>
      <p:sp>
        <p:nvSpPr>
          <p:cNvPr id="3" name="Picture Placeholder 2"/>
          <p:cNvSpPr>
            <a:spLocks noGrp="1"/>
          </p:cNvSpPr>
          <p:nvPr>
            <p:ph type="pic" idx="1"/>
          </p:nvPr>
        </p:nvSpPr>
        <p:spPr>
          <a:xfrm>
            <a:off x="1323975" y="285750"/>
            <a:ext cx="5867400" cy="30610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a:p>
        </p:txBody>
      </p:sp>
      <p:sp>
        <p:nvSpPr>
          <p:cNvPr id="4" name="Text Placeholder 3"/>
          <p:cNvSpPr>
            <a:spLocks noGrp="1"/>
          </p:cNvSpPr>
          <p:nvPr>
            <p:ph type="body" sz="half" idx="2"/>
          </p:nvPr>
        </p:nvSpPr>
        <p:spPr>
          <a:xfrm>
            <a:off x="1219200" y="3771900"/>
            <a:ext cx="4038600" cy="10287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7D698992-9F5B-4E9D-871D-4517B2EC8643}"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pt-BR" smtClean="0"/>
              <a:pPr marL="0" lvl="0" indent="0" algn="ctr" rtl="0">
                <a:spcBef>
                  <a:spcPts val="0"/>
                </a:spcBef>
                <a:spcAft>
                  <a:spcPts val="0"/>
                </a:spcAft>
                <a:buNone/>
              </a:pPr>
              <a:t>‹nº›</a:t>
            </a:fld>
            <a:endParaRPr lang="pt-BR"/>
          </a:p>
        </p:txBody>
      </p:sp>
    </p:spTree>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7D698992-9F5B-4E9D-871D-4517B2EC8643}"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pt-BR" smtClean="0"/>
              <a:pPr marL="0" lvl="0" indent="0" algn="ctr" rtl="0">
                <a:spcBef>
                  <a:spcPts val="0"/>
                </a:spcBef>
                <a:spcAft>
                  <a:spcPts val="0"/>
                </a:spcAft>
                <a:buNone/>
              </a:pPr>
              <a:t>‹nº›</a:t>
            </a:fld>
            <a:endParaRPr lang="pt-BR"/>
          </a:p>
        </p:txBody>
      </p:sp>
    </p:spTree>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pt-BR" smtClean="0"/>
              <a:t>Clique para editar o título mestre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7D698992-9F5B-4E9D-871D-4517B2EC8643}"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pt-BR" smtClean="0"/>
              <a:pPr marL="0" lvl="0" indent="0" algn="ctr" rtl="0">
                <a:spcBef>
                  <a:spcPts val="0"/>
                </a:spcBef>
                <a:spcAft>
                  <a:spcPts val="0"/>
                </a:spcAft>
                <a:buNone/>
              </a:pPr>
              <a:t>‹nº›</a:t>
            </a:fld>
            <a:endParaRPr lang="pt-BR"/>
          </a:p>
        </p:txBody>
      </p:sp>
    </p:spTree>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2" name="Google Shape;12;p2"/>
          <p:cNvSpPr txBox="1">
            <a:spLocks noGrp="1"/>
          </p:cNvSpPr>
          <p:nvPr>
            <p:ph type="ctrTitle"/>
          </p:nvPr>
        </p:nvSpPr>
        <p:spPr>
          <a:xfrm>
            <a:off x="2710225" y="1310850"/>
            <a:ext cx="5476800" cy="2521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1"/>
        <p:cNvGrpSpPr/>
        <p:nvPr/>
      </p:nvGrpSpPr>
      <p:grpSpPr>
        <a:xfrm>
          <a:off x="0" y="0"/>
          <a:ext cx="0" cy="0"/>
          <a:chOff x="0" y="0"/>
          <a:chExt cx="0" cy="0"/>
        </a:xfrm>
      </p:grpSpPr>
      <p:sp>
        <p:nvSpPr>
          <p:cNvPr id="45" name="Google Shape;45;p7"/>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6" name="Google Shape;46;p7"/>
          <p:cNvSpPr txBox="1">
            <a:spLocks noGrp="1"/>
          </p:cNvSpPr>
          <p:nvPr>
            <p:ph type="body" idx="1"/>
          </p:nvPr>
        </p:nvSpPr>
        <p:spPr>
          <a:xfrm>
            <a:off x="1576275" y="1367175"/>
            <a:ext cx="3482400" cy="33825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47" name="Google Shape;47;p7"/>
          <p:cNvSpPr txBox="1">
            <a:spLocks noGrp="1"/>
          </p:cNvSpPr>
          <p:nvPr>
            <p:ph type="body" idx="2"/>
          </p:nvPr>
        </p:nvSpPr>
        <p:spPr>
          <a:xfrm>
            <a:off x="5268071" y="1367175"/>
            <a:ext cx="3482400" cy="33825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48" name="Google Shape;48;p7"/>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‹nº›</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
        <p:cNvGrpSpPr/>
        <p:nvPr/>
      </p:nvGrpSpPr>
      <p:grpSpPr>
        <a:xfrm>
          <a:off x="0" y="0"/>
          <a:ext cx="0" cy="0"/>
          <a:chOff x="0" y="0"/>
          <a:chExt cx="0" cy="0"/>
        </a:xfrm>
      </p:grpSpPr>
      <p:sp>
        <p:nvSpPr>
          <p:cNvPr id="29" name="Google Shape;29;p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0" name="Google Shape;30;p5"/>
          <p:cNvSpPr txBox="1">
            <a:spLocks noGrp="1"/>
          </p:cNvSpPr>
          <p:nvPr>
            <p:ph type="body" idx="1"/>
          </p:nvPr>
        </p:nvSpPr>
        <p:spPr>
          <a:xfrm>
            <a:off x="1556331" y="1349141"/>
            <a:ext cx="7085700" cy="29385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a:lvl1pPr>
            <a:lvl2pPr marL="914400" lvl="1" indent="-393700">
              <a:spcBef>
                <a:spcPts val="0"/>
              </a:spcBef>
              <a:spcAft>
                <a:spcPts val="0"/>
              </a:spcAft>
              <a:buSzPts val="2600"/>
              <a:buChar char="▫"/>
              <a:defRPr/>
            </a:lvl2pPr>
            <a:lvl3pPr marL="1371600" lvl="2" indent="-393700">
              <a:spcBef>
                <a:spcPts val="0"/>
              </a:spcBef>
              <a:spcAft>
                <a:spcPts val="0"/>
              </a:spcAft>
              <a:buSzPts val="2600"/>
              <a:buChar char="▫"/>
              <a:defRPr/>
            </a:lvl3pPr>
            <a:lvl4pPr marL="1828800" lvl="3" indent="-393700">
              <a:spcBef>
                <a:spcPts val="0"/>
              </a:spcBef>
              <a:spcAft>
                <a:spcPts val="0"/>
              </a:spcAft>
              <a:buSzPts val="2600"/>
              <a:buChar char="▫"/>
              <a:defRPr/>
            </a:lvl4pPr>
            <a:lvl5pPr marL="2286000" lvl="4" indent="-393700">
              <a:spcBef>
                <a:spcPts val="0"/>
              </a:spcBef>
              <a:spcAft>
                <a:spcPts val="0"/>
              </a:spcAft>
              <a:buSzPts val="2600"/>
              <a:buChar char="○"/>
              <a:defRPr/>
            </a:lvl5pPr>
            <a:lvl6pPr marL="2743200" lvl="5" indent="-393700">
              <a:spcBef>
                <a:spcPts val="0"/>
              </a:spcBef>
              <a:spcAft>
                <a:spcPts val="0"/>
              </a:spcAft>
              <a:buSzPts val="2600"/>
              <a:buChar char="■"/>
              <a:defRPr/>
            </a:lvl6pPr>
            <a:lvl7pPr marL="3200400" lvl="6" indent="-393700">
              <a:spcBef>
                <a:spcPts val="0"/>
              </a:spcBef>
              <a:spcAft>
                <a:spcPts val="0"/>
              </a:spcAft>
              <a:buSzPts val="2600"/>
              <a:buChar char="●"/>
              <a:defRPr/>
            </a:lvl7pPr>
            <a:lvl8pPr marL="3657600" lvl="7" indent="-393700">
              <a:spcBef>
                <a:spcPts val="0"/>
              </a:spcBef>
              <a:spcAft>
                <a:spcPts val="0"/>
              </a:spcAft>
              <a:buSzPts val="2600"/>
              <a:buChar char="○"/>
              <a:defRPr/>
            </a:lvl8pPr>
            <a:lvl9pPr marL="4114800" lvl="8" indent="-393700">
              <a:spcBef>
                <a:spcPts val="0"/>
              </a:spcBef>
              <a:spcAft>
                <a:spcPts val="0"/>
              </a:spcAft>
              <a:buSzPts val="2600"/>
              <a:buChar char="■"/>
              <a:defRPr/>
            </a:lvl9pPr>
          </a:lstStyle>
          <a:p>
            <a:endParaRPr/>
          </a:p>
        </p:txBody>
      </p:sp>
      <p:sp>
        <p:nvSpPr>
          <p:cNvPr id="31" name="Google Shape;31;p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‹nº›</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7"/>
        <p:cNvGrpSpPr/>
        <p:nvPr/>
      </p:nvGrpSpPr>
      <p:grpSpPr>
        <a:xfrm>
          <a:off x="0" y="0"/>
          <a:ext cx="0" cy="0"/>
          <a:chOff x="0" y="0"/>
          <a:chExt cx="0" cy="0"/>
        </a:xfrm>
      </p:grpSpPr>
      <p:sp>
        <p:nvSpPr>
          <p:cNvPr id="71" name="Google Shape;71;p10"/>
          <p:cNvSpPr txBox="1">
            <a:spLocks noGrp="1"/>
          </p:cNvSpPr>
          <p:nvPr>
            <p:ph type="body" idx="1"/>
          </p:nvPr>
        </p:nvSpPr>
        <p:spPr>
          <a:xfrm>
            <a:off x="1182200" y="4356200"/>
            <a:ext cx="7174500" cy="393600"/>
          </a:xfrm>
          <a:prstGeom prst="rect">
            <a:avLst/>
          </a:prstGeom>
        </p:spPr>
        <p:txBody>
          <a:bodyPr spcFirstLastPara="1" wrap="square" lIns="91425" tIns="91425" rIns="91425" bIns="91425" anchor="ctr" anchorCtr="0"/>
          <a:lstStyle>
            <a:lvl1pPr marL="457200" lvl="0" indent="-228600">
              <a:spcBef>
                <a:spcPts val="0"/>
              </a:spcBef>
              <a:spcAft>
                <a:spcPts val="0"/>
              </a:spcAft>
              <a:buClr>
                <a:srgbClr val="FFFFFF"/>
              </a:buClr>
              <a:buSzPts val="1600"/>
              <a:buNone/>
              <a:defRPr sz="1600">
                <a:solidFill>
                  <a:srgbClr val="FFFFFF"/>
                </a:solidFill>
              </a:defRPr>
            </a:lvl1pPr>
          </a:lstStyle>
          <a:p>
            <a:endParaRPr/>
          </a:p>
        </p:txBody>
      </p:sp>
      <p:sp>
        <p:nvSpPr>
          <p:cNvPr id="72" name="Google Shape;72;p10"/>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55"/>
        <p:cNvGrpSpPr/>
        <p:nvPr/>
      </p:nvGrpSpPr>
      <p:grpSpPr>
        <a:xfrm>
          <a:off x="0" y="0"/>
          <a:ext cx="0" cy="0"/>
          <a:chOff x="0" y="0"/>
          <a:chExt cx="0" cy="0"/>
        </a:xfrm>
      </p:grpSpPr>
      <p:sp>
        <p:nvSpPr>
          <p:cNvPr id="56" name="Google Shape;56;p7"/>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endParaRPr>
              <a:solidFill>
                <a:srgbClr val="114454"/>
              </a:solidFill>
            </a:endParaRPr>
          </a:p>
        </p:txBody>
      </p:sp>
      <p:sp>
        <p:nvSpPr>
          <p:cNvPr id="57" name="Google Shape;57;p7"/>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endParaRPr/>
          </a:p>
        </p:txBody>
      </p:sp>
      <p:sp>
        <p:nvSpPr>
          <p:cNvPr id="58" name="Google Shape;58;p7"/>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endParaRPr/>
          </a:p>
        </p:txBody>
      </p:sp>
      <p:sp>
        <p:nvSpPr>
          <p:cNvPr id="59" name="Google Shape;59;p7"/>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endParaRPr/>
          </a:p>
        </p:txBody>
      </p:sp>
      <p:sp>
        <p:nvSpPr>
          <p:cNvPr id="60" name="Google Shape;60;p7"/>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endParaRPr/>
          </a:p>
        </p:txBody>
      </p:sp>
      <p:cxnSp>
        <p:nvCxnSpPr>
          <p:cNvPr id="61" name="Google Shape;61;p7"/>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62" name="Google Shape;62;p7"/>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63" name="Google Shape;63;p7"/>
          <p:cNvSpPr txBox="1">
            <a:spLocks noGrp="1"/>
          </p:cNvSpPr>
          <p:nvPr>
            <p:ph type="body" idx="1"/>
          </p:nvPr>
        </p:nvSpPr>
        <p:spPr>
          <a:xfrm>
            <a:off x="1146025" y="1773300"/>
            <a:ext cx="2409900" cy="31527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4" name="Google Shape;64;p7"/>
          <p:cNvSpPr txBox="1">
            <a:spLocks noGrp="1"/>
          </p:cNvSpPr>
          <p:nvPr>
            <p:ph type="body" idx="2"/>
          </p:nvPr>
        </p:nvSpPr>
        <p:spPr>
          <a:xfrm>
            <a:off x="3679388" y="1773300"/>
            <a:ext cx="2409900" cy="31527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5" name="Google Shape;65;p7"/>
          <p:cNvSpPr txBox="1">
            <a:spLocks noGrp="1"/>
          </p:cNvSpPr>
          <p:nvPr>
            <p:ph type="body" idx="3"/>
          </p:nvPr>
        </p:nvSpPr>
        <p:spPr>
          <a:xfrm>
            <a:off x="6212750" y="1773300"/>
            <a:ext cx="2409900" cy="31527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6" name="Google Shape;66;p7"/>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fld id="{00000000-1234-1234-1234-123412341234}" type="slidenum">
              <a:rPr lang="en"/>
              <a:pPr/>
              <a:t>‹nº›</a:t>
            </a:fld>
            <a:endParaRPr/>
          </a:p>
        </p:txBody>
      </p:sp>
    </p:spTree>
    <p:extLst>
      <p:ext uri="{BB962C8B-B14F-4D97-AF65-F5344CB8AC3E}">
        <p14:creationId xmlns:p14="http://schemas.microsoft.com/office/powerpoint/2010/main" val="341501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7"/>
        <p:cNvGrpSpPr/>
        <p:nvPr/>
      </p:nvGrpSpPr>
      <p:grpSpPr>
        <a:xfrm>
          <a:off x="0" y="0"/>
          <a:ext cx="0" cy="0"/>
          <a:chOff x="0" y="0"/>
          <a:chExt cx="0" cy="0"/>
        </a:xfrm>
      </p:grpSpPr>
      <p:sp>
        <p:nvSpPr>
          <p:cNvPr id="68" name="Google Shape;68;p8"/>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endParaRPr>
              <a:solidFill>
                <a:srgbClr val="114454"/>
              </a:solidFill>
            </a:endParaRPr>
          </a:p>
        </p:txBody>
      </p:sp>
      <p:sp>
        <p:nvSpPr>
          <p:cNvPr id="69" name="Google Shape;69;p8"/>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endParaRPr/>
          </a:p>
        </p:txBody>
      </p:sp>
      <p:sp>
        <p:nvSpPr>
          <p:cNvPr id="70" name="Google Shape;70;p8"/>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endParaRPr/>
          </a:p>
        </p:txBody>
      </p:sp>
      <p:sp>
        <p:nvSpPr>
          <p:cNvPr id="71" name="Google Shape;71;p8"/>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endParaRPr/>
          </a:p>
        </p:txBody>
      </p:sp>
      <p:sp>
        <p:nvSpPr>
          <p:cNvPr id="72" name="Google Shape;72;p8"/>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endParaRPr/>
          </a:p>
        </p:txBody>
      </p:sp>
      <p:cxnSp>
        <p:nvCxnSpPr>
          <p:cNvPr id="73" name="Google Shape;73;p8"/>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74" name="Google Shape;74;p8"/>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75" name="Google Shape;75;p8"/>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fld id="{00000000-1234-1234-1234-123412341234}" type="slidenum">
              <a:rPr lang="en"/>
              <a:pPr/>
              <a:t>‹nº›</a:t>
            </a:fld>
            <a:endParaRPr/>
          </a:p>
        </p:txBody>
      </p:sp>
    </p:spTree>
    <p:extLst>
      <p:ext uri="{BB962C8B-B14F-4D97-AF65-F5344CB8AC3E}">
        <p14:creationId xmlns:p14="http://schemas.microsoft.com/office/powerpoint/2010/main" val="163235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6"/>
        <p:cNvGrpSpPr/>
        <p:nvPr/>
      </p:nvGrpSpPr>
      <p:grpSpPr>
        <a:xfrm>
          <a:off x="0" y="0"/>
          <a:ext cx="0" cy="0"/>
          <a:chOff x="0" y="0"/>
          <a:chExt cx="0" cy="0"/>
        </a:xfrm>
      </p:grpSpPr>
      <p:sp>
        <p:nvSpPr>
          <p:cNvPr id="77" name="Google Shape;77;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800"/>
              <a:buNone/>
              <a:defRPr sz="1800"/>
            </a:lvl1pPr>
          </a:lstStyle>
          <a:p>
            <a:endParaRPr/>
          </a:p>
        </p:txBody>
      </p:sp>
      <p:sp>
        <p:nvSpPr>
          <p:cNvPr id="78" name="Google Shape;78;p9"/>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endParaRPr>
              <a:solidFill>
                <a:srgbClr val="114454"/>
              </a:solidFill>
            </a:endParaRPr>
          </a:p>
        </p:txBody>
      </p:sp>
      <p:sp>
        <p:nvSpPr>
          <p:cNvPr id="79" name="Google Shape;79;p9"/>
          <p:cNvSpPr/>
          <p:nvPr/>
        </p:nvSpPr>
        <p:spPr>
          <a:xfrm>
            <a:off x="0" y="500625"/>
            <a:ext cx="247200" cy="1058700"/>
          </a:xfrm>
          <a:prstGeom prst="rect">
            <a:avLst/>
          </a:prstGeom>
          <a:solidFill>
            <a:srgbClr val="124057"/>
          </a:solidFill>
          <a:ln>
            <a:noFill/>
          </a:ln>
        </p:spPr>
        <p:txBody>
          <a:bodyPr spcFirstLastPara="1" wrap="square" lIns="91425" tIns="91425" rIns="91425" bIns="91425" anchor="ctr" anchorCtr="0">
            <a:noAutofit/>
          </a:bodyPr>
          <a:lstStyle/>
          <a:p>
            <a:endParaRPr/>
          </a:p>
        </p:txBody>
      </p:sp>
      <p:sp>
        <p:nvSpPr>
          <p:cNvPr id="80" name="Google Shape;80;p9"/>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endParaRPr/>
          </a:p>
        </p:txBody>
      </p:sp>
      <p:sp>
        <p:nvSpPr>
          <p:cNvPr id="81" name="Google Shape;81;p9"/>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endParaRPr/>
          </a:p>
        </p:txBody>
      </p:sp>
      <p:sp>
        <p:nvSpPr>
          <p:cNvPr id="82" name="Google Shape;82;p9"/>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endParaRPr/>
          </a:p>
        </p:txBody>
      </p:sp>
      <p:sp>
        <p:nvSpPr>
          <p:cNvPr id="83" name="Google Shape;83;p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fld id="{00000000-1234-1234-1234-123412341234}" type="slidenum">
              <a:rPr lang="en"/>
              <a:pPr/>
              <a:t>‹nº›</a:t>
            </a:fld>
            <a:endParaRPr/>
          </a:p>
        </p:txBody>
      </p:sp>
    </p:spTree>
    <p:extLst>
      <p:ext uri="{BB962C8B-B14F-4D97-AF65-F5344CB8AC3E}">
        <p14:creationId xmlns:p14="http://schemas.microsoft.com/office/powerpoint/2010/main" val="425574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endParaRPr>
              <a:solidFill>
                <a:srgbClr val="114454"/>
              </a:solidFill>
            </a:endParaRPr>
          </a:p>
        </p:txBody>
      </p:sp>
      <p:sp>
        <p:nvSpPr>
          <p:cNvPr id="86" name="Google Shape;86;p10"/>
          <p:cNvSpPr/>
          <p:nvPr/>
        </p:nvSpPr>
        <p:spPr>
          <a:xfrm>
            <a:off x="0" y="500625"/>
            <a:ext cx="247200" cy="1058700"/>
          </a:xfrm>
          <a:prstGeom prst="rect">
            <a:avLst/>
          </a:prstGeom>
          <a:solidFill>
            <a:srgbClr val="124057"/>
          </a:solidFill>
          <a:ln>
            <a:noFill/>
          </a:ln>
        </p:spPr>
        <p:txBody>
          <a:bodyPr spcFirstLastPara="1" wrap="square" lIns="91425" tIns="91425" rIns="91425" bIns="91425" anchor="ctr" anchorCtr="0">
            <a:noAutofit/>
          </a:bodyPr>
          <a:lstStyle/>
          <a:p>
            <a:endParaRPr/>
          </a:p>
        </p:txBody>
      </p:sp>
      <p:sp>
        <p:nvSpPr>
          <p:cNvPr id="87" name="Google Shape;87;p10"/>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endParaRPr/>
          </a:p>
        </p:txBody>
      </p:sp>
      <p:sp>
        <p:nvSpPr>
          <p:cNvPr id="88" name="Google Shape;88;p10"/>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endParaRPr/>
          </a:p>
        </p:txBody>
      </p:sp>
      <p:sp>
        <p:nvSpPr>
          <p:cNvPr id="89" name="Google Shape;89;p10"/>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endParaRPr/>
          </a:p>
        </p:txBody>
      </p:sp>
      <p:sp>
        <p:nvSpPr>
          <p:cNvPr id="90" name="Google Shape;90;p1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fld id="{00000000-1234-1234-1234-123412341234}" type="slidenum">
              <a:rPr lang="en"/>
              <a:pPr/>
              <a:t>‹nº›</a:t>
            </a:fld>
            <a:endParaRPr/>
          </a:p>
        </p:txBody>
      </p:sp>
    </p:spTree>
    <p:extLst>
      <p:ext uri="{BB962C8B-B14F-4D97-AF65-F5344CB8AC3E}">
        <p14:creationId xmlns:p14="http://schemas.microsoft.com/office/powerpoint/2010/main" val="2519670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4288500"/>
            <a:ext cx="9144000" cy="247500"/>
          </a:xfrm>
          <a:prstGeom prst="rect">
            <a:avLst/>
          </a:prstGeom>
          <a:solidFill>
            <a:srgbClr val="165751"/>
          </a:solidFill>
          <a:ln>
            <a:noFill/>
          </a:ln>
        </p:spPr>
        <p:txBody>
          <a:bodyPr spcFirstLastPara="1" wrap="square" lIns="91425" tIns="91425" rIns="91425" bIns="91425" anchor="ctr" anchorCtr="0">
            <a:noAutofit/>
          </a:bodyPr>
          <a:lstStyle/>
          <a:p>
            <a:endParaRPr/>
          </a:p>
        </p:txBody>
      </p:sp>
      <p:sp>
        <p:nvSpPr>
          <p:cNvPr id="11" name="Google Shape;11;p2"/>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endParaRPr>
              <a:solidFill>
                <a:srgbClr val="114454"/>
              </a:solidFill>
            </a:endParaRPr>
          </a:p>
        </p:txBody>
      </p:sp>
      <p:sp>
        <p:nvSpPr>
          <p:cNvPr id="12" name="Google Shape;12;p2"/>
          <p:cNvSpPr/>
          <p:nvPr/>
        </p:nvSpPr>
        <p:spPr>
          <a:xfrm>
            <a:off x="0" y="500626"/>
            <a:ext cx="9144000" cy="3824100"/>
          </a:xfrm>
          <a:prstGeom prst="rect">
            <a:avLst/>
          </a:prstGeom>
          <a:solidFill>
            <a:srgbClr val="124057"/>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0" y="4493605"/>
            <a:ext cx="9144000" cy="118200"/>
          </a:xfrm>
          <a:prstGeom prst="rect">
            <a:avLst/>
          </a:prstGeom>
          <a:solidFill>
            <a:srgbClr val="3B8D61"/>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0" y="4584075"/>
            <a:ext cx="9144000" cy="559500"/>
          </a:xfrm>
          <a:prstGeom prst="rect">
            <a:avLst/>
          </a:prstGeom>
          <a:solidFill>
            <a:srgbClr val="94BF6E"/>
          </a:solidFill>
          <a:ln>
            <a:noFill/>
          </a:ln>
        </p:spPr>
        <p:txBody>
          <a:bodyPr spcFirstLastPara="1" wrap="square" lIns="91425" tIns="91425" rIns="91425" bIns="91425" anchor="ctr" anchorCtr="0">
            <a:noAutofit/>
          </a:bodyPr>
          <a:lstStyle/>
          <a:p>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wrap="square" lIns="91425" tIns="91425" rIns="91425" bIns="91425" anchor="b" anchorCtr="0"/>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346063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26" name="Google Shape;26;p4"/>
          <p:cNvSpPr/>
          <p:nvPr/>
        </p:nvSpPr>
        <p:spPr>
          <a:xfrm>
            <a:off x="0" y="1148250"/>
            <a:ext cx="9144000" cy="2847000"/>
          </a:xfrm>
          <a:prstGeom prst="rect">
            <a:avLst/>
          </a:prstGeom>
          <a:solidFill>
            <a:srgbClr val="165751"/>
          </a:solidFill>
          <a:ln>
            <a:noFill/>
          </a:ln>
        </p:spPr>
        <p:txBody>
          <a:bodyPr spcFirstLastPara="1" wrap="square" lIns="91425" tIns="91425" rIns="91425" bIns="91425" anchor="ctr" anchorCtr="0">
            <a:noAutofit/>
          </a:bodyPr>
          <a:lstStyle/>
          <a:p>
            <a:endParaRPr/>
          </a:p>
        </p:txBody>
      </p:sp>
      <p:sp>
        <p:nvSpPr>
          <p:cNvPr id="27" name="Google Shape;27;p4"/>
          <p:cNvSpPr/>
          <p:nvPr/>
        </p:nvSpPr>
        <p:spPr>
          <a:xfrm>
            <a:off x="3398538" y="1599538"/>
            <a:ext cx="2346925" cy="1944425"/>
          </a:xfrm>
          <a:prstGeom prst="rect">
            <a:avLst/>
          </a:prstGeom>
        </p:spPr>
        <p:txBody>
          <a:bodyPr>
            <a:prstTxWarp prst="textPlain">
              <a:avLst/>
            </a:prstTxWarp>
          </a:bodyPr>
          <a:lstStyle/>
          <a:p>
            <a:pPr algn="ctr"/>
            <a:r>
              <a:rPr>
                <a:solidFill>
                  <a:srgbClr val="0E3142">
                    <a:alpha val="20380"/>
                  </a:srgbClr>
                </a:solidFill>
                <a:latin typeface="Impact"/>
              </a:rPr>
              <a:t>“</a:t>
            </a:r>
          </a:p>
        </p:txBody>
      </p:sp>
      <p:sp>
        <p:nvSpPr>
          <p:cNvPr id="28" name="Google Shape;28;p4"/>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endParaRPr>
              <a:solidFill>
                <a:srgbClr val="114454"/>
              </a:solidFill>
            </a:endParaRPr>
          </a:p>
        </p:txBody>
      </p:sp>
      <p:sp>
        <p:nvSpPr>
          <p:cNvPr id="29" name="Google Shape;29;p4"/>
          <p:cNvSpPr/>
          <p:nvPr/>
        </p:nvSpPr>
        <p:spPr>
          <a:xfrm>
            <a:off x="0" y="500625"/>
            <a:ext cx="9144000" cy="732000"/>
          </a:xfrm>
          <a:prstGeom prst="rect">
            <a:avLst/>
          </a:prstGeom>
          <a:solidFill>
            <a:srgbClr val="124057"/>
          </a:solidFill>
          <a:ln>
            <a:noFill/>
          </a:ln>
        </p:spPr>
        <p:txBody>
          <a:bodyPr spcFirstLastPara="1" wrap="square" lIns="91425" tIns="91425" rIns="91425" bIns="91425" anchor="ctr" anchorCtr="0">
            <a:noAutofit/>
          </a:bodyPr>
          <a:lstStyle/>
          <a:p>
            <a:endParaRPr/>
          </a:p>
        </p:txBody>
      </p:sp>
      <p:sp>
        <p:nvSpPr>
          <p:cNvPr id="30" name="Google Shape;30;p4"/>
          <p:cNvSpPr/>
          <p:nvPr/>
        </p:nvSpPr>
        <p:spPr>
          <a:xfrm>
            <a:off x="0" y="3962800"/>
            <a:ext cx="9144000" cy="370200"/>
          </a:xfrm>
          <a:prstGeom prst="rect">
            <a:avLst/>
          </a:prstGeom>
          <a:solidFill>
            <a:srgbClr val="3B8D61"/>
          </a:solidFill>
          <a:ln>
            <a:noFill/>
          </a:ln>
        </p:spPr>
        <p:txBody>
          <a:bodyPr spcFirstLastPara="1" wrap="square" lIns="91425" tIns="91425" rIns="91425" bIns="91425" anchor="ctr" anchorCtr="0">
            <a:noAutofit/>
          </a:bodyPr>
          <a:lstStyle/>
          <a:p>
            <a:endParaRPr/>
          </a:p>
        </p:txBody>
      </p:sp>
      <p:sp>
        <p:nvSpPr>
          <p:cNvPr id="31" name="Google Shape;31;p4"/>
          <p:cNvSpPr/>
          <p:nvPr/>
        </p:nvSpPr>
        <p:spPr>
          <a:xfrm>
            <a:off x="0" y="4333125"/>
            <a:ext cx="9144000" cy="810300"/>
          </a:xfrm>
          <a:prstGeom prst="rect">
            <a:avLst/>
          </a:prstGeom>
          <a:solidFill>
            <a:srgbClr val="94BF6E"/>
          </a:solidFill>
          <a:ln>
            <a:noFill/>
          </a:ln>
        </p:spPr>
        <p:txBody>
          <a:bodyPr spcFirstLastPara="1" wrap="square" lIns="91425" tIns="91425" rIns="91425" bIns="91425" anchor="ctr" anchorCtr="0">
            <a:noAutofit/>
          </a:bodyPr>
          <a:lstStyle/>
          <a:p>
            <a:endParaRPr/>
          </a:p>
        </p:txBody>
      </p:sp>
      <p:sp>
        <p:nvSpPr>
          <p:cNvPr id="32" name="Google Shape;32;p4"/>
          <p:cNvSpPr txBox="1">
            <a:spLocks noGrp="1"/>
          </p:cNvSpPr>
          <p:nvPr>
            <p:ph type="body" idx="1"/>
          </p:nvPr>
        </p:nvSpPr>
        <p:spPr>
          <a:xfrm>
            <a:off x="1556175" y="2300275"/>
            <a:ext cx="6031800" cy="605100"/>
          </a:xfrm>
          <a:prstGeom prst="rect">
            <a:avLst/>
          </a:prstGeom>
        </p:spPr>
        <p:txBody>
          <a:bodyPr spcFirstLastPara="1" wrap="square" lIns="91425" tIns="91425" rIns="91425" bIns="91425" anchor="ctr" anchorCtr="0"/>
          <a:lstStyle>
            <a:lvl1pPr marL="457200" lvl="0" indent="-355600" algn="ctr" rtl="0">
              <a:spcBef>
                <a:spcPts val="600"/>
              </a:spcBef>
              <a:spcAft>
                <a:spcPts val="0"/>
              </a:spcAft>
              <a:buClr>
                <a:srgbClr val="FFFFFF"/>
              </a:buClr>
              <a:buSzPts val="2000"/>
              <a:buChar char="▪"/>
              <a:defRPr sz="2000">
                <a:solidFill>
                  <a:srgbClr val="FFFFFF"/>
                </a:solidFill>
              </a:defRPr>
            </a:lvl1pPr>
            <a:lvl2pPr marL="914400" lvl="1" indent="-355600" algn="ctr" rtl="0">
              <a:spcBef>
                <a:spcPts val="0"/>
              </a:spcBef>
              <a:spcAft>
                <a:spcPts val="0"/>
              </a:spcAft>
              <a:buClr>
                <a:srgbClr val="FFFFFF"/>
              </a:buClr>
              <a:buSzPts val="2000"/>
              <a:buChar char="▫"/>
              <a:defRPr sz="2000">
                <a:solidFill>
                  <a:srgbClr val="FFFFFF"/>
                </a:solidFill>
              </a:defRPr>
            </a:lvl2pPr>
            <a:lvl3pPr marL="1371600" lvl="2" indent="-355600" algn="ctr" rtl="0">
              <a:spcBef>
                <a:spcPts val="0"/>
              </a:spcBef>
              <a:spcAft>
                <a:spcPts val="0"/>
              </a:spcAft>
              <a:buClr>
                <a:srgbClr val="FFFFFF"/>
              </a:buClr>
              <a:buSzPts val="2000"/>
              <a:buChar char="■"/>
              <a:defRPr sz="2000">
                <a:solidFill>
                  <a:srgbClr val="FFFFFF"/>
                </a:solidFill>
              </a:defRPr>
            </a:lvl3pPr>
            <a:lvl4pPr marL="1828800" lvl="3" indent="-355600" algn="ctr" rtl="0">
              <a:spcBef>
                <a:spcPts val="0"/>
              </a:spcBef>
              <a:spcAft>
                <a:spcPts val="0"/>
              </a:spcAft>
              <a:buClr>
                <a:srgbClr val="FFFFFF"/>
              </a:buClr>
              <a:buSzPts val="2000"/>
              <a:buChar char="●"/>
              <a:defRPr sz="2000">
                <a:solidFill>
                  <a:srgbClr val="FFFFFF"/>
                </a:solidFill>
              </a:defRPr>
            </a:lvl4pPr>
            <a:lvl5pPr marL="2286000" lvl="4" indent="-355600" algn="ctr" rtl="0">
              <a:spcBef>
                <a:spcPts val="0"/>
              </a:spcBef>
              <a:spcAft>
                <a:spcPts val="0"/>
              </a:spcAft>
              <a:buClr>
                <a:srgbClr val="FFFFFF"/>
              </a:buClr>
              <a:buSzPts val="2000"/>
              <a:buChar char="○"/>
              <a:defRPr sz="2000">
                <a:solidFill>
                  <a:srgbClr val="FFFFFF"/>
                </a:solidFill>
              </a:defRPr>
            </a:lvl5pPr>
            <a:lvl6pPr marL="2743200" lvl="5" indent="-355600" algn="ctr" rtl="0">
              <a:spcBef>
                <a:spcPts val="0"/>
              </a:spcBef>
              <a:spcAft>
                <a:spcPts val="0"/>
              </a:spcAft>
              <a:buClr>
                <a:srgbClr val="FFFFFF"/>
              </a:buClr>
              <a:buSzPts val="2000"/>
              <a:buChar char="■"/>
              <a:defRPr sz="2000">
                <a:solidFill>
                  <a:srgbClr val="FFFFFF"/>
                </a:solidFill>
              </a:defRPr>
            </a:lvl6pPr>
            <a:lvl7pPr marL="3200400" lvl="6" indent="-355600" algn="ctr" rtl="0">
              <a:spcBef>
                <a:spcPts val="0"/>
              </a:spcBef>
              <a:spcAft>
                <a:spcPts val="0"/>
              </a:spcAft>
              <a:buClr>
                <a:srgbClr val="FFFFFF"/>
              </a:buClr>
              <a:buSzPts val="2000"/>
              <a:buChar char="●"/>
              <a:defRPr sz="2000">
                <a:solidFill>
                  <a:srgbClr val="FFFFFF"/>
                </a:solidFill>
              </a:defRPr>
            </a:lvl7pPr>
            <a:lvl8pPr marL="3657600" lvl="7" indent="-355600" algn="ctr" rtl="0">
              <a:spcBef>
                <a:spcPts val="0"/>
              </a:spcBef>
              <a:spcAft>
                <a:spcPts val="0"/>
              </a:spcAft>
              <a:buClr>
                <a:srgbClr val="FFFFFF"/>
              </a:buClr>
              <a:buSzPts val="2000"/>
              <a:buChar char="○"/>
              <a:defRPr sz="2000">
                <a:solidFill>
                  <a:srgbClr val="FFFFFF"/>
                </a:solidFill>
              </a:defRPr>
            </a:lvl8pPr>
            <a:lvl9pPr marL="4114800" lvl="8" indent="-355600" algn="ctr">
              <a:spcBef>
                <a:spcPts val="0"/>
              </a:spcBef>
              <a:spcAft>
                <a:spcPts val="0"/>
              </a:spcAft>
              <a:buClr>
                <a:srgbClr val="FFFFFF"/>
              </a:buClr>
              <a:buSzPts val="2000"/>
              <a:buChar char="■"/>
              <a:defRPr sz="2000">
                <a:solidFill>
                  <a:srgbClr val="FFFFFF"/>
                </a:solidFill>
              </a:defRPr>
            </a:lvl9pPr>
          </a:lstStyle>
          <a:p>
            <a:endParaRPr/>
          </a:p>
        </p:txBody>
      </p:sp>
      <p:sp>
        <p:nvSpPr>
          <p:cNvPr id="33" name="Google Shape;33;p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fld id="{00000000-1234-1234-1234-123412341234}" type="slidenum">
              <a:rPr lang="en"/>
              <a:pPr/>
              <a:t>‹nº›</a:t>
            </a:fld>
            <a:endParaRPr/>
          </a:p>
        </p:txBody>
      </p:sp>
    </p:spTree>
    <p:extLst>
      <p:ext uri="{BB962C8B-B14F-4D97-AF65-F5344CB8AC3E}">
        <p14:creationId xmlns:p14="http://schemas.microsoft.com/office/powerpoint/2010/main" val="273603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35" name="Google Shape;35;p5"/>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endParaRPr>
              <a:solidFill>
                <a:srgbClr val="114454"/>
              </a:solidFill>
            </a:endParaRPr>
          </a:p>
        </p:txBody>
      </p:sp>
      <p:sp>
        <p:nvSpPr>
          <p:cNvPr id="36" name="Google Shape;36;p5"/>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endParaRPr/>
          </a:p>
        </p:txBody>
      </p:sp>
      <p:sp>
        <p:nvSpPr>
          <p:cNvPr id="37" name="Google Shape;37;p5"/>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endParaRPr/>
          </a:p>
        </p:txBody>
      </p:sp>
      <p:sp>
        <p:nvSpPr>
          <p:cNvPr id="38" name="Google Shape;38;p5"/>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endParaRPr/>
          </a:p>
        </p:txBody>
      </p:sp>
      <p:sp>
        <p:nvSpPr>
          <p:cNvPr id="39" name="Google Shape;39;p5"/>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endParaRPr/>
          </a:p>
        </p:txBody>
      </p:sp>
      <p:cxnSp>
        <p:nvCxnSpPr>
          <p:cNvPr id="40" name="Google Shape;40;p5"/>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41" name="Google Shape;41;p5"/>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wrap="square" lIns="91425" tIns="91425" rIns="91425" bIns="91425" anchor="t" anchorCtr="0"/>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43" name="Google Shape;43;p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fld id="{00000000-1234-1234-1234-123412341234}" type="slidenum">
              <a:rPr lang="en"/>
              <a:pPr/>
              <a:t>‹nº›</a:t>
            </a:fld>
            <a:endParaRPr/>
          </a:p>
        </p:txBody>
      </p:sp>
    </p:spTree>
    <p:extLst>
      <p:ext uri="{BB962C8B-B14F-4D97-AF65-F5344CB8AC3E}">
        <p14:creationId xmlns:p14="http://schemas.microsoft.com/office/powerpoint/2010/main" val="3765722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t="-13000" b="-13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1pPr>
            <a:lvl2pPr lvl="1">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2pPr>
            <a:lvl3pPr lvl="2">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3pPr>
            <a:lvl4pPr lvl="3">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4pPr>
            <a:lvl5pPr lvl="4">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5pPr>
            <a:lvl6pPr lvl="5">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6pPr>
            <a:lvl7pPr lvl="6">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7pPr>
            <a:lvl8pPr lvl="7">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8pPr>
            <a:lvl9pPr lvl="8">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1146025" y="1767275"/>
            <a:ext cx="7540800" cy="31587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114454"/>
              </a:buClr>
              <a:buSzPts val="3000"/>
              <a:buFont typeface="Nixie One"/>
              <a:buChar char="▪"/>
              <a:defRPr sz="3000">
                <a:solidFill>
                  <a:srgbClr val="114454"/>
                </a:solidFill>
                <a:latin typeface="Nixie One"/>
                <a:ea typeface="Nixie One"/>
                <a:cs typeface="Nixie One"/>
                <a:sym typeface="Nixie One"/>
              </a:defRPr>
            </a:lvl1pPr>
            <a:lvl2pPr marL="914400" lvl="1" indent="-381000">
              <a:spcBef>
                <a:spcPts val="0"/>
              </a:spcBef>
              <a:spcAft>
                <a:spcPts val="0"/>
              </a:spcAft>
              <a:buClr>
                <a:srgbClr val="114454"/>
              </a:buClr>
              <a:buSzPts val="2400"/>
              <a:buFont typeface="Nixie One"/>
              <a:buChar char="▫"/>
              <a:defRPr sz="2400">
                <a:solidFill>
                  <a:srgbClr val="114454"/>
                </a:solidFill>
                <a:latin typeface="Nixie One"/>
                <a:ea typeface="Nixie One"/>
                <a:cs typeface="Nixie One"/>
                <a:sym typeface="Nixie One"/>
              </a:defRPr>
            </a:lvl2pPr>
            <a:lvl3pPr marL="1371600" lvl="2" indent="-381000">
              <a:spcBef>
                <a:spcPts val="0"/>
              </a:spcBef>
              <a:spcAft>
                <a:spcPts val="0"/>
              </a:spcAft>
              <a:buClr>
                <a:srgbClr val="114454"/>
              </a:buClr>
              <a:buSzPts val="2400"/>
              <a:buFont typeface="Nixie One"/>
              <a:buChar char="■"/>
              <a:defRPr sz="2400">
                <a:solidFill>
                  <a:srgbClr val="114454"/>
                </a:solidFill>
                <a:latin typeface="Nixie One"/>
                <a:ea typeface="Nixie One"/>
                <a:cs typeface="Nixie One"/>
                <a:sym typeface="Nixie One"/>
              </a:defRPr>
            </a:lvl3pPr>
            <a:lvl4pPr marL="1828800" lvl="3"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4pPr>
            <a:lvl5pPr marL="2286000" lvl="4"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5pPr>
            <a:lvl6pPr marL="2743200" lvl="5"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6pPr>
            <a:lvl7pPr marL="3200400" lvl="6"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7pPr>
            <a:lvl8pPr marL="3657600" lvl="7"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8pPr>
            <a:lvl9pPr marL="4114800" lvl="8"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9pPr>
          </a:lstStyle>
          <a:p>
            <a:endParaRPr/>
          </a:p>
        </p:txBody>
      </p:sp>
      <p:sp>
        <p:nvSpPr>
          <p:cNvPr id="8" name="Google Shape;8;p1"/>
          <p:cNvSpPr txBox="1">
            <a:spLocks noGrp="1"/>
          </p:cNvSpPr>
          <p:nvPr>
            <p:ph type="sldNum" idx="12"/>
          </p:nvPr>
        </p:nvSpPr>
        <p:spPr>
          <a:xfrm>
            <a:off x="-51050" y="4819400"/>
            <a:ext cx="349200" cy="324000"/>
          </a:xfrm>
          <a:prstGeom prst="rect">
            <a:avLst/>
          </a:prstGeom>
          <a:noFill/>
          <a:ln>
            <a:noFill/>
          </a:ln>
        </p:spPr>
        <p:txBody>
          <a:bodyPr spcFirstLastPara="1" wrap="square" lIns="91425" tIns="91425" rIns="91425" bIns="91425" anchor="t" anchorCtr="0">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fld id="{00000000-1234-1234-1234-123412341234}" type="slidenum">
              <a:rPr lang="en"/>
              <a:pPr/>
              <a:t>‹nº›</a:t>
            </a:fld>
            <a:endParaRPr/>
          </a:p>
        </p:txBody>
      </p:sp>
    </p:spTree>
    <p:extLst>
      <p:ext uri="{BB962C8B-B14F-4D97-AF65-F5344CB8AC3E}">
        <p14:creationId xmlns:p14="http://schemas.microsoft.com/office/powerpoint/2010/main" val="885058619"/>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7" r:id="rId3"/>
    <p:sldLayoutId id="2147483668" r:id="rId4"/>
    <p:sldLayoutId id="2147483669" r:id="rId5"/>
    <p:sldLayoutId id="2147483670"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1pPr>
            <a:lvl2pPr lvl="1">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2pPr>
            <a:lvl3pPr lvl="2">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3pPr>
            <a:lvl4pPr lvl="3">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4pPr>
            <a:lvl5pPr lvl="4">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5pPr>
            <a:lvl6pPr lvl="5">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6pPr>
            <a:lvl7pPr lvl="6">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7pPr>
            <a:lvl8pPr lvl="7">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8pPr>
            <a:lvl9pPr lvl="8">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1146025" y="1767275"/>
            <a:ext cx="7540800" cy="31587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114454"/>
              </a:buClr>
              <a:buSzPts val="3000"/>
              <a:buFont typeface="Nixie One"/>
              <a:buChar char="▪"/>
              <a:defRPr sz="3000">
                <a:solidFill>
                  <a:srgbClr val="114454"/>
                </a:solidFill>
                <a:latin typeface="Nixie One"/>
                <a:ea typeface="Nixie One"/>
                <a:cs typeface="Nixie One"/>
                <a:sym typeface="Nixie One"/>
              </a:defRPr>
            </a:lvl1pPr>
            <a:lvl2pPr marL="914400" lvl="1" indent="-381000">
              <a:spcBef>
                <a:spcPts val="0"/>
              </a:spcBef>
              <a:spcAft>
                <a:spcPts val="0"/>
              </a:spcAft>
              <a:buClr>
                <a:srgbClr val="114454"/>
              </a:buClr>
              <a:buSzPts val="2400"/>
              <a:buFont typeface="Nixie One"/>
              <a:buChar char="▫"/>
              <a:defRPr sz="2400">
                <a:solidFill>
                  <a:srgbClr val="114454"/>
                </a:solidFill>
                <a:latin typeface="Nixie One"/>
                <a:ea typeface="Nixie One"/>
                <a:cs typeface="Nixie One"/>
                <a:sym typeface="Nixie One"/>
              </a:defRPr>
            </a:lvl2pPr>
            <a:lvl3pPr marL="1371600" lvl="2" indent="-381000">
              <a:spcBef>
                <a:spcPts val="0"/>
              </a:spcBef>
              <a:spcAft>
                <a:spcPts val="0"/>
              </a:spcAft>
              <a:buClr>
                <a:srgbClr val="114454"/>
              </a:buClr>
              <a:buSzPts val="2400"/>
              <a:buFont typeface="Nixie One"/>
              <a:buChar char="■"/>
              <a:defRPr sz="2400">
                <a:solidFill>
                  <a:srgbClr val="114454"/>
                </a:solidFill>
                <a:latin typeface="Nixie One"/>
                <a:ea typeface="Nixie One"/>
                <a:cs typeface="Nixie One"/>
                <a:sym typeface="Nixie One"/>
              </a:defRPr>
            </a:lvl3pPr>
            <a:lvl4pPr marL="1828800" lvl="3"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4pPr>
            <a:lvl5pPr marL="2286000" lvl="4"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5pPr>
            <a:lvl6pPr marL="2743200" lvl="5"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6pPr>
            <a:lvl7pPr marL="3200400" lvl="6"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7pPr>
            <a:lvl8pPr marL="3657600" lvl="7"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8pPr>
            <a:lvl9pPr marL="4114800" lvl="8"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9pPr>
          </a:lstStyle>
          <a:p>
            <a:endParaRPr/>
          </a:p>
        </p:txBody>
      </p:sp>
      <p:sp>
        <p:nvSpPr>
          <p:cNvPr id="8" name="Google Shape;8;p1"/>
          <p:cNvSpPr txBox="1">
            <a:spLocks noGrp="1"/>
          </p:cNvSpPr>
          <p:nvPr>
            <p:ph type="sldNum" idx="12"/>
          </p:nvPr>
        </p:nvSpPr>
        <p:spPr>
          <a:xfrm>
            <a:off x="-51050" y="4819400"/>
            <a:ext cx="349200" cy="324000"/>
          </a:xfrm>
          <a:prstGeom prst="rect">
            <a:avLst/>
          </a:prstGeom>
          <a:noFill/>
          <a:ln>
            <a:noFill/>
          </a:ln>
        </p:spPr>
        <p:txBody>
          <a:bodyPr spcFirstLastPara="1" wrap="square" lIns="91425" tIns="91425" rIns="91425" bIns="91425" anchor="t" anchorCtr="0">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fld id="{00000000-1234-1234-1234-123412341234}" type="slidenum">
              <a:rPr lang="en"/>
              <a:pPr/>
              <a:t>‹nº›</a:t>
            </a:fld>
            <a:endParaRPr/>
          </a:p>
        </p:txBody>
      </p:sp>
    </p:spTree>
    <p:extLst>
      <p:ext uri="{BB962C8B-B14F-4D97-AF65-F5344CB8AC3E}">
        <p14:creationId xmlns:p14="http://schemas.microsoft.com/office/powerpoint/2010/main" val="256627039"/>
      </p:ext>
    </p:extLst>
  </p:cSld>
  <p:clrMap bg1="lt1" tx1="dk1" bg2="dk2" tx2="lt2" accent1="accent1" accent2="accent2" accent3="accent3" accent4="accent4" accent5="accent5" accent6="accent6" hlink="hlink" folHlink="folHlink"/>
  <p:sldLayoutIdLst>
    <p:sldLayoutId id="2147483674" r:id="rId1"/>
    <p:sldLayoutId id="2147483676" r:id="rId2"/>
    <p:sldLayoutId id="2147483677" r:id="rId3"/>
    <p:sldLayoutId id="2147483678" r:id="rId4"/>
    <p:sldLayoutId id="2147483679" r:id="rId5"/>
    <p:sldLayoutId id="2147483680" r:id="rId6"/>
    <p:sldLayoutId id="2147483681" r:id="rId7"/>
    <p:sldLayoutId id="2147483682"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51435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51435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3943350"/>
            <a:ext cx="7239000" cy="85725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628650"/>
            <a:ext cx="7467600" cy="33147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Footer Placeholder 4"/>
          <p:cNvSpPr>
            <a:spLocks noGrp="1"/>
          </p:cNvSpPr>
          <p:nvPr>
            <p:ph type="ftr" sz="quarter" idx="3"/>
          </p:nvPr>
        </p:nvSpPr>
        <p:spPr>
          <a:xfrm>
            <a:off x="1259680" y="4914900"/>
            <a:ext cx="7162800" cy="17145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686800" y="4305300"/>
            <a:ext cx="381000" cy="273844"/>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pPr marL="0" lvl="0" indent="0" algn="ctr" rtl="0">
              <a:spcBef>
                <a:spcPts val="0"/>
              </a:spcBef>
              <a:spcAft>
                <a:spcPts val="0"/>
              </a:spcAft>
              <a:buNone/>
            </a:pPr>
            <a:fld id="{00000000-1234-1234-1234-123412341234}" type="slidenum">
              <a:rPr lang="pt-BR" smtClean="0"/>
              <a:pPr marL="0" lvl="0" indent="0" algn="ctr" rtl="0">
                <a:spcBef>
                  <a:spcPts val="0"/>
                </a:spcBef>
                <a:spcAft>
                  <a:spcPts val="0"/>
                </a:spcAft>
                <a:buNone/>
              </a:pPr>
              <a:t>‹nº›</a:t>
            </a:fld>
            <a:endParaRPr lang="pt-BR"/>
          </a:p>
        </p:txBody>
      </p:sp>
      <p:sp>
        <p:nvSpPr>
          <p:cNvPr id="16" name="Freeform 5"/>
          <p:cNvSpPr>
            <a:spLocks/>
          </p:cNvSpPr>
          <p:nvPr/>
        </p:nvSpPr>
        <p:spPr bwMode="auto">
          <a:xfrm>
            <a:off x="8453439" y="4286250"/>
            <a:ext cx="242887" cy="32385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870436" y="3587262"/>
            <a:ext cx="1969477" cy="228600"/>
          </a:xfrm>
          <a:prstGeom prst="rect">
            <a:avLst/>
          </a:prstGeom>
        </p:spPr>
        <p:txBody>
          <a:bodyPr vert="horz" lIns="91440" tIns="45720" rIns="91440" bIns="45720" rtlCol="0" anchor="ctr"/>
          <a:lstStyle>
            <a:lvl1pPr algn="l">
              <a:defRPr sz="1200">
                <a:solidFill>
                  <a:srgbClr val="FFFFFF"/>
                </a:solidFill>
              </a:defRPr>
            </a:lvl1pPr>
          </a:lstStyle>
          <a:p>
            <a:fld id="{7D698992-9F5B-4E9D-871D-4517B2EC8643}" type="datetimeFigureOut">
              <a:rPr lang="en-US" smtClean="0"/>
              <a:t>5/28/2020</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hf hdr="0" ftr="0" dt="0"/>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6.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6.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6.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8.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9.xml"/><Relationship Id="rId1" Type="http://schemas.openxmlformats.org/officeDocument/2006/relationships/vmlDrawing" Target="../drawings/vmlDrawing2.vml"/><Relationship Id="rId4" Type="http://schemas.openxmlformats.org/officeDocument/2006/relationships/image" Target="../media/image31.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2.xml"/><Relationship Id="rId1" Type="http://schemas.openxmlformats.org/officeDocument/2006/relationships/vmlDrawing" Target="../drawings/vmlDrawing3.vml"/><Relationship Id="rId4" Type="http://schemas.openxmlformats.org/officeDocument/2006/relationships/image" Target="../media/image32.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4" name="Retângulo 3"/>
          <p:cNvSpPr/>
          <p:nvPr/>
        </p:nvSpPr>
        <p:spPr>
          <a:xfrm>
            <a:off x="1691679" y="1253547"/>
            <a:ext cx="7094689" cy="2597731"/>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p:cNvPr>
          <p:cNvSpPr/>
          <p:nvPr/>
        </p:nvSpPr>
        <p:spPr>
          <a:xfrm>
            <a:off x="1538257" y="1556587"/>
            <a:ext cx="7128792" cy="1754326"/>
          </a:xfrm>
          <a:prstGeom prst="rect">
            <a:avLst/>
          </a:prstGeom>
        </p:spPr>
        <p:txBody>
          <a:bodyPr wrap="square">
            <a:spAutoFit/>
          </a:bodyPr>
          <a:lstStyle/>
          <a:p>
            <a:pPr algn="ctr" eaLnBrk="1" fontAlgn="auto" hangingPunct="1">
              <a:lnSpc>
                <a:spcPct val="150000"/>
              </a:lnSpc>
              <a:spcBef>
                <a:spcPts val="0"/>
              </a:spcBef>
              <a:spcAft>
                <a:spcPts val="0"/>
              </a:spcAft>
              <a:defRPr/>
            </a:pPr>
            <a:r>
              <a:rPr lang="pt-BR" sz="2400" b="1" spc="50" dirty="0">
                <a:ln w="13500">
                  <a:solidFill>
                    <a:schemeClr val="tx1">
                      <a:alpha val="6500"/>
                    </a:schemeClr>
                  </a:solidFill>
                  <a:prstDash val="solid"/>
                </a:ln>
                <a:solidFill>
                  <a:schemeClr val="tx1">
                    <a:alpha val="95000"/>
                  </a:schemeClr>
                </a:solidFill>
                <a:effectLst>
                  <a:innerShdw blurRad="50900" dist="38500" dir="13500000">
                    <a:srgbClr val="000000">
                      <a:alpha val="60000"/>
                    </a:srgbClr>
                  </a:innerShdw>
                </a:effectLst>
                <a:latin typeface="+mj-lt"/>
                <a:ea typeface="+mn-ea"/>
                <a:cs typeface="Times New Roman" pitchFamily="18" charset="0"/>
              </a:rPr>
              <a:t>AUDIÊNCIA PÚBLICA DE APRESENTAÇÃO DO RELATÓRIO  DETALHADO DO </a:t>
            </a:r>
            <a:endParaRPr lang="pt-BR" sz="2400" b="1" spc="50" dirty="0" smtClean="0">
              <a:ln w="13500">
                <a:solidFill>
                  <a:schemeClr val="tx1">
                    <a:alpha val="6500"/>
                  </a:schemeClr>
                </a:solidFill>
                <a:prstDash val="solid"/>
              </a:ln>
              <a:solidFill>
                <a:schemeClr val="tx1">
                  <a:alpha val="95000"/>
                </a:schemeClr>
              </a:solidFill>
              <a:effectLst>
                <a:innerShdw blurRad="50900" dist="38500" dir="13500000">
                  <a:srgbClr val="000000">
                    <a:alpha val="60000"/>
                  </a:srgbClr>
                </a:innerShdw>
              </a:effectLst>
              <a:latin typeface="+mj-lt"/>
              <a:ea typeface="+mn-ea"/>
              <a:cs typeface="Times New Roman" pitchFamily="18" charset="0"/>
            </a:endParaRPr>
          </a:p>
          <a:p>
            <a:pPr algn="ctr" eaLnBrk="1" fontAlgn="auto" hangingPunct="1">
              <a:lnSpc>
                <a:spcPct val="150000"/>
              </a:lnSpc>
              <a:spcBef>
                <a:spcPts val="0"/>
              </a:spcBef>
              <a:spcAft>
                <a:spcPts val="0"/>
              </a:spcAft>
              <a:defRPr/>
            </a:pPr>
            <a:r>
              <a:rPr lang="pt-BR" sz="2400" b="1" spc="50" dirty="0">
                <a:ln w="13500">
                  <a:solidFill>
                    <a:schemeClr val="tx1">
                      <a:alpha val="6500"/>
                    </a:schemeClr>
                  </a:solidFill>
                  <a:prstDash val="solid"/>
                </a:ln>
                <a:solidFill>
                  <a:schemeClr val="tx1">
                    <a:alpha val="95000"/>
                  </a:schemeClr>
                </a:solidFill>
                <a:effectLst>
                  <a:innerShdw blurRad="50900" dist="38500" dir="13500000">
                    <a:srgbClr val="000000">
                      <a:alpha val="60000"/>
                    </a:srgbClr>
                  </a:innerShdw>
                </a:effectLst>
                <a:latin typeface="+mj-lt"/>
                <a:ea typeface="+mn-ea"/>
                <a:cs typeface="Times New Roman" pitchFamily="18" charset="0"/>
              </a:rPr>
              <a:t>1</a:t>
            </a:r>
            <a:r>
              <a:rPr lang="pt-BR" sz="2400" b="1" spc="50" dirty="0" smtClean="0">
                <a:ln w="13500">
                  <a:solidFill>
                    <a:schemeClr val="tx1">
                      <a:alpha val="6500"/>
                    </a:schemeClr>
                  </a:solidFill>
                  <a:prstDash val="solid"/>
                </a:ln>
                <a:solidFill>
                  <a:schemeClr val="tx1">
                    <a:alpha val="95000"/>
                  </a:schemeClr>
                </a:solidFill>
                <a:effectLst>
                  <a:innerShdw blurRad="50900" dist="38500" dir="13500000">
                    <a:srgbClr val="000000">
                      <a:alpha val="60000"/>
                    </a:srgbClr>
                  </a:innerShdw>
                </a:effectLst>
                <a:latin typeface="+mj-lt"/>
                <a:ea typeface="+mn-ea"/>
                <a:cs typeface="Times New Roman" pitchFamily="18" charset="0"/>
              </a:rPr>
              <a:t>º  </a:t>
            </a:r>
            <a:r>
              <a:rPr lang="pt-BR" sz="2400" b="1" spc="50" dirty="0">
                <a:ln w="13500">
                  <a:solidFill>
                    <a:schemeClr val="tx1">
                      <a:alpha val="6500"/>
                    </a:schemeClr>
                  </a:solidFill>
                  <a:prstDash val="solid"/>
                </a:ln>
                <a:solidFill>
                  <a:schemeClr val="tx1">
                    <a:alpha val="95000"/>
                  </a:schemeClr>
                </a:solidFill>
                <a:effectLst>
                  <a:innerShdw blurRad="50900" dist="38500" dir="13500000">
                    <a:srgbClr val="000000">
                      <a:alpha val="60000"/>
                    </a:srgbClr>
                  </a:innerShdw>
                </a:effectLst>
                <a:latin typeface="+mj-lt"/>
                <a:ea typeface="+mn-ea"/>
                <a:cs typeface="Times New Roman" pitchFamily="18" charset="0"/>
              </a:rPr>
              <a:t>QUADRIMESTRE </a:t>
            </a:r>
            <a:r>
              <a:rPr lang="pt-BR" sz="2400" b="1" spc="50" dirty="0" smtClean="0">
                <a:ln w="13500">
                  <a:solidFill>
                    <a:schemeClr val="tx1">
                      <a:alpha val="6500"/>
                    </a:schemeClr>
                  </a:solidFill>
                  <a:prstDash val="solid"/>
                </a:ln>
                <a:solidFill>
                  <a:schemeClr val="tx1">
                    <a:alpha val="95000"/>
                  </a:schemeClr>
                </a:solidFill>
                <a:effectLst>
                  <a:innerShdw blurRad="50900" dist="38500" dir="13500000">
                    <a:srgbClr val="000000">
                      <a:alpha val="60000"/>
                    </a:srgbClr>
                  </a:innerShdw>
                </a:effectLst>
                <a:latin typeface="+mj-lt"/>
                <a:ea typeface="+mn-ea"/>
                <a:cs typeface="Times New Roman" pitchFamily="18" charset="0"/>
              </a:rPr>
              <a:t>2020</a:t>
            </a:r>
            <a:endParaRPr lang="pt-BR" sz="2400" b="1" spc="50" dirty="0">
              <a:ln w="13500">
                <a:solidFill>
                  <a:schemeClr val="tx1">
                    <a:alpha val="6500"/>
                  </a:schemeClr>
                </a:solidFill>
                <a:prstDash val="solid"/>
              </a:ln>
              <a:solidFill>
                <a:schemeClr val="tx1">
                  <a:alpha val="95000"/>
                </a:schemeClr>
              </a:solidFill>
              <a:effectLst>
                <a:innerShdw blurRad="50900" dist="38500" dir="13500000">
                  <a:srgbClr val="000000">
                    <a:alpha val="60000"/>
                  </a:srgbClr>
                </a:innerShdw>
              </a:effectLst>
              <a:latin typeface="+mj-lt"/>
              <a:ea typeface="+mn-ea"/>
              <a:cs typeface="Times New Roman" pitchFamily="18" charset="0"/>
            </a:endParaRPr>
          </a:p>
        </p:txBody>
      </p:sp>
      <p:sp>
        <p:nvSpPr>
          <p:cNvPr id="7" name="Subtítulo 2">
            <a:extLst/>
          </p:cNvPr>
          <p:cNvSpPr txBox="1">
            <a:spLocks/>
          </p:cNvSpPr>
          <p:nvPr/>
        </p:nvSpPr>
        <p:spPr>
          <a:xfrm>
            <a:off x="1043608" y="140094"/>
            <a:ext cx="7344816" cy="573088"/>
          </a:xfrm>
          <a:prstGeom prst="rect">
            <a:avLst/>
          </a:prstGeom>
          <a:noFill/>
          <a:ln>
            <a:noFill/>
          </a:ln>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Font typeface="Arial" pitchFamily="34" charset="0"/>
              <a:buNone/>
              <a:defRPr/>
            </a:pPr>
            <a:r>
              <a:rPr lang="pt-BR" sz="2800" b="1" dirty="0">
                <a:solidFill>
                  <a:schemeClr val="tx1"/>
                </a:solidFill>
                <a:effectLst>
                  <a:outerShdw blurRad="38100" dist="38100" dir="2700000" algn="tl">
                    <a:srgbClr val="C0C0C0"/>
                  </a:outerShdw>
                </a:effectLst>
                <a:latin typeface="+mj-lt"/>
                <a:cs typeface="Times New Roman" pitchFamily="18" charset="0"/>
              </a:rPr>
              <a:t>SECRETARIA DE ESTADO DE SAÚDE DE MATO GROSSO DO SUL</a:t>
            </a:r>
          </a:p>
        </p:txBody>
      </p:sp>
      <p:sp>
        <p:nvSpPr>
          <p:cNvPr id="8" name="Retângulo 6"/>
          <p:cNvSpPr>
            <a:spLocks noChangeArrowheads="1"/>
          </p:cNvSpPr>
          <p:nvPr/>
        </p:nvSpPr>
        <p:spPr bwMode="auto">
          <a:xfrm>
            <a:off x="3071874" y="3894090"/>
            <a:ext cx="48124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pt-BR" altLang="pt-BR" b="1" dirty="0">
                <a:latin typeface="Arial" charset="0"/>
              </a:rPr>
              <a:t>Fundamento Legal: Lei Complementar 141/12 – Art. 36</a:t>
            </a:r>
          </a:p>
          <a:p>
            <a:pPr algn="ctr" eaLnBrk="1" hangingPunct="1"/>
            <a:r>
              <a:rPr lang="pt-BR" altLang="pt-BR" b="1" dirty="0">
                <a:latin typeface="Arial" charset="0"/>
              </a:rPr>
              <a:t>Resolução CNS 459/12</a:t>
            </a:r>
          </a:p>
        </p:txBody>
      </p:sp>
      <p:pic>
        <p:nvPicPr>
          <p:cNvPr id="9" name="Picture 7" descr="C:\Users\ecleinea\Downloads\20190208_112236.jpg"/>
          <p:cNvPicPr>
            <a:picLocks noChangeAspect="1" noChangeArrowheads="1"/>
          </p:cNvPicPr>
          <p:nvPr/>
        </p:nvPicPr>
        <p:blipFill>
          <a:blip r:embed="rId3"/>
          <a:srcRect/>
          <a:stretch>
            <a:fillRect/>
          </a:stretch>
        </p:blipFill>
        <p:spPr bwMode="auto">
          <a:xfrm>
            <a:off x="611560" y="4587974"/>
            <a:ext cx="2879719" cy="44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Texto 9"/>
          <p:cNvSpPr>
            <a:spLocks noGrp="1"/>
          </p:cNvSpPr>
          <p:nvPr>
            <p:ph type="body" idx="2"/>
          </p:nvPr>
        </p:nvSpPr>
        <p:spPr>
          <a:xfrm>
            <a:off x="3563888" y="2796301"/>
            <a:ext cx="5544616" cy="1252314"/>
          </a:xfrm>
        </p:spPr>
        <p:txBody>
          <a:bodyPr/>
          <a:lstStyle/>
          <a:p>
            <a:pPr algn="just">
              <a:buFont typeface="Wingdings" panose="05000000000000000000" pitchFamily="2" charset="2"/>
              <a:buChar char="q"/>
            </a:pPr>
            <a:r>
              <a:rPr lang="pt-BR" sz="1200" dirty="0" smtClean="0">
                <a:solidFill>
                  <a:schemeClr val="tx1"/>
                </a:solidFill>
                <a:latin typeface="+mj-lt"/>
                <a:cs typeface="Arial" panose="020B0604020202020204" pitchFamily="34" charset="0"/>
              </a:rPr>
              <a:t>NOTAS TÉCNICAS DE SAÚDE BUCAL DO MANUAL DE CONDUTAS PARA ENFRENTAMENTO AO COVID-19, COM O OBJETIVO DE ORIENTAR E ATUALIZAR OS PROFISSIONAIS DE SAÚDE BUCAL.</a:t>
            </a:r>
            <a:endParaRPr lang="pt-BR" sz="1200" dirty="0">
              <a:solidFill>
                <a:schemeClr val="tx1"/>
              </a:solidFill>
              <a:latin typeface="+mj-lt"/>
              <a:cs typeface="Arial" panose="020B0604020202020204" pitchFamily="34" charset="0"/>
            </a:endParaRPr>
          </a:p>
        </p:txBody>
      </p:sp>
      <p:sp>
        <p:nvSpPr>
          <p:cNvPr id="11" name="Espaço Reservado para Texto 10"/>
          <p:cNvSpPr>
            <a:spLocks noGrp="1"/>
          </p:cNvSpPr>
          <p:nvPr>
            <p:ph type="body" idx="3"/>
          </p:nvPr>
        </p:nvSpPr>
        <p:spPr>
          <a:xfrm>
            <a:off x="3461454" y="1451594"/>
            <a:ext cx="5575042" cy="1368152"/>
          </a:xfrm>
        </p:spPr>
        <p:txBody>
          <a:bodyPr/>
          <a:lstStyle/>
          <a:p>
            <a:pPr algn="just">
              <a:buFont typeface="Wingdings" panose="05000000000000000000" pitchFamily="2" charset="2"/>
              <a:buChar char="q"/>
            </a:pPr>
            <a:r>
              <a:rPr lang="pt-BR" sz="1200" dirty="0" smtClean="0">
                <a:solidFill>
                  <a:schemeClr val="tx1"/>
                </a:solidFill>
                <a:latin typeface="+mn-lt"/>
              </a:rPr>
              <a:t>PARCERIA COM A PREFEITURA MUNICIPAL DE TRÊS LAGOAS, E TELESSAÚDE FORAM PRODUZIDOS 3 VÍDEOS PARA CAPACITAR OS CIRURGIÕES DENTISTAS, TÉCNICOS DE SAÚDE BUCAL, AUXILIARES DE SAÚDE BUCAL E PROFISSIONAIS DA LIMPEZA SOBRE BIOSSEGURANÇA EM ODONTOLOGIA EM TEMPOS DE COVID 19.</a:t>
            </a:r>
            <a:endParaRPr lang="pt-BR" sz="1200" dirty="0">
              <a:solidFill>
                <a:schemeClr val="tx1"/>
              </a:solidFill>
              <a:latin typeface="+mn-lt"/>
            </a:endParaRPr>
          </a:p>
        </p:txBody>
      </p:sp>
      <p:sp>
        <p:nvSpPr>
          <p:cNvPr id="12" name="Título 1"/>
          <p:cNvSpPr>
            <a:spLocks noGrp="1"/>
          </p:cNvSpPr>
          <p:nvPr>
            <p:ph type="title"/>
          </p:nvPr>
        </p:nvSpPr>
        <p:spPr>
          <a:xfrm>
            <a:off x="1043608" y="627534"/>
            <a:ext cx="3575756" cy="752052"/>
          </a:xfrm>
        </p:spPr>
        <p:txBody>
          <a:bodyPr/>
          <a:lstStyle/>
          <a:p>
            <a:pPr algn="r"/>
            <a:r>
              <a:rPr lang="pt-BR" sz="2400" dirty="0" smtClean="0">
                <a:latin typeface="Arial" panose="020B0604020202020204" pitchFamily="34" charset="0"/>
                <a:cs typeface="Arial" panose="020B0604020202020204" pitchFamily="34" charset="0"/>
              </a:rPr>
              <a:t>Saúde Bucal</a:t>
            </a:r>
            <a:endParaRPr lang="pt-BR" sz="2400" dirty="0">
              <a:latin typeface="Arial" panose="020B0604020202020204" pitchFamily="34" charset="0"/>
              <a:cs typeface="Arial" panose="020B0604020202020204" pitchFamily="34" charset="0"/>
            </a:endParaRPr>
          </a:p>
        </p:txBody>
      </p:sp>
      <p:pic>
        <p:nvPicPr>
          <p:cNvPr id="13" name="Imagem 12" descr="C:\Users\User\Desktop\SES\RELATÓRIOS QUADRIMESTRAIS 2020\print .png"/>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63638"/>
            <a:ext cx="3240360" cy="2088232"/>
          </a:xfrm>
          <a:prstGeom prst="rect">
            <a:avLst/>
          </a:prstGeom>
          <a:noFill/>
          <a:ln>
            <a:noFill/>
          </a:ln>
        </p:spPr>
      </p:pic>
      <p:pic>
        <p:nvPicPr>
          <p:cNvPr id="14" name="Imagem 13" descr="C:\Users\User\Pictures\protocolo farmatologico (2).PNG"/>
          <p:cNvPicPr/>
          <p:nvPr/>
        </p:nvPicPr>
        <p:blipFill rotWithShape="1">
          <a:blip r:embed="rId3">
            <a:extLst>
              <a:ext uri="{28A0092B-C50C-407E-A947-70E740481C1C}">
                <a14:useLocalDpi xmlns:a14="http://schemas.microsoft.com/office/drawing/2010/main" val="0"/>
              </a:ext>
            </a:extLst>
          </a:blip>
          <a:srcRect b="28649"/>
          <a:stretch/>
        </p:blipFill>
        <p:spPr bwMode="auto">
          <a:xfrm>
            <a:off x="265042" y="3723878"/>
            <a:ext cx="3226838" cy="1368152"/>
          </a:xfrm>
          <a:prstGeom prst="rect">
            <a:avLst/>
          </a:prstGeom>
          <a:noFill/>
          <a:ln>
            <a:noFill/>
          </a:ln>
          <a:extLst>
            <a:ext uri="{53640926-AAD7-44D8-BBD7-CCE9431645EC}">
              <a14:shadowObscured xmlns:a14="http://schemas.microsoft.com/office/drawing/2010/main"/>
            </a:ext>
          </a:extLst>
        </p:spPr>
      </p:pic>
      <p:sp>
        <p:nvSpPr>
          <p:cNvPr id="15" name="Retângulo 14"/>
          <p:cNvSpPr/>
          <p:nvPr/>
        </p:nvSpPr>
        <p:spPr>
          <a:xfrm>
            <a:off x="3802410" y="3900122"/>
            <a:ext cx="5352679" cy="1015663"/>
          </a:xfrm>
          <a:prstGeom prst="rect">
            <a:avLst/>
          </a:prstGeom>
        </p:spPr>
        <p:txBody>
          <a:bodyPr wrap="square">
            <a:spAutoFit/>
          </a:bodyPr>
          <a:lstStyle/>
          <a:p>
            <a:pPr marL="285750" indent="-285750" algn="just">
              <a:buFont typeface="Wingdings" panose="05000000000000000000" pitchFamily="2" charset="2"/>
              <a:buChar char="q"/>
            </a:pPr>
            <a:r>
              <a:rPr lang="pt-BR" sz="1200" dirty="0" smtClean="0"/>
              <a:t>ATUALIZAÇÃO DOS PROFISSIONAIS CIRURGIÕES DENTISTAS SOBRE PRESCRIÇÕES DE MEDICAMENTOS USADOS NA ODONTOLOGIA, FOI ENVIADO PARA TODOS OS CIRURGIÕES DENTISTAS DO MATO GROSSO DO SUL, UMA CARTILHA DE 20 PÁGINAS, COM “PROTOCOLOS FARMACOLÓGICOS”, IMPRESSA</a:t>
            </a:r>
            <a:endParaRPr lang="pt-BR" sz="1200" dirty="0"/>
          </a:p>
        </p:txBody>
      </p:sp>
    </p:spTree>
    <p:extLst>
      <p:ext uri="{BB962C8B-B14F-4D97-AF65-F5344CB8AC3E}">
        <p14:creationId xmlns:p14="http://schemas.microsoft.com/office/powerpoint/2010/main" val="2882353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79512" y="483518"/>
            <a:ext cx="2304256" cy="461665"/>
          </a:xfrm>
          <a:prstGeom prst="rect">
            <a:avLst/>
          </a:prstGeom>
        </p:spPr>
        <p:txBody>
          <a:bodyPr wrap="square">
            <a:spAutoFit/>
          </a:bodyPr>
          <a:lstStyle/>
          <a:p>
            <a:pPr algn="just">
              <a:lnSpc>
                <a:spcPct val="150000"/>
              </a:lnSpc>
            </a:pPr>
            <a:r>
              <a:rPr lang="pt-BR" sz="1600" b="1" dirty="0">
                <a:solidFill>
                  <a:schemeClr val="tx1"/>
                </a:solidFill>
                <a:latin typeface="Arial" pitchFamily="34" charset="0"/>
                <a:ea typeface="Times New Roman" panose="02020603050405020304" pitchFamily="18" charset="0"/>
                <a:cs typeface="Arial" pitchFamily="34" charset="0"/>
              </a:rPr>
              <a:t>SAÚDE DA </a:t>
            </a:r>
            <a:r>
              <a:rPr lang="pt-BR" sz="1600" b="1" dirty="0" smtClean="0">
                <a:solidFill>
                  <a:schemeClr val="tx1"/>
                </a:solidFill>
                <a:latin typeface="Arial" pitchFamily="34" charset="0"/>
                <a:ea typeface="Times New Roman" panose="02020603050405020304" pitchFamily="18" charset="0"/>
                <a:cs typeface="Arial" pitchFamily="34" charset="0"/>
              </a:rPr>
              <a:t>MULHER </a:t>
            </a:r>
          </a:p>
        </p:txBody>
      </p:sp>
      <p:sp>
        <p:nvSpPr>
          <p:cNvPr id="2" name="Retângulo 1"/>
          <p:cNvSpPr/>
          <p:nvPr/>
        </p:nvSpPr>
        <p:spPr>
          <a:xfrm>
            <a:off x="2352913" y="8102"/>
            <a:ext cx="6768752" cy="2031325"/>
          </a:xfrm>
          <a:prstGeom prst="rect">
            <a:avLst/>
          </a:prstGeom>
          <a:solidFill>
            <a:schemeClr val="bg1"/>
          </a:solidFill>
        </p:spPr>
        <p:txBody>
          <a:bodyPr wrap="square">
            <a:spAutoFit/>
          </a:bodyPr>
          <a:lstStyle/>
          <a:p>
            <a:pPr marL="285750" indent="-285750" algn="just">
              <a:buFont typeface="Wingdings" panose="05000000000000000000" pitchFamily="2" charset="2"/>
              <a:buChar char="q"/>
            </a:pPr>
            <a:r>
              <a:rPr lang="pt-BR" dirty="0" smtClean="0"/>
              <a:t>Distribuição de </a:t>
            </a:r>
            <a:r>
              <a:rPr lang="pt-BR" dirty="0"/>
              <a:t>materiais e medicamento para hospitais: os métodos de longa duração e </a:t>
            </a:r>
            <a:r>
              <a:rPr lang="pt-BR" dirty="0" err="1"/>
              <a:t>misoprostol</a:t>
            </a:r>
            <a:r>
              <a:rPr lang="pt-BR" dirty="0"/>
              <a:t> para ser utilizado em </a:t>
            </a:r>
            <a:r>
              <a:rPr lang="pt-BR" dirty="0" smtClean="0"/>
              <a:t>obstetrícia; </a:t>
            </a:r>
            <a:endParaRPr lang="pt-BR" dirty="0"/>
          </a:p>
          <a:p>
            <a:pPr marL="285750" indent="-285750" algn="just">
              <a:buFont typeface="Wingdings" panose="05000000000000000000" pitchFamily="2" charset="2"/>
              <a:buChar char="q"/>
            </a:pPr>
            <a:r>
              <a:rPr lang="pt-BR" dirty="0" smtClean="0"/>
              <a:t>Destaque para a elaboração das </a:t>
            </a:r>
            <a:r>
              <a:rPr lang="pt-BR" dirty="0"/>
              <a:t>programações das oficinas </a:t>
            </a:r>
            <a:r>
              <a:rPr lang="pt-BR" dirty="0" smtClean="0"/>
              <a:t>a serem realizadas em parceria com </a:t>
            </a:r>
            <a:r>
              <a:rPr lang="pt-BR" dirty="0"/>
              <a:t>os gestores estaduais, municipais, sociedade de ginecologia, membros do comitê de mortalidade materna e infantil e a rede  </a:t>
            </a:r>
            <a:r>
              <a:rPr lang="pt-BR" dirty="0" smtClean="0"/>
              <a:t>cegonha (Três Lagoas); e</a:t>
            </a:r>
          </a:p>
          <a:p>
            <a:pPr marL="285750" indent="-285750" algn="just">
              <a:buFont typeface="Wingdings" panose="05000000000000000000" pitchFamily="2" charset="2"/>
              <a:buChar char="q"/>
            </a:pPr>
            <a:r>
              <a:rPr lang="pt-BR" dirty="0" smtClean="0"/>
              <a:t>Realização de estudos </a:t>
            </a:r>
            <a:r>
              <a:rPr lang="pt-BR" dirty="0"/>
              <a:t>de alguns óbitos infantil  de Três Lagoas para verificar os pontos de  fragilidades da vigilância epidemiológica   no fluxo e na estruturação do Comitê de Prevenção do Óbito Materno e Infantil.</a:t>
            </a:r>
          </a:p>
        </p:txBody>
      </p:sp>
      <p:sp>
        <p:nvSpPr>
          <p:cNvPr id="6" name="Retângulo 5"/>
          <p:cNvSpPr/>
          <p:nvPr/>
        </p:nvSpPr>
        <p:spPr>
          <a:xfrm>
            <a:off x="310366" y="3651870"/>
            <a:ext cx="2042547" cy="338554"/>
          </a:xfrm>
          <a:prstGeom prst="rect">
            <a:avLst/>
          </a:prstGeom>
        </p:spPr>
        <p:txBody>
          <a:bodyPr wrap="none">
            <a:spAutoFit/>
          </a:bodyPr>
          <a:lstStyle/>
          <a:p>
            <a:r>
              <a:rPr lang="pt-BR" sz="1600" b="1" dirty="0"/>
              <a:t>SAÚDE DO IDOSO </a:t>
            </a:r>
            <a:endParaRPr lang="pt-BR" sz="1600" dirty="0"/>
          </a:p>
        </p:txBody>
      </p:sp>
      <p:sp>
        <p:nvSpPr>
          <p:cNvPr id="7" name="Retângulo 6"/>
          <p:cNvSpPr/>
          <p:nvPr/>
        </p:nvSpPr>
        <p:spPr>
          <a:xfrm>
            <a:off x="2447764" y="2677291"/>
            <a:ext cx="6696236" cy="2462213"/>
          </a:xfrm>
          <a:prstGeom prst="rect">
            <a:avLst/>
          </a:prstGeom>
          <a:solidFill>
            <a:schemeClr val="bg1"/>
          </a:solidFill>
        </p:spPr>
        <p:txBody>
          <a:bodyPr wrap="square">
            <a:spAutoFit/>
          </a:bodyPr>
          <a:lstStyle/>
          <a:p>
            <a:pPr marL="285750" indent="-285750" algn="just">
              <a:buFont typeface="Wingdings" panose="05000000000000000000" pitchFamily="2" charset="2"/>
              <a:buChar char="q"/>
            </a:pPr>
            <a:r>
              <a:rPr lang="pt-BR" dirty="0" smtClean="0"/>
              <a:t>Levantamento </a:t>
            </a:r>
            <a:r>
              <a:rPr lang="pt-BR" dirty="0"/>
              <a:t>de todas as </a:t>
            </a:r>
            <a:r>
              <a:rPr lang="pt-BR" dirty="0" smtClean="0"/>
              <a:t>Instituições </a:t>
            </a:r>
            <a:r>
              <a:rPr lang="pt-BR" dirty="0"/>
              <a:t>de Longa Permanência para Idosos do estado,  bem como o número de idosos e cuidadores para traçar estratégias para o combate ao COVID-19.</a:t>
            </a:r>
          </a:p>
          <a:p>
            <a:pPr marL="285750" indent="-285750" algn="just">
              <a:buFont typeface="Wingdings" panose="05000000000000000000" pitchFamily="2" charset="2"/>
              <a:buChar char="q"/>
            </a:pPr>
            <a:r>
              <a:rPr lang="pt-BR" dirty="0"/>
              <a:t>Web Aula Prevenção do Covid-19 na População Idosa com o médico geriatra Dr. José Roberto Pelegrino.</a:t>
            </a:r>
          </a:p>
          <a:p>
            <a:pPr marL="285750" indent="-285750" algn="just">
              <a:buFont typeface="Wingdings" panose="05000000000000000000" pitchFamily="2" charset="2"/>
              <a:buChar char="q"/>
            </a:pPr>
            <a:r>
              <a:rPr lang="pt-BR" dirty="0"/>
              <a:t>Elaboração de Nota Técnica com enfoque as ILPI em conjunto com a Secretaria de Estado de Direitos Humanos, Assistência Social e Trabalho.</a:t>
            </a:r>
          </a:p>
          <a:p>
            <a:pPr marL="285750" indent="-285750" algn="just">
              <a:buFont typeface="Wingdings" panose="05000000000000000000" pitchFamily="2" charset="2"/>
              <a:buChar char="q"/>
            </a:pPr>
            <a:r>
              <a:rPr lang="pt-BR" dirty="0"/>
              <a:t>Apoio ao Projeto de Extensão da Universidade Estadual de Mato Grosso do Sul com as ILPI, dando enfoque a prevenção do Covid-19, começando pelas cidades de Campo Grande, Dourados e Aquidauana (in loco), inicialmente contemplando 526 idosos</a:t>
            </a:r>
          </a:p>
        </p:txBody>
      </p:sp>
    </p:spTree>
    <p:extLst>
      <p:ext uri="{BB962C8B-B14F-4D97-AF65-F5344CB8AC3E}">
        <p14:creationId xmlns:p14="http://schemas.microsoft.com/office/powerpoint/2010/main" val="2342967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51520" y="339502"/>
            <a:ext cx="2232248" cy="791179"/>
          </a:xfrm>
          <a:prstGeom prst="rect">
            <a:avLst/>
          </a:prstGeom>
          <a:noFill/>
        </p:spPr>
        <p:txBody>
          <a:bodyPr wrap="square">
            <a:spAutoFit/>
          </a:bodyPr>
          <a:lstStyle/>
          <a:p>
            <a:pPr algn="ctr">
              <a:lnSpc>
                <a:spcPct val="150000"/>
              </a:lnSpc>
            </a:pPr>
            <a:r>
              <a:rPr lang="pt-BR" sz="1600" b="1" dirty="0" smtClean="0">
                <a:latin typeface="Arial" pitchFamily="34" charset="0"/>
                <a:ea typeface="Calibri" panose="020F0502020204030204" pitchFamily="34" charset="0"/>
                <a:cs typeface="Arial" pitchFamily="34" charset="0"/>
              </a:rPr>
              <a:t>SAÚDE</a:t>
            </a:r>
          </a:p>
          <a:p>
            <a:pPr algn="ctr">
              <a:lnSpc>
                <a:spcPct val="150000"/>
              </a:lnSpc>
            </a:pPr>
            <a:r>
              <a:rPr lang="pt-BR" sz="1600" b="1" dirty="0" smtClean="0">
                <a:latin typeface="Arial" pitchFamily="34" charset="0"/>
                <a:ea typeface="Calibri" panose="020F0502020204030204" pitchFamily="34" charset="0"/>
                <a:cs typeface="Arial" pitchFamily="34" charset="0"/>
              </a:rPr>
              <a:t> DO ADOLESCENTE</a:t>
            </a:r>
            <a:endParaRPr lang="pt-BR" dirty="0">
              <a:effectLst/>
              <a:latin typeface="+mn-lt"/>
              <a:ea typeface="Calibri" panose="020F0502020204030204" pitchFamily="34" charset="0"/>
              <a:cs typeface="Times New Roman" panose="02020603050405020304" pitchFamily="18" charset="0"/>
            </a:endParaRPr>
          </a:p>
        </p:txBody>
      </p:sp>
      <p:sp>
        <p:nvSpPr>
          <p:cNvPr id="5" name="Retângulo 4"/>
          <p:cNvSpPr/>
          <p:nvPr/>
        </p:nvSpPr>
        <p:spPr>
          <a:xfrm>
            <a:off x="2416560" y="123478"/>
            <a:ext cx="6732240" cy="1600438"/>
          </a:xfrm>
          <a:prstGeom prst="rect">
            <a:avLst/>
          </a:prstGeom>
        </p:spPr>
        <p:txBody>
          <a:bodyPr wrap="square">
            <a:spAutoFit/>
          </a:bodyPr>
          <a:lstStyle/>
          <a:p>
            <a:pPr marL="285750" indent="-285750" algn="just">
              <a:buFont typeface="Wingdings" panose="05000000000000000000" pitchFamily="2" charset="2"/>
              <a:buChar char="q"/>
            </a:pPr>
            <a:r>
              <a:rPr lang="pt-BR" dirty="0" smtClean="0"/>
              <a:t>Elaboração de </a:t>
            </a:r>
            <a:r>
              <a:rPr lang="pt-BR" dirty="0"/>
              <a:t>nota informativa com recomendações no atenção aos adolescentes em situação de Medidas </a:t>
            </a:r>
            <a:r>
              <a:rPr lang="pt-BR" dirty="0" err="1"/>
              <a:t>Sócioeducativas</a:t>
            </a:r>
            <a:r>
              <a:rPr lang="pt-BR" dirty="0"/>
              <a:t> nas UNEI do Estado frente a pandemia do </a:t>
            </a:r>
            <a:r>
              <a:rPr lang="pt-BR" dirty="0" err="1" smtClean="0"/>
              <a:t>Coronavírus;e</a:t>
            </a:r>
            <a:endParaRPr lang="pt-BR" dirty="0" smtClean="0"/>
          </a:p>
          <a:p>
            <a:pPr marL="285750" indent="-285750" algn="just">
              <a:buFont typeface="Wingdings" panose="05000000000000000000" pitchFamily="2" charset="2"/>
              <a:buChar char="q"/>
            </a:pPr>
            <a:endParaRPr lang="pt-BR" dirty="0"/>
          </a:p>
          <a:p>
            <a:pPr marL="285750" indent="-285750" algn="just">
              <a:buFont typeface="Wingdings" panose="05000000000000000000" pitchFamily="2" charset="2"/>
              <a:buChar char="q"/>
            </a:pPr>
            <a:r>
              <a:rPr lang="pt-BR" dirty="0"/>
              <a:t>Distribuição de folders e cartazes para serem trabalhados principalmente nos municípios com adesão ao PSE e Crescer Saudável, junto a escolares na prevenção e cuidado com a obesidade infantil.</a:t>
            </a:r>
          </a:p>
        </p:txBody>
      </p:sp>
      <p:sp>
        <p:nvSpPr>
          <p:cNvPr id="6" name="Retângulo 5"/>
          <p:cNvSpPr/>
          <p:nvPr/>
        </p:nvSpPr>
        <p:spPr>
          <a:xfrm>
            <a:off x="540008" y="3037770"/>
            <a:ext cx="1861407" cy="307777"/>
          </a:xfrm>
          <a:prstGeom prst="rect">
            <a:avLst/>
          </a:prstGeom>
          <a:solidFill>
            <a:schemeClr val="bg1"/>
          </a:solidFill>
        </p:spPr>
        <p:txBody>
          <a:bodyPr wrap="none">
            <a:spAutoFit/>
          </a:bodyPr>
          <a:lstStyle/>
          <a:p>
            <a:r>
              <a:rPr lang="pt-BR" b="1" dirty="0" smtClean="0"/>
              <a:t>SAÚDE DO HOMEM</a:t>
            </a:r>
            <a:endParaRPr lang="pt-BR" b="1" dirty="0"/>
          </a:p>
        </p:txBody>
      </p:sp>
      <p:sp>
        <p:nvSpPr>
          <p:cNvPr id="7" name="Retângulo 6"/>
          <p:cNvSpPr/>
          <p:nvPr/>
        </p:nvSpPr>
        <p:spPr>
          <a:xfrm>
            <a:off x="2555776" y="2708357"/>
            <a:ext cx="6012160" cy="1815882"/>
          </a:xfrm>
          <a:prstGeom prst="rect">
            <a:avLst/>
          </a:prstGeom>
        </p:spPr>
        <p:txBody>
          <a:bodyPr wrap="square">
            <a:spAutoFit/>
          </a:bodyPr>
          <a:lstStyle/>
          <a:p>
            <a:pPr marL="514350" indent="-285750" algn="just">
              <a:buFont typeface="Wingdings" panose="05000000000000000000" pitchFamily="2" charset="2"/>
              <a:buChar char="q"/>
            </a:pPr>
            <a:r>
              <a:rPr lang="pt-BR" dirty="0">
                <a:solidFill>
                  <a:schemeClr val="tx1"/>
                </a:solidFill>
                <a:latin typeface="Arial" panose="020B0604020202020204" pitchFamily="34" charset="0"/>
                <a:cs typeface="Arial" panose="020B0604020202020204" pitchFamily="34" charset="0"/>
              </a:rPr>
              <a:t>Oficinas na Macrorregião de Três Lagoas onde 210 profissionais de saúde participaram. </a:t>
            </a:r>
            <a:endParaRPr lang="pt-BR" dirty="0" smtClean="0">
              <a:solidFill>
                <a:schemeClr val="tx1"/>
              </a:solidFill>
              <a:latin typeface="Arial" panose="020B0604020202020204" pitchFamily="34" charset="0"/>
              <a:cs typeface="Arial" panose="020B0604020202020204" pitchFamily="34" charset="0"/>
            </a:endParaRPr>
          </a:p>
          <a:p>
            <a:pPr marL="514350" indent="-285750" algn="just">
              <a:buFont typeface="Wingdings" panose="05000000000000000000" pitchFamily="2" charset="2"/>
              <a:buChar char="q"/>
            </a:pPr>
            <a:endParaRPr lang="pt-BR" dirty="0">
              <a:solidFill>
                <a:schemeClr val="tx1"/>
              </a:solidFill>
              <a:latin typeface="Arial" panose="020B0604020202020204" pitchFamily="34" charset="0"/>
              <a:cs typeface="Arial" panose="020B0604020202020204" pitchFamily="34" charset="0"/>
            </a:endParaRPr>
          </a:p>
          <a:p>
            <a:pPr marL="514350" indent="-285750" algn="just">
              <a:buFont typeface="Wingdings" panose="05000000000000000000" pitchFamily="2" charset="2"/>
              <a:buChar char="q"/>
            </a:pPr>
            <a:r>
              <a:rPr lang="pt-BR" dirty="0">
                <a:solidFill>
                  <a:schemeClr val="tx1"/>
                </a:solidFill>
                <a:latin typeface="Arial" panose="020B0604020202020204" pitchFamily="34" charset="0"/>
                <a:cs typeface="Arial" panose="020B0604020202020204" pitchFamily="34" charset="0"/>
              </a:rPr>
              <a:t>Oficina em Paranaíba com participação de 100 profissionais com presença dos Munícipios de Camapuã e Cassilândia. </a:t>
            </a:r>
            <a:endParaRPr lang="pt-BR" dirty="0" smtClean="0">
              <a:solidFill>
                <a:schemeClr val="tx1"/>
              </a:solidFill>
              <a:latin typeface="Arial" panose="020B0604020202020204" pitchFamily="34" charset="0"/>
              <a:cs typeface="Arial" panose="020B0604020202020204" pitchFamily="34" charset="0"/>
            </a:endParaRPr>
          </a:p>
          <a:p>
            <a:pPr marL="514350" indent="-285750" algn="just">
              <a:buFont typeface="Wingdings" panose="05000000000000000000" pitchFamily="2" charset="2"/>
              <a:buChar char="q"/>
            </a:pPr>
            <a:endParaRPr lang="pt-BR" dirty="0">
              <a:solidFill>
                <a:schemeClr val="tx1"/>
              </a:solidFill>
              <a:latin typeface="Arial" panose="020B0604020202020204" pitchFamily="34" charset="0"/>
              <a:cs typeface="Arial" panose="020B0604020202020204" pitchFamily="34" charset="0"/>
            </a:endParaRPr>
          </a:p>
          <a:p>
            <a:pPr marL="514350" indent="-285750" algn="just">
              <a:buFont typeface="Wingdings" panose="05000000000000000000" pitchFamily="2" charset="2"/>
              <a:buChar char="q"/>
            </a:pPr>
            <a:r>
              <a:rPr lang="pt-BR" dirty="0">
                <a:solidFill>
                  <a:schemeClr val="tx1"/>
                </a:solidFill>
                <a:latin typeface="Arial" panose="020B0604020202020204" pitchFamily="34" charset="0"/>
                <a:cs typeface="Arial" panose="020B0604020202020204" pitchFamily="34" charset="0"/>
              </a:rPr>
              <a:t>Oficina no Município de Aparecida de Taboado com 54 profissionais da atenção primaria</a:t>
            </a:r>
            <a:endParaRPr lang="pt-BR" dirty="0"/>
          </a:p>
        </p:txBody>
      </p:sp>
    </p:spTree>
    <p:extLst>
      <p:ext uri="{BB962C8B-B14F-4D97-AF65-F5344CB8AC3E}">
        <p14:creationId xmlns:p14="http://schemas.microsoft.com/office/powerpoint/2010/main" val="887541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4" name="Retângulo 3"/>
          <p:cNvSpPr/>
          <p:nvPr/>
        </p:nvSpPr>
        <p:spPr>
          <a:xfrm>
            <a:off x="8744697" y="4299942"/>
            <a:ext cx="399303"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1027235" y="88014"/>
            <a:ext cx="7917113" cy="887509"/>
          </a:xfrm>
          <a:prstGeom prst="rect">
            <a:avLst/>
          </a:prstGeom>
          <a:solidFill>
            <a:schemeClr val="accent3">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a:solidFill>
                  <a:schemeClr val="accent3">
                    <a:lumMod val="75000"/>
                  </a:schemeClr>
                </a:solidFill>
              </a:ln>
              <a:solidFill>
                <a:schemeClr val="accent3">
                  <a:lumMod val="75000"/>
                </a:schemeClr>
              </a:solidFill>
            </a:endParaRPr>
          </a:p>
        </p:txBody>
      </p:sp>
      <p:sp>
        <p:nvSpPr>
          <p:cNvPr id="8" name="CaixaDeTexto 7"/>
          <p:cNvSpPr txBox="1"/>
          <p:nvPr/>
        </p:nvSpPr>
        <p:spPr>
          <a:xfrm>
            <a:off x="1006494" y="73283"/>
            <a:ext cx="7885986" cy="369332"/>
          </a:xfrm>
          <a:prstGeom prst="rect">
            <a:avLst/>
          </a:prstGeom>
          <a:noFill/>
        </p:spPr>
        <p:txBody>
          <a:bodyPr wrap="square" rtlCol="0">
            <a:spAutoFit/>
          </a:bodyPr>
          <a:lstStyle/>
          <a:p>
            <a:r>
              <a:rPr lang="pt-BR" sz="1800" b="1" dirty="0" smtClean="0">
                <a:solidFill>
                  <a:schemeClr val="bg1"/>
                </a:solidFill>
              </a:rPr>
              <a:t>REDES DE ATENÇÃO À SAÚDE </a:t>
            </a:r>
            <a:endParaRPr lang="pt-BR" sz="1800" b="1" dirty="0">
              <a:solidFill>
                <a:schemeClr val="bg1"/>
              </a:solidFill>
            </a:endParaRPr>
          </a:p>
        </p:txBody>
      </p:sp>
      <p:sp>
        <p:nvSpPr>
          <p:cNvPr id="2" name="Retângulo 1"/>
          <p:cNvSpPr/>
          <p:nvPr/>
        </p:nvSpPr>
        <p:spPr>
          <a:xfrm>
            <a:off x="251520" y="975521"/>
            <a:ext cx="8640960" cy="4253537"/>
          </a:xfrm>
          <a:prstGeom prst="rect">
            <a:avLst/>
          </a:prstGeom>
        </p:spPr>
        <p:txBody>
          <a:bodyPr wrap="square">
            <a:spAutoFit/>
          </a:bodyPr>
          <a:lstStyle/>
          <a:p>
            <a:pPr marL="342900" lvl="0" indent="-342900" algn="just">
              <a:lnSpc>
                <a:spcPct val="150000"/>
              </a:lnSpc>
              <a:buFont typeface="Wingdings" panose="05000000000000000000" pitchFamily="2" charset="2"/>
              <a:buChar char="q"/>
            </a:pPr>
            <a:r>
              <a:rPr lang="pt-BR" dirty="0">
                <a:latin typeface="Arial" panose="020B0604020202020204" pitchFamily="34" charset="0"/>
                <a:ea typeface="Calibri" panose="020F0502020204030204" pitchFamily="34" charset="0"/>
                <a:cs typeface="Arial" panose="020B0604020202020204" pitchFamily="34" charset="0"/>
              </a:rPr>
              <a:t>Elaboração de Notas Técnicas;</a:t>
            </a:r>
          </a:p>
          <a:p>
            <a:pPr marL="342900" lvl="0" indent="-342900" algn="just">
              <a:lnSpc>
                <a:spcPct val="150000"/>
              </a:lnSpc>
              <a:buFont typeface="Wingdings" panose="05000000000000000000" pitchFamily="2" charset="2"/>
              <a:buChar char="q"/>
            </a:pPr>
            <a:r>
              <a:rPr lang="pt-BR" dirty="0">
                <a:latin typeface="Arial" panose="020B0604020202020204" pitchFamily="34" charset="0"/>
                <a:ea typeface="Calibri" panose="020F0502020204030204" pitchFamily="34" charset="0"/>
                <a:cs typeface="Arial" panose="020B0604020202020204" pitchFamily="34" charset="0"/>
              </a:rPr>
              <a:t>Confecção e divulgação virtual de material informativo de definição de casos, prevenção, tratamento e fluxograma assistencial para COVID-19;</a:t>
            </a:r>
          </a:p>
          <a:p>
            <a:pPr marL="342900" lvl="0" indent="-342900" algn="just">
              <a:lnSpc>
                <a:spcPct val="150000"/>
              </a:lnSpc>
              <a:buFont typeface="Wingdings" panose="05000000000000000000" pitchFamily="2" charset="2"/>
              <a:buChar char="q"/>
            </a:pPr>
            <a:r>
              <a:rPr lang="pt-BR" dirty="0">
                <a:latin typeface="Arial" panose="020B0604020202020204" pitchFamily="34" charset="0"/>
                <a:ea typeface="Calibri" panose="020F0502020204030204" pitchFamily="34" charset="0"/>
                <a:cs typeface="Arial" panose="020B0604020202020204" pitchFamily="34" charset="0"/>
              </a:rPr>
              <a:t>Capacitação de Bombeiros médicos e tele atendentes;</a:t>
            </a:r>
          </a:p>
          <a:p>
            <a:pPr marL="342900" lvl="0" indent="-342900" algn="just">
              <a:lnSpc>
                <a:spcPct val="150000"/>
              </a:lnSpc>
              <a:buFont typeface="Wingdings" panose="05000000000000000000" pitchFamily="2" charset="2"/>
              <a:buChar char="q"/>
            </a:pPr>
            <a:r>
              <a:rPr lang="pt-BR" dirty="0">
                <a:latin typeface="Arial" panose="020B0604020202020204" pitchFamily="34" charset="0"/>
                <a:ea typeface="Calibri" panose="020F0502020204030204" pitchFamily="34" charset="0"/>
                <a:cs typeface="Arial" panose="020B0604020202020204" pitchFamily="34" charset="0"/>
              </a:rPr>
              <a:t>Construção do Fluxo de acionamento dos médicos bombeiro para atendimento domiciliar;</a:t>
            </a:r>
          </a:p>
          <a:p>
            <a:pPr marL="342900" lvl="0" indent="-342900" algn="just">
              <a:lnSpc>
                <a:spcPct val="150000"/>
              </a:lnSpc>
              <a:buFont typeface="Wingdings" panose="05000000000000000000" pitchFamily="2" charset="2"/>
              <a:buChar char="q"/>
            </a:pPr>
            <a:r>
              <a:rPr lang="pt-BR" dirty="0">
                <a:latin typeface="Arial" panose="020B0604020202020204" pitchFamily="34" charset="0"/>
                <a:ea typeface="Calibri" panose="020F0502020204030204" pitchFamily="34" charset="0"/>
                <a:cs typeface="Arial" panose="020B0604020202020204" pitchFamily="34" charset="0"/>
              </a:rPr>
              <a:t>Levantamento do Mapa Assistencial da Rede Municipal:</a:t>
            </a:r>
          </a:p>
          <a:p>
            <a:pPr marL="342900" lvl="0" indent="-342900" algn="just">
              <a:lnSpc>
                <a:spcPct val="150000"/>
              </a:lnSpc>
              <a:buFont typeface="Wingdings" panose="05000000000000000000" pitchFamily="2" charset="2"/>
              <a:buChar char="q"/>
            </a:pPr>
            <a:r>
              <a:rPr lang="pt-BR" dirty="0">
                <a:latin typeface="Arial" panose="020B0604020202020204" pitchFamily="34" charset="0"/>
                <a:ea typeface="Calibri" panose="020F0502020204030204" pitchFamily="34" charset="0"/>
                <a:cs typeface="Arial" panose="020B0604020202020204" pitchFamily="34" charset="0"/>
              </a:rPr>
              <a:t>Levantamento da Organização Hospital;</a:t>
            </a:r>
          </a:p>
          <a:p>
            <a:pPr marL="342900" lvl="0" indent="-342900" algn="just">
              <a:lnSpc>
                <a:spcPct val="150000"/>
              </a:lnSpc>
              <a:buFont typeface="Wingdings" panose="05000000000000000000" pitchFamily="2" charset="2"/>
              <a:buChar char="q"/>
            </a:pPr>
            <a:r>
              <a:rPr lang="pt-BR" dirty="0">
                <a:latin typeface="Arial" panose="020B0604020202020204" pitchFamily="34" charset="0"/>
                <a:ea typeface="Calibri" panose="020F0502020204030204" pitchFamily="34" charset="0"/>
                <a:cs typeface="Arial" panose="020B0604020202020204" pitchFamily="34" charset="0"/>
              </a:rPr>
              <a:t>Elaboração e atualização do Mapa de leitos clínicos e de UTI para COVID-19;</a:t>
            </a:r>
          </a:p>
          <a:p>
            <a:pPr marL="342900" lvl="0" indent="-342900" algn="just">
              <a:lnSpc>
                <a:spcPct val="150000"/>
              </a:lnSpc>
              <a:buFont typeface="Wingdings" panose="05000000000000000000" pitchFamily="2" charset="2"/>
              <a:buChar char="q"/>
            </a:pPr>
            <a:r>
              <a:rPr lang="pt-BR" dirty="0">
                <a:latin typeface="Arial" panose="020B0604020202020204" pitchFamily="34" charset="0"/>
                <a:ea typeface="Calibri" panose="020F0502020204030204" pitchFamily="34" charset="0"/>
                <a:cs typeface="Arial" panose="020B0604020202020204" pitchFamily="34" charset="0"/>
              </a:rPr>
              <a:t>Elaboração do Censo Diário de ocupação hospitalar de pacientes suspeitos e confirmados para COVID-19;</a:t>
            </a:r>
          </a:p>
          <a:p>
            <a:pPr marL="342900" lvl="0" indent="-342900" algn="just">
              <a:lnSpc>
                <a:spcPct val="150000"/>
              </a:lnSpc>
              <a:buFont typeface="Wingdings" panose="05000000000000000000" pitchFamily="2" charset="2"/>
              <a:buChar char="q"/>
            </a:pPr>
            <a:r>
              <a:rPr lang="pt-BR" dirty="0">
                <a:latin typeface="Arial" panose="020B0604020202020204" pitchFamily="34" charset="0"/>
                <a:ea typeface="Calibri" panose="020F0502020204030204" pitchFamily="34" charset="0"/>
                <a:cs typeface="Arial" panose="020B0604020202020204" pitchFamily="34" charset="0"/>
              </a:rPr>
              <a:t>Composição do Comitê COREN/COVID-19;</a:t>
            </a:r>
          </a:p>
          <a:p>
            <a:pPr marL="342900" lvl="0" indent="-342900" algn="just">
              <a:lnSpc>
                <a:spcPct val="150000"/>
              </a:lnSpc>
              <a:spcAft>
                <a:spcPts val="1000"/>
              </a:spcAft>
              <a:buFont typeface="Wingdings" panose="05000000000000000000" pitchFamily="2" charset="2"/>
              <a:buChar char="q"/>
            </a:pPr>
            <a:r>
              <a:rPr lang="pt-BR" dirty="0">
                <a:latin typeface="Arial" panose="020B0604020202020204" pitchFamily="34" charset="0"/>
                <a:ea typeface="Calibri" panose="020F0502020204030204" pitchFamily="34" charset="0"/>
                <a:cs typeface="Arial" panose="020B0604020202020204" pitchFamily="34" charset="0"/>
              </a:rPr>
              <a:t>Articulação com as </a:t>
            </a:r>
            <a:r>
              <a:rPr lang="pt-BR" dirty="0" err="1" smtClean="0">
                <a:latin typeface="Arial" panose="020B0604020202020204" pitchFamily="34" charset="0"/>
                <a:ea typeface="Calibri" panose="020F0502020204030204" pitchFamily="34" charset="0"/>
                <a:cs typeface="Arial" panose="020B0604020202020204" pitchFamily="34" charset="0"/>
              </a:rPr>
              <a:t>UPAs</a:t>
            </a:r>
            <a:r>
              <a:rPr lang="pt-BR" dirty="0" smtClean="0">
                <a:latin typeface="Arial" panose="020B0604020202020204" pitchFamily="34" charset="0"/>
                <a:ea typeface="Calibri" panose="020F0502020204030204" pitchFamily="34" charset="0"/>
                <a:cs typeface="Arial" panose="020B0604020202020204" pitchFamily="34" charset="0"/>
              </a:rPr>
              <a:t> </a:t>
            </a:r>
            <a:r>
              <a:rPr lang="pt-BR" dirty="0">
                <a:latin typeface="Arial" panose="020B0604020202020204" pitchFamily="34" charset="0"/>
                <a:ea typeface="Calibri" panose="020F0502020204030204" pitchFamily="34" charset="0"/>
                <a:cs typeface="Arial" panose="020B0604020202020204" pitchFamily="34" charset="0"/>
              </a:rPr>
              <a:t>municipais para alimentação de dados assistenciais do Censo diário elaborado pelo Ministério da Saúde;</a:t>
            </a:r>
          </a:p>
        </p:txBody>
      </p:sp>
      <p:sp>
        <p:nvSpPr>
          <p:cNvPr id="6" name="Retângulo 5"/>
          <p:cNvSpPr/>
          <p:nvPr/>
        </p:nvSpPr>
        <p:spPr>
          <a:xfrm>
            <a:off x="1187624" y="457346"/>
            <a:ext cx="7917113" cy="523220"/>
          </a:xfrm>
          <a:prstGeom prst="rect">
            <a:avLst/>
          </a:prstGeom>
        </p:spPr>
        <p:txBody>
          <a:bodyPr wrap="square">
            <a:spAutoFit/>
          </a:bodyPr>
          <a:lstStyle/>
          <a:p>
            <a:r>
              <a:rPr lang="pt-BR"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pt-BR"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As </a:t>
            </a:r>
            <a:r>
              <a:rPr lang="pt-BR" dirty="0">
                <a:solidFill>
                  <a:schemeClr val="tx1"/>
                </a:solidFill>
                <a:latin typeface="Calibri" panose="020F0502020204030204" pitchFamily="34" charset="0"/>
                <a:ea typeface="Calibri" panose="020F0502020204030204" pitchFamily="34" charset="0"/>
                <a:cs typeface="Times New Roman" panose="02020603050405020304" pitchFamily="18" charset="0"/>
              </a:rPr>
              <a:t>ações de assistência à saúde foram fortemente intensificadas para o enfrentamento ao </a:t>
            </a:r>
            <a:r>
              <a:rPr lang="pt-BR"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Coronavírus</a:t>
            </a:r>
            <a:r>
              <a:rPr lang="pt-BR"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pt-BR"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COVID-19. </a:t>
            </a:r>
            <a:endParaRPr lang="pt-BR" dirty="0">
              <a:solidFill>
                <a:schemeClr val="tx1"/>
              </a:solidFill>
            </a:endParaRPr>
          </a:p>
        </p:txBody>
      </p:sp>
    </p:spTree>
    <p:extLst>
      <p:ext uri="{BB962C8B-B14F-4D97-AF65-F5344CB8AC3E}">
        <p14:creationId xmlns:p14="http://schemas.microsoft.com/office/powerpoint/2010/main" val="52989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idx="12"/>
          </p:nvPr>
        </p:nvSpPr>
        <p:spPr/>
        <p:txBody>
          <a:bodyPr/>
          <a:lstStyle/>
          <a:p>
            <a:fld id="{00000000-1234-1234-1234-123412341234}" type="slidenum">
              <a:rPr lang="pt-BR" smtClean="0"/>
              <a:pPr/>
              <a:t>14</a:t>
            </a:fld>
            <a:endParaRPr lang="pt-BR"/>
          </a:p>
        </p:txBody>
      </p:sp>
      <p:sp>
        <p:nvSpPr>
          <p:cNvPr id="9" name="Retângulo 8"/>
          <p:cNvSpPr/>
          <p:nvPr/>
        </p:nvSpPr>
        <p:spPr>
          <a:xfrm>
            <a:off x="840250" y="4359983"/>
            <a:ext cx="8303750" cy="396044"/>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833422" y="195486"/>
            <a:ext cx="8303750" cy="4616648"/>
          </a:xfrm>
          <a:prstGeom prst="rect">
            <a:avLst/>
          </a:prstGeom>
        </p:spPr>
        <p:txBody>
          <a:bodyPr wrap="square">
            <a:spAutoFit/>
          </a:bodyPr>
          <a:lstStyle/>
          <a:p>
            <a:pPr marL="342900" lvl="0" indent="-342900" algn="just">
              <a:lnSpc>
                <a:spcPct val="150000"/>
              </a:lnSpc>
              <a:buFont typeface="Wingdings" panose="05000000000000000000" pitchFamily="2" charset="2"/>
              <a:buChar char="q"/>
            </a:pPr>
            <a:r>
              <a:rPr lang="pt-BR" dirty="0">
                <a:latin typeface="Arial" panose="020B0604020202020204" pitchFamily="34" charset="0"/>
                <a:ea typeface="Calibri" panose="020F0502020204030204" pitchFamily="34" charset="0"/>
                <a:cs typeface="Arial" panose="020B0604020202020204" pitchFamily="34" charset="0"/>
              </a:rPr>
              <a:t>Realização de </a:t>
            </a:r>
            <a:r>
              <a:rPr lang="pt-BR" dirty="0" err="1">
                <a:latin typeface="Arial" panose="020B0604020202020204" pitchFamily="34" charset="0"/>
                <a:ea typeface="Calibri" panose="020F0502020204030204" pitchFamily="34" charset="0"/>
                <a:cs typeface="Arial" panose="020B0604020202020204" pitchFamily="34" charset="0"/>
              </a:rPr>
              <a:t>Webaulas</a:t>
            </a:r>
            <a:r>
              <a:rPr lang="pt-BR" dirty="0">
                <a:latin typeface="Arial" panose="020B0604020202020204" pitchFamily="34" charset="0"/>
                <a:ea typeface="Calibri" panose="020F0502020204030204" pitchFamily="34" charset="0"/>
                <a:cs typeface="Arial" panose="020B0604020202020204" pitchFamily="34" charset="0"/>
              </a:rPr>
              <a:t> pelo </a:t>
            </a:r>
            <a:r>
              <a:rPr lang="pt-BR" dirty="0" err="1">
                <a:latin typeface="Arial" panose="020B0604020202020204" pitchFamily="34" charset="0"/>
                <a:ea typeface="Calibri" panose="020F0502020204030204" pitchFamily="34" charset="0"/>
                <a:cs typeface="Arial" panose="020B0604020202020204" pitchFamily="34" charset="0"/>
              </a:rPr>
              <a:t>Telessaúde</a:t>
            </a:r>
            <a:r>
              <a:rPr lang="pt-BR" dirty="0">
                <a:latin typeface="Arial" panose="020B0604020202020204" pitchFamily="34" charset="0"/>
                <a:ea typeface="Calibri" panose="020F0502020204030204" pitchFamily="34" charset="0"/>
                <a:cs typeface="Arial" panose="020B0604020202020204" pitchFamily="34" charset="0"/>
              </a:rPr>
              <a:t> para atualização e capacitação da gestão e assistência da APS;</a:t>
            </a:r>
          </a:p>
          <a:p>
            <a:pPr marL="342900" lvl="0" indent="-342900" algn="just">
              <a:lnSpc>
                <a:spcPct val="150000"/>
              </a:lnSpc>
              <a:buFont typeface="Wingdings" panose="05000000000000000000" pitchFamily="2" charset="2"/>
              <a:buChar char="q"/>
            </a:pPr>
            <a:r>
              <a:rPr lang="pt-BR" dirty="0" err="1">
                <a:latin typeface="Arial" panose="020B0604020202020204" pitchFamily="34" charset="0"/>
                <a:ea typeface="Calibri" panose="020F0502020204030204" pitchFamily="34" charset="0"/>
                <a:cs typeface="Arial" panose="020B0604020202020204" pitchFamily="34" charset="0"/>
              </a:rPr>
              <a:t>Co-financiamento</a:t>
            </a:r>
            <a:r>
              <a:rPr lang="pt-BR" dirty="0">
                <a:latin typeface="Arial" panose="020B0604020202020204" pitchFamily="34" charset="0"/>
                <a:ea typeface="Calibri" panose="020F0502020204030204" pitchFamily="34" charset="0"/>
                <a:cs typeface="Arial" panose="020B0604020202020204" pitchFamily="34" charset="0"/>
              </a:rPr>
              <a:t> estadual às UBS com extensão de horário;</a:t>
            </a:r>
          </a:p>
          <a:p>
            <a:pPr marL="342900" lvl="0" indent="-342900" algn="just">
              <a:lnSpc>
                <a:spcPct val="150000"/>
              </a:lnSpc>
              <a:buFont typeface="Wingdings" panose="05000000000000000000" pitchFamily="2" charset="2"/>
              <a:buChar char="q"/>
            </a:pPr>
            <a:r>
              <a:rPr lang="pt-BR" dirty="0">
                <a:latin typeface="Arial" panose="020B0604020202020204" pitchFamily="34" charset="0"/>
                <a:ea typeface="Calibri" panose="020F0502020204030204" pitchFamily="34" charset="0"/>
                <a:cs typeface="Arial" panose="020B0604020202020204" pitchFamily="34" charset="0"/>
              </a:rPr>
              <a:t>Participação na elaboração do Fluxo da barreira sanitária;</a:t>
            </a:r>
          </a:p>
          <a:p>
            <a:pPr marL="342900" lvl="0" indent="-342900" algn="just">
              <a:buFont typeface="Wingdings" panose="05000000000000000000" pitchFamily="2" charset="2"/>
              <a:buChar char="q"/>
            </a:pPr>
            <a:r>
              <a:rPr lang="pt-BR" dirty="0">
                <a:latin typeface="Arial" panose="020B0604020202020204" pitchFamily="34" charset="0"/>
                <a:ea typeface="Calibri" panose="020F0502020204030204" pitchFamily="34" charset="0"/>
                <a:cs typeface="Arial" panose="020B0604020202020204" pitchFamily="34" charset="0"/>
              </a:rPr>
              <a:t>Organização junto à SEJUSP para a assistência à população privada de </a:t>
            </a:r>
            <a:r>
              <a:rPr lang="pt-BR" dirty="0" smtClean="0">
                <a:latin typeface="Arial" panose="020B0604020202020204" pitchFamily="34" charset="0"/>
                <a:ea typeface="Calibri" panose="020F0502020204030204" pitchFamily="34" charset="0"/>
                <a:cs typeface="Arial" panose="020B0604020202020204" pitchFamily="34" charset="0"/>
              </a:rPr>
              <a:t>liberdade e distribuição </a:t>
            </a:r>
            <a:r>
              <a:rPr lang="pt-BR" dirty="0">
                <a:latin typeface="Arial" panose="020B0604020202020204" pitchFamily="34" charset="0"/>
                <a:ea typeface="Calibri" panose="020F0502020204030204" pitchFamily="34" charset="0"/>
                <a:cs typeface="Arial" panose="020B0604020202020204" pitchFamily="34" charset="0"/>
              </a:rPr>
              <a:t>de cartazes e panfletos informativos para divulgação em todas as unidades de saúde e hospitais dos 79 municípios;</a:t>
            </a:r>
          </a:p>
          <a:p>
            <a:pPr marL="342900" lvl="0" indent="-342900" algn="just">
              <a:lnSpc>
                <a:spcPct val="150000"/>
              </a:lnSpc>
              <a:buFont typeface="Wingdings" panose="05000000000000000000" pitchFamily="2" charset="2"/>
              <a:buChar char="q"/>
            </a:pPr>
            <a:r>
              <a:rPr lang="pt-BR" dirty="0">
                <a:latin typeface="Arial" panose="020B0604020202020204" pitchFamily="34" charset="0"/>
                <a:ea typeface="Calibri" panose="020F0502020204030204" pitchFamily="34" charset="0"/>
                <a:cs typeface="Arial" panose="020B0604020202020204" pitchFamily="34" charset="0"/>
              </a:rPr>
              <a:t>Reunião Técnica com todos os municípios para Discussão do Fluxo Assistencial para COVID-19, com a presença de 133 pessoas;</a:t>
            </a:r>
          </a:p>
          <a:p>
            <a:pPr marL="342900" lvl="0" indent="-342900" algn="just">
              <a:lnSpc>
                <a:spcPct val="150000"/>
              </a:lnSpc>
              <a:buFont typeface="Wingdings" panose="05000000000000000000" pitchFamily="2" charset="2"/>
              <a:buChar char="q"/>
            </a:pPr>
            <a:r>
              <a:rPr lang="pt-BR" dirty="0">
                <a:latin typeface="Arial" panose="020B0604020202020204" pitchFamily="34" charset="0"/>
                <a:ea typeface="Calibri" panose="020F0502020204030204" pitchFamily="34" charset="0"/>
                <a:cs typeface="Arial" panose="020B0604020202020204" pitchFamily="34" charset="0"/>
              </a:rPr>
              <a:t>Apoio técnico aos municípios para construção e organização do Fluxo </a:t>
            </a:r>
            <a:r>
              <a:rPr lang="pt-BR" dirty="0" smtClean="0">
                <a:latin typeface="Arial" panose="020B0604020202020204" pitchFamily="34" charset="0"/>
                <a:ea typeface="Calibri" panose="020F0502020204030204" pitchFamily="34" charset="0"/>
                <a:cs typeface="Arial" panose="020B0604020202020204" pitchFamily="34" charset="0"/>
              </a:rPr>
              <a:t>Assistencial</a:t>
            </a:r>
            <a:r>
              <a:rPr lang="pt-BR" dirty="0">
                <a:latin typeface="Arial" panose="020B0604020202020204" pitchFamily="34" charset="0"/>
                <a:ea typeface="Calibri" panose="020F0502020204030204" pitchFamily="34" charset="0"/>
                <a:cs typeface="Arial" panose="020B0604020202020204" pitchFamily="34" charset="0"/>
              </a:rPr>
              <a:t> </a:t>
            </a:r>
            <a:r>
              <a:rPr lang="pt-BR" dirty="0" smtClean="0">
                <a:latin typeface="Arial" panose="020B0604020202020204" pitchFamily="34" charset="0"/>
                <a:ea typeface="Calibri" panose="020F0502020204030204" pitchFamily="34" charset="0"/>
                <a:cs typeface="Arial" panose="020B0604020202020204" pitchFamily="34" charset="0"/>
              </a:rPr>
              <a:t>e para </a:t>
            </a:r>
            <a:r>
              <a:rPr lang="pt-BR" dirty="0">
                <a:latin typeface="Arial" panose="020B0604020202020204" pitchFamily="34" charset="0"/>
                <a:ea typeface="Calibri" panose="020F0502020204030204" pitchFamily="34" charset="0"/>
                <a:cs typeface="Arial" panose="020B0604020202020204" pitchFamily="34" charset="0"/>
              </a:rPr>
              <a:t>validação dos Fluxos Assistenciais;</a:t>
            </a:r>
          </a:p>
          <a:p>
            <a:pPr marL="342900" lvl="0" indent="-342900" algn="just">
              <a:lnSpc>
                <a:spcPct val="150000"/>
              </a:lnSpc>
              <a:buFont typeface="Wingdings" panose="05000000000000000000" pitchFamily="2" charset="2"/>
              <a:buChar char="q"/>
            </a:pPr>
            <a:r>
              <a:rPr lang="pt-BR" dirty="0">
                <a:latin typeface="Arial" panose="020B0604020202020204" pitchFamily="34" charset="0"/>
                <a:ea typeface="Calibri" panose="020F0502020204030204" pitchFamily="34" charset="0"/>
                <a:cs typeface="Arial" panose="020B0604020202020204" pitchFamily="34" charset="0"/>
              </a:rPr>
              <a:t>Articulação com os demais setores da SES sobre COVID-19</a:t>
            </a:r>
          </a:p>
          <a:p>
            <a:pPr marL="342900" lvl="0" indent="-342900" algn="just">
              <a:lnSpc>
                <a:spcPct val="150000"/>
              </a:lnSpc>
              <a:buFont typeface="Wingdings" panose="05000000000000000000" pitchFamily="2" charset="2"/>
              <a:buChar char="q"/>
            </a:pPr>
            <a:r>
              <a:rPr lang="pt-BR" dirty="0">
                <a:latin typeface="Arial" panose="020B0604020202020204" pitchFamily="34" charset="0"/>
                <a:ea typeface="Calibri" panose="020F0502020204030204" pitchFamily="34" charset="0"/>
                <a:cs typeface="Arial" panose="020B0604020202020204" pitchFamily="34" charset="0"/>
              </a:rPr>
              <a:t>Mapeamento da quantidade dos Leitos de UTI já disponíveis e a previsão de implantação de novos Leitos de UTI para internação de pacientes críticos de COVID-19</a:t>
            </a:r>
            <a:r>
              <a:rPr lang="pt-BR" dirty="0" smtClean="0">
                <a:latin typeface="Arial" panose="020B0604020202020204" pitchFamily="34" charset="0"/>
                <a:ea typeface="Calibri" panose="020F0502020204030204" pitchFamily="34" charset="0"/>
                <a:cs typeface="Arial" panose="020B0604020202020204" pitchFamily="34" charset="0"/>
              </a:rPr>
              <a:t>; e</a:t>
            </a:r>
          </a:p>
          <a:p>
            <a:pPr marL="342900" lvl="0" indent="-342900" algn="just">
              <a:lnSpc>
                <a:spcPct val="150000"/>
              </a:lnSpc>
              <a:spcAft>
                <a:spcPts val="1000"/>
              </a:spcAft>
              <a:buFont typeface="Wingdings" panose="05000000000000000000" pitchFamily="2" charset="2"/>
              <a:buChar char="q"/>
            </a:pPr>
            <a:r>
              <a:rPr lang="pt-BR" dirty="0" smtClean="0">
                <a:latin typeface="Arial" panose="020B0604020202020204" pitchFamily="34" charset="0"/>
                <a:ea typeface="Calibri" panose="020F0502020204030204" pitchFamily="34" charset="0"/>
                <a:cs typeface="Arial" panose="020B0604020202020204" pitchFamily="34" charset="0"/>
              </a:rPr>
              <a:t>Apoio </a:t>
            </a:r>
            <a:r>
              <a:rPr lang="pt-BR" dirty="0">
                <a:latin typeface="Arial" panose="020B0604020202020204" pitchFamily="34" charset="0"/>
                <a:ea typeface="Calibri" panose="020F0502020204030204" pitchFamily="34" charset="0"/>
                <a:cs typeface="Arial" panose="020B0604020202020204" pitchFamily="34" charset="0"/>
              </a:rPr>
              <a:t>financeiro aos municípios para a implantação e custeio dos novos leitos de UTI;</a:t>
            </a:r>
          </a:p>
        </p:txBody>
      </p:sp>
    </p:spTree>
    <p:extLst>
      <p:ext uri="{BB962C8B-B14F-4D97-AF65-F5344CB8AC3E}">
        <p14:creationId xmlns:p14="http://schemas.microsoft.com/office/powerpoint/2010/main" val="432963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616" y="483518"/>
            <a:ext cx="7920880" cy="1080120"/>
          </a:xfrm>
          <a:solidFill>
            <a:schemeClr val="bg1"/>
          </a:solidFill>
        </p:spPr>
        <p:txBody>
          <a:bodyPr/>
          <a:lstStyle/>
          <a:p>
            <a:pPr algn="just"/>
            <a:r>
              <a:rPr lang="pt-BR"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Habilitação de leitos de UTI de acordo com a Portaria nº 568, de 26 de março de 2020, que Autoriza a habilitação de leitos de Unidade de Terapia Intensiva Adulto e Pediátrica para atendimento exclusivo dos pacientes com a COVID-19.</a:t>
            </a:r>
            <a:endParaRPr lang="pt-BR" sz="1400" dirty="0">
              <a:latin typeface="Arial" panose="020B0604020202020204" pitchFamily="34" charset="0"/>
              <a:cs typeface="Arial" panose="020B0604020202020204" pitchFamily="34" charset="0"/>
            </a:endParaRPr>
          </a:p>
        </p:txBody>
      </p:sp>
      <p:sp>
        <p:nvSpPr>
          <p:cNvPr id="4" name="Espaço Reservado para Número de Slide 3"/>
          <p:cNvSpPr>
            <a:spLocks noGrp="1"/>
          </p:cNvSpPr>
          <p:nvPr>
            <p:ph type="sldNum" idx="12"/>
          </p:nvPr>
        </p:nvSpPr>
        <p:spPr/>
        <p:txBody>
          <a:bodyPr/>
          <a:lstStyle/>
          <a:p>
            <a:fld id="{00000000-1234-1234-1234-123412341234}" type="slidenum">
              <a:rPr lang="pt-BR" smtClean="0"/>
              <a:pPr/>
              <a:t>15</a:t>
            </a:fld>
            <a:endParaRPr lang="pt-BR"/>
          </a:p>
        </p:txBody>
      </p:sp>
      <p:graphicFrame>
        <p:nvGraphicFramePr>
          <p:cNvPr id="5" name="Tabela 4"/>
          <p:cNvGraphicFramePr>
            <a:graphicFrameLocks noGrp="1"/>
          </p:cNvGraphicFramePr>
          <p:nvPr>
            <p:extLst>
              <p:ext uri="{D42A27DB-BD31-4B8C-83A1-F6EECF244321}">
                <p14:modId xmlns:p14="http://schemas.microsoft.com/office/powerpoint/2010/main" val="1821724219"/>
              </p:ext>
            </p:extLst>
          </p:nvPr>
        </p:nvGraphicFramePr>
        <p:xfrm>
          <a:off x="2411760" y="1579046"/>
          <a:ext cx="5256584" cy="3240354"/>
        </p:xfrm>
        <a:graphic>
          <a:graphicData uri="http://schemas.openxmlformats.org/drawingml/2006/table">
            <a:tbl>
              <a:tblPr firstRow="1" firstCol="1" bandRow="1">
                <a:tableStyleId>{C083E6E3-FA7D-4D7B-A595-EF9225AFEA82}</a:tableStyleId>
              </a:tblPr>
              <a:tblGrid>
                <a:gridCol w="2500528">
                  <a:extLst>
                    <a:ext uri="{9D8B030D-6E8A-4147-A177-3AD203B41FA5}">
                      <a16:colId xmlns:a16="http://schemas.microsoft.com/office/drawing/2014/main" val="4127739579"/>
                    </a:ext>
                  </a:extLst>
                </a:gridCol>
                <a:gridCol w="2756056">
                  <a:extLst>
                    <a:ext uri="{9D8B030D-6E8A-4147-A177-3AD203B41FA5}">
                      <a16:colId xmlns:a16="http://schemas.microsoft.com/office/drawing/2014/main" val="2553374373"/>
                    </a:ext>
                  </a:extLst>
                </a:gridCol>
              </a:tblGrid>
              <a:tr h="249258">
                <a:tc>
                  <a:txBody>
                    <a:bodyPr/>
                    <a:lstStyle/>
                    <a:p>
                      <a:pPr algn="just">
                        <a:lnSpc>
                          <a:spcPct val="115000"/>
                        </a:lnSpc>
                        <a:spcAft>
                          <a:spcPts val="0"/>
                        </a:spcAft>
                      </a:pPr>
                      <a:r>
                        <a:rPr lang="pt-BR" sz="1400" dirty="0">
                          <a:effectLst/>
                        </a:rPr>
                        <a:t>Município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pt-BR" sz="1400">
                          <a:effectLst/>
                        </a:rPr>
                        <a:t>Número de leitos</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69578546"/>
                  </a:ext>
                </a:extLst>
              </a:tr>
              <a:tr h="249258">
                <a:tc>
                  <a:txBody>
                    <a:bodyPr/>
                    <a:lstStyle/>
                    <a:p>
                      <a:pPr algn="just">
                        <a:lnSpc>
                          <a:spcPct val="115000"/>
                        </a:lnSpc>
                        <a:spcAft>
                          <a:spcPts val="0"/>
                        </a:spcAft>
                      </a:pPr>
                      <a:r>
                        <a:rPr lang="pt-BR" sz="1400">
                          <a:effectLst/>
                        </a:rPr>
                        <a:t>Campo Grande</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400">
                          <a:effectLst/>
                        </a:rPr>
                        <a:t>57</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42762967"/>
                  </a:ext>
                </a:extLst>
              </a:tr>
              <a:tr h="249258">
                <a:tc>
                  <a:txBody>
                    <a:bodyPr/>
                    <a:lstStyle/>
                    <a:p>
                      <a:pPr algn="just">
                        <a:lnSpc>
                          <a:spcPct val="115000"/>
                        </a:lnSpc>
                        <a:spcAft>
                          <a:spcPts val="0"/>
                        </a:spcAft>
                      </a:pPr>
                      <a:r>
                        <a:rPr lang="pt-BR" sz="1400" dirty="0">
                          <a:effectLst/>
                        </a:rPr>
                        <a:t>Costa Rica</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400">
                          <a:effectLst/>
                        </a:rPr>
                        <a:t>7</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03021445"/>
                  </a:ext>
                </a:extLst>
              </a:tr>
              <a:tr h="249258">
                <a:tc>
                  <a:txBody>
                    <a:bodyPr/>
                    <a:lstStyle/>
                    <a:p>
                      <a:pPr algn="just">
                        <a:lnSpc>
                          <a:spcPct val="115000"/>
                        </a:lnSpc>
                        <a:spcAft>
                          <a:spcPts val="0"/>
                        </a:spcAft>
                      </a:pPr>
                      <a:r>
                        <a:rPr lang="pt-BR" sz="1400" dirty="0">
                          <a:effectLst/>
                        </a:rPr>
                        <a:t>Sidrolândia</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400">
                          <a:effectLst/>
                        </a:rPr>
                        <a:t>5</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31966550"/>
                  </a:ext>
                </a:extLst>
              </a:tr>
              <a:tr h="249258">
                <a:tc>
                  <a:txBody>
                    <a:bodyPr/>
                    <a:lstStyle/>
                    <a:p>
                      <a:pPr>
                        <a:lnSpc>
                          <a:spcPct val="115000"/>
                        </a:lnSpc>
                        <a:spcAft>
                          <a:spcPts val="0"/>
                        </a:spcAft>
                      </a:pPr>
                      <a:r>
                        <a:rPr lang="pt-BR" sz="1400">
                          <a:effectLst/>
                        </a:rPr>
                        <a:t>Chapadão do Sul</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400">
                          <a:effectLst/>
                        </a:rPr>
                        <a:t>5</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455319"/>
                  </a:ext>
                </a:extLst>
              </a:tr>
              <a:tr h="249258">
                <a:tc>
                  <a:txBody>
                    <a:bodyPr/>
                    <a:lstStyle/>
                    <a:p>
                      <a:pPr>
                        <a:lnSpc>
                          <a:spcPct val="115000"/>
                        </a:lnSpc>
                        <a:spcAft>
                          <a:spcPts val="0"/>
                        </a:spcAft>
                      </a:pPr>
                      <a:r>
                        <a:rPr lang="pt-BR" sz="1400">
                          <a:effectLst/>
                        </a:rPr>
                        <a:t>Corumbá</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400">
                          <a:effectLst/>
                        </a:rPr>
                        <a:t>10</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2531909"/>
                  </a:ext>
                </a:extLst>
              </a:tr>
              <a:tr h="249258">
                <a:tc>
                  <a:txBody>
                    <a:bodyPr/>
                    <a:lstStyle/>
                    <a:p>
                      <a:pPr>
                        <a:lnSpc>
                          <a:spcPct val="115000"/>
                        </a:lnSpc>
                        <a:spcAft>
                          <a:spcPts val="0"/>
                        </a:spcAft>
                      </a:pPr>
                      <a:r>
                        <a:rPr lang="pt-BR" sz="1400">
                          <a:effectLst/>
                        </a:rPr>
                        <a:t>Dourados</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400">
                          <a:effectLst/>
                        </a:rPr>
                        <a:t>30</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38293124"/>
                  </a:ext>
                </a:extLst>
              </a:tr>
              <a:tr h="249258">
                <a:tc>
                  <a:txBody>
                    <a:bodyPr/>
                    <a:lstStyle/>
                    <a:p>
                      <a:pPr algn="just">
                        <a:lnSpc>
                          <a:spcPct val="115000"/>
                        </a:lnSpc>
                        <a:spcAft>
                          <a:spcPts val="0"/>
                        </a:spcAft>
                      </a:pPr>
                      <a:r>
                        <a:rPr lang="pt-BR" sz="1400">
                          <a:effectLst/>
                        </a:rPr>
                        <a:t>Nova Andradina</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400">
                          <a:effectLst/>
                        </a:rPr>
                        <a:t>18</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24200059"/>
                  </a:ext>
                </a:extLst>
              </a:tr>
              <a:tr h="249258">
                <a:tc>
                  <a:txBody>
                    <a:bodyPr/>
                    <a:lstStyle/>
                    <a:p>
                      <a:pPr algn="just">
                        <a:lnSpc>
                          <a:spcPct val="115000"/>
                        </a:lnSpc>
                        <a:spcAft>
                          <a:spcPts val="0"/>
                        </a:spcAft>
                      </a:pPr>
                      <a:r>
                        <a:rPr lang="pt-BR" sz="1400">
                          <a:effectLst/>
                        </a:rPr>
                        <a:t>Ponta Porã</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400">
                          <a:effectLst/>
                        </a:rPr>
                        <a:t>10</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48539256"/>
                  </a:ext>
                </a:extLst>
              </a:tr>
              <a:tr h="249258">
                <a:tc>
                  <a:txBody>
                    <a:bodyPr/>
                    <a:lstStyle/>
                    <a:p>
                      <a:pPr algn="just">
                        <a:lnSpc>
                          <a:spcPct val="115000"/>
                        </a:lnSpc>
                        <a:spcAft>
                          <a:spcPts val="0"/>
                        </a:spcAft>
                      </a:pPr>
                      <a:r>
                        <a:rPr lang="pt-BR" sz="1400">
                          <a:effectLst/>
                        </a:rPr>
                        <a:t>Três Lagoas </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400">
                          <a:effectLst/>
                        </a:rPr>
                        <a:t>10</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05451710"/>
                  </a:ext>
                </a:extLst>
              </a:tr>
              <a:tr h="249258">
                <a:tc>
                  <a:txBody>
                    <a:bodyPr/>
                    <a:lstStyle/>
                    <a:p>
                      <a:pPr algn="just">
                        <a:lnSpc>
                          <a:spcPct val="115000"/>
                        </a:lnSpc>
                        <a:spcAft>
                          <a:spcPts val="0"/>
                        </a:spcAft>
                      </a:pPr>
                      <a:r>
                        <a:rPr lang="pt-BR" sz="1400">
                          <a:effectLst/>
                        </a:rPr>
                        <a:t>Paranaíba</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400">
                          <a:effectLst/>
                        </a:rPr>
                        <a:t>10</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19878630"/>
                  </a:ext>
                </a:extLst>
              </a:tr>
              <a:tr h="249258">
                <a:tc>
                  <a:txBody>
                    <a:bodyPr/>
                    <a:lstStyle/>
                    <a:p>
                      <a:pPr algn="just">
                        <a:lnSpc>
                          <a:spcPct val="115000"/>
                        </a:lnSpc>
                        <a:spcAft>
                          <a:spcPts val="0"/>
                        </a:spcAft>
                      </a:pPr>
                      <a:r>
                        <a:rPr lang="pt-BR" sz="1400">
                          <a:effectLst/>
                        </a:rPr>
                        <a:t>Bataguassu</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400" dirty="0">
                          <a:effectLst/>
                        </a:rPr>
                        <a:t>5</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66750658"/>
                  </a:ext>
                </a:extLst>
              </a:tr>
              <a:tr h="249258">
                <a:tc>
                  <a:txBody>
                    <a:bodyPr/>
                    <a:lstStyle/>
                    <a:p>
                      <a:pPr algn="just">
                        <a:lnSpc>
                          <a:spcPct val="115000"/>
                        </a:lnSpc>
                        <a:spcAft>
                          <a:spcPts val="0"/>
                        </a:spcAft>
                      </a:pPr>
                      <a:r>
                        <a:rPr lang="pt-BR" sz="1400">
                          <a:effectLst/>
                        </a:rPr>
                        <a:t>Total </a:t>
                      </a:r>
                      <a:endParaRPr lang="pt-B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pt-BR" sz="1400" dirty="0">
                          <a:effectLst/>
                        </a:rPr>
                        <a:t>167</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61296077"/>
                  </a:ext>
                </a:extLst>
              </a:tr>
            </a:tbl>
          </a:graphicData>
        </a:graphic>
      </p:graphicFrame>
    </p:spTree>
    <p:extLst>
      <p:ext uri="{BB962C8B-B14F-4D97-AF65-F5344CB8AC3E}">
        <p14:creationId xmlns:p14="http://schemas.microsoft.com/office/powerpoint/2010/main" val="1585406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tângulo 4"/>
          <p:cNvSpPr>
            <a:spLocks noChangeArrowheads="1"/>
          </p:cNvSpPr>
          <p:nvPr/>
        </p:nvSpPr>
        <p:spPr bwMode="auto">
          <a:xfrm>
            <a:off x="2402958" y="720707"/>
            <a:ext cx="66335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375"/>
              </a:spcBef>
              <a:spcAft>
                <a:spcPts val="375"/>
              </a:spcAft>
            </a:pPr>
            <a:r>
              <a:rPr lang="pt-BR" altLang="pt-BR" b="1" dirty="0"/>
              <a:t>30 e 31/01/2020</a:t>
            </a:r>
            <a:r>
              <a:rPr lang="pt-BR" altLang="pt-BR" dirty="0"/>
              <a:t> - Atualização em Manejo Clínico da Dengue e </a:t>
            </a:r>
            <a:r>
              <a:rPr lang="pt-BR" altLang="pt-BR" dirty="0" err="1"/>
              <a:t>Chikungunya</a:t>
            </a:r>
            <a:r>
              <a:rPr lang="pt-BR" altLang="pt-BR" dirty="0"/>
              <a:t>, realizado em 03 três períodos na oportunidade foi abordado sobre corona vírus para os médicos dos 79 municípios.</a:t>
            </a:r>
          </a:p>
        </p:txBody>
      </p:sp>
      <p:sp>
        <p:nvSpPr>
          <p:cNvPr id="5123" name="Retângulo 5"/>
          <p:cNvSpPr>
            <a:spLocks noChangeArrowheads="1"/>
          </p:cNvSpPr>
          <p:nvPr/>
        </p:nvSpPr>
        <p:spPr bwMode="auto">
          <a:xfrm>
            <a:off x="2367714" y="2139702"/>
            <a:ext cx="679298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98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2" panose="05020102010507070707" pitchFamily="18" charset="2"/>
              <a:buNone/>
            </a:pPr>
            <a:r>
              <a:rPr lang="pt-BR" altLang="pt-BR" dirty="0"/>
              <a:t>Reunião para construção do fluxo de detecção de casos e atendimentos nos portos, aeroportos e fronteiras – SMS Corumbá/ Equipe SES e Anvisa e SMS Ponta Porã pela Equipe SES/ANVISA.</a:t>
            </a:r>
          </a:p>
        </p:txBody>
      </p:sp>
      <p:pic>
        <p:nvPicPr>
          <p:cNvPr id="5124" name="Image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219" y="1779662"/>
            <a:ext cx="211574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5" descr="http://www.ms.gov.br/wp-content/uploads/sites/150/2020/02/capacita%C3%A7%C3%A3o-dengu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7219" y="411510"/>
            <a:ext cx="2115740" cy="1171575"/>
          </a:xfrm>
          <a:noFill/>
        </p:spPr>
      </p:pic>
      <p:sp>
        <p:nvSpPr>
          <p:cNvPr id="9" name="CaixaDeTexto 8"/>
          <p:cNvSpPr txBox="1"/>
          <p:nvPr/>
        </p:nvSpPr>
        <p:spPr>
          <a:xfrm>
            <a:off x="251520" y="-42211"/>
            <a:ext cx="7885986" cy="369332"/>
          </a:xfrm>
          <a:prstGeom prst="rect">
            <a:avLst/>
          </a:prstGeom>
          <a:noFill/>
        </p:spPr>
        <p:txBody>
          <a:bodyPr wrap="square" rtlCol="0">
            <a:spAutoFit/>
          </a:bodyPr>
          <a:lstStyle/>
          <a:p>
            <a:r>
              <a:rPr lang="pt-BR" sz="1800" b="1" dirty="0" smtClean="0">
                <a:solidFill>
                  <a:schemeClr val="tx1"/>
                </a:solidFill>
              </a:rPr>
              <a:t>Vigilância em Saúde</a:t>
            </a:r>
            <a:endParaRPr lang="pt-BR" sz="1800" b="1" dirty="0">
              <a:solidFill>
                <a:schemeClr val="tx1"/>
              </a:solidFill>
            </a:endParaRPr>
          </a:p>
        </p:txBody>
      </p:sp>
      <p:pic>
        <p:nvPicPr>
          <p:cNvPr id="10" name="Imagem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784" y="3363838"/>
            <a:ext cx="1388269" cy="1637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m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81843" y="3559221"/>
            <a:ext cx="1810037" cy="124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p:cNvSpPr/>
          <p:nvPr/>
        </p:nvSpPr>
        <p:spPr>
          <a:xfrm>
            <a:off x="3601002" y="3444279"/>
            <a:ext cx="5542998" cy="1600438"/>
          </a:xfrm>
          <a:prstGeom prst="rect">
            <a:avLst/>
          </a:prstGeom>
        </p:spPr>
        <p:txBody>
          <a:bodyPr wrap="square">
            <a:spAutoFit/>
          </a:bodyPr>
          <a:lstStyle/>
          <a:p>
            <a:pPr algn="just">
              <a:defRPr/>
            </a:pPr>
            <a:r>
              <a:rPr lang="pt-BR" dirty="0"/>
              <a:t>17 e 18/02 - Encontro Estadual de Vigilância em Saúde: Integrar Vigilância e Atenção Primária em Campo Grande/MS.</a:t>
            </a:r>
          </a:p>
          <a:p>
            <a:pPr marL="214313" indent="-214313" algn="just">
              <a:buFontTx/>
              <a:buChar char="-"/>
              <a:defRPr/>
            </a:pPr>
            <a:endParaRPr lang="pt-BR" dirty="0"/>
          </a:p>
          <a:p>
            <a:pPr algn="just">
              <a:defRPr/>
            </a:pPr>
            <a:r>
              <a:rPr lang="pt-BR" dirty="0"/>
              <a:t>Palestra sobre Panorama do </a:t>
            </a:r>
            <a:r>
              <a:rPr lang="pt-BR" dirty="0" err="1"/>
              <a:t>Coronavírus</a:t>
            </a:r>
            <a:r>
              <a:rPr lang="pt-BR" dirty="0"/>
              <a:t>: (Papel da APS e Vigilância em Saúde na Prevenção das Doenças – </a:t>
            </a:r>
            <a:r>
              <a:rPr lang="pt-BR" dirty="0" err="1"/>
              <a:t>Dr</a:t>
            </a:r>
            <a:r>
              <a:rPr lang="pt-BR" dirty="0"/>
              <a:t> Júlio </a:t>
            </a:r>
            <a:r>
              <a:rPr lang="pt-BR" dirty="0" err="1"/>
              <a:t>Croda</a:t>
            </a:r>
            <a:r>
              <a:rPr lang="pt-BR" dirty="0"/>
              <a:t> – SVS – Ministério da Saúde para 3.000 profissionais de saúde dos 79 municípios e agentes comunitários e endemias de CG.</a:t>
            </a:r>
          </a:p>
        </p:txBody>
      </p:sp>
    </p:spTree>
    <p:extLst>
      <p:ext uri="{BB962C8B-B14F-4D97-AF65-F5344CB8AC3E}">
        <p14:creationId xmlns:p14="http://schemas.microsoft.com/office/powerpoint/2010/main" val="173857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tângulo 1"/>
          <p:cNvSpPr>
            <a:spLocks noChangeArrowheads="1"/>
          </p:cNvSpPr>
          <p:nvPr/>
        </p:nvSpPr>
        <p:spPr bwMode="auto">
          <a:xfrm>
            <a:off x="3054085" y="459403"/>
            <a:ext cx="60899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sz="1600" dirty="0"/>
              <a:t>Desenho do fluxograma de assistência do COVID-19 para os 79 municípios com a participação dos 79 municípios. </a:t>
            </a:r>
          </a:p>
        </p:txBody>
      </p:sp>
      <p:pic>
        <p:nvPicPr>
          <p:cNvPr id="7172" name="Imagem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576" y="0"/>
            <a:ext cx="2328867" cy="1203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tângulo 2"/>
          <p:cNvSpPr>
            <a:spLocks noChangeArrowheads="1"/>
          </p:cNvSpPr>
          <p:nvPr/>
        </p:nvSpPr>
        <p:spPr bwMode="auto">
          <a:xfrm>
            <a:off x="3025280" y="1851670"/>
            <a:ext cx="61187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dirty="0"/>
              <a:t>Realização de treinamento de coleta de amostras </a:t>
            </a:r>
            <a:r>
              <a:rPr lang="pt-BR" altLang="pt-BR" dirty="0" smtClean="0"/>
              <a:t>(SWAB de </a:t>
            </a:r>
            <a:r>
              <a:rPr lang="pt-BR" altLang="pt-BR" dirty="0"/>
              <a:t>secreção </a:t>
            </a:r>
            <a:r>
              <a:rPr lang="pt-BR" altLang="pt-BR" dirty="0" err="1"/>
              <a:t>naso</a:t>
            </a:r>
            <a:r>
              <a:rPr lang="pt-BR" altLang="pt-BR" dirty="0"/>
              <a:t> e orofaríngea) para diagnóstico de infecções respiratórias aos 79 municípios do estado realizada pelo LACEN. </a:t>
            </a:r>
          </a:p>
        </p:txBody>
      </p:sp>
      <p:pic>
        <p:nvPicPr>
          <p:cNvPr id="7174" name="Picture 2" descr="WhatsApp Image 2020-03-05 at 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832" y="1419622"/>
            <a:ext cx="2245365" cy="142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107504" y="1042302"/>
            <a:ext cx="492443" cy="2570575"/>
          </a:xfrm>
          <a:prstGeom prst="rect">
            <a:avLst/>
          </a:prstGeom>
        </p:spPr>
        <p:txBody>
          <a:bodyPr vert="vert270" wrap="none">
            <a:spAutoFit/>
          </a:bodyPr>
          <a:lstStyle/>
          <a:p>
            <a:r>
              <a:rPr lang="pt-BR" sz="2000" b="1" dirty="0">
                <a:solidFill>
                  <a:schemeClr val="tx1"/>
                </a:solidFill>
              </a:rPr>
              <a:t>Vigilância em Saúde</a:t>
            </a:r>
          </a:p>
        </p:txBody>
      </p:sp>
      <p:sp>
        <p:nvSpPr>
          <p:cNvPr id="8" name="Retângulo 4"/>
          <p:cNvSpPr>
            <a:spLocks noChangeArrowheads="1"/>
          </p:cNvSpPr>
          <p:nvPr/>
        </p:nvSpPr>
        <p:spPr bwMode="auto">
          <a:xfrm>
            <a:off x="865486" y="3795886"/>
            <a:ext cx="4319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sz="1800" b="1" dirty="0"/>
              <a:t>BARREIRAS SANITÁRIAS </a:t>
            </a:r>
          </a:p>
        </p:txBody>
      </p:sp>
      <p:sp>
        <p:nvSpPr>
          <p:cNvPr id="3" name="Retângulo 2"/>
          <p:cNvSpPr/>
          <p:nvPr/>
        </p:nvSpPr>
        <p:spPr>
          <a:xfrm>
            <a:off x="3851920" y="3238406"/>
            <a:ext cx="5220072" cy="2031325"/>
          </a:xfrm>
          <a:prstGeom prst="rect">
            <a:avLst/>
          </a:prstGeom>
        </p:spPr>
        <p:txBody>
          <a:bodyPr wrap="square">
            <a:spAutoFit/>
          </a:bodyPr>
          <a:lstStyle/>
          <a:p>
            <a:pPr algn="just"/>
            <a:r>
              <a:rPr lang="pt-BR" altLang="pt-BR" dirty="0" smtClean="0"/>
              <a:t>Repatriação </a:t>
            </a:r>
            <a:r>
              <a:rPr lang="pt-BR" altLang="pt-BR" dirty="0"/>
              <a:t>dos brasileiros que estavam na Bolívia, nos dias 03 e 04 de abril de 2020, que desembarcaram em Campo </a:t>
            </a:r>
            <a:r>
              <a:rPr lang="pt-BR" altLang="pt-BR" dirty="0" smtClean="0"/>
              <a:t>Grande/MS (</a:t>
            </a:r>
            <a:r>
              <a:rPr lang="pt-BR" altLang="pt-BR" dirty="0"/>
              <a:t>aferição da temperatura corporal dos passageiros, verificação e/ou relato de outros sintomas gripais, divulgação das medidas de prevenção ao COVID-19 e recomendação de isolamento domiciliar, além do encaminhamento da notificação de possíveis casos suspeitos para vigilância epidemiológica municipal de Campo Grande, para acompanhamento.</a:t>
            </a:r>
          </a:p>
          <a:p>
            <a:pPr algn="just"/>
            <a:endParaRPr lang="pt-BR" dirty="0"/>
          </a:p>
        </p:txBody>
      </p:sp>
    </p:spTree>
    <p:extLst>
      <p:ext uri="{BB962C8B-B14F-4D97-AF65-F5344CB8AC3E}">
        <p14:creationId xmlns:p14="http://schemas.microsoft.com/office/powerpoint/2010/main" val="302581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tângulo 6"/>
          <p:cNvSpPr>
            <a:spLocks noChangeArrowheads="1"/>
          </p:cNvSpPr>
          <p:nvPr/>
        </p:nvSpPr>
        <p:spPr bwMode="auto">
          <a:xfrm>
            <a:off x="827584" y="51470"/>
            <a:ext cx="6643907" cy="102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b="1" dirty="0"/>
              <a:t>Barreira sanitária Aeroporto: Com a chegada de 02 voos diariamente a Campo Grande, com média de desembarque de 95 pessoas/voo, esta ação já atendeu a aproximadamente 4000 passageiros, até o dia 30 de abril. </a:t>
            </a:r>
          </a:p>
        </p:txBody>
      </p:sp>
      <p:sp>
        <p:nvSpPr>
          <p:cNvPr id="7" name="Retângulo 4"/>
          <p:cNvSpPr>
            <a:spLocks noChangeArrowheads="1"/>
          </p:cNvSpPr>
          <p:nvPr/>
        </p:nvSpPr>
        <p:spPr bwMode="auto">
          <a:xfrm>
            <a:off x="57172" y="2355726"/>
            <a:ext cx="738664" cy="2394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1800" b="1" dirty="0"/>
              <a:t>FISCALIZAÇÃO SANITÁRIAS </a:t>
            </a:r>
          </a:p>
        </p:txBody>
      </p:sp>
      <p:sp>
        <p:nvSpPr>
          <p:cNvPr id="8" name="Retângulo 1"/>
          <p:cNvSpPr>
            <a:spLocks noChangeArrowheads="1"/>
          </p:cNvSpPr>
          <p:nvPr/>
        </p:nvSpPr>
        <p:spPr bwMode="auto">
          <a:xfrm>
            <a:off x="755576" y="1712051"/>
            <a:ext cx="814120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1200" b="1" dirty="0"/>
              <a:t>Serviços fiscalizados – total 46 serviços </a:t>
            </a:r>
          </a:p>
          <a:p>
            <a:endParaRPr lang="pt-BR" altLang="pt-BR" sz="1200" dirty="0"/>
          </a:p>
          <a:p>
            <a:pPr marL="914400" lvl="1" indent="-171450">
              <a:buFont typeface="Wingdings" panose="05000000000000000000" pitchFamily="2" charset="2"/>
              <a:buChar char="q"/>
            </a:pPr>
            <a:r>
              <a:rPr lang="pt-BR" altLang="pt-BR" sz="1200" dirty="0"/>
              <a:t>14 Hospitais com UTI, </a:t>
            </a:r>
          </a:p>
          <a:p>
            <a:pPr marL="914400" lvl="1" indent="-171450">
              <a:buFont typeface="Wingdings" panose="05000000000000000000" pitchFamily="2" charset="2"/>
              <a:buChar char="q"/>
            </a:pPr>
            <a:r>
              <a:rPr lang="pt-BR" altLang="pt-BR" sz="1200" dirty="0"/>
              <a:t>02 Hospitais Gerais, </a:t>
            </a:r>
          </a:p>
          <a:p>
            <a:pPr marL="914400" lvl="1" indent="-171450">
              <a:buFont typeface="Wingdings" panose="05000000000000000000" pitchFamily="2" charset="2"/>
              <a:buChar char="q"/>
            </a:pPr>
            <a:r>
              <a:rPr lang="pt-BR" altLang="pt-BR" sz="1200" dirty="0"/>
              <a:t>01 Clínica Oftalmológica com Transplante de Córnea; </a:t>
            </a:r>
          </a:p>
          <a:p>
            <a:pPr marL="914400" lvl="1" indent="-171450">
              <a:buFont typeface="Wingdings" panose="05000000000000000000" pitchFamily="2" charset="2"/>
              <a:buChar char="q"/>
            </a:pPr>
            <a:r>
              <a:rPr lang="pt-BR" altLang="pt-BR" sz="1200" dirty="0"/>
              <a:t>01 serviço de Esterilização por Óxido de Etileno; </a:t>
            </a:r>
          </a:p>
          <a:p>
            <a:pPr marL="914400" lvl="1" indent="-171450">
              <a:buFont typeface="Wingdings" panose="05000000000000000000" pitchFamily="2" charset="2"/>
              <a:buChar char="q"/>
            </a:pPr>
            <a:r>
              <a:rPr lang="pt-BR" altLang="pt-BR" sz="1200" dirty="0"/>
              <a:t>07 serviços de Quimioterapia; 03 serviço de Radioterapia; </a:t>
            </a:r>
          </a:p>
          <a:p>
            <a:pPr marL="914400" lvl="1" indent="-171450">
              <a:buFont typeface="Wingdings" panose="05000000000000000000" pitchFamily="2" charset="2"/>
              <a:buChar char="q"/>
            </a:pPr>
            <a:r>
              <a:rPr lang="pt-BR" altLang="pt-BR" sz="1200" dirty="0"/>
              <a:t>02 serviços de Terapia Renal Substitutiva;</a:t>
            </a:r>
          </a:p>
          <a:p>
            <a:pPr marL="914400" lvl="1" indent="-171450">
              <a:buFont typeface="Wingdings" panose="05000000000000000000" pitchFamily="2" charset="2"/>
              <a:buChar char="q"/>
            </a:pPr>
            <a:r>
              <a:rPr lang="pt-BR" altLang="pt-BR" sz="1200" dirty="0"/>
              <a:t>03 Agências </a:t>
            </a:r>
            <a:r>
              <a:rPr lang="pt-BR" altLang="pt-BR" sz="1200" dirty="0" err="1"/>
              <a:t>Transfusionais</a:t>
            </a:r>
            <a:r>
              <a:rPr lang="pt-BR" altLang="pt-BR" sz="1200" dirty="0"/>
              <a:t>; 01 serviço de Hemodinâmica;</a:t>
            </a:r>
          </a:p>
          <a:p>
            <a:pPr marL="914400" lvl="1" indent="-171450">
              <a:buFont typeface="Wingdings" panose="05000000000000000000" pitchFamily="2" charset="2"/>
              <a:buChar char="q"/>
            </a:pPr>
            <a:r>
              <a:rPr lang="pt-BR" altLang="pt-BR" sz="1200" dirty="0"/>
              <a:t>01 serviço de Medicina Nuclear; 01 Instituto de Medicina Legal - IML; </a:t>
            </a:r>
          </a:p>
          <a:p>
            <a:pPr marL="914400" lvl="1" indent="-171450">
              <a:buFont typeface="Wingdings" panose="05000000000000000000" pitchFamily="2" charset="2"/>
              <a:buChar char="q"/>
            </a:pPr>
            <a:r>
              <a:rPr lang="pt-BR" altLang="pt-BR" sz="1200" dirty="0"/>
              <a:t>01 Indústria de Produção de Álcool; 01 veículo para transporte de material biológico; </a:t>
            </a:r>
          </a:p>
          <a:p>
            <a:pPr marL="914400" lvl="1" indent="-171450">
              <a:buFont typeface="Wingdings" panose="05000000000000000000" pitchFamily="2" charset="2"/>
              <a:buChar char="q"/>
            </a:pPr>
            <a:r>
              <a:rPr lang="pt-BR" altLang="pt-BR" sz="1200" dirty="0"/>
              <a:t>01 veículo para transporte de gases medicinais; </a:t>
            </a:r>
          </a:p>
          <a:p>
            <a:pPr marL="914400" lvl="1" indent="-171450">
              <a:buFont typeface="Wingdings" panose="05000000000000000000" pitchFamily="2" charset="2"/>
              <a:buChar char="q"/>
            </a:pPr>
            <a:r>
              <a:rPr lang="pt-BR" altLang="pt-BR" sz="1200" dirty="0"/>
              <a:t>01 serviço móvel de atendimento a urgências (ambulâncias de resgate); </a:t>
            </a:r>
          </a:p>
          <a:p>
            <a:pPr marL="914400" lvl="1" indent="-171450">
              <a:buFont typeface="Wingdings" panose="05000000000000000000" pitchFamily="2" charset="2"/>
              <a:buChar char="q"/>
            </a:pPr>
            <a:r>
              <a:rPr lang="pt-BR" altLang="pt-BR" sz="1200" dirty="0"/>
              <a:t>05 veículos (ambulâncias) no município de Inocência em atendimento ao Ministério Público; </a:t>
            </a:r>
          </a:p>
          <a:p>
            <a:pPr marL="914400" lvl="1" indent="-171450">
              <a:buFont typeface="Wingdings" panose="05000000000000000000" pitchFamily="2" charset="2"/>
              <a:buChar char="q"/>
            </a:pPr>
            <a:r>
              <a:rPr lang="pt-BR" altLang="pt-BR" sz="1200" dirty="0"/>
              <a:t>01 Centro de Atenção Psicossocial - CAPS. </a:t>
            </a:r>
          </a:p>
          <a:p>
            <a:pPr marL="171450" indent="-171450">
              <a:buFont typeface="Wingdings" panose="05000000000000000000" pitchFamily="2" charset="2"/>
              <a:buChar char="q"/>
            </a:pPr>
            <a:endParaRPr lang="pt-BR" altLang="pt-BR" sz="1200" dirty="0"/>
          </a:p>
          <a:p>
            <a:pPr marL="914400" lvl="1" indent="-171450">
              <a:buFont typeface="Wingdings" panose="05000000000000000000" pitchFamily="2" charset="2"/>
              <a:buChar char="q"/>
            </a:pPr>
            <a:r>
              <a:rPr lang="pt-BR" altLang="pt-BR" sz="1200" dirty="0"/>
              <a:t>Foram realizadas 08 inspeções em atendimento ao Ministério Público. Foram recebidas 02 denúncias e apurada 01. </a:t>
            </a:r>
          </a:p>
        </p:txBody>
      </p:sp>
    </p:spTree>
    <p:extLst>
      <p:ext uri="{BB962C8B-B14F-4D97-AF65-F5344CB8AC3E}">
        <p14:creationId xmlns:p14="http://schemas.microsoft.com/office/powerpoint/2010/main" val="908762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3D6728DA-09E2-4036-AD1A-F76DB63145E6}"/>
              </a:ext>
            </a:extLst>
          </p:cNvPr>
          <p:cNvSpPr/>
          <p:nvPr/>
        </p:nvSpPr>
        <p:spPr>
          <a:xfrm>
            <a:off x="323528" y="357840"/>
            <a:ext cx="8856984" cy="4672048"/>
          </a:xfrm>
          <a:prstGeom prst="rect">
            <a:avLst/>
          </a:prstGeom>
        </p:spPr>
        <p:txBody>
          <a:bodyPr wrap="square">
            <a:spAutoFit/>
          </a:bodyPr>
          <a:lstStyle/>
          <a:p>
            <a:pPr marL="214313" indent="-214313" algn="just">
              <a:lnSpc>
                <a:spcPct val="115000"/>
              </a:lnSpc>
              <a:spcAft>
                <a:spcPts val="750"/>
              </a:spcAft>
              <a:buFont typeface="Wingdings" panose="05000000000000000000" pitchFamily="2" charset="2"/>
              <a:buChar char="q"/>
              <a:defRPr/>
            </a:pPr>
            <a:r>
              <a:rPr lang="pt-BR" b="1" dirty="0"/>
              <a:t>Zoonoses</a:t>
            </a:r>
            <a:r>
              <a:rPr lang="pt-BR" dirty="0"/>
              <a:t> - liberamos o quantitativo de 702 doses de soro antirrábica humano, 11.089 doses de vacina antirrábica humana e 11.250 doses de vacina antirrábica canina aos 79 municípios entre os meses de janeiro e abril de 2020.</a:t>
            </a:r>
          </a:p>
          <a:p>
            <a:pPr marL="214313" indent="-214313" algn="just">
              <a:lnSpc>
                <a:spcPct val="115000"/>
              </a:lnSpc>
              <a:spcAft>
                <a:spcPts val="750"/>
              </a:spcAft>
              <a:buFont typeface="Wingdings" panose="05000000000000000000" pitchFamily="2" charset="2"/>
              <a:buChar char="q"/>
              <a:defRPr/>
            </a:pPr>
            <a:r>
              <a:rPr lang="pt-BR" b="1" dirty="0"/>
              <a:t>IST/Aids e Hepatites Virais </a:t>
            </a:r>
            <a:r>
              <a:rPr lang="pt-BR" dirty="0"/>
              <a:t>- distribuímos 2.940 latas de fórmula infantil primeiro semestre para o atendimento às crianças expostas ao vírus do HIV/AIDS e ao vírus do HTLV, condições em que a amamentação é contraindicada, considerando que a transmissão vertical desses dois agravos se dá também pelo aleitamento materno. </a:t>
            </a:r>
          </a:p>
          <a:p>
            <a:pPr algn="just">
              <a:lnSpc>
                <a:spcPct val="115000"/>
              </a:lnSpc>
              <a:spcAft>
                <a:spcPts val="750"/>
              </a:spcAft>
              <a:defRPr/>
            </a:pPr>
            <a:r>
              <a:rPr lang="pt-BR" dirty="0"/>
              <a:t>       A diminuição dos riscos de exposição ao HIV foi realizada com a distribuição de insumos de prevenção, e foram distribuídos aos 78 municípios de MS os insumos relacionados à transmissão sexual do HIV e outras IST, com a distribuição dos seguintes insumos: </a:t>
            </a:r>
          </a:p>
          <a:p>
            <a:pPr marL="214313" indent="-214313" algn="just">
              <a:lnSpc>
                <a:spcPct val="115000"/>
              </a:lnSpc>
              <a:spcAft>
                <a:spcPts val="750"/>
              </a:spcAft>
              <a:buFont typeface="Arial" panose="020B0604020202020204" pitchFamily="34" charset="0"/>
              <a:buChar char="•"/>
              <a:defRPr/>
            </a:pPr>
            <a:r>
              <a:rPr lang="pt-BR" b="1" dirty="0"/>
              <a:t>Preservativo masculino</a:t>
            </a:r>
            <a:r>
              <a:rPr lang="pt-BR" dirty="0"/>
              <a:t>: 967.808 unidades </a:t>
            </a:r>
          </a:p>
          <a:p>
            <a:pPr marL="214313" indent="-214313" algn="just">
              <a:lnSpc>
                <a:spcPct val="115000"/>
              </a:lnSpc>
              <a:spcAft>
                <a:spcPts val="750"/>
              </a:spcAft>
              <a:buFont typeface="Arial" panose="020B0604020202020204" pitchFamily="34" charset="0"/>
              <a:buChar char="•"/>
              <a:defRPr/>
            </a:pPr>
            <a:r>
              <a:rPr lang="pt-BR" b="1" dirty="0"/>
              <a:t>Preservativo feminino</a:t>
            </a:r>
            <a:r>
              <a:rPr lang="pt-BR" dirty="0"/>
              <a:t>: 10.850 unidades </a:t>
            </a:r>
          </a:p>
          <a:p>
            <a:pPr marL="214313" indent="-214313" algn="just">
              <a:lnSpc>
                <a:spcPct val="115000"/>
              </a:lnSpc>
              <a:spcAft>
                <a:spcPts val="750"/>
              </a:spcAft>
              <a:buFont typeface="Arial" panose="020B0604020202020204" pitchFamily="34" charset="0"/>
              <a:buChar char="•"/>
              <a:defRPr/>
            </a:pPr>
            <a:r>
              <a:rPr lang="pt-BR" b="1" dirty="0"/>
              <a:t>Gel lubrificante</a:t>
            </a:r>
            <a:r>
              <a:rPr lang="pt-BR" dirty="0"/>
              <a:t>: 141.500 unidades </a:t>
            </a:r>
          </a:p>
          <a:p>
            <a:pPr algn="just">
              <a:lnSpc>
                <a:spcPct val="115000"/>
              </a:lnSpc>
              <a:spcAft>
                <a:spcPts val="750"/>
              </a:spcAft>
              <a:defRPr/>
            </a:pPr>
            <a:r>
              <a:rPr lang="pt-BR" dirty="0"/>
              <a:t>Além dos insumos, infirmados acima, distribuímos para a Campanha alusiva ao Carnaval, camisetas e materiais educativos para os municípios e para as Organizações da Sociedade Civil (</a:t>
            </a:r>
            <a:r>
              <a:rPr lang="pt-BR" dirty="0" err="1"/>
              <a:t>OSCs</a:t>
            </a:r>
            <a:r>
              <a:rPr lang="pt-BR" dirty="0"/>
              <a:t>) trabalharem com a população o conceito da Prevenção Combinada ao HIV e as </a:t>
            </a:r>
            <a:r>
              <a:rPr lang="pt-BR" dirty="0" err="1"/>
              <a:t>ISTs</a:t>
            </a:r>
            <a:r>
              <a:rPr lang="pt-BR" dirty="0"/>
              <a:t>. </a:t>
            </a:r>
            <a:endParaRPr lang="pt-BR"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291" name="Retângulo 2"/>
          <p:cNvSpPr>
            <a:spLocks noChangeArrowheads="1"/>
          </p:cNvSpPr>
          <p:nvPr/>
        </p:nvSpPr>
        <p:spPr bwMode="auto">
          <a:xfrm>
            <a:off x="251520" y="0"/>
            <a:ext cx="4319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sz="1600" b="1" dirty="0"/>
              <a:t>VIGILÂNCIA EPIDEMIOLÓGICA</a:t>
            </a:r>
          </a:p>
        </p:txBody>
      </p:sp>
    </p:spTree>
    <p:extLst>
      <p:ext uri="{BB962C8B-B14F-4D97-AF65-F5344CB8AC3E}">
        <p14:creationId xmlns:p14="http://schemas.microsoft.com/office/powerpoint/2010/main" val="2596770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95"/>
        <p:cNvGrpSpPr/>
        <p:nvPr/>
      </p:nvGrpSpPr>
      <p:grpSpPr>
        <a:xfrm>
          <a:off x="0" y="0"/>
          <a:ext cx="0" cy="0"/>
          <a:chOff x="0" y="0"/>
          <a:chExt cx="0" cy="0"/>
        </a:xfrm>
      </p:grpSpPr>
      <p:sp>
        <p:nvSpPr>
          <p:cNvPr id="100" name="Google Shape;100;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a:t>
            </a:fld>
            <a:endParaRPr dirty="0"/>
          </a:p>
        </p:txBody>
      </p:sp>
      <p:graphicFrame>
        <p:nvGraphicFramePr>
          <p:cNvPr id="14" name="Diagrama 13"/>
          <p:cNvGraphicFramePr/>
          <p:nvPr>
            <p:extLst>
              <p:ext uri="{D42A27DB-BD31-4B8C-83A1-F6EECF244321}">
                <p14:modId xmlns:p14="http://schemas.microsoft.com/office/powerpoint/2010/main" val="3190836384"/>
              </p:ext>
            </p:extLst>
          </p:nvPr>
        </p:nvGraphicFramePr>
        <p:xfrm>
          <a:off x="0" y="51470"/>
          <a:ext cx="9160011"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tângulo 2"/>
          <p:cNvSpPr>
            <a:spLocks noChangeArrowheads="1"/>
          </p:cNvSpPr>
          <p:nvPr/>
        </p:nvSpPr>
        <p:spPr bwMode="auto">
          <a:xfrm>
            <a:off x="188082" y="13945"/>
            <a:ext cx="4319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sz="1600" b="1" dirty="0"/>
              <a:t>VIGILÂNCIA EPIDEMIOLÓGICA</a:t>
            </a:r>
          </a:p>
        </p:txBody>
      </p:sp>
      <p:sp>
        <p:nvSpPr>
          <p:cNvPr id="2" name="Retângulo 1"/>
          <p:cNvSpPr/>
          <p:nvPr/>
        </p:nvSpPr>
        <p:spPr>
          <a:xfrm>
            <a:off x="323528" y="356775"/>
            <a:ext cx="8640960" cy="1841530"/>
          </a:xfrm>
          <a:prstGeom prst="rect">
            <a:avLst/>
          </a:prstGeom>
        </p:spPr>
        <p:txBody>
          <a:bodyPr wrap="square">
            <a:spAutoFit/>
          </a:bodyPr>
          <a:lstStyle/>
          <a:p>
            <a:pPr indent="405289" algn="just">
              <a:spcBef>
                <a:spcPts val="450"/>
              </a:spcBef>
              <a:spcAft>
                <a:spcPts val="450"/>
              </a:spcAft>
              <a:defRPr/>
            </a:pPr>
            <a:r>
              <a:rPr lang="pt-BR" sz="1200" dirty="0" smtClean="0">
                <a:latin typeface="Arial" panose="020B0604020202020204" pitchFamily="34" charset="0"/>
                <a:ea typeface="Times New Roman" panose="02020603050405020304" pitchFamily="18" charset="0"/>
                <a:cs typeface="Arial" panose="020B0604020202020204" pitchFamily="34" charset="0"/>
              </a:rPr>
              <a:t>Distribuição de Testes Rápidos para todos os municípios de Mato Grosso do Sul:</a:t>
            </a:r>
          </a:p>
          <a:p>
            <a:pPr marL="257175" indent="-257175" algn="just">
              <a:spcBef>
                <a:spcPts val="450"/>
              </a:spcBef>
              <a:spcAft>
                <a:spcPts val="450"/>
              </a:spcAft>
              <a:buFont typeface="Symbol" panose="05050102010706020507" pitchFamily="18" charset="2"/>
              <a:buChar char=""/>
              <a:defRPr/>
            </a:pPr>
            <a:r>
              <a:rPr lang="pt-BR" sz="1200" dirty="0" smtClean="0">
                <a:latin typeface="Arial" panose="020B0604020202020204" pitchFamily="34" charset="0"/>
                <a:ea typeface="Times New Roman" panose="02020603050405020304" pitchFamily="18" charset="0"/>
                <a:cs typeface="Arial" panose="020B0604020202020204" pitchFamily="34" charset="0"/>
              </a:rPr>
              <a:t>Testes rápidos HIV punção digital Teste Inicial: 30.060 (unidades)</a:t>
            </a:r>
          </a:p>
          <a:p>
            <a:pPr marL="257175" indent="-257175" algn="just">
              <a:spcBef>
                <a:spcPts val="450"/>
              </a:spcBef>
              <a:spcAft>
                <a:spcPts val="450"/>
              </a:spcAft>
              <a:buFont typeface="Symbol" panose="05050102010706020507" pitchFamily="18" charset="2"/>
              <a:buChar char=""/>
              <a:defRPr/>
            </a:pPr>
            <a:r>
              <a:rPr lang="pt-BR" sz="1200" dirty="0" smtClean="0">
                <a:latin typeface="Arial" panose="020B0604020202020204" pitchFamily="34" charset="0"/>
                <a:ea typeface="Times New Roman" panose="02020603050405020304" pitchFamily="18" charset="0"/>
                <a:cs typeface="Arial" panose="020B0604020202020204" pitchFamily="34" charset="0"/>
              </a:rPr>
              <a:t>Testes </a:t>
            </a:r>
            <a:r>
              <a:rPr lang="pt-BR" sz="1200" dirty="0">
                <a:latin typeface="Arial" panose="020B0604020202020204" pitchFamily="34" charset="0"/>
                <a:ea typeface="Times New Roman" panose="02020603050405020304" pitchFamily="18" charset="0"/>
                <a:cs typeface="Arial" panose="020B0604020202020204" pitchFamily="34" charset="0"/>
              </a:rPr>
              <a:t>rápidos HIV punção digital Teste Confirmatório: 400 (unidades)</a:t>
            </a:r>
          </a:p>
          <a:p>
            <a:pPr marL="257175" indent="-257175" algn="just">
              <a:spcBef>
                <a:spcPts val="450"/>
              </a:spcBef>
              <a:spcAft>
                <a:spcPts val="450"/>
              </a:spcAft>
              <a:buFont typeface="Symbol" panose="05050102010706020507" pitchFamily="18" charset="2"/>
              <a:buChar char=""/>
              <a:defRPr/>
            </a:pPr>
            <a:r>
              <a:rPr lang="pt-BR" sz="1200" dirty="0">
                <a:latin typeface="Arial" panose="020B0604020202020204" pitchFamily="34" charset="0"/>
                <a:ea typeface="Times New Roman" panose="02020603050405020304" pitchFamily="18" charset="0"/>
                <a:cs typeface="Arial" panose="020B0604020202020204" pitchFamily="34" charset="0"/>
              </a:rPr>
              <a:t>Testes rápidos sífilis: 25.575 (unidades)</a:t>
            </a:r>
          </a:p>
          <a:p>
            <a:pPr marL="257175" indent="-257175" algn="just">
              <a:spcBef>
                <a:spcPts val="450"/>
              </a:spcBef>
              <a:spcAft>
                <a:spcPts val="450"/>
              </a:spcAft>
              <a:buFont typeface="Symbol" panose="05050102010706020507" pitchFamily="18" charset="2"/>
              <a:buChar char=""/>
              <a:defRPr/>
            </a:pPr>
            <a:r>
              <a:rPr lang="pt-BR" sz="1200" dirty="0">
                <a:latin typeface="Arial" panose="020B0604020202020204" pitchFamily="34" charset="0"/>
                <a:ea typeface="Times New Roman" panose="02020603050405020304" pitchFamily="18" charset="0"/>
                <a:cs typeface="Arial" panose="020B0604020202020204" pitchFamily="34" charset="0"/>
              </a:rPr>
              <a:t>Testes rápidos Hepatite B: 27.425 (unidades)</a:t>
            </a:r>
          </a:p>
          <a:p>
            <a:pPr marL="257175" indent="-257175" algn="just">
              <a:spcBef>
                <a:spcPts val="450"/>
              </a:spcBef>
              <a:spcAft>
                <a:spcPts val="450"/>
              </a:spcAft>
              <a:buFont typeface="Symbol" panose="05050102010706020507" pitchFamily="18" charset="2"/>
              <a:buChar char=""/>
              <a:defRPr/>
            </a:pPr>
            <a:r>
              <a:rPr lang="pt-BR" sz="1200" dirty="0">
                <a:latin typeface="Arial" panose="020B0604020202020204" pitchFamily="34" charset="0"/>
                <a:ea typeface="Times New Roman" panose="02020603050405020304" pitchFamily="18" charset="0"/>
                <a:cs typeface="Arial" panose="020B0604020202020204" pitchFamily="34" charset="0"/>
              </a:rPr>
              <a:t>Testes rápidos Hepatite C: 21.480 (unidades)</a:t>
            </a:r>
          </a:p>
        </p:txBody>
      </p:sp>
      <p:sp>
        <p:nvSpPr>
          <p:cNvPr id="3" name="Retângulo 2"/>
          <p:cNvSpPr/>
          <p:nvPr/>
        </p:nvSpPr>
        <p:spPr>
          <a:xfrm>
            <a:off x="306219" y="2388012"/>
            <a:ext cx="8640960" cy="1169551"/>
          </a:xfrm>
          <a:prstGeom prst="rect">
            <a:avLst/>
          </a:prstGeom>
        </p:spPr>
        <p:txBody>
          <a:bodyPr wrap="square">
            <a:spAutoFit/>
          </a:bodyPr>
          <a:lstStyle/>
          <a:p>
            <a:pPr algn="just"/>
            <a:r>
              <a:rPr lang="pt-BR" altLang="pt-BR" b="1" dirty="0">
                <a:latin typeface="Arial" panose="020B0604020202020204" pitchFamily="34" charset="0"/>
                <a:cs typeface="Arial" panose="020B0604020202020204" pitchFamily="34" charset="0"/>
              </a:rPr>
              <a:t>Plano Estadual de Enfrentamento da </a:t>
            </a:r>
            <a:r>
              <a:rPr lang="pt-BR" altLang="pt-BR" b="1" dirty="0" smtClean="0">
                <a:latin typeface="Arial" panose="020B0604020202020204" pitchFamily="34" charset="0"/>
                <a:cs typeface="Arial" panose="020B0604020202020204" pitchFamily="34" charset="0"/>
              </a:rPr>
              <a:t>Sífilis</a:t>
            </a:r>
          </a:p>
          <a:p>
            <a:pPr algn="just"/>
            <a:r>
              <a:rPr lang="pt-BR" altLang="pt-BR" dirty="0">
                <a:latin typeface="Arial" panose="020B0604020202020204" pitchFamily="34" charset="0"/>
                <a:cs typeface="Arial" panose="020B0604020202020204" pitchFamily="34" charset="0"/>
              </a:rPr>
              <a:t> </a:t>
            </a:r>
            <a:r>
              <a:rPr lang="pt-BR" altLang="pt-BR" dirty="0" smtClean="0">
                <a:latin typeface="Arial" panose="020B0604020202020204" pitchFamily="34" charset="0"/>
                <a:cs typeface="Arial" panose="020B0604020202020204" pitchFamily="34" charset="0"/>
              </a:rPr>
              <a:t>        </a:t>
            </a:r>
            <a:r>
              <a:rPr lang="pt-BR" altLang="pt-BR" dirty="0">
                <a:latin typeface="Arial" panose="020B0604020202020204" pitchFamily="34" charset="0"/>
                <a:cs typeface="Arial" panose="020B0604020202020204" pitchFamily="34" charset="0"/>
              </a:rPr>
              <a:t>D</a:t>
            </a:r>
            <a:r>
              <a:rPr lang="pt-BR" altLang="pt-BR" dirty="0" smtClean="0">
                <a:latin typeface="Arial" panose="020B0604020202020204" pitchFamily="34" charset="0"/>
                <a:cs typeface="Arial" panose="020B0604020202020204" pitchFamily="34" charset="0"/>
              </a:rPr>
              <a:t>istribuição de 14.455 </a:t>
            </a:r>
            <a:r>
              <a:rPr lang="pt-BR" altLang="pt-BR" dirty="0">
                <a:latin typeface="Arial" panose="020B0604020202020204" pitchFamily="34" charset="0"/>
                <a:cs typeface="Arial" panose="020B0604020202020204" pitchFamily="34" charset="0"/>
              </a:rPr>
              <a:t>frascos de Penicilina G </a:t>
            </a:r>
            <a:r>
              <a:rPr lang="pt-BR" altLang="pt-BR" dirty="0" err="1">
                <a:latin typeface="Arial" panose="020B0604020202020204" pitchFamily="34" charset="0"/>
                <a:cs typeface="Arial" panose="020B0604020202020204" pitchFamily="34" charset="0"/>
              </a:rPr>
              <a:t>Benzatina</a:t>
            </a:r>
            <a:r>
              <a:rPr lang="pt-BR" altLang="pt-BR" dirty="0">
                <a:latin typeface="Arial" panose="020B0604020202020204" pitchFamily="34" charset="0"/>
                <a:cs typeface="Arial" panose="020B0604020202020204" pitchFamily="34" charset="0"/>
              </a:rPr>
              <a:t> (adquiridas pelo Ministério da Saúde) aos 79 municípios para o tratamento dos casos de sífilis adquirida, tanto na população geral quanto em gestante e suas parcerias e 484 frascos de Penicilina Potássica, para o tratamento dos casos de sífilis congênita.</a:t>
            </a:r>
          </a:p>
        </p:txBody>
      </p:sp>
      <p:sp>
        <p:nvSpPr>
          <p:cNvPr id="4" name="Retângulo 3"/>
          <p:cNvSpPr/>
          <p:nvPr/>
        </p:nvSpPr>
        <p:spPr>
          <a:xfrm>
            <a:off x="306219" y="3723878"/>
            <a:ext cx="8514253" cy="1169551"/>
          </a:xfrm>
          <a:prstGeom prst="rect">
            <a:avLst/>
          </a:prstGeom>
        </p:spPr>
        <p:txBody>
          <a:bodyPr wrap="square">
            <a:spAutoFit/>
          </a:bodyPr>
          <a:lstStyle/>
          <a:p>
            <a:pPr algn="just"/>
            <a:r>
              <a:rPr lang="pt-BR" altLang="pt-BR" b="1" dirty="0">
                <a:latin typeface="Arial" panose="020B0604020202020204" pitchFamily="34" charset="0"/>
                <a:cs typeface="Arial" panose="020B0604020202020204" pitchFamily="34" charset="0"/>
              </a:rPr>
              <a:t>Zoonoses</a:t>
            </a:r>
            <a:r>
              <a:rPr lang="pt-BR" altLang="pt-BR" dirty="0">
                <a:latin typeface="Arial" panose="020B0604020202020204" pitchFamily="34" charset="0"/>
                <a:cs typeface="Arial" panose="020B0604020202020204" pitchFamily="34" charset="0"/>
              </a:rPr>
              <a:t> em parceria com o LACEN/MS - liberação de 6.760 testes rápidos de leishmaniose visceral canina, 550 testes rápidos de leishmaniose visceral humano e 9 ELISAS e realizou a liberação de 3.417 ampolas de </a:t>
            </a:r>
            <a:r>
              <a:rPr lang="pt-BR" altLang="pt-BR" dirty="0" err="1">
                <a:latin typeface="Arial" panose="020B0604020202020204" pitchFamily="34" charset="0"/>
                <a:cs typeface="Arial" panose="020B0604020202020204" pitchFamily="34" charset="0"/>
              </a:rPr>
              <a:t>anfotericina</a:t>
            </a:r>
            <a:r>
              <a:rPr lang="pt-BR" altLang="pt-BR" dirty="0">
                <a:latin typeface="Arial" panose="020B0604020202020204" pitchFamily="34" charset="0"/>
                <a:cs typeface="Arial" panose="020B0604020202020204" pitchFamily="34" charset="0"/>
              </a:rPr>
              <a:t> B </a:t>
            </a:r>
            <a:r>
              <a:rPr lang="pt-BR" altLang="pt-BR" dirty="0" err="1">
                <a:latin typeface="Arial" panose="020B0604020202020204" pitchFamily="34" charset="0"/>
                <a:cs typeface="Arial" panose="020B0604020202020204" pitchFamily="34" charset="0"/>
              </a:rPr>
              <a:t>lipossomal</a:t>
            </a:r>
            <a:r>
              <a:rPr lang="pt-BR" altLang="pt-BR" dirty="0">
                <a:latin typeface="Arial" panose="020B0604020202020204" pitchFamily="34" charset="0"/>
                <a:cs typeface="Arial" panose="020B0604020202020204" pitchFamily="34" charset="0"/>
              </a:rPr>
              <a:t>, 4.100 antimoniato de </a:t>
            </a:r>
            <a:r>
              <a:rPr lang="pt-BR" altLang="pt-BR" dirty="0" err="1">
                <a:latin typeface="Arial" panose="020B0604020202020204" pitchFamily="34" charset="0"/>
                <a:cs typeface="Arial" panose="020B0604020202020204" pitchFamily="34" charset="0"/>
              </a:rPr>
              <a:t>meglumina</a:t>
            </a:r>
            <a:r>
              <a:rPr lang="pt-BR" altLang="pt-BR" dirty="0">
                <a:latin typeface="Arial" panose="020B0604020202020204" pitchFamily="34" charset="0"/>
                <a:cs typeface="Arial" panose="020B0604020202020204" pitchFamily="34" charset="0"/>
              </a:rPr>
              <a:t>, 67 </a:t>
            </a:r>
            <a:r>
              <a:rPr lang="pt-BR" altLang="pt-BR" dirty="0" err="1">
                <a:latin typeface="Arial" panose="020B0604020202020204" pitchFamily="34" charset="0"/>
                <a:cs typeface="Arial" panose="020B0604020202020204" pitchFamily="34" charset="0"/>
              </a:rPr>
              <a:t>desoxicolato</a:t>
            </a:r>
            <a:r>
              <a:rPr lang="pt-BR" altLang="pt-BR" dirty="0">
                <a:latin typeface="Arial" panose="020B0604020202020204" pitchFamily="34" charset="0"/>
                <a:cs typeface="Arial" panose="020B0604020202020204" pitchFamily="34" charset="0"/>
              </a:rPr>
              <a:t> de </a:t>
            </a:r>
            <a:r>
              <a:rPr lang="pt-BR" altLang="pt-BR" dirty="0" err="1">
                <a:latin typeface="Arial" panose="020B0604020202020204" pitchFamily="34" charset="0"/>
                <a:cs typeface="Arial" panose="020B0604020202020204" pitchFamily="34" charset="0"/>
              </a:rPr>
              <a:t>anfotericina</a:t>
            </a:r>
            <a:r>
              <a:rPr lang="pt-BR" altLang="pt-BR" dirty="0">
                <a:latin typeface="Arial" panose="020B0604020202020204" pitchFamily="34" charset="0"/>
                <a:cs typeface="Arial" panose="020B0604020202020204" pitchFamily="34" charset="0"/>
              </a:rPr>
              <a:t> b e 20 </a:t>
            </a:r>
            <a:r>
              <a:rPr lang="pt-BR" altLang="pt-BR" dirty="0" err="1">
                <a:latin typeface="Arial" panose="020B0604020202020204" pitchFamily="34" charset="0"/>
                <a:cs typeface="Arial" panose="020B0604020202020204" pitchFamily="34" charset="0"/>
              </a:rPr>
              <a:t>pentamidinas</a:t>
            </a:r>
            <a:r>
              <a:rPr lang="pt-BR" altLang="pt-BR" dirty="0">
                <a:latin typeface="Arial" panose="020B0604020202020204" pitchFamily="34" charset="0"/>
                <a:cs typeface="Arial" panose="020B0604020202020204" pitchFamily="34" charset="0"/>
              </a:rPr>
              <a:t> entre os meses de janeiro e abril. Foram atendidos 103 pacientes entre casos novos e profilaxia secundaria. </a:t>
            </a:r>
          </a:p>
        </p:txBody>
      </p:sp>
    </p:spTree>
    <p:extLst>
      <p:ext uri="{BB962C8B-B14F-4D97-AF65-F5344CB8AC3E}">
        <p14:creationId xmlns:p14="http://schemas.microsoft.com/office/powerpoint/2010/main" val="1895781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tângulo 1"/>
          <p:cNvSpPr>
            <a:spLocks noChangeArrowheads="1"/>
          </p:cNvSpPr>
          <p:nvPr/>
        </p:nvSpPr>
        <p:spPr bwMode="auto">
          <a:xfrm>
            <a:off x="287524" y="276107"/>
            <a:ext cx="8640960" cy="268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926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171450" indent="-171450" algn="just">
              <a:lnSpc>
                <a:spcPct val="150000"/>
              </a:lnSpc>
              <a:spcAft>
                <a:spcPts val="750"/>
              </a:spcAft>
              <a:buFont typeface="Wingdings" panose="05000000000000000000" pitchFamily="2" charset="2"/>
              <a:buChar char="q"/>
            </a:pPr>
            <a:r>
              <a:rPr lang="pt-BR" altLang="pt-BR" sz="1200" dirty="0"/>
              <a:t>Foram realizados </a:t>
            </a:r>
            <a:r>
              <a:rPr lang="pt-BR" altLang="pt-BR" sz="1200" b="1" i="1" dirty="0">
                <a:solidFill>
                  <a:srgbClr val="FF0000"/>
                </a:solidFill>
              </a:rPr>
              <a:t>13.875 atendimentos e recebimentos de notificações, </a:t>
            </a:r>
            <a:r>
              <a:rPr lang="pt-BR" altLang="pt-BR" sz="1200" dirty="0"/>
              <a:t>atuando como apoio técnico aos 79 municípios, orientando as ações necessárias de acordo com as especificidades de cada caso, mediando o recebimento de amostras no LACEN fora do horário de expediente e realizando a notificação das emergências em saúde pública imediatamente ao Ministério da Saúde. O aumento do número de atendimentos do CIEVS no primeiro quadrimestre de 2020 deve-se especialmente às respostas em caráter de urgência relacionadas à pandemia da COVID-19.</a:t>
            </a:r>
          </a:p>
          <a:p>
            <a:pPr marL="171450" indent="-171450" algn="just">
              <a:lnSpc>
                <a:spcPct val="150000"/>
              </a:lnSpc>
              <a:spcAft>
                <a:spcPts val="750"/>
              </a:spcAft>
              <a:buFont typeface="Wingdings" panose="05000000000000000000" pitchFamily="2" charset="2"/>
              <a:buChar char="q"/>
            </a:pPr>
            <a:r>
              <a:rPr lang="pt-BR" altLang="pt-BR" sz="1200" dirty="0"/>
              <a:t>Monitoramento diário pela equipe do CIEVS com encerramento, classificação e monitoramento de aproximadamente </a:t>
            </a:r>
            <a:r>
              <a:rPr lang="pt-BR" altLang="pt-BR" sz="1200" b="1" dirty="0">
                <a:solidFill>
                  <a:srgbClr val="FF0000"/>
                </a:solidFill>
              </a:rPr>
              <a:t>350 registros </a:t>
            </a:r>
            <a:r>
              <a:rPr lang="pt-BR" altLang="pt-BR" sz="1200" dirty="0"/>
              <a:t>semanais das notificações de COVID-19 no E-SUS VE – sistema oficial do Ministério da Saúde para registro de notificações de casos de Síndrome Gripal associadas à infecção pelo Sars-Cov2, com apoio e suporte técnico para os 79 municípios do Estado</a:t>
            </a:r>
            <a:r>
              <a:rPr lang="pt-BR" altLang="pt-BR" sz="1200" dirty="0" smtClean="0"/>
              <a:t>.</a:t>
            </a:r>
            <a:endParaRPr lang="pt-BR" altLang="pt-BR" sz="1200" dirty="0">
              <a:ea typeface="Calibri" panose="020F0502020204030204" pitchFamily="34" charset="0"/>
            </a:endParaRPr>
          </a:p>
        </p:txBody>
      </p:sp>
      <p:sp>
        <p:nvSpPr>
          <p:cNvPr id="15363" name="Retângulo 2"/>
          <p:cNvSpPr>
            <a:spLocks noChangeArrowheads="1"/>
          </p:cNvSpPr>
          <p:nvPr/>
        </p:nvSpPr>
        <p:spPr bwMode="auto">
          <a:xfrm>
            <a:off x="179512" y="22329"/>
            <a:ext cx="88569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sz="1800" b="1" dirty="0"/>
              <a:t>CENTRO DE INFORMAÇÕES ESTRATÉGICAS EM VIGILÂNCIA EM SAÚDE </a:t>
            </a:r>
          </a:p>
        </p:txBody>
      </p:sp>
      <p:pic>
        <p:nvPicPr>
          <p:cNvPr id="5" name="Imagem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370" y="3034280"/>
            <a:ext cx="1839465" cy="97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2074049" y="2984796"/>
            <a:ext cx="6744411" cy="1015663"/>
          </a:xfrm>
          <a:prstGeom prst="rect">
            <a:avLst/>
          </a:prstGeom>
        </p:spPr>
        <p:txBody>
          <a:bodyPr wrap="square">
            <a:spAutoFit/>
          </a:bodyPr>
          <a:lstStyle/>
          <a:p>
            <a:pPr algn="just">
              <a:spcAft>
                <a:spcPts val="750"/>
              </a:spcAft>
            </a:pPr>
            <a:r>
              <a:rPr lang="pt-BR" altLang="pt-BR" sz="1200" dirty="0" smtClean="0">
                <a:latin typeface="Arial" panose="020B0604020202020204" pitchFamily="34" charset="0"/>
                <a:cs typeface="Arial" panose="020B0604020202020204" pitchFamily="34" charset="0"/>
              </a:rPr>
              <a:t>     Reuniões </a:t>
            </a:r>
            <a:r>
              <a:rPr lang="pt-BR" altLang="pt-BR" sz="1200" dirty="0">
                <a:latin typeface="Arial" panose="020B0604020202020204" pitchFamily="34" charset="0"/>
                <a:cs typeface="Arial" panose="020B0604020202020204" pitchFamily="34" charset="0"/>
              </a:rPr>
              <a:t>entre a coordenação do CIEVS, a Gerência Técnica dos Núcleos de Vigilância Epidemiológica Hospitalar com os responsáveis técnicos pelos núcleos das instituições: Hospital Universitário Maria Aparecida </a:t>
            </a:r>
            <a:r>
              <a:rPr lang="pt-BR" altLang="pt-BR" sz="1200" dirty="0" err="1">
                <a:latin typeface="Arial" panose="020B0604020202020204" pitchFamily="34" charset="0"/>
                <a:cs typeface="Arial" panose="020B0604020202020204" pitchFamily="34" charset="0"/>
              </a:rPr>
              <a:t>Pedrossian</a:t>
            </a:r>
            <a:r>
              <a:rPr lang="pt-BR" altLang="pt-BR" sz="1200" dirty="0">
                <a:latin typeface="Arial" panose="020B0604020202020204" pitchFamily="34" charset="0"/>
                <a:cs typeface="Arial" panose="020B0604020202020204" pitchFamily="34" charset="0"/>
              </a:rPr>
              <a:t>, Hospital Regional Rosa </a:t>
            </a:r>
            <a:r>
              <a:rPr lang="pt-BR" altLang="pt-BR" sz="1200" dirty="0" err="1">
                <a:latin typeface="Arial" panose="020B0604020202020204" pitchFamily="34" charset="0"/>
                <a:cs typeface="Arial" panose="020B0604020202020204" pitchFamily="34" charset="0"/>
              </a:rPr>
              <a:t>Pedrossian</a:t>
            </a:r>
            <a:r>
              <a:rPr lang="pt-BR" altLang="pt-BR" sz="1200" dirty="0">
                <a:latin typeface="Arial" panose="020B0604020202020204" pitchFamily="34" charset="0"/>
                <a:cs typeface="Arial" panose="020B0604020202020204" pitchFamily="34" charset="0"/>
              </a:rPr>
              <a:t> e Santa Casa de Campo Grande entre os dias 05 e 07 de fevereiro para alinhamento dos fluxos de vigilância dos agravos de notificação imediatas.</a:t>
            </a:r>
          </a:p>
        </p:txBody>
      </p:sp>
      <p:sp>
        <p:nvSpPr>
          <p:cNvPr id="3" name="Retângulo 2"/>
          <p:cNvSpPr/>
          <p:nvPr/>
        </p:nvSpPr>
        <p:spPr>
          <a:xfrm>
            <a:off x="2074049" y="4258627"/>
            <a:ext cx="7069951" cy="738664"/>
          </a:xfrm>
          <a:prstGeom prst="rect">
            <a:avLst/>
          </a:prstGeom>
          <a:solidFill>
            <a:schemeClr val="bg1"/>
          </a:solidFill>
        </p:spPr>
        <p:txBody>
          <a:bodyPr wrap="square">
            <a:spAutoFit/>
          </a:bodyPr>
          <a:lstStyle/>
          <a:p>
            <a:pPr algn="just">
              <a:spcAft>
                <a:spcPts val="750"/>
              </a:spcAft>
            </a:pPr>
            <a:r>
              <a:rPr lang="pt-BR" altLang="pt-BR" dirty="0" smtClean="0">
                <a:latin typeface="Arial" panose="020B0604020202020204" pitchFamily="34" charset="0"/>
                <a:cs typeface="Arial" panose="020B0604020202020204" pitchFamily="34" charset="0"/>
              </a:rPr>
              <a:t>   Reunião </a:t>
            </a:r>
            <a:r>
              <a:rPr lang="pt-BR" altLang="pt-BR" dirty="0">
                <a:latin typeface="Arial" panose="020B0604020202020204" pitchFamily="34" charset="0"/>
                <a:cs typeface="Arial" panose="020B0604020202020204" pitchFamily="34" charset="0"/>
              </a:rPr>
              <a:t>com Hospitais particulares sobre manejo e notificação das </a:t>
            </a:r>
            <a:r>
              <a:rPr lang="pt-BR" altLang="pt-BR" dirty="0" err="1">
                <a:latin typeface="Arial" panose="020B0604020202020204" pitchFamily="34" charset="0"/>
                <a:cs typeface="Arial" panose="020B0604020202020204" pitchFamily="34" charset="0"/>
              </a:rPr>
              <a:t>arboviroses</a:t>
            </a:r>
            <a:r>
              <a:rPr lang="pt-BR" altLang="pt-BR" dirty="0">
                <a:latin typeface="Arial" panose="020B0604020202020204" pitchFamily="34" charset="0"/>
                <a:cs typeface="Arial" panose="020B0604020202020204" pitchFamily="34" charset="0"/>
              </a:rPr>
              <a:t> com a participação dos Hospitais São Lucas, </a:t>
            </a:r>
            <a:r>
              <a:rPr lang="pt-BR" altLang="pt-BR" dirty="0" err="1">
                <a:latin typeface="Arial" panose="020B0604020202020204" pitchFamily="34" charset="0"/>
                <a:cs typeface="Arial" panose="020B0604020202020204" pitchFamily="34" charset="0"/>
              </a:rPr>
              <a:t>Cassems</a:t>
            </a:r>
            <a:r>
              <a:rPr lang="pt-BR" altLang="pt-BR" dirty="0">
                <a:latin typeface="Arial" panose="020B0604020202020204" pitchFamily="34" charset="0"/>
                <a:cs typeface="Arial" panose="020B0604020202020204" pitchFamily="34" charset="0"/>
              </a:rPr>
              <a:t>, Hospital da Unimed, Santa Marina, Hospital da Criança, Hospital Pênfigo, Hospital do Coração, </a:t>
            </a:r>
            <a:r>
              <a:rPr lang="pt-BR" altLang="pt-BR" dirty="0" err="1">
                <a:latin typeface="Arial" panose="020B0604020202020204" pitchFamily="34" charset="0"/>
                <a:cs typeface="Arial" panose="020B0604020202020204" pitchFamily="34" charset="0"/>
              </a:rPr>
              <a:t>Proncor</a:t>
            </a:r>
            <a:r>
              <a:rPr lang="pt-BR" altLang="pt-BR" dirty="0">
                <a:latin typeface="Arial" panose="020B0604020202020204" pitchFamily="34" charset="0"/>
                <a:cs typeface="Arial" panose="020B0604020202020204" pitchFamily="34" charset="0"/>
              </a:rPr>
              <a:t> e Hospital Militar. </a:t>
            </a:r>
          </a:p>
        </p:txBody>
      </p:sp>
      <p:pic>
        <p:nvPicPr>
          <p:cNvPr id="10" name="Picture 2" descr="http://www.ms.gov.br/wp-content/uploads/sites/150/2020/01/Reuni%C3%A3o-dengue-23-01-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370" y="4112419"/>
            <a:ext cx="1835679" cy="103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27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aixaDeTexto 4"/>
          <p:cNvSpPr txBox="1">
            <a:spLocks noChangeArrowheads="1"/>
          </p:cNvSpPr>
          <p:nvPr/>
        </p:nvSpPr>
        <p:spPr bwMode="auto">
          <a:xfrm>
            <a:off x="251520" y="699542"/>
            <a:ext cx="151216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pPr eaLnBrk="1" hangingPunct="1">
              <a:defRPr/>
            </a:pPr>
            <a:r>
              <a:rPr lang="pt-BR" altLang="pt-BR" sz="1600" b="1" dirty="0">
                <a:latin typeface="Arial" panose="020B0604020202020204" pitchFamily="34" charset="0"/>
              </a:rPr>
              <a:t>VIGILÂNCIA </a:t>
            </a:r>
            <a:endParaRPr lang="pt-BR" altLang="pt-BR" sz="1600" b="1" dirty="0" smtClean="0">
              <a:latin typeface="Arial" panose="020B0604020202020204" pitchFamily="34" charset="0"/>
            </a:endParaRPr>
          </a:p>
          <a:p>
            <a:pPr eaLnBrk="1" hangingPunct="1">
              <a:defRPr/>
            </a:pPr>
            <a:r>
              <a:rPr lang="pt-BR" altLang="pt-BR" sz="1600" b="1" dirty="0" smtClean="0">
                <a:latin typeface="Arial" panose="020B0604020202020204" pitchFamily="34" charset="0"/>
              </a:rPr>
              <a:t>AMBIENTAL</a:t>
            </a:r>
            <a:endParaRPr lang="pt-BR" altLang="pt-BR" sz="1600" b="1" dirty="0">
              <a:latin typeface="Arial" panose="020B0604020202020204" pitchFamily="34" charset="0"/>
            </a:endParaRPr>
          </a:p>
          <a:p>
            <a:pPr algn="ctr" eaLnBrk="1" hangingPunct="1">
              <a:defRPr/>
            </a:pPr>
            <a:endParaRPr lang="pt-BR" altLang="pt-BR" sz="1000" dirty="0">
              <a:latin typeface="Arial" panose="020B0604020202020204" pitchFamily="34" charset="0"/>
            </a:endParaRPr>
          </a:p>
        </p:txBody>
      </p:sp>
      <p:sp>
        <p:nvSpPr>
          <p:cNvPr id="6" name="CaixaDeTexto 5"/>
          <p:cNvSpPr txBox="1"/>
          <p:nvPr/>
        </p:nvSpPr>
        <p:spPr>
          <a:xfrm>
            <a:off x="1763688" y="128702"/>
            <a:ext cx="7380312" cy="2308324"/>
          </a:xfrm>
          <a:prstGeom prst="rect">
            <a:avLst/>
          </a:prstGeom>
          <a:noFill/>
        </p:spPr>
        <p:txBody>
          <a:bodyPr wrap="square">
            <a:spAutoFit/>
          </a:bodyPr>
          <a:lstStyle/>
          <a:p>
            <a:pPr marL="214313" indent="-214313" algn="just">
              <a:buFont typeface="Wingdings" panose="05000000000000000000" pitchFamily="2" charset="2"/>
              <a:buChar char="q"/>
              <a:defRPr/>
            </a:pPr>
            <a:r>
              <a:rPr lang="pt-BR" sz="1200" dirty="0" smtClean="0"/>
              <a:t>Realização </a:t>
            </a:r>
            <a:r>
              <a:rPr lang="pt-BR" sz="1200" dirty="0"/>
              <a:t>de forma integrada com as Vigilâncias Municipais e Núcleos Regionais de Saúde 45 inspeções com a elaboração pareceres de viabilidade técnica para empresas de comércio e armazenamento de agrotóxicos bem como realizou o monitoramento das notificações dos casos de intoxicação por agrotóxicos no estado;</a:t>
            </a:r>
          </a:p>
          <a:p>
            <a:pPr marL="214313" indent="-214313" algn="just">
              <a:buFont typeface="Wingdings" panose="05000000000000000000" pitchFamily="2" charset="2"/>
              <a:buChar char="q"/>
              <a:defRPr/>
            </a:pPr>
            <a:endParaRPr lang="pt-BR" sz="1200" dirty="0"/>
          </a:p>
          <a:p>
            <a:pPr marL="214313" indent="-214313" algn="just">
              <a:buFont typeface="Wingdings" panose="05000000000000000000" pitchFamily="2" charset="2"/>
              <a:buChar char="q"/>
              <a:defRPr/>
            </a:pPr>
            <a:r>
              <a:rPr lang="pt-BR" sz="1200" dirty="0"/>
              <a:t>Suporte clínico aos profissionais na avaliação de gravidade;</a:t>
            </a:r>
          </a:p>
          <a:p>
            <a:pPr marL="171450" indent="-171450" algn="just" eaLnBrk="1" hangingPunct="1">
              <a:buFont typeface="Wingdings" panose="05000000000000000000" pitchFamily="2" charset="2"/>
              <a:buChar char="q"/>
              <a:defRPr/>
            </a:pPr>
            <a:endParaRPr lang="pt-BR" sz="1200" dirty="0"/>
          </a:p>
          <a:p>
            <a:pPr marL="214313" indent="-214313" algn="just">
              <a:buFont typeface="Wingdings" panose="05000000000000000000" pitchFamily="2" charset="2"/>
              <a:buChar char="q"/>
              <a:defRPr/>
            </a:pPr>
            <a:r>
              <a:rPr lang="pt-BR" sz="1200" dirty="0"/>
              <a:t>Diagnóstico e tratamento das intoxicações e envenenamentos acolhidas pela Rede de Urgência e Emergência, para encaminhamento para unidades referenciadas por meio de </a:t>
            </a:r>
            <a:r>
              <a:rPr lang="pt-BR" sz="1200" dirty="0" err="1" smtClean="0"/>
              <a:t>teleatendimento;e</a:t>
            </a:r>
            <a:endParaRPr lang="pt-BR" sz="1200" dirty="0"/>
          </a:p>
          <a:p>
            <a:pPr marL="171450" indent="-171450" algn="just" eaLnBrk="1" hangingPunct="1">
              <a:buFont typeface="Wingdings" panose="05000000000000000000" pitchFamily="2" charset="2"/>
              <a:buChar char="q"/>
              <a:defRPr/>
            </a:pPr>
            <a:endParaRPr lang="pt-BR" sz="1200" dirty="0"/>
          </a:p>
          <a:p>
            <a:pPr marL="214313" indent="-214313" algn="just">
              <a:buFont typeface="Wingdings" panose="05000000000000000000" pitchFamily="2" charset="2"/>
              <a:buChar char="q"/>
              <a:defRPr/>
            </a:pPr>
            <a:r>
              <a:rPr lang="pt-BR" sz="1200" dirty="0"/>
              <a:t>Realização de visitas de orientação profissional aos médicos dos pacientes intoxicados internados nas unidades hospitalares de Campo Grande, com finalidade de acompanhar e discutir </a:t>
            </a:r>
            <a:r>
              <a:rPr lang="pt-BR" sz="1200" dirty="0" smtClean="0"/>
              <a:t>condutas.</a:t>
            </a:r>
            <a:endParaRPr lang="pt-BR" sz="1200" dirty="0"/>
          </a:p>
        </p:txBody>
      </p:sp>
      <p:sp>
        <p:nvSpPr>
          <p:cNvPr id="4" name="CaixaDeTexto 1"/>
          <p:cNvSpPr txBox="1">
            <a:spLocks noChangeArrowheads="1"/>
          </p:cNvSpPr>
          <p:nvPr/>
        </p:nvSpPr>
        <p:spPr bwMode="auto">
          <a:xfrm>
            <a:off x="278463" y="3723878"/>
            <a:ext cx="11251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pPr eaLnBrk="1" hangingPunct="1">
              <a:defRPr/>
            </a:pPr>
            <a:r>
              <a:rPr lang="pt-BR" altLang="pt-BR" sz="1800" b="1" dirty="0">
                <a:latin typeface="Arial" panose="020B0604020202020204" pitchFamily="34" charset="0"/>
              </a:rPr>
              <a:t>CIVITOX</a:t>
            </a:r>
          </a:p>
        </p:txBody>
      </p:sp>
      <p:sp>
        <p:nvSpPr>
          <p:cNvPr id="5" name="CaixaDeTexto 4"/>
          <p:cNvSpPr txBox="1"/>
          <p:nvPr/>
        </p:nvSpPr>
        <p:spPr>
          <a:xfrm>
            <a:off x="1619672" y="2785159"/>
            <a:ext cx="7416824" cy="2246769"/>
          </a:xfrm>
          <a:prstGeom prst="rect">
            <a:avLst/>
          </a:prstGeom>
          <a:solidFill>
            <a:schemeClr val="bg1"/>
          </a:solidFill>
        </p:spPr>
        <p:txBody>
          <a:bodyPr wrap="square">
            <a:spAutoFit/>
          </a:bodyPr>
          <a:lstStyle/>
          <a:p>
            <a:pPr algn="just" eaLnBrk="1" hangingPunct="1">
              <a:defRPr/>
            </a:pPr>
            <a:endParaRPr lang="pt-BR" dirty="0"/>
          </a:p>
          <a:p>
            <a:pPr marL="214313" indent="-214313" algn="just">
              <a:buFont typeface="Wingdings" panose="05000000000000000000" pitchFamily="2" charset="2"/>
              <a:buChar char="q"/>
              <a:defRPr/>
            </a:pPr>
            <a:r>
              <a:rPr lang="pt-BR" dirty="0" smtClean="0"/>
              <a:t>Divulgação </a:t>
            </a:r>
            <a:r>
              <a:rPr lang="pt-BR" dirty="0"/>
              <a:t>e </a:t>
            </a:r>
            <a:r>
              <a:rPr lang="pt-BR" dirty="0" smtClean="0"/>
              <a:t>distribuição de </a:t>
            </a:r>
            <a:r>
              <a:rPr lang="pt-BR" dirty="0"/>
              <a:t>material de caráter educativo, informativo, científico e técnico, destinado às equipes de saúde e a população em geral, sobre prevenção, diagnóstico e tratamento das intoxicações, para os municípios do </a:t>
            </a:r>
            <a:r>
              <a:rPr lang="pt-BR" dirty="0" smtClean="0"/>
              <a:t>estado.</a:t>
            </a:r>
            <a:endParaRPr lang="pt-BR" dirty="0"/>
          </a:p>
          <a:p>
            <a:pPr marL="171450" indent="-171450" algn="just" eaLnBrk="1" hangingPunct="1">
              <a:buFont typeface="Wingdings" panose="05000000000000000000" pitchFamily="2" charset="2"/>
              <a:buChar char="q"/>
              <a:defRPr/>
            </a:pPr>
            <a:endParaRPr lang="pt-BR" dirty="0"/>
          </a:p>
          <a:p>
            <a:pPr marL="214313" indent="-214313" algn="just">
              <a:buFont typeface="Wingdings" panose="05000000000000000000" pitchFamily="2" charset="2"/>
              <a:buChar char="q"/>
              <a:defRPr/>
            </a:pPr>
            <a:r>
              <a:rPr lang="pt-BR" dirty="0"/>
              <a:t>M</a:t>
            </a:r>
            <a:r>
              <a:rPr lang="pt-BR" dirty="0" smtClean="0"/>
              <a:t>onitoramento </a:t>
            </a:r>
            <a:r>
              <a:rPr lang="pt-BR" dirty="0"/>
              <a:t>de 655 notificações de acidentes com animais peçonhentos através da analise do banco de dados do sistema de notificação – SINAN, controle de solicitação, estoque e distribuição de soros </a:t>
            </a:r>
            <a:r>
              <a:rPr lang="pt-BR" dirty="0" err="1"/>
              <a:t>antivenenos</a:t>
            </a:r>
            <a:r>
              <a:rPr lang="pt-BR" dirty="0"/>
              <a:t> disponibilizados as unidades hospitalares de saúde de referência no </a:t>
            </a:r>
            <a:r>
              <a:rPr lang="pt-BR" dirty="0" smtClean="0"/>
              <a:t>estado.</a:t>
            </a:r>
            <a:endParaRPr lang="pt-BR" dirty="0"/>
          </a:p>
          <a:p>
            <a:pPr marL="214313" indent="-214313">
              <a:buFont typeface="Arial" panose="020B0604020202020204" pitchFamily="34" charset="0"/>
              <a:buChar char="•"/>
              <a:defRPr/>
            </a:pPr>
            <a:endParaRPr lang="pt-BR" dirty="0"/>
          </a:p>
        </p:txBody>
      </p:sp>
    </p:spTree>
    <p:extLst>
      <p:ext uri="{BB962C8B-B14F-4D97-AF65-F5344CB8AC3E}">
        <p14:creationId xmlns:p14="http://schemas.microsoft.com/office/powerpoint/2010/main" val="2692230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p:nvPr>
        </p:nvSpPr>
        <p:spPr>
          <a:xfrm>
            <a:off x="251520" y="109341"/>
            <a:ext cx="6172200" cy="257349"/>
          </a:xfrm>
        </p:spPr>
        <p:txBody>
          <a:bodyPr/>
          <a:lstStyle/>
          <a:p>
            <a:r>
              <a:rPr lang="pt-BR" altLang="pt-BR" sz="1800" dirty="0">
                <a:solidFill>
                  <a:schemeClr val="tx1"/>
                </a:solidFill>
                <a:effectLst/>
                <a:latin typeface="Arial" panose="020B0604020202020204" pitchFamily="34" charset="0"/>
                <a:cs typeface="Arial" panose="020B0604020202020204" pitchFamily="34" charset="0"/>
              </a:rPr>
              <a:t>VIGILÂNCIA EM SAÚDE DO TRABALHADOR</a:t>
            </a:r>
          </a:p>
        </p:txBody>
      </p:sp>
      <p:sp>
        <p:nvSpPr>
          <p:cNvPr id="19459" name="Espaço Reservado para Texto 2"/>
          <p:cNvSpPr>
            <a:spLocks noGrp="1"/>
          </p:cNvSpPr>
          <p:nvPr>
            <p:ph type="body" idx="1"/>
          </p:nvPr>
        </p:nvSpPr>
        <p:spPr>
          <a:xfrm>
            <a:off x="1855780" y="583924"/>
            <a:ext cx="7180716" cy="1331924"/>
          </a:xfrm>
        </p:spPr>
        <p:txBody>
          <a:bodyPr>
            <a:noAutofit/>
          </a:bodyPr>
          <a:lstStyle/>
          <a:p>
            <a:pPr marL="171450" indent="-171450">
              <a:buFont typeface="Wingdings" panose="05000000000000000000" pitchFamily="2" charset="2"/>
              <a:buChar char="q"/>
            </a:pPr>
            <a:r>
              <a:rPr lang="pt-BR" altLang="pt-BR" sz="1200" b="0" dirty="0">
                <a:solidFill>
                  <a:schemeClr val="tx1"/>
                </a:solidFill>
                <a:latin typeface="Arial" panose="020B0604020202020204" pitchFamily="34" charset="0"/>
                <a:cs typeface="Arial" panose="020B0604020202020204" pitchFamily="34" charset="0"/>
              </a:rPr>
              <a:t>Apresentação do Projeto </a:t>
            </a:r>
            <a:r>
              <a:rPr lang="pt-BR" altLang="pt-BR" sz="1200" b="0" dirty="0" smtClean="0">
                <a:solidFill>
                  <a:schemeClr val="tx1"/>
                </a:solidFill>
                <a:latin typeface="Arial" panose="020B0604020202020204" pitchFamily="34" charset="0"/>
                <a:cs typeface="Arial" panose="020B0604020202020204" pitchFamily="34" charset="0"/>
              </a:rPr>
              <a:t> </a:t>
            </a:r>
            <a:r>
              <a:rPr lang="pt-BR" altLang="pt-BR" sz="1200" b="0" dirty="0" err="1">
                <a:solidFill>
                  <a:schemeClr val="tx1"/>
                </a:solidFill>
                <a:latin typeface="Arial" panose="020B0604020202020204" pitchFamily="34" charset="0"/>
                <a:cs typeface="Arial" panose="020B0604020202020204" pitchFamily="34" charset="0"/>
              </a:rPr>
              <a:t>Resignificando</a:t>
            </a:r>
            <a:r>
              <a:rPr lang="pt-BR" altLang="pt-BR" sz="1200" b="0" dirty="0">
                <a:solidFill>
                  <a:schemeClr val="tx1"/>
                </a:solidFill>
                <a:latin typeface="Arial" panose="020B0604020202020204" pitchFamily="34" charset="0"/>
                <a:cs typeface="Arial" panose="020B0604020202020204" pitchFamily="34" charset="0"/>
              </a:rPr>
              <a:t> a Saúde dos Trabalhadores do </a:t>
            </a:r>
            <a:r>
              <a:rPr lang="pt-BR" altLang="pt-BR" sz="1200" b="0" dirty="0" smtClean="0">
                <a:solidFill>
                  <a:schemeClr val="tx1"/>
                </a:solidFill>
                <a:latin typeface="Arial" panose="020B0604020202020204" pitchFamily="34" charset="0"/>
                <a:cs typeface="Arial" panose="020B0604020202020204" pitchFamily="34" charset="0"/>
              </a:rPr>
              <a:t>HRMS.</a:t>
            </a:r>
          </a:p>
          <a:p>
            <a:pPr marL="285750" indent="-285750" algn="just">
              <a:buFont typeface="Wingdings" panose="05000000000000000000" pitchFamily="2" charset="2"/>
              <a:buChar char="q"/>
            </a:pPr>
            <a:r>
              <a:rPr lang="pt-BR" altLang="pt-BR" sz="1200" b="0" dirty="0" smtClean="0">
                <a:solidFill>
                  <a:schemeClr val="tx1"/>
                </a:solidFill>
                <a:latin typeface="Arial" panose="020B0604020202020204" pitchFamily="34" charset="0"/>
                <a:cs typeface="Arial" panose="020B0604020202020204" pitchFamily="34" charset="0"/>
              </a:rPr>
              <a:t>Saúde </a:t>
            </a:r>
            <a:r>
              <a:rPr lang="pt-BR" altLang="pt-BR" sz="1200" b="0" dirty="0">
                <a:solidFill>
                  <a:schemeClr val="tx1"/>
                </a:solidFill>
                <a:latin typeface="Arial" panose="020B0604020202020204" pitchFamily="34" charset="0"/>
                <a:cs typeface="Arial" panose="020B0604020202020204" pitchFamily="34" charset="0"/>
              </a:rPr>
              <a:t>e Segurança no </a:t>
            </a:r>
            <a:r>
              <a:rPr lang="pt-BR" altLang="pt-BR" sz="1200" b="0" dirty="0" smtClean="0">
                <a:solidFill>
                  <a:schemeClr val="tx1"/>
                </a:solidFill>
                <a:latin typeface="Arial" panose="020B0604020202020204" pitchFamily="34" charset="0"/>
                <a:cs typeface="Arial" panose="020B0604020202020204" pitchFamily="34" charset="0"/>
              </a:rPr>
              <a:t>Trabalho - </a:t>
            </a:r>
            <a:r>
              <a:rPr lang="pt-BR" altLang="pt-BR" sz="1200" b="0" dirty="0">
                <a:solidFill>
                  <a:schemeClr val="tx1"/>
                </a:solidFill>
                <a:latin typeface="Arial" panose="020B0604020202020204" pitchFamily="34" charset="0"/>
                <a:cs typeface="Arial" panose="020B0604020202020204" pitchFamily="34" charset="0"/>
              </a:rPr>
              <a:t>Abril Verde </a:t>
            </a:r>
            <a:r>
              <a:rPr lang="pt-BR" altLang="pt-BR" sz="1200" b="0" dirty="0" smtClean="0">
                <a:solidFill>
                  <a:schemeClr val="tx1"/>
                </a:solidFill>
                <a:latin typeface="Arial" panose="020B0604020202020204" pitchFamily="34" charset="0"/>
                <a:cs typeface="Arial" panose="020B0604020202020204" pitchFamily="34" charset="0"/>
              </a:rPr>
              <a:t> - </a:t>
            </a:r>
            <a:r>
              <a:rPr lang="pt-BR" altLang="pt-BR" sz="1200" b="0" dirty="0">
                <a:solidFill>
                  <a:schemeClr val="tx1"/>
                </a:solidFill>
                <a:latin typeface="Arial" panose="020B0604020202020204" pitchFamily="34" charset="0"/>
                <a:cs typeface="Arial" panose="020B0604020202020204" pitchFamily="34" charset="0"/>
              </a:rPr>
              <a:t>No mês abril são realizadas atividades com reflexões em alusão às Vítimas de Acidentes e Doenças relacionadas ao Trabalho (Lei Estadual nº 5.196/2018). </a:t>
            </a:r>
            <a:endParaRPr lang="pt-BR" altLang="pt-BR" sz="1200" b="0" dirty="0" smtClean="0">
              <a:solidFill>
                <a:schemeClr val="tx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pt-BR" altLang="pt-BR" sz="1200" b="0" dirty="0" smtClean="0">
                <a:solidFill>
                  <a:schemeClr val="tx1"/>
                </a:solidFill>
                <a:latin typeface="Arial" panose="020B0604020202020204" pitchFamily="34" charset="0"/>
                <a:cs typeface="Arial" panose="020B0604020202020204" pitchFamily="34" charset="0"/>
              </a:rPr>
              <a:t>Web </a:t>
            </a:r>
            <a:r>
              <a:rPr lang="pt-BR" altLang="pt-BR" sz="1200" b="0" dirty="0">
                <a:solidFill>
                  <a:schemeClr val="tx1"/>
                </a:solidFill>
                <a:latin typeface="Arial" panose="020B0604020202020204" pitchFamily="34" charset="0"/>
                <a:cs typeface="Arial" panose="020B0604020202020204" pitchFamily="34" charset="0"/>
              </a:rPr>
              <a:t>conferencia com as referencias técnicas em Saúde do </a:t>
            </a:r>
            <a:r>
              <a:rPr lang="pt-BR" altLang="pt-BR" sz="1200" b="0" dirty="0" smtClean="0">
                <a:solidFill>
                  <a:schemeClr val="tx1"/>
                </a:solidFill>
                <a:latin typeface="Arial" panose="020B0604020202020204" pitchFamily="34" charset="0"/>
                <a:cs typeface="Arial" panose="020B0604020202020204" pitchFamily="34" charset="0"/>
              </a:rPr>
              <a:t>Trabalhador (participação </a:t>
            </a:r>
            <a:r>
              <a:rPr lang="pt-BR" altLang="pt-BR" sz="1200" b="0" dirty="0">
                <a:solidFill>
                  <a:schemeClr val="tx1"/>
                </a:solidFill>
                <a:latin typeface="Arial" panose="020B0604020202020204" pitchFamily="34" charset="0"/>
                <a:cs typeface="Arial" panose="020B0604020202020204" pitchFamily="34" charset="0"/>
              </a:rPr>
              <a:t>de 35 </a:t>
            </a:r>
            <a:r>
              <a:rPr lang="pt-BR" altLang="pt-BR" sz="1200" b="0" dirty="0" smtClean="0">
                <a:solidFill>
                  <a:schemeClr val="tx1"/>
                </a:solidFill>
                <a:latin typeface="Arial" panose="020B0604020202020204" pitchFamily="34" charset="0"/>
                <a:cs typeface="Arial" panose="020B0604020202020204" pitchFamily="34" charset="0"/>
              </a:rPr>
              <a:t>pessoas). </a:t>
            </a:r>
            <a:endParaRPr lang="pt-BR" altLang="pt-BR" sz="1200" b="0" dirty="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endParaRPr lang="pt-BR" altLang="pt-BR" sz="1200" b="0" dirty="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endParaRPr lang="pt-BR" altLang="pt-BR" sz="1200" b="0" dirty="0">
              <a:solidFill>
                <a:schemeClr val="tx1"/>
              </a:solidFill>
              <a:latin typeface="Arial" panose="020B0604020202020204" pitchFamily="34" charset="0"/>
              <a:cs typeface="Arial" panose="020B0604020202020204" pitchFamily="34" charset="0"/>
            </a:endParaRPr>
          </a:p>
        </p:txBody>
      </p:sp>
      <p:sp>
        <p:nvSpPr>
          <p:cNvPr id="19462" name="Espaço Reservado para Conteúdo 5"/>
          <p:cNvSpPr>
            <a:spLocks noGrp="1"/>
          </p:cNvSpPr>
          <p:nvPr>
            <p:ph sz="quarter" idx="4294967295"/>
          </p:nvPr>
        </p:nvSpPr>
        <p:spPr>
          <a:xfrm>
            <a:off x="4529406" y="1677541"/>
            <a:ext cx="3031331" cy="3211116"/>
          </a:xfrm>
        </p:spPr>
        <p:txBody>
          <a:bodyPr/>
          <a:lstStyle/>
          <a:p>
            <a:pPr marL="0" indent="0" algn="just">
              <a:buNone/>
            </a:pPr>
            <a:endParaRPr lang="pt-BR" altLang="pt-BR" sz="900" dirty="0"/>
          </a:p>
          <a:p>
            <a:pPr marL="0" indent="0" algn="just">
              <a:buNone/>
            </a:pPr>
            <a:endParaRPr lang="pt-BR" altLang="pt-BR" sz="900" dirty="0" smtClean="0"/>
          </a:p>
          <a:p>
            <a:pPr marL="0" indent="0" algn="just">
              <a:buNone/>
            </a:pPr>
            <a:r>
              <a:rPr lang="pt-BR" altLang="pt-BR" sz="900" dirty="0" smtClean="0"/>
              <a:t>. </a:t>
            </a:r>
            <a:endParaRPr lang="pt-BR" altLang="pt-BR" sz="900" dirty="0"/>
          </a:p>
        </p:txBody>
      </p:sp>
      <p:pic>
        <p:nvPicPr>
          <p:cNvPr id="19463" name="Imagem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84774"/>
            <a:ext cx="1604260" cy="74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Imagem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13947"/>
            <a:ext cx="1604260" cy="817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413029" y="3283099"/>
            <a:ext cx="954107" cy="369332"/>
          </a:xfrm>
          <a:prstGeom prst="rect">
            <a:avLst/>
          </a:prstGeom>
        </p:spPr>
        <p:txBody>
          <a:bodyPr wrap="none">
            <a:spAutoFit/>
          </a:bodyPr>
          <a:lstStyle/>
          <a:p>
            <a:r>
              <a:rPr lang="pt-BR" altLang="pt-BR" sz="1800" dirty="0">
                <a:solidFill>
                  <a:schemeClr val="tx1"/>
                </a:solidFill>
              </a:rPr>
              <a:t>LACEN</a:t>
            </a:r>
            <a:endParaRPr lang="pt-BR" sz="1800" dirty="0"/>
          </a:p>
        </p:txBody>
      </p:sp>
      <p:sp>
        <p:nvSpPr>
          <p:cNvPr id="12" name="Espaço Reservado para Conteúdo 4"/>
          <p:cNvSpPr>
            <a:spLocks noGrp="1"/>
          </p:cNvSpPr>
          <p:nvPr>
            <p:ph idx="1"/>
          </p:nvPr>
        </p:nvSpPr>
        <p:spPr>
          <a:xfrm>
            <a:off x="1367136" y="2001407"/>
            <a:ext cx="7776864" cy="3142093"/>
          </a:xfrm>
          <a:solidFill>
            <a:schemeClr val="bg1"/>
          </a:solidFill>
        </p:spPr>
        <p:txBody>
          <a:bodyPr>
            <a:normAutofit fontScale="85000" lnSpcReduction="10000"/>
          </a:bodyPr>
          <a:lstStyle/>
          <a:p>
            <a:pPr marL="0" indent="0" algn="just">
              <a:buNone/>
              <a:defRPr/>
            </a:pPr>
            <a:r>
              <a:rPr lang="pt-BR" sz="1275" dirty="0" smtClean="0">
                <a:latin typeface="Arial" panose="020B0604020202020204" pitchFamily="34" charset="0"/>
                <a:cs typeface="Arial" panose="020B0604020202020204" pitchFamily="34" charset="0"/>
              </a:rPr>
              <a:t>           Foram </a:t>
            </a:r>
            <a:r>
              <a:rPr lang="pt-BR" sz="1275" dirty="0">
                <a:latin typeface="Arial" panose="020B0604020202020204" pitchFamily="34" charset="0"/>
                <a:cs typeface="Arial" panose="020B0604020202020204" pitchFamily="34" charset="0"/>
              </a:rPr>
              <a:t>realizadas análises tanto na área de diagnósticos de agravos de notificação compulsória quanto análises ambientais e fiscais atendendo a demanda das vigilâncias epidemiológica, ambiental, sanitária e saúde do trabalhador.</a:t>
            </a:r>
          </a:p>
          <a:p>
            <a:pPr marL="0" indent="0" algn="just">
              <a:buNone/>
              <a:defRPr/>
            </a:pPr>
            <a:endParaRPr lang="pt-BR" sz="1275"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q"/>
              <a:defRPr/>
            </a:pPr>
            <a:r>
              <a:rPr lang="pt-BR" sz="1275" dirty="0">
                <a:latin typeface="Arial" panose="020B0604020202020204" pitchFamily="34" charset="0"/>
                <a:cs typeface="Arial" panose="020B0604020202020204" pitchFamily="34" charset="0"/>
              </a:rPr>
              <a:t>Realização de 66016 exames;</a:t>
            </a:r>
          </a:p>
          <a:p>
            <a:pPr marL="742950" lvl="1" indent="-285750" algn="just">
              <a:buFont typeface="Wingdings" panose="05000000000000000000" pitchFamily="2" charset="2"/>
              <a:buChar char="q"/>
              <a:defRPr/>
            </a:pPr>
            <a:r>
              <a:rPr lang="pt-BR" sz="1275" dirty="0">
                <a:latin typeface="Arial" panose="020B0604020202020204" pitchFamily="34" charset="0"/>
                <a:cs typeface="Arial" panose="020B0604020202020204" pitchFamily="34" charset="0"/>
              </a:rPr>
              <a:t>Produção de 2663 placas, 13869 tubos com meios de cultura, 464 frascos entre meios, soluções e corantes; totalizando 448,045 litros;</a:t>
            </a:r>
          </a:p>
          <a:p>
            <a:pPr marL="742950" lvl="1" indent="-285750" algn="just">
              <a:buFont typeface="Wingdings" panose="05000000000000000000" pitchFamily="2" charset="2"/>
              <a:buChar char="q"/>
              <a:defRPr/>
            </a:pPr>
            <a:r>
              <a:rPr lang="pt-BR" sz="1275" dirty="0">
                <a:latin typeface="Arial" panose="020B0604020202020204" pitchFamily="34" charset="0"/>
                <a:cs typeface="Arial" panose="020B0604020202020204" pitchFamily="34" charset="0"/>
              </a:rPr>
              <a:t>Implantação de diagnóstico de </a:t>
            </a:r>
            <a:r>
              <a:rPr lang="pt-BR" sz="1275" dirty="0" err="1">
                <a:latin typeface="Arial" panose="020B0604020202020204" pitchFamily="34" charset="0"/>
                <a:cs typeface="Arial" panose="020B0604020202020204" pitchFamily="34" charset="0"/>
              </a:rPr>
              <a:t>Coronavírus</a:t>
            </a:r>
            <a:r>
              <a:rPr lang="pt-BR" sz="1275" dirty="0">
                <a:latin typeface="Arial" panose="020B0604020202020204" pitchFamily="34" charset="0"/>
                <a:cs typeface="Arial" panose="020B0604020202020204" pitchFamily="34" charset="0"/>
              </a:rPr>
              <a:t> pela metodologia de RT-PCR;</a:t>
            </a:r>
          </a:p>
          <a:p>
            <a:pPr marL="742950" lvl="1" indent="-285750" algn="just">
              <a:buFont typeface="Wingdings" panose="05000000000000000000" pitchFamily="2" charset="2"/>
              <a:buChar char="q"/>
              <a:defRPr/>
            </a:pPr>
            <a:r>
              <a:rPr lang="pt-BR" sz="1275" dirty="0">
                <a:latin typeface="Arial" panose="020B0604020202020204" pitchFamily="34" charset="0"/>
                <a:cs typeface="Arial" panose="020B0604020202020204" pitchFamily="34" charset="0"/>
              </a:rPr>
              <a:t>Distribuição e repasse de insumos e kits de diagnóstico aos laboratórios para realização de </a:t>
            </a:r>
            <a:r>
              <a:rPr lang="pt-BR" sz="1275" dirty="0" err="1">
                <a:latin typeface="Arial" panose="020B0604020202020204" pitchFamily="34" charset="0"/>
                <a:cs typeface="Arial" panose="020B0604020202020204" pitchFamily="34" charset="0"/>
              </a:rPr>
              <a:t>baciloscopia</a:t>
            </a:r>
            <a:r>
              <a:rPr lang="pt-BR" sz="1275" dirty="0">
                <a:latin typeface="Arial" panose="020B0604020202020204" pitchFamily="34" charset="0"/>
                <a:cs typeface="Arial" panose="020B0604020202020204" pitchFamily="34" charset="0"/>
              </a:rPr>
              <a:t>, dengue, leishmaniose, vírus respiratórios (UFMS, Embrapa, UFGD), meningite, coqueluche, análise de água e alimentos;</a:t>
            </a:r>
          </a:p>
          <a:p>
            <a:pPr marL="742950" lvl="1" indent="-285750" algn="just">
              <a:buFont typeface="Wingdings" panose="05000000000000000000" pitchFamily="2" charset="2"/>
              <a:buChar char="q"/>
              <a:defRPr/>
            </a:pPr>
            <a:r>
              <a:rPr lang="pt-BR" sz="1275" dirty="0">
                <a:latin typeface="Arial" panose="020B0604020202020204" pitchFamily="34" charset="0"/>
                <a:cs typeface="Arial" panose="020B0604020202020204" pitchFamily="34" charset="0"/>
              </a:rPr>
              <a:t>Envio de 496 amostras aos Laboratórios de Referência Nacional para controle de qualidade e confirmação diagnóstica;</a:t>
            </a:r>
          </a:p>
          <a:p>
            <a:pPr marL="742950" lvl="1" indent="-285750" algn="just">
              <a:buFont typeface="Wingdings" panose="05000000000000000000" pitchFamily="2" charset="2"/>
              <a:buChar char="q"/>
              <a:defRPr/>
            </a:pPr>
            <a:r>
              <a:rPr lang="pt-BR" sz="1275" dirty="0">
                <a:latin typeface="Arial" panose="020B0604020202020204" pitchFamily="34" charset="0"/>
                <a:cs typeface="Arial" panose="020B0604020202020204" pitchFamily="34" charset="0"/>
              </a:rPr>
              <a:t>Realização de visitas de supervisão em conjunto com a Vig. Sanitária de Campo Grande e CEVISA, em laboratórios das redes pública e privada que estavam realizando diagnóstico para o novo </a:t>
            </a:r>
            <a:r>
              <a:rPr lang="pt-BR" sz="1275" dirty="0" err="1">
                <a:latin typeface="Arial" panose="020B0604020202020204" pitchFamily="34" charset="0"/>
                <a:cs typeface="Arial" panose="020B0604020202020204" pitchFamily="34" charset="0"/>
              </a:rPr>
              <a:t>coronavirus</a:t>
            </a:r>
            <a:r>
              <a:rPr lang="pt-BR" sz="1275" dirty="0">
                <a:latin typeface="Arial" panose="020B0604020202020204" pitchFamily="34" charset="0"/>
                <a:cs typeface="Arial" panose="020B0604020202020204" pitchFamily="34" charset="0"/>
              </a:rPr>
              <a:t>;</a:t>
            </a:r>
          </a:p>
          <a:p>
            <a:pPr marL="742950" lvl="1" indent="-285750" algn="just">
              <a:buFont typeface="Wingdings" panose="05000000000000000000" pitchFamily="2" charset="2"/>
              <a:buChar char="q"/>
              <a:defRPr/>
            </a:pPr>
            <a:r>
              <a:rPr lang="pt-BR" sz="1275" dirty="0">
                <a:latin typeface="Arial" panose="020B0604020202020204" pitchFamily="34" charset="0"/>
                <a:cs typeface="Arial" panose="020B0604020202020204" pitchFamily="34" charset="0"/>
              </a:rPr>
              <a:t>Monitoramento dos laboratórios do interior que estão fazendo apenas coleta de material e enviando para suas referências, para diagnóstico de SARS-</a:t>
            </a:r>
            <a:r>
              <a:rPr lang="pt-BR" sz="1275" dirty="0" err="1">
                <a:latin typeface="Arial" panose="020B0604020202020204" pitchFamily="34" charset="0"/>
                <a:cs typeface="Arial" panose="020B0604020202020204" pitchFamily="34" charset="0"/>
              </a:rPr>
              <a:t>Cov</a:t>
            </a:r>
            <a:r>
              <a:rPr lang="pt-BR" sz="1275" dirty="0">
                <a:latin typeface="Arial" panose="020B0604020202020204" pitchFamily="34" charset="0"/>
                <a:cs typeface="Arial" panose="020B0604020202020204" pitchFamily="34" charset="0"/>
              </a:rPr>
              <a:t> 2 (LACEN MS, Álvaro, </a:t>
            </a:r>
            <a:r>
              <a:rPr lang="pt-BR" sz="1275" dirty="0" err="1">
                <a:latin typeface="Arial" panose="020B0604020202020204" pitchFamily="34" charset="0"/>
                <a:cs typeface="Arial" panose="020B0604020202020204" pitchFamily="34" charset="0"/>
              </a:rPr>
              <a:t>Pardini</a:t>
            </a:r>
            <a:r>
              <a:rPr lang="pt-BR" sz="1275" dirty="0">
                <a:latin typeface="Arial" panose="020B0604020202020204" pitchFamily="34" charset="0"/>
                <a:cs typeface="Arial" panose="020B0604020202020204" pitchFamily="34" charset="0"/>
              </a:rPr>
              <a:t>, Sabin e LACEN DF e Instituto Adolfo Lutz).</a:t>
            </a:r>
          </a:p>
          <a:p>
            <a:pPr marL="742950" lvl="1" indent="-285750" algn="just">
              <a:buFont typeface="Wingdings" panose="05000000000000000000" pitchFamily="2" charset="2"/>
              <a:buChar char="q"/>
              <a:defRPr/>
            </a:pPr>
            <a:endParaRPr lang="pt-BR" sz="1275" dirty="0">
              <a:latin typeface="Arial" panose="020B0604020202020204" pitchFamily="34" charset="0"/>
              <a:cs typeface="Arial" panose="020B0604020202020204" pitchFamily="34" charset="0"/>
            </a:endParaRPr>
          </a:p>
          <a:p>
            <a:pPr marL="342900" lvl="1" indent="0" algn="just">
              <a:buNone/>
              <a:defRPr/>
            </a:pPr>
            <a:endParaRPr lang="pt-BR" sz="1275" dirty="0">
              <a:latin typeface="Arial" panose="020B0604020202020204" pitchFamily="34" charset="0"/>
              <a:cs typeface="Arial" panose="020B0604020202020204" pitchFamily="34" charset="0"/>
            </a:endParaRPr>
          </a:p>
          <a:p>
            <a:pPr lvl="1" algn="just">
              <a:defRPr/>
            </a:pPr>
            <a:endParaRPr lang="pt-BR" sz="1275" dirty="0">
              <a:latin typeface="Arial" panose="020B0604020202020204" pitchFamily="34" charset="0"/>
              <a:cs typeface="Arial" panose="020B0604020202020204" pitchFamily="34" charset="0"/>
            </a:endParaRPr>
          </a:p>
          <a:p>
            <a:pPr lvl="1" algn="just">
              <a:defRPr/>
            </a:pPr>
            <a:endParaRPr lang="pt-BR" sz="1500" dirty="0">
              <a:latin typeface="Arial" panose="020B0604020202020204" pitchFamily="34" charset="0"/>
              <a:cs typeface="Arial" panose="020B0604020202020204" pitchFamily="34" charset="0"/>
            </a:endParaRPr>
          </a:p>
          <a:p>
            <a:pPr lvl="1" algn="just">
              <a:defRPr/>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9948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3"/>
          <p:cNvSpPr>
            <a:spLocks noGrp="1"/>
          </p:cNvSpPr>
          <p:nvPr>
            <p:ph type="title"/>
          </p:nvPr>
        </p:nvSpPr>
        <p:spPr>
          <a:xfrm>
            <a:off x="278606" y="0"/>
            <a:ext cx="6588919" cy="411510"/>
          </a:xfrm>
        </p:spPr>
        <p:txBody>
          <a:bodyPr/>
          <a:lstStyle/>
          <a:p>
            <a:r>
              <a:rPr lang="pt-BR" altLang="pt-BR" sz="1600" dirty="0">
                <a:solidFill>
                  <a:schemeClr val="tx1"/>
                </a:solidFill>
                <a:latin typeface="Arial" panose="020B0604020202020204" pitchFamily="34" charset="0"/>
                <a:cs typeface="Arial" panose="020B0604020202020204" pitchFamily="34" charset="0"/>
              </a:rPr>
              <a:t>CONTROLE DE VETORES</a:t>
            </a:r>
          </a:p>
        </p:txBody>
      </p:sp>
      <p:sp>
        <p:nvSpPr>
          <p:cNvPr id="22531" name="Espaço Reservado para Conteúdo 4"/>
          <p:cNvSpPr>
            <a:spLocks noGrp="1"/>
          </p:cNvSpPr>
          <p:nvPr>
            <p:ph idx="1"/>
          </p:nvPr>
        </p:nvSpPr>
        <p:spPr>
          <a:xfrm>
            <a:off x="-180528" y="699347"/>
            <a:ext cx="4896544" cy="1931556"/>
          </a:xfrm>
        </p:spPr>
        <p:txBody>
          <a:bodyPr>
            <a:normAutofit fontScale="92500" lnSpcReduction="20000"/>
          </a:bodyPr>
          <a:lstStyle/>
          <a:p>
            <a:pPr marL="342900" lvl="1" indent="0" algn="just">
              <a:buNone/>
            </a:pPr>
            <a:r>
              <a:rPr lang="pt-BR" altLang="pt-BR" sz="1500" dirty="0" smtClean="0">
                <a:latin typeface="Arial" panose="020B0604020202020204" pitchFamily="34" charset="0"/>
                <a:cs typeface="Arial" panose="020B0604020202020204" pitchFamily="34" charset="0"/>
              </a:rPr>
              <a:t>               Realizadas </a:t>
            </a:r>
            <a:r>
              <a:rPr lang="pt-BR" altLang="pt-BR" sz="1500" dirty="0">
                <a:latin typeface="Arial" panose="020B0604020202020204" pitchFamily="34" charset="0"/>
                <a:cs typeface="Arial" panose="020B0604020202020204" pitchFamily="34" charset="0"/>
              </a:rPr>
              <a:t>31 visitas aos município de Ponta Porã; Sete Quedas; Sidrolândia; Nova Andradina; Rio Brilhante; Paranaíba; Bodoquena; Miranda; Corguinho; Bela Vista, Bonito; Jatei; Guia Lopes da Laguna; Rio Verde; Nova Alvorada do Sul; Brasilândia; Bandeirantes; São Gabriel do Oeste; Ribas do Rio Pardo; Dois Irmãos do Buriti; Chapadão do Sul; Deodápolis; Glória de Dourados; Vicentina; Fátima do Sul; Água Clara; Coxim; Maracaju; Bataguassu; Camapuã; Corumbá; Bataiporã; </a:t>
            </a:r>
            <a:r>
              <a:rPr lang="pt-BR" altLang="pt-BR" sz="1500" dirty="0" err="1">
                <a:latin typeface="Arial" panose="020B0604020202020204" pitchFamily="34" charset="0"/>
                <a:cs typeface="Arial" panose="020B0604020202020204" pitchFamily="34" charset="0"/>
              </a:rPr>
              <a:t>Jaraguari</a:t>
            </a:r>
            <a:r>
              <a:rPr lang="pt-BR" altLang="pt-BR" sz="1500" dirty="0">
                <a:latin typeface="Arial" panose="020B0604020202020204" pitchFamily="34" charset="0"/>
                <a:cs typeface="Arial" panose="020B0604020202020204" pitchFamily="34" charset="0"/>
              </a:rPr>
              <a:t>; Terenos. </a:t>
            </a:r>
          </a:p>
          <a:p>
            <a:pPr marL="342900" lvl="1" indent="0" algn="just">
              <a:buNone/>
            </a:pPr>
            <a:endParaRPr lang="pt-BR" altLang="pt-BR" sz="1275" dirty="0"/>
          </a:p>
        </p:txBody>
      </p:sp>
      <p:pic>
        <p:nvPicPr>
          <p:cNvPr id="22532" name="Image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532260"/>
            <a:ext cx="3672408" cy="203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3491880" y="120750"/>
            <a:ext cx="5544616" cy="415498"/>
          </a:xfrm>
          <a:prstGeom prst="rect">
            <a:avLst/>
          </a:prstGeom>
        </p:spPr>
        <p:txBody>
          <a:bodyPr wrap="square">
            <a:spAutoFit/>
          </a:bodyPr>
          <a:lstStyle/>
          <a:p>
            <a:pPr marL="342900" lvl="1" indent="0" algn="just">
              <a:buNone/>
            </a:pPr>
            <a:r>
              <a:rPr lang="pt-BR" altLang="pt-BR" sz="1050" b="1" dirty="0" smtClean="0"/>
              <a:t>         EPI </a:t>
            </a:r>
            <a:r>
              <a:rPr lang="pt-BR" altLang="pt-BR" sz="1050" b="1" dirty="0"/>
              <a:t>Distribuídos aos municípios pela Coordenadoria Estadual de Controle de Vetores no 1° quadrimestre de 2020.</a:t>
            </a:r>
            <a:endParaRPr lang="pt-BR" altLang="pt-BR" sz="900" b="1" dirty="0"/>
          </a:p>
        </p:txBody>
      </p:sp>
      <p:sp>
        <p:nvSpPr>
          <p:cNvPr id="3" name="Retângulo 2"/>
          <p:cNvSpPr/>
          <p:nvPr/>
        </p:nvSpPr>
        <p:spPr>
          <a:xfrm>
            <a:off x="-108520" y="3795886"/>
            <a:ext cx="3744416" cy="646331"/>
          </a:xfrm>
          <a:prstGeom prst="rect">
            <a:avLst/>
          </a:prstGeom>
        </p:spPr>
        <p:txBody>
          <a:bodyPr wrap="square">
            <a:spAutoFit/>
          </a:bodyPr>
          <a:lstStyle/>
          <a:p>
            <a:pPr marL="342900" lvl="1" indent="0" algn="just">
              <a:buNone/>
            </a:pPr>
            <a:r>
              <a:rPr lang="pt-BR" altLang="pt-BR" sz="1200" b="1" dirty="0" smtClean="0"/>
              <a:t>     EPI </a:t>
            </a:r>
            <a:r>
              <a:rPr lang="pt-BR" altLang="pt-BR" sz="1200" b="1" dirty="0"/>
              <a:t>Distribuídos aos municípios pela Coordenadoria Estadual de Controle de Vetores no 1° quadrimestre de 2020.</a:t>
            </a:r>
            <a:endParaRPr lang="pt-BR" altLang="pt-BR" sz="1050" b="1" dirty="0"/>
          </a:p>
        </p:txBody>
      </p:sp>
      <p:pic>
        <p:nvPicPr>
          <p:cNvPr id="7" name="Imagem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2736296"/>
            <a:ext cx="4104456" cy="240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312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1385260" y="752668"/>
            <a:ext cx="5075642" cy="333137"/>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BR" sz="1800" b="1" dirty="0">
              <a:solidFill>
                <a:schemeClr val="tx1">
                  <a:lumMod val="75000"/>
                  <a:lumOff val="25000"/>
                </a:schemeClr>
              </a:solidFill>
            </a:endParaRPr>
          </a:p>
        </p:txBody>
      </p:sp>
      <p:sp>
        <p:nvSpPr>
          <p:cNvPr id="8" name="Rectangle 1"/>
          <p:cNvSpPr>
            <a:spLocks noChangeArrowheads="1"/>
          </p:cNvSpPr>
          <p:nvPr/>
        </p:nvSpPr>
        <p:spPr bwMode="auto">
          <a:xfrm>
            <a:off x="395536" y="591085"/>
            <a:ext cx="5537720" cy="3584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pt-BR" dirty="0" smtClean="0">
                <a:latin typeface="Arial" pitchFamily="34" charset="0"/>
                <a:cs typeface="Arial" pitchFamily="34" charset="0"/>
              </a:rPr>
              <a:t>             No </a:t>
            </a:r>
            <a:r>
              <a:rPr lang="pt-BR" dirty="0">
                <a:latin typeface="Arial" pitchFamily="34" charset="0"/>
                <a:cs typeface="Arial" pitchFamily="34" charset="0"/>
              </a:rPr>
              <a:t>acompanhamento de execução da OBRA DE CONSTRUÇÃO DO HOSPITAL REGIONAL DE TRÊS LAGOAS no mês de Fevereiro de 2020 tivemos a 35ª medição, representando um percentual de 78,03%, com previsão para finalização da meta de 100% para o ano de </a:t>
            </a:r>
            <a:r>
              <a:rPr lang="pt-BR" dirty="0" smtClean="0">
                <a:latin typeface="Arial" pitchFamily="34" charset="0"/>
                <a:cs typeface="Arial" pitchFamily="34" charset="0"/>
              </a:rPr>
              <a:t>2020.</a:t>
            </a:r>
          </a:p>
          <a:p>
            <a:pPr algn="just">
              <a:lnSpc>
                <a:spcPct val="150000"/>
              </a:lnSpc>
            </a:pPr>
            <a:endParaRPr lang="pt-BR" dirty="0">
              <a:latin typeface="Arial" pitchFamily="34" charset="0"/>
              <a:cs typeface="Arial" pitchFamily="34" charset="0"/>
            </a:endParaRPr>
          </a:p>
          <a:p>
            <a:pPr algn="just">
              <a:lnSpc>
                <a:spcPct val="150000"/>
              </a:lnSpc>
            </a:pPr>
            <a:r>
              <a:rPr lang="pt-BR" dirty="0" smtClean="0">
                <a:latin typeface="Arial" pitchFamily="34" charset="0"/>
                <a:cs typeface="Arial" pitchFamily="34" charset="0"/>
              </a:rPr>
              <a:t>           A </a:t>
            </a:r>
            <a:r>
              <a:rPr lang="pt-BR" dirty="0">
                <a:latin typeface="Arial" pitchFamily="34" charset="0"/>
                <a:cs typeface="Arial" pitchFamily="34" charset="0"/>
              </a:rPr>
              <a:t>execução do HOSPITAL REGIONAL DE TRÊS LAGOAS (15.687 m2) está prevista no PES 2020-2023 como prioridade dada a importância da unidade hospitalar para o município de Três Lagoas e para toda a região de saúde, que totaliza 10 municípios e uma população de cerca de 300 mil pessoas. </a:t>
            </a:r>
          </a:p>
        </p:txBody>
      </p:sp>
      <p:sp>
        <p:nvSpPr>
          <p:cNvPr id="13" name="Subtítulo 2"/>
          <p:cNvSpPr txBox="1">
            <a:spLocks/>
          </p:cNvSpPr>
          <p:nvPr/>
        </p:nvSpPr>
        <p:spPr>
          <a:xfrm>
            <a:off x="251520" y="0"/>
            <a:ext cx="5007842" cy="358238"/>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BR" sz="1875" b="1" dirty="0">
                <a:latin typeface="Arial" pitchFamily="34" charset="0"/>
                <a:cs typeface="Arial" pitchFamily="34" charset="0"/>
              </a:rPr>
              <a:t>HOSPITAL REGIONAL DE TRÊS LAGOAS</a:t>
            </a:r>
          </a:p>
        </p:txBody>
      </p:sp>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8417" y="-24459"/>
            <a:ext cx="2396665" cy="1797498"/>
          </a:xfrm>
          <a:prstGeom prst="rect">
            <a:avLst/>
          </a:prstGeom>
        </p:spPr>
      </p:pic>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773039"/>
            <a:ext cx="2915816" cy="1824727"/>
          </a:xfrm>
          <a:prstGeom prst="rect">
            <a:avLst/>
          </a:prstGeom>
        </p:spPr>
      </p:pic>
      <p:pic>
        <p:nvPicPr>
          <p:cNvPr id="5"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3570536"/>
            <a:ext cx="2339752" cy="1572963"/>
          </a:xfrm>
          <a:prstGeom prst="rect">
            <a:avLst/>
          </a:prstGeom>
        </p:spPr>
      </p:pic>
    </p:spTree>
    <p:extLst>
      <p:ext uri="{BB962C8B-B14F-4D97-AF65-F5344CB8AC3E}">
        <p14:creationId xmlns:p14="http://schemas.microsoft.com/office/powerpoint/2010/main" val="29878262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1385260" y="752668"/>
            <a:ext cx="5075642" cy="333137"/>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BR" sz="1800" b="1" dirty="0">
              <a:solidFill>
                <a:schemeClr val="tx1">
                  <a:lumMod val="75000"/>
                  <a:lumOff val="25000"/>
                </a:schemeClr>
              </a:solidFill>
            </a:endParaRPr>
          </a:p>
        </p:txBody>
      </p:sp>
      <p:sp>
        <p:nvSpPr>
          <p:cNvPr id="7" name="Subtítulo 2"/>
          <p:cNvSpPr txBox="1">
            <a:spLocks/>
          </p:cNvSpPr>
          <p:nvPr/>
        </p:nvSpPr>
        <p:spPr>
          <a:xfrm>
            <a:off x="1385260" y="752668"/>
            <a:ext cx="6240183" cy="333764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BR" sz="2100" b="1" dirty="0">
              <a:solidFill>
                <a:srgbClr val="A7C026"/>
              </a:solidFill>
            </a:endParaRPr>
          </a:p>
          <a:p>
            <a:pPr algn="l"/>
            <a:endParaRPr lang="pt-BR" sz="2100" b="1" dirty="0">
              <a:solidFill>
                <a:srgbClr val="A7C026"/>
              </a:solidFill>
            </a:endParaRPr>
          </a:p>
          <a:p>
            <a:pPr algn="l"/>
            <a:endParaRPr lang="pt-BR" sz="2100" b="1" dirty="0">
              <a:solidFill>
                <a:srgbClr val="A7C026"/>
              </a:solidFill>
            </a:endParaRPr>
          </a:p>
        </p:txBody>
      </p:sp>
      <p:sp>
        <p:nvSpPr>
          <p:cNvPr id="8" name="Rectangle 1"/>
          <p:cNvSpPr>
            <a:spLocks noChangeArrowheads="1"/>
          </p:cNvSpPr>
          <p:nvPr/>
        </p:nvSpPr>
        <p:spPr bwMode="auto">
          <a:xfrm>
            <a:off x="262239" y="1004307"/>
            <a:ext cx="5548529" cy="3624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lnSpc>
                <a:spcPct val="150000"/>
              </a:lnSpc>
            </a:pPr>
            <a:r>
              <a:rPr lang="pt-BR" dirty="0" smtClean="0">
                <a:latin typeface="Arial" pitchFamily="34" charset="0"/>
                <a:cs typeface="Arial" pitchFamily="34" charset="0"/>
              </a:rPr>
              <a:t>                  A </a:t>
            </a:r>
            <a:r>
              <a:rPr lang="pt-BR" dirty="0">
                <a:latin typeface="Arial" pitchFamily="34" charset="0"/>
                <a:cs typeface="Arial" pitchFamily="34" charset="0"/>
              </a:rPr>
              <a:t>execução do HOSPITAL REGIONAL DE DOURADOS no mês de abril de 2020 alcançou a 20ª medição, representando um percentual de 9,63%, com previsão para o ano de 2020 de 78% de execução da </a:t>
            </a:r>
            <a:r>
              <a:rPr lang="pt-BR" dirty="0" smtClean="0">
                <a:latin typeface="Arial" pitchFamily="34" charset="0"/>
                <a:cs typeface="Arial" pitchFamily="34" charset="0"/>
              </a:rPr>
              <a:t>obra</a:t>
            </a:r>
            <a:endParaRPr lang="pt-BR" dirty="0">
              <a:latin typeface="Arial" pitchFamily="34" charset="0"/>
              <a:cs typeface="Arial" pitchFamily="34" charset="0"/>
            </a:endParaRPr>
          </a:p>
          <a:p>
            <a:pPr algn="just">
              <a:lnSpc>
                <a:spcPct val="150000"/>
              </a:lnSpc>
            </a:pPr>
            <a:r>
              <a:rPr lang="pt-BR" dirty="0" smtClean="0">
                <a:latin typeface="Arial" pitchFamily="34" charset="0"/>
                <a:cs typeface="Arial" pitchFamily="34" charset="0"/>
              </a:rPr>
              <a:t>                Buscando </a:t>
            </a:r>
            <a:r>
              <a:rPr lang="pt-BR" dirty="0">
                <a:latin typeface="Arial" pitchFamily="34" charset="0"/>
                <a:cs typeface="Arial" pitchFamily="34" charset="0"/>
              </a:rPr>
              <a:t>atender ao proposto no PES 2020-2023 a obra de execução HOSPITAL REGIONAL DE DOURADOS com previsão de 7.547,77 m2 e ampliação de mais 3.159 m2 para 3ª etapa com ampliação de 90 leitos de enfermaria e 20 leitos de UTI é fundamental para ampliação de leitos públicos no município de Dourados e toda a região de saúde, com 33 municípios e população estimada de 900 mil pessoas. </a:t>
            </a:r>
          </a:p>
        </p:txBody>
      </p:sp>
      <p:sp>
        <p:nvSpPr>
          <p:cNvPr id="13" name="Subtítulo 2"/>
          <p:cNvSpPr txBox="1">
            <a:spLocks/>
          </p:cNvSpPr>
          <p:nvPr/>
        </p:nvSpPr>
        <p:spPr>
          <a:xfrm>
            <a:off x="323528" y="121409"/>
            <a:ext cx="5007842" cy="358238"/>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BR" sz="1875" b="1" dirty="0">
                <a:latin typeface="Arial" pitchFamily="34" charset="0"/>
                <a:cs typeface="Arial" pitchFamily="34" charset="0"/>
              </a:rPr>
              <a:t>HOSPITAL REGIONAL DE DOURADOS</a:t>
            </a:r>
          </a:p>
        </p:txBody>
      </p:sp>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21876"/>
            <a:ext cx="3168352" cy="1861231"/>
          </a:xfrm>
          <a:prstGeom prst="rect">
            <a:avLst/>
          </a:prstGeom>
        </p:spPr>
      </p:pic>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0861" y="3562874"/>
            <a:ext cx="2117643" cy="1569171"/>
          </a:xfrm>
          <a:prstGeom prst="rect">
            <a:avLst/>
          </a:prstGeom>
        </p:spPr>
      </p:pic>
      <p:pic>
        <p:nvPicPr>
          <p:cNvPr id="5"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7505" y="1864549"/>
            <a:ext cx="2611182" cy="1698325"/>
          </a:xfrm>
          <a:prstGeom prst="rect">
            <a:avLst/>
          </a:prstGeom>
        </p:spPr>
      </p:pic>
    </p:spTree>
    <p:extLst>
      <p:ext uri="{BB962C8B-B14F-4D97-AF65-F5344CB8AC3E}">
        <p14:creationId xmlns:p14="http://schemas.microsoft.com/office/powerpoint/2010/main" val="19220983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1385260" y="752668"/>
            <a:ext cx="5075642" cy="333137"/>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BR" sz="1800" b="1" dirty="0">
              <a:solidFill>
                <a:schemeClr val="tx1">
                  <a:lumMod val="75000"/>
                  <a:lumOff val="25000"/>
                </a:schemeClr>
              </a:solidFill>
            </a:endParaRPr>
          </a:p>
        </p:txBody>
      </p:sp>
      <p:sp>
        <p:nvSpPr>
          <p:cNvPr id="6" name="Subtítulo 2"/>
          <p:cNvSpPr txBox="1">
            <a:spLocks/>
          </p:cNvSpPr>
          <p:nvPr/>
        </p:nvSpPr>
        <p:spPr>
          <a:xfrm>
            <a:off x="1699312" y="614825"/>
            <a:ext cx="6203444" cy="3650175"/>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7175" indent="-257175" algn="l">
              <a:buFont typeface="Arial" panose="020B0604020202020204" pitchFamily="34" charset="0"/>
              <a:buChar char="•"/>
            </a:pPr>
            <a:endParaRPr lang="pt-BR" sz="1800" dirty="0">
              <a:solidFill>
                <a:schemeClr val="tx1">
                  <a:lumMod val="75000"/>
                  <a:lumOff val="25000"/>
                </a:schemeClr>
              </a:solidFill>
            </a:endParaRPr>
          </a:p>
        </p:txBody>
      </p:sp>
      <p:sp>
        <p:nvSpPr>
          <p:cNvPr id="7" name="Subtítulo 2"/>
          <p:cNvSpPr txBox="1">
            <a:spLocks/>
          </p:cNvSpPr>
          <p:nvPr/>
        </p:nvSpPr>
        <p:spPr>
          <a:xfrm>
            <a:off x="1385260" y="752668"/>
            <a:ext cx="6240183" cy="333764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BR" sz="2100" b="1" dirty="0">
              <a:solidFill>
                <a:srgbClr val="A7C026"/>
              </a:solidFill>
            </a:endParaRPr>
          </a:p>
          <a:p>
            <a:pPr algn="l"/>
            <a:endParaRPr lang="pt-BR" sz="2100" b="1" dirty="0">
              <a:solidFill>
                <a:srgbClr val="A7C026"/>
              </a:solidFill>
            </a:endParaRPr>
          </a:p>
          <a:p>
            <a:pPr algn="l"/>
            <a:endParaRPr lang="pt-BR" sz="2100" b="1" dirty="0">
              <a:solidFill>
                <a:srgbClr val="A7C026"/>
              </a:solidFill>
            </a:endParaRPr>
          </a:p>
        </p:txBody>
      </p:sp>
      <p:sp>
        <p:nvSpPr>
          <p:cNvPr id="13" name="Subtítulo 2"/>
          <p:cNvSpPr txBox="1">
            <a:spLocks/>
          </p:cNvSpPr>
          <p:nvPr/>
        </p:nvSpPr>
        <p:spPr>
          <a:xfrm>
            <a:off x="199826" y="1083386"/>
            <a:ext cx="3220046" cy="840291"/>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1875" b="1" dirty="0" smtClean="0">
                <a:latin typeface="Arial" pitchFamily="34" charset="0"/>
                <a:cs typeface="Arial" pitchFamily="34" charset="0"/>
              </a:rPr>
              <a:t>Reformas/Ampliações </a:t>
            </a:r>
            <a:r>
              <a:rPr lang="pt-BR" sz="1875" b="1" dirty="0">
                <a:latin typeface="Arial" pitchFamily="34" charset="0"/>
                <a:cs typeface="Arial" pitchFamily="34" charset="0"/>
              </a:rPr>
              <a:t>HRMS</a:t>
            </a:r>
          </a:p>
        </p:txBody>
      </p:sp>
      <p:sp>
        <p:nvSpPr>
          <p:cNvPr id="9" name="Rectangle 1"/>
          <p:cNvSpPr>
            <a:spLocks noChangeArrowheads="1"/>
          </p:cNvSpPr>
          <p:nvPr/>
        </p:nvSpPr>
        <p:spPr bwMode="auto">
          <a:xfrm>
            <a:off x="3419872" y="192219"/>
            <a:ext cx="5543267" cy="228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r>
              <a:rPr lang="pt-BR" sz="1200" dirty="0" smtClean="0">
                <a:latin typeface="Arial" pitchFamily="34" charset="0"/>
                <a:cs typeface="Arial" pitchFamily="34" charset="0"/>
              </a:rPr>
              <a:t>          Em </a:t>
            </a:r>
            <a:r>
              <a:rPr lang="pt-BR" sz="1200" dirty="0">
                <a:latin typeface="Arial" pitchFamily="34" charset="0"/>
                <a:cs typeface="Arial" pitchFamily="34" charset="0"/>
              </a:rPr>
              <a:t>andamento a execução de Projetos de Ampliação e Reforma do Hospital Regional de MS-HRMS, conforme segue: estão em andamento 07 (sete) projetos de reforma, mais outros 02 (dois) projetos de construção, este que trata do Centro de Reabilitação, com áreas de ambulatórios, 6 salas cirúrgicas, área de ensino/pesquisa, 30 leitos internação, 10 leitos UTI, Setor de Farmácia, Setor de Reabilitação e Apoio Logístico e Técnico.</a:t>
            </a:r>
          </a:p>
          <a:p>
            <a:pPr algn="just"/>
            <a:r>
              <a:rPr lang="pt-BR" sz="1200" dirty="0">
                <a:latin typeface="Arial" pitchFamily="34" charset="0"/>
                <a:cs typeface="Arial" pitchFamily="34" charset="0"/>
              </a:rPr>
              <a:t> </a:t>
            </a:r>
          </a:p>
          <a:p>
            <a:pPr algn="just"/>
            <a:r>
              <a:rPr lang="pt-BR" sz="1200" dirty="0" smtClean="0">
                <a:latin typeface="Arial" pitchFamily="34" charset="0"/>
                <a:cs typeface="Arial" pitchFamily="34" charset="0"/>
              </a:rPr>
              <a:t>            Os </a:t>
            </a:r>
            <a:r>
              <a:rPr lang="pt-BR" sz="1200" dirty="0">
                <a:latin typeface="Arial" pitchFamily="34" charset="0"/>
                <a:cs typeface="Arial" pitchFamily="34" charset="0"/>
              </a:rPr>
              <a:t>projetos em diferentes fases de desenvolvimento, desde a primeira que intenta a retirada da CLÁUSULA SUSPENSIVA junto à Caixa Econômica Federal-CEF com a apresentação do Projeto Básico e Licenças e execução dos Projetos Executivos para abertura do Processo Licitatório junto à Agência Estadual de Gestão de Empreendimentos-AGESUL</a:t>
            </a:r>
            <a:r>
              <a:rPr lang="pt-BR" sz="1200" dirty="0" smtClean="0">
                <a:latin typeface="Arial" pitchFamily="34" charset="0"/>
                <a:cs typeface="Arial" pitchFamily="34" charset="0"/>
              </a:rPr>
              <a:t>. </a:t>
            </a:r>
            <a:endParaRPr lang="pt-BR" sz="1200" dirty="0">
              <a:latin typeface="Arial" pitchFamily="34" charset="0"/>
              <a:cs typeface="Arial" pitchFamily="34" charset="0"/>
            </a:endParaRPr>
          </a:p>
        </p:txBody>
      </p:sp>
      <p:sp>
        <p:nvSpPr>
          <p:cNvPr id="10" name="Subtítulo 2"/>
          <p:cNvSpPr txBox="1">
            <a:spLocks/>
          </p:cNvSpPr>
          <p:nvPr/>
        </p:nvSpPr>
        <p:spPr>
          <a:xfrm>
            <a:off x="406367" y="3550536"/>
            <a:ext cx="2806963" cy="1129196"/>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1875" b="1" dirty="0" smtClean="0">
                <a:latin typeface="Arial" pitchFamily="34" charset="0"/>
                <a:cs typeface="Arial" pitchFamily="34" charset="0"/>
              </a:rPr>
              <a:t>Reformas/Ampliações </a:t>
            </a:r>
            <a:r>
              <a:rPr lang="pt-BR" sz="1875" b="1" dirty="0">
                <a:latin typeface="Arial" pitchFamily="34" charset="0"/>
                <a:cs typeface="Arial" pitchFamily="34" charset="0"/>
              </a:rPr>
              <a:t>Unidades de Saúde Estaduais</a:t>
            </a:r>
          </a:p>
        </p:txBody>
      </p:sp>
      <p:sp>
        <p:nvSpPr>
          <p:cNvPr id="11" name="Retângulo 10"/>
          <p:cNvSpPr/>
          <p:nvPr/>
        </p:nvSpPr>
        <p:spPr>
          <a:xfrm>
            <a:off x="3346305" y="2786140"/>
            <a:ext cx="5583230" cy="2308324"/>
          </a:xfrm>
          <a:prstGeom prst="rect">
            <a:avLst/>
          </a:prstGeom>
          <a:solidFill>
            <a:schemeClr val="bg1"/>
          </a:solidFill>
        </p:spPr>
        <p:txBody>
          <a:bodyPr wrap="square">
            <a:spAutoFit/>
          </a:bodyPr>
          <a:lstStyle/>
          <a:p>
            <a:pPr algn="just"/>
            <a:r>
              <a:rPr lang="pt-BR" sz="1200" dirty="0" smtClean="0">
                <a:latin typeface="Arial" pitchFamily="34" charset="0"/>
                <a:cs typeface="Arial" pitchFamily="34" charset="0"/>
              </a:rPr>
              <a:t>         Em </a:t>
            </a:r>
            <a:r>
              <a:rPr lang="pt-BR" sz="1200" dirty="0">
                <a:latin typeface="Arial" pitchFamily="34" charset="0"/>
                <a:cs typeface="Arial" pitchFamily="34" charset="0"/>
              </a:rPr>
              <a:t>andamento a execução de Projetos de Construção, Ampliação e Reforma em diferentes unidades de Saúde Estaduais: </a:t>
            </a:r>
          </a:p>
          <a:p>
            <a:pPr marL="171450" indent="-171450" algn="just">
              <a:buFont typeface="Wingdings" panose="05000000000000000000" pitchFamily="2" charset="2"/>
              <a:buChar char="ü"/>
            </a:pPr>
            <a:r>
              <a:rPr lang="pt-BR" sz="1200" dirty="0">
                <a:latin typeface="Arial" pitchFamily="34" charset="0"/>
                <a:cs typeface="Arial" pitchFamily="34" charset="0"/>
              </a:rPr>
              <a:t>Laboratório Central-LACEN; </a:t>
            </a:r>
          </a:p>
          <a:p>
            <a:pPr marL="171450" indent="-171450" algn="just">
              <a:buFont typeface="Wingdings" panose="05000000000000000000" pitchFamily="2" charset="2"/>
              <a:buChar char="ü"/>
            </a:pPr>
            <a:r>
              <a:rPr lang="pt-BR" sz="1200" dirty="0">
                <a:latin typeface="Arial" pitchFamily="34" charset="0"/>
                <a:cs typeface="Arial" pitchFamily="34" charset="0"/>
              </a:rPr>
              <a:t>Hemocentro Dourados e Campo Grande;</a:t>
            </a:r>
          </a:p>
          <a:p>
            <a:pPr marL="171450" indent="-171450" algn="just">
              <a:buFont typeface="Wingdings" panose="05000000000000000000" pitchFamily="2" charset="2"/>
              <a:buChar char="ü"/>
            </a:pPr>
            <a:r>
              <a:rPr lang="pt-BR" sz="1200" dirty="0">
                <a:latin typeface="Arial" pitchFamily="34" charset="0"/>
                <a:cs typeface="Arial" pitchFamily="34" charset="0"/>
              </a:rPr>
              <a:t>Hospital de Ponta Porã; e </a:t>
            </a:r>
          </a:p>
          <a:p>
            <a:pPr marL="171450" indent="-171450" algn="just">
              <a:buFont typeface="Wingdings" panose="05000000000000000000" pitchFamily="2" charset="2"/>
              <a:buChar char="ü"/>
            </a:pPr>
            <a:r>
              <a:rPr lang="pt-BR" sz="1200" dirty="0">
                <a:latin typeface="Arial" pitchFamily="34" charset="0"/>
                <a:cs typeface="Arial" pitchFamily="34" charset="0"/>
              </a:rPr>
              <a:t>Centro de Diagnóstico e Centro Especialidade de Dourados. </a:t>
            </a:r>
          </a:p>
          <a:p>
            <a:pPr algn="just"/>
            <a:endParaRPr lang="pt-BR" sz="1200" dirty="0">
              <a:latin typeface="Arial" pitchFamily="34" charset="0"/>
              <a:cs typeface="Arial" pitchFamily="34" charset="0"/>
            </a:endParaRPr>
          </a:p>
          <a:p>
            <a:pPr algn="just"/>
            <a:r>
              <a:rPr lang="pt-BR" sz="1200" dirty="0" smtClean="0">
                <a:latin typeface="Arial" pitchFamily="34" charset="0"/>
                <a:cs typeface="Arial" pitchFamily="34" charset="0"/>
              </a:rPr>
              <a:t>          Projetos </a:t>
            </a:r>
            <a:r>
              <a:rPr lang="pt-BR" sz="1200" dirty="0">
                <a:latin typeface="Arial" pitchFamily="34" charset="0"/>
                <a:cs typeface="Arial" pitchFamily="34" charset="0"/>
              </a:rPr>
              <a:t>em diferentes fases de desenvolvimento, desde a primeira que intenta a retirada da CLÁUSULA SUSPENSIVA junto à Caixa Econômica Federal-CEF com a apresentação do Projeto Básico e Licenças e execução dos Projetos Executivos para abertura do Processo Licitatório junto à Agência Estadual de Gestão de </a:t>
            </a:r>
            <a:r>
              <a:rPr lang="pt-BR" sz="1200" dirty="0" smtClean="0">
                <a:latin typeface="Arial" pitchFamily="34" charset="0"/>
                <a:cs typeface="Arial" pitchFamily="34" charset="0"/>
              </a:rPr>
              <a:t>Empreendimentos-AGESUL</a:t>
            </a:r>
            <a:r>
              <a:rPr lang="pt-BR" sz="1200" b="1" dirty="0">
                <a:latin typeface="Arial" pitchFamily="34" charset="0"/>
                <a:cs typeface="Arial" pitchFamily="34" charset="0"/>
              </a:rPr>
              <a:t>.</a:t>
            </a:r>
            <a:endParaRPr lang="pt-BR" sz="1200" dirty="0">
              <a:latin typeface="Arial" pitchFamily="34" charset="0"/>
              <a:cs typeface="Arial" pitchFamily="34" charset="0"/>
            </a:endParaRPr>
          </a:p>
        </p:txBody>
      </p:sp>
    </p:spTree>
    <p:extLst>
      <p:ext uri="{BB962C8B-B14F-4D97-AF65-F5344CB8AC3E}">
        <p14:creationId xmlns:p14="http://schemas.microsoft.com/office/powerpoint/2010/main" val="3424126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1385260" y="752668"/>
            <a:ext cx="5075642" cy="333137"/>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BR" sz="1800" b="1" dirty="0">
              <a:solidFill>
                <a:schemeClr val="tx1">
                  <a:lumMod val="75000"/>
                  <a:lumOff val="25000"/>
                </a:schemeClr>
              </a:solidFill>
            </a:endParaRPr>
          </a:p>
        </p:txBody>
      </p:sp>
      <p:sp>
        <p:nvSpPr>
          <p:cNvPr id="7" name="Subtítulo 2"/>
          <p:cNvSpPr txBox="1">
            <a:spLocks/>
          </p:cNvSpPr>
          <p:nvPr/>
        </p:nvSpPr>
        <p:spPr>
          <a:xfrm>
            <a:off x="1385260" y="752668"/>
            <a:ext cx="6240183" cy="333764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BR" sz="2100" b="1" dirty="0">
              <a:solidFill>
                <a:srgbClr val="A7C026"/>
              </a:solidFill>
            </a:endParaRPr>
          </a:p>
          <a:p>
            <a:pPr algn="l"/>
            <a:endParaRPr lang="pt-BR" sz="2100" b="1" dirty="0">
              <a:solidFill>
                <a:srgbClr val="A7C026"/>
              </a:solidFill>
            </a:endParaRPr>
          </a:p>
          <a:p>
            <a:pPr algn="l"/>
            <a:endParaRPr lang="pt-BR" sz="2100" b="1" dirty="0">
              <a:solidFill>
                <a:srgbClr val="A7C026"/>
              </a:solidFill>
            </a:endParaRPr>
          </a:p>
        </p:txBody>
      </p:sp>
      <p:sp>
        <p:nvSpPr>
          <p:cNvPr id="8" name="Rectangle 1"/>
          <p:cNvSpPr>
            <a:spLocks noChangeArrowheads="1"/>
          </p:cNvSpPr>
          <p:nvPr/>
        </p:nvSpPr>
        <p:spPr bwMode="auto">
          <a:xfrm>
            <a:off x="2843808" y="29661"/>
            <a:ext cx="702425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r>
              <a:rPr lang="pt-BR" sz="1050" b="1" dirty="0">
                <a:latin typeface="Arial" pitchFamily="34" charset="0"/>
                <a:cs typeface="Arial" pitchFamily="34" charset="0"/>
              </a:rPr>
              <a:t>META 15 - Executar o Plano de estruturação das Unidades de Atenção Especializada em Saúde</a:t>
            </a:r>
            <a:endParaRPr lang="pt-BR" sz="1050" dirty="0">
              <a:latin typeface="Arial" pitchFamily="34" charset="0"/>
              <a:cs typeface="Arial" pitchFamily="34" charset="0"/>
            </a:endParaRPr>
          </a:p>
        </p:txBody>
      </p:sp>
      <p:sp>
        <p:nvSpPr>
          <p:cNvPr id="13" name="Subtítulo 2"/>
          <p:cNvSpPr txBox="1">
            <a:spLocks/>
          </p:cNvSpPr>
          <p:nvPr/>
        </p:nvSpPr>
        <p:spPr>
          <a:xfrm>
            <a:off x="241005" y="846388"/>
            <a:ext cx="2631762" cy="129331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1800" b="1" dirty="0">
                <a:latin typeface="Arial" pitchFamily="34" charset="0"/>
                <a:cs typeface="Arial" pitchFamily="34" charset="0"/>
              </a:rPr>
              <a:t>Aquisição de </a:t>
            </a:r>
            <a:r>
              <a:rPr lang="pt-BR" sz="1800" b="1" dirty="0" smtClean="0">
                <a:latin typeface="Arial" pitchFamily="34" charset="0"/>
                <a:cs typeface="Arial" pitchFamily="34" charset="0"/>
              </a:rPr>
              <a:t>Equipamento</a:t>
            </a:r>
          </a:p>
          <a:p>
            <a:r>
              <a:rPr lang="pt-BR" sz="1800" b="1" dirty="0" smtClean="0">
                <a:latin typeface="Arial" pitchFamily="34" charset="0"/>
                <a:cs typeface="Arial" pitchFamily="34" charset="0"/>
              </a:rPr>
              <a:t> </a:t>
            </a:r>
            <a:r>
              <a:rPr lang="pt-BR" sz="1800" b="1" dirty="0">
                <a:latin typeface="Arial" pitchFamily="34" charset="0"/>
                <a:cs typeface="Arial" pitchFamily="34" charset="0"/>
              </a:rPr>
              <a:t>Unidades de Saúde Estaduais</a:t>
            </a:r>
          </a:p>
        </p:txBody>
      </p:sp>
      <p:sp>
        <p:nvSpPr>
          <p:cNvPr id="3" name="Retângulo 2"/>
          <p:cNvSpPr/>
          <p:nvPr/>
        </p:nvSpPr>
        <p:spPr>
          <a:xfrm>
            <a:off x="2801641" y="248588"/>
            <a:ext cx="6130239" cy="3416320"/>
          </a:xfrm>
          <a:prstGeom prst="rect">
            <a:avLst/>
          </a:prstGeom>
          <a:solidFill>
            <a:schemeClr val="bg1"/>
          </a:solidFill>
        </p:spPr>
        <p:txBody>
          <a:bodyPr wrap="square">
            <a:spAutoFit/>
          </a:bodyPr>
          <a:lstStyle/>
          <a:p>
            <a:pPr algn="just"/>
            <a:r>
              <a:rPr lang="pt-BR" sz="1200" dirty="0" smtClean="0">
                <a:latin typeface="Arial" pitchFamily="34" charset="0"/>
                <a:cs typeface="Arial" pitchFamily="34" charset="0"/>
              </a:rPr>
              <a:t>                    Em </a:t>
            </a:r>
            <a:r>
              <a:rPr lang="pt-BR" sz="1200" dirty="0">
                <a:latin typeface="Arial" pitchFamily="34" charset="0"/>
                <a:cs typeface="Arial" pitchFamily="34" charset="0"/>
              </a:rPr>
              <a:t>andamento a abertura de Processo de Licitação para execução de Proposta de EMENDA PARLAMENTAR FEDERAL referente o ano de 2019, para aquisição de equipamento para as unidades de saúde: </a:t>
            </a:r>
          </a:p>
          <a:p>
            <a:pPr algn="just"/>
            <a:r>
              <a:rPr lang="pt-BR" sz="1200" dirty="0">
                <a:latin typeface="Arial" pitchFamily="34" charset="0"/>
                <a:cs typeface="Arial" pitchFamily="34" charset="0"/>
              </a:rPr>
              <a:t>Hospital Regional de Ponta Porã no valor de R$ 5.471.397,00; </a:t>
            </a:r>
          </a:p>
          <a:p>
            <a:pPr algn="just"/>
            <a:r>
              <a:rPr lang="pt-BR" sz="1200" dirty="0">
                <a:latin typeface="Arial" pitchFamily="34" charset="0"/>
                <a:cs typeface="Arial" pitchFamily="34" charset="0"/>
              </a:rPr>
              <a:t>Hospital de Cirurgias da Grande Dourados no valor de R$ 3.556.173,00;</a:t>
            </a:r>
          </a:p>
          <a:p>
            <a:pPr algn="just"/>
            <a:r>
              <a:rPr lang="pt-BR" sz="1200" dirty="0">
                <a:latin typeface="Arial" pitchFamily="34" charset="0"/>
                <a:cs typeface="Arial" pitchFamily="34" charset="0"/>
              </a:rPr>
              <a:t>Laboratório Central-LACEN e Vigilância Epidemiológica no valor de R$ 1.440.120,00; e </a:t>
            </a:r>
          </a:p>
          <a:p>
            <a:pPr algn="just"/>
            <a:r>
              <a:rPr lang="pt-BR" sz="1200" dirty="0" err="1">
                <a:latin typeface="Arial" pitchFamily="34" charset="0"/>
                <a:cs typeface="Arial" pitchFamily="34" charset="0"/>
              </a:rPr>
              <a:t>Hemorrede</a:t>
            </a:r>
            <a:r>
              <a:rPr lang="pt-BR" sz="1200" dirty="0">
                <a:latin typeface="Arial" pitchFamily="34" charset="0"/>
                <a:cs typeface="Arial" pitchFamily="34" charset="0"/>
              </a:rPr>
              <a:t> no valor de R$ 1.732.990,00.</a:t>
            </a:r>
          </a:p>
          <a:p>
            <a:pPr algn="just"/>
            <a:r>
              <a:rPr lang="pt-BR" sz="1200" dirty="0">
                <a:latin typeface="Arial" pitchFamily="34" charset="0"/>
                <a:cs typeface="Arial" pitchFamily="34" charset="0"/>
              </a:rPr>
              <a:t> </a:t>
            </a:r>
          </a:p>
          <a:p>
            <a:pPr algn="just"/>
            <a:r>
              <a:rPr lang="pt-BR" sz="1200" dirty="0" smtClean="0">
                <a:latin typeface="Arial" pitchFamily="34" charset="0"/>
                <a:cs typeface="Arial" pitchFamily="34" charset="0"/>
              </a:rPr>
              <a:t>                       Em </a:t>
            </a:r>
            <a:r>
              <a:rPr lang="pt-BR" sz="1200" dirty="0">
                <a:latin typeface="Arial" pitchFamily="34" charset="0"/>
                <a:cs typeface="Arial" pitchFamily="34" charset="0"/>
              </a:rPr>
              <a:t>andamento os trâmites (padronização de item, termo de referência, estudo técnico preliminar e orçamento) para abertura de Processo de Licitação referente recurso de Proposta de Programa do Ministério da Saúde referente o ano de 2019, para aquisição de equipamento para a unidade hospitalar: HOSPITAL REGIONAL DE TRÊS LAGOAS no valor de R$ 34.890.428,00, aguardando-se apenas o efetivo depósito do recurso, já foi emitida portaria da proposta cadastrada e nota de empenho referente ao valor,</a:t>
            </a:r>
          </a:p>
          <a:p>
            <a:pPr algn="just"/>
            <a:r>
              <a:rPr lang="pt-BR" sz="1200" dirty="0">
                <a:latin typeface="Arial" pitchFamily="34" charset="0"/>
                <a:cs typeface="Arial" pitchFamily="34" charset="0"/>
              </a:rPr>
              <a:t> </a:t>
            </a:r>
          </a:p>
          <a:p>
            <a:pPr algn="just"/>
            <a:r>
              <a:rPr lang="pt-BR" sz="1200" dirty="0" smtClean="0">
                <a:latin typeface="Arial" pitchFamily="34" charset="0"/>
                <a:cs typeface="Arial" pitchFamily="34" charset="0"/>
              </a:rPr>
              <a:t>                     O </a:t>
            </a:r>
            <a:r>
              <a:rPr lang="pt-BR" sz="1200" dirty="0">
                <a:latin typeface="Arial" pitchFamily="34" charset="0"/>
                <a:cs typeface="Arial" pitchFamily="34" charset="0"/>
              </a:rPr>
              <a:t>valor de recursos para efetiva aquisição de equipamentos médico-hospitalares para as unidades de saúde é de R$ 47.091.108,00.</a:t>
            </a:r>
          </a:p>
        </p:txBody>
      </p:sp>
      <p:sp>
        <p:nvSpPr>
          <p:cNvPr id="9" name="Subtítulo 2"/>
          <p:cNvSpPr txBox="1">
            <a:spLocks/>
          </p:cNvSpPr>
          <p:nvPr/>
        </p:nvSpPr>
        <p:spPr>
          <a:xfrm>
            <a:off x="251520" y="3904650"/>
            <a:ext cx="2278883" cy="971356"/>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1600" b="1" dirty="0">
                <a:latin typeface="Arial" pitchFamily="34" charset="0"/>
                <a:cs typeface="Arial" pitchFamily="34" charset="0"/>
              </a:rPr>
              <a:t>Aquisição de </a:t>
            </a:r>
            <a:r>
              <a:rPr lang="pt-BR" sz="1600" b="1" dirty="0" smtClean="0">
                <a:latin typeface="Arial" pitchFamily="34" charset="0"/>
                <a:cs typeface="Arial" pitchFamily="34" charset="0"/>
              </a:rPr>
              <a:t>Equipamentos</a:t>
            </a:r>
          </a:p>
          <a:p>
            <a:r>
              <a:rPr lang="pt-BR" sz="1600" b="1" dirty="0" smtClean="0">
                <a:latin typeface="Arial" pitchFamily="34" charset="0"/>
                <a:cs typeface="Arial" pitchFamily="34" charset="0"/>
              </a:rPr>
              <a:t> </a:t>
            </a:r>
            <a:r>
              <a:rPr lang="pt-BR" sz="1600" b="1" dirty="0">
                <a:latin typeface="Arial" pitchFamily="34" charset="0"/>
                <a:cs typeface="Arial" pitchFamily="34" charset="0"/>
              </a:rPr>
              <a:t>HRMS</a:t>
            </a:r>
          </a:p>
        </p:txBody>
      </p:sp>
      <p:sp>
        <p:nvSpPr>
          <p:cNvPr id="10" name="Retângulo 9"/>
          <p:cNvSpPr/>
          <p:nvPr/>
        </p:nvSpPr>
        <p:spPr>
          <a:xfrm>
            <a:off x="2699792" y="4109211"/>
            <a:ext cx="6264696" cy="830997"/>
          </a:xfrm>
          <a:prstGeom prst="rect">
            <a:avLst/>
          </a:prstGeom>
          <a:solidFill>
            <a:schemeClr val="bg1"/>
          </a:solidFill>
        </p:spPr>
        <p:txBody>
          <a:bodyPr wrap="square">
            <a:spAutoFit/>
          </a:bodyPr>
          <a:lstStyle/>
          <a:p>
            <a:pPr algn="just"/>
            <a:r>
              <a:rPr lang="pt-BR" sz="1200" dirty="0" smtClean="0">
                <a:latin typeface="Arial" pitchFamily="34" charset="0"/>
                <a:cs typeface="Arial" pitchFamily="34" charset="0"/>
              </a:rPr>
              <a:t>      Em </a:t>
            </a:r>
            <a:r>
              <a:rPr lang="pt-BR" sz="1200" dirty="0">
                <a:latin typeface="Arial" pitchFamily="34" charset="0"/>
                <a:cs typeface="Arial" pitchFamily="34" charset="0"/>
              </a:rPr>
              <a:t>andamento a abertura de Processo de Licitação para execução de Proposta de EMENDA PARLAMENTAR FEDERAL referente o ano de 2019, para aquisição de equipamento para as unidades hospitalares: HOSPITAL REGIONAL DE MS-HRMS no valor de R$ 38.068.638,00.</a:t>
            </a:r>
          </a:p>
        </p:txBody>
      </p:sp>
    </p:spTree>
    <p:extLst>
      <p:ext uri="{BB962C8B-B14F-4D97-AF65-F5344CB8AC3E}">
        <p14:creationId xmlns:p14="http://schemas.microsoft.com/office/powerpoint/2010/main" val="653013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5" name="Retângulo 4"/>
          <p:cNvSpPr/>
          <p:nvPr/>
        </p:nvSpPr>
        <p:spPr>
          <a:xfrm>
            <a:off x="1196799" y="51666"/>
            <a:ext cx="7917113" cy="887509"/>
          </a:xfrm>
          <a:prstGeom prst="rect">
            <a:avLst/>
          </a:prstGeom>
          <a:solidFill>
            <a:schemeClr val="accent3">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dirty="0" smtClean="0"/>
              <a:t>TELESSAÚDE</a:t>
            </a:r>
            <a:endParaRPr lang="pt-BR" sz="3200" dirty="0">
              <a:ln>
                <a:solidFill>
                  <a:schemeClr val="accent3">
                    <a:lumMod val="75000"/>
                  </a:schemeClr>
                </a:solidFill>
              </a:ln>
              <a:solidFill>
                <a:schemeClr val="accent3">
                  <a:lumMod val="75000"/>
                </a:schemeClr>
              </a:solidFill>
            </a:endParaRPr>
          </a:p>
        </p:txBody>
      </p:sp>
      <p:sp>
        <p:nvSpPr>
          <p:cNvPr id="2" name="Retângulo 1"/>
          <p:cNvSpPr/>
          <p:nvPr/>
        </p:nvSpPr>
        <p:spPr>
          <a:xfrm>
            <a:off x="1277982" y="987574"/>
            <a:ext cx="7835930" cy="1345048"/>
          </a:xfrm>
          <a:prstGeom prst="rect">
            <a:avLst/>
          </a:prstGeom>
        </p:spPr>
        <p:txBody>
          <a:bodyPr wrap="square">
            <a:spAutoFit/>
          </a:bodyPr>
          <a:lstStyle/>
          <a:p>
            <a:pPr marL="285750" indent="-285750" algn="just">
              <a:lnSpc>
                <a:spcPct val="150000"/>
              </a:lnSpc>
              <a:buFont typeface="Wingdings" panose="05000000000000000000" pitchFamily="2" charset="2"/>
              <a:buChar char="q"/>
            </a:pPr>
            <a:r>
              <a:rPr lang="pt-BR" dirty="0"/>
              <a:t>Ao compararmos o quantitativo de 2017 (133 </a:t>
            </a:r>
            <a:r>
              <a:rPr lang="pt-BR" dirty="0" err="1"/>
              <a:t>teleconsultorias</a:t>
            </a:r>
            <a:r>
              <a:rPr lang="pt-BR" dirty="0"/>
              <a:t>) ao total de </a:t>
            </a:r>
            <a:r>
              <a:rPr lang="pt-BR" dirty="0" err="1"/>
              <a:t>teleconsultorias</a:t>
            </a:r>
            <a:r>
              <a:rPr lang="pt-BR" dirty="0"/>
              <a:t> realizadas no último quadrimestre de 2019 (311), tivemos um aumento de 187% em 04 meses. Com a continuidade dos serviços, no primeiro quadrimestre de 2020 foram realizadas 303 </a:t>
            </a:r>
            <a:r>
              <a:rPr lang="pt-BR" dirty="0" err="1"/>
              <a:t>teleconsultorias</a:t>
            </a:r>
            <a:r>
              <a:rPr lang="pt-BR" dirty="0"/>
              <a:t>, totalizando 614 </a:t>
            </a:r>
            <a:r>
              <a:rPr lang="pt-BR" dirty="0" err="1"/>
              <a:t>teleconsultorias</a:t>
            </a:r>
            <a:r>
              <a:rPr lang="pt-BR" dirty="0"/>
              <a:t> e alcançando 369,3% em 08 meses.</a:t>
            </a:r>
          </a:p>
        </p:txBody>
      </p:sp>
      <p:sp>
        <p:nvSpPr>
          <p:cNvPr id="6" name="Retângulo 5"/>
          <p:cNvSpPr/>
          <p:nvPr/>
        </p:nvSpPr>
        <p:spPr>
          <a:xfrm>
            <a:off x="899592" y="2400849"/>
            <a:ext cx="8136904" cy="2677656"/>
          </a:xfrm>
          <a:prstGeom prst="rect">
            <a:avLst/>
          </a:prstGeom>
          <a:solidFill>
            <a:schemeClr val="bg1"/>
          </a:solidFill>
        </p:spPr>
        <p:txBody>
          <a:bodyPr wrap="square">
            <a:spAutoFit/>
          </a:bodyPr>
          <a:lstStyle/>
          <a:p>
            <a:pPr marL="285750" lvl="0" indent="-285750">
              <a:lnSpc>
                <a:spcPct val="150000"/>
              </a:lnSpc>
              <a:buFont typeface="Wingdings" panose="05000000000000000000" pitchFamily="2" charset="2"/>
              <a:buChar char="ü"/>
            </a:pPr>
            <a:r>
              <a:rPr lang="pt-BR" dirty="0"/>
              <a:t>Cadastrados 4.541 profissionais para a utilização da plataforma de </a:t>
            </a:r>
            <a:r>
              <a:rPr lang="pt-BR" dirty="0" err="1"/>
              <a:t>teleconsultorias</a:t>
            </a:r>
            <a:r>
              <a:rPr lang="pt-BR" dirty="0"/>
              <a:t> síncronas, desse total 606 no período de janeiro a março de 2020. </a:t>
            </a:r>
          </a:p>
          <a:p>
            <a:pPr marL="285750" lvl="0" indent="-285750">
              <a:lnSpc>
                <a:spcPct val="150000"/>
              </a:lnSpc>
              <a:buFont typeface="Wingdings" panose="05000000000000000000" pitchFamily="2" charset="2"/>
              <a:buChar char="ü"/>
            </a:pPr>
            <a:r>
              <a:rPr lang="pt-BR" dirty="0"/>
              <a:t>Visitas técnicas dos monitores para treinamento dos profissionais das equipes de Atenção Primária à Saúde: 228 visitas nos municípios da macrorregião de Campo Grande e Corumbá, 219 na macro e microrregião de Campo Grande, 298 na macrorregião de Dourados.</a:t>
            </a:r>
          </a:p>
          <a:p>
            <a:pPr marL="285750" lvl="0" indent="-285750">
              <a:lnSpc>
                <a:spcPct val="150000"/>
              </a:lnSpc>
              <a:buFont typeface="Wingdings" panose="05000000000000000000" pitchFamily="2" charset="2"/>
              <a:buChar char="ü"/>
            </a:pPr>
            <a:r>
              <a:rPr lang="pt-BR" dirty="0"/>
              <a:t>Visitas técnicas dos coordenadores aos gestores buscando sensibilizar e divulgar os serviços que o programa oferece. No total os 04 coordenadores realizaram 307 visitas, destas 62 de janeiro a abril 2020.</a:t>
            </a:r>
          </a:p>
        </p:txBody>
      </p:sp>
    </p:spTree>
    <p:extLst>
      <p:ext uri="{BB962C8B-B14F-4D97-AF65-F5344CB8AC3E}">
        <p14:creationId xmlns:p14="http://schemas.microsoft.com/office/powerpoint/2010/main" val="1945773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2" name="Retângulo 1"/>
          <p:cNvSpPr/>
          <p:nvPr/>
        </p:nvSpPr>
        <p:spPr>
          <a:xfrm>
            <a:off x="3563888" y="730027"/>
            <a:ext cx="5472608" cy="4185761"/>
          </a:xfrm>
          <a:prstGeom prst="rect">
            <a:avLst/>
          </a:prstGeom>
        </p:spPr>
        <p:txBody>
          <a:bodyPr wrap="square">
            <a:spAutoFit/>
          </a:bodyPr>
          <a:lstStyle/>
          <a:p>
            <a:pPr marL="285750" indent="-285750" algn="just">
              <a:buFont typeface="Arial" panose="020B0604020202020204" pitchFamily="34" charset="0"/>
              <a:buChar char="•"/>
            </a:pPr>
            <a:r>
              <a:rPr lang="pt-BR" dirty="0" smtClean="0">
                <a:latin typeface="+mn-lt"/>
                <a:cs typeface="Arial" panose="020B0604020202020204" pitchFamily="34" charset="0"/>
              </a:rPr>
              <a:t>FORTALECER E CONSOLIDAR A ATENÇÃO PRIMÁRIA À SAÚDE;</a:t>
            </a:r>
          </a:p>
          <a:p>
            <a:pPr marL="285750" indent="-285750" algn="just">
              <a:buFont typeface="Arial" panose="020B0604020202020204" pitchFamily="34" charset="0"/>
              <a:buChar char="•"/>
            </a:pPr>
            <a:endParaRPr lang="pt-BR" dirty="0" smtClean="0">
              <a:latin typeface="+mn-lt"/>
              <a:cs typeface="Arial" panose="020B0604020202020204" pitchFamily="34" charset="0"/>
            </a:endParaRPr>
          </a:p>
          <a:p>
            <a:pPr marL="285750" indent="-285750" algn="just">
              <a:buFont typeface="Arial" panose="020B0604020202020204" pitchFamily="34" charset="0"/>
              <a:buChar char="•"/>
            </a:pPr>
            <a:r>
              <a:rPr lang="pt-BR" dirty="0" smtClean="0">
                <a:latin typeface="+mn-lt"/>
              </a:rPr>
              <a:t>FORTALECER E INTERIORIZAR AS REDES ESPECIALIZADAS DE ATENÇÃO À SAÚDE;</a:t>
            </a:r>
          </a:p>
          <a:p>
            <a:pPr algn="just"/>
            <a:endParaRPr lang="pt-BR" dirty="0" smtClean="0">
              <a:latin typeface="+mn-lt"/>
            </a:endParaRPr>
          </a:p>
          <a:p>
            <a:pPr algn="just"/>
            <a:endParaRPr lang="pt-BR" dirty="0" smtClean="0">
              <a:latin typeface="+mn-lt"/>
            </a:endParaRPr>
          </a:p>
          <a:p>
            <a:pPr marL="285750" indent="-285750" algn="just">
              <a:buFont typeface="Arial" panose="020B0604020202020204" pitchFamily="34" charset="0"/>
              <a:buChar char="•"/>
            </a:pPr>
            <a:r>
              <a:rPr lang="pt-BR" kern="1200" dirty="0">
                <a:solidFill>
                  <a:schemeClr val="dk1"/>
                </a:solidFill>
                <a:latin typeface="+mn-lt"/>
              </a:rPr>
              <a:t>EXPANSÃO DO TELESSAÚDE EM MS </a:t>
            </a:r>
          </a:p>
          <a:p>
            <a:pPr marL="285750" indent="-285750" algn="just">
              <a:buFont typeface="Arial" panose="020B0604020202020204" pitchFamily="34" charset="0"/>
              <a:buChar char="•"/>
            </a:pPr>
            <a:endParaRPr lang="pt-BR" dirty="0" smtClean="0">
              <a:latin typeface="+mn-lt"/>
              <a:cs typeface="Arial" panose="020B0604020202020204" pitchFamily="34" charset="0"/>
            </a:endParaRPr>
          </a:p>
          <a:p>
            <a:pPr marL="285750" indent="-285750" algn="just">
              <a:buFont typeface="Arial" panose="020B0604020202020204" pitchFamily="34" charset="0"/>
              <a:buChar char="•"/>
            </a:pPr>
            <a:endParaRPr lang="pt-BR" dirty="0">
              <a:latin typeface="+mn-lt"/>
              <a:cs typeface="Arial" panose="020B0604020202020204" pitchFamily="34" charset="0"/>
            </a:endParaRPr>
          </a:p>
          <a:p>
            <a:pPr marL="285750" indent="-285750" algn="just">
              <a:buFont typeface="Arial" panose="020B0604020202020204" pitchFamily="34" charset="0"/>
              <a:buChar char="•"/>
            </a:pPr>
            <a:r>
              <a:rPr lang="pt-BR" dirty="0" smtClean="0">
                <a:latin typeface="+mn-lt"/>
                <a:cs typeface="Arial" panose="020B0604020202020204" pitchFamily="34" charset="0"/>
              </a:rPr>
              <a:t>FALTA DE RECURSOS HUMANOS;</a:t>
            </a:r>
          </a:p>
          <a:p>
            <a:pPr marL="285750" indent="-285750" algn="just">
              <a:buFont typeface="Arial" panose="020B0604020202020204" pitchFamily="34" charset="0"/>
              <a:buChar char="•"/>
            </a:pPr>
            <a:endParaRPr lang="pt-BR" dirty="0" smtClean="0">
              <a:latin typeface="+mn-lt"/>
              <a:cs typeface="Arial" panose="020B0604020202020204" pitchFamily="34" charset="0"/>
            </a:endParaRPr>
          </a:p>
          <a:p>
            <a:pPr marL="285750" indent="-285750" algn="just">
              <a:buFont typeface="Arial" panose="020B0604020202020204" pitchFamily="34" charset="0"/>
              <a:buChar char="•"/>
            </a:pPr>
            <a:endParaRPr lang="pt-BR" dirty="0">
              <a:latin typeface="+mn-lt"/>
              <a:cs typeface="Arial" panose="020B0604020202020204" pitchFamily="34" charset="0"/>
            </a:endParaRPr>
          </a:p>
          <a:p>
            <a:pPr marL="285750" indent="-285750" algn="just">
              <a:lnSpc>
                <a:spcPct val="150000"/>
              </a:lnSpc>
              <a:buFont typeface="Arial" panose="020B0604020202020204" pitchFamily="34" charset="0"/>
              <a:buChar char="•"/>
              <a:defRPr/>
            </a:pPr>
            <a:r>
              <a:rPr lang="pt-BR" dirty="0" smtClean="0">
                <a:latin typeface="+mn-lt"/>
                <a:cs typeface="Arial" panose="020B0604020202020204" pitchFamily="34" charset="0"/>
              </a:rPr>
              <a:t>COTAS ORÇAMENTÁRIAS (</a:t>
            </a:r>
            <a:r>
              <a:rPr lang="pt-BR" dirty="0">
                <a:latin typeface="+mn-lt"/>
                <a:cs typeface="Arial" panose="020B0604020202020204" pitchFamily="34" charset="0"/>
              </a:rPr>
              <a:t>SAD/FAZENDA/ Recursos de Investimentos/ Termos de Referência</a:t>
            </a:r>
            <a:r>
              <a:rPr lang="pt-BR" dirty="0" smtClean="0">
                <a:latin typeface="+mn-lt"/>
                <a:cs typeface="Arial" panose="020B0604020202020204" pitchFamily="34" charset="0"/>
              </a:rPr>
              <a:t>); e</a:t>
            </a:r>
          </a:p>
          <a:p>
            <a:pPr marL="285750" indent="-285750" algn="just">
              <a:lnSpc>
                <a:spcPct val="150000"/>
              </a:lnSpc>
              <a:buFont typeface="Arial" panose="020B0604020202020204" pitchFamily="34" charset="0"/>
              <a:buChar char="•"/>
              <a:defRPr/>
            </a:pPr>
            <a:endParaRPr lang="pt-BR" dirty="0" smtClean="0">
              <a:latin typeface="+mn-lt"/>
              <a:cs typeface="Arial" panose="020B0604020202020204" pitchFamily="34" charset="0"/>
            </a:endParaRPr>
          </a:p>
          <a:p>
            <a:pPr marL="285750" indent="-285750" algn="just">
              <a:lnSpc>
                <a:spcPct val="150000"/>
              </a:lnSpc>
              <a:buFont typeface="Arial" panose="020B0604020202020204" pitchFamily="34" charset="0"/>
              <a:buChar char="•"/>
              <a:defRPr/>
            </a:pPr>
            <a:r>
              <a:rPr lang="pt-BR" dirty="0" smtClean="0">
                <a:latin typeface="+mn-lt"/>
                <a:cs typeface="Arial" panose="020B0604020202020204" pitchFamily="34" charset="0"/>
              </a:rPr>
              <a:t>Enfrentamento da Pandemia – COVID -19</a:t>
            </a:r>
            <a:endParaRPr lang="pt-BR" dirty="0">
              <a:latin typeface="+mn-lt"/>
              <a:cs typeface="Arial" panose="020B0604020202020204" pitchFamily="34" charset="0"/>
            </a:endParaRPr>
          </a:p>
        </p:txBody>
      </p:sp>
      <p:sp>
        <p:nvSpPr>
          <p:cNvPr id="3" name="CaixaDeTexto 2"/>
          <p:cNvSpPr txBox="1"/>
          <p:nvPr/>
        </p:nvSpPr>
        <p:spPr>
          <a:xfrm>
            <a:off x="3491880" y="155416"/>
            <a:ext cx="3456384" cy="400110"/>
          </a:xfrm>
          <a:prstGeom prst="rect">
            <a:avLst/>
          </a:prstGeom>
          <a:noFill/>
        </p:spPr>
        <p:txBody>
          <a:bodyPr wrap="square" rtlCol="0">
            <a:spAutoFit/>
          </a:bodyPr>
          <a:lstStyle/>
          <a:p>
            <a:r>
              <a:rPr lang="pt-BR" sz="2000" b="1" dirty="0" smtClean="0"/>
              <a:t>DESAFIOS</a:t>
            </a:r>
            <a:endParaRPr lang="pt-BR" sz="2000" b="1" dirty="0"/>
          </a:p>
        </p:txBody>
      </p:sp>
      <p:pic>
        <p:nvPicPr>
          <p:cNvPr id="4" name="Picture 2" descr="https://www.saude.ms.gov.br/wp-content/uploads/2020/05/Barreira-Sanit%C3%A1ria-Foto-Chico-Ribeir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526"/>
            <a:ext cx="3491880"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3062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grpSp>
        <p:nvGrpSpPr>
          <p:cNvPr id="253" name="Google Shape;253;p24"/>
          <p:cNvGrpSpPr/>
          <p:nvPr/>
        </p:nvGrpSpPr>
        <p:grpSpPr>
          <a:xfrm>
            <a:off x="377059" y="931160"/>
            <a:ext cx="313910" cy="227820"/>
            <a:chOff x="3932350" y="3714775"/>
            <a:chExt cx="439650" cy="319075"/>
          </a:xfrm>
        </p:grpSpPr>
        <p:sp>
          <p:nvSpPr>
            <p:cNvPr id="254" name="Google Shape;254;p24"/>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255" name="Google Shape;255;p24"/>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256" name="Google Shape;256;p24"/>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257" name="Google Shape;257;p24"/>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258" name="Google Shape;258;p24"/>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dirty="0"/>
            </a:p>
          </p:txBody>
        </p:sp>
      </p:grpSp>
      <p:sp>
        <p:nvSpPr>
          <p:cNvPr id="2" name="Título 1"/>
          <p:cNvSpPr>
            <a:spLocks noGrp="1"/>
          </p:cNvSpPr>
          <p:nvPr>
            <p:ph type="title"/>
          </p:nvPr>
        </p:nvSpPr>
        <p:spPr/>
        <p:txBody>
          <a:bodyPr/>
          <a:lstStyle/>
          <a:p>
            <a:r>
              <a:rPr lang="pt-BR" sz="3200" dirty="0" smtClean="0">
                <a:latin typeface="+mj-lt"/>
              </a:rPr>
              <a:t>AUDITORIAS</a:t>
            </a:r>
            <a:endParaRPr lang="pt-BR" dirty="0">
              <a:latin typeface="+mj-lt"/>
            </a:endParaRPr>
          </a:p>
        </p:txBody>
      </p:sp>
      <p:graphicFrame>
        <p:nvGraphicFramePr>
          <p:cNvPr id="4" name="Tabela 3"/>
          <p:cNvGraphicFramePr>
            <a:graphicFrameLocks noGrp="1"/>
          </p:cNvGraphicFramePr>
          <p:nvPr>
            <p:extLst>
              <p:ext uri="{D42A27DB-BD31-4B8C-83A1-F6EECF244321}">
                <p14:modId xmlns:p14="http://schemas.microsoft.com/office/powerpoint/2010/main" val="897932833"/>
              </p:ext>
            </p:extLst>
          </p:nvPr>
        </p:nvGraphicFramePr>
        <p:xfrm>
          <a:off x="690969" y="1923678"/>
          <a:ext cx="7540625" cy="721616"/>
        </p:xfrm>
        <a:graphic>
          <a:graphicData uri="http://schemas.openxmlformats.org/drawingml/2006/table">
            <a:tbl>
              <a:tblPr firstRow="1" firstCol="1" lastRow="1" lastCol="1" bandRow="1" bandCol="1">
                <a:tableStyleId>{8799B23B-EC83-4686-B30A-512413B5E67A}</a:tableStyleId>
              </a:tblPr>
              <a:tblGrid>
                <a:gridCol w="5620782">
                  <a:extLst>
                    <a:ext uri="{9D8B030D-6E8A-4147-A177-3AD203B41FA5}">
                      <a16:colId xmlns:a16="http://schemas.microsoft.com/office/drawing/2014/main" val="4084632815"/>
                    </a:ext>
                  </a:extLst>
                </a:gridCol>
                <a:gridCol w="1919843">
                  <a:extLst>
                    <a:ext uri="{9D8B030D-6E8A-4147-A177-3AD203B41FA5}">
                      <a16:colId xmlns:a16="http://schemas.microsoft.com/office/drawing/2014/main" val="1806974699"/>
                    </a:ext>
                  </a:extLst>
                </a:gridCol>
              </a:tblGrid>
              <a:tr h="0">
                <a:tc>
                  <a:txBody>
                    <a:bodyPr/>
                    <a:lstStyle/>
                    <a:p>
                      <a:pPr algn="ctr">
                        <a:lnSpc>
                          <a:spcPct val="115000"/>
                        </a:lnSpc>
                        <a:spcAft>
                          <a:spcPts val="0"/>
                        </a:spcAft>
                      </a:pPr>
                      <a:r>
                        <a:rPr lang="pt-BR" sz="1100" dirty="0">
                          <a:effectLst/>
                        </a:rPr>
                        <a:t>Atividades Gerenciais por Tipificação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100">
                          <a:effectLst/>
                        </a:rPr>
                        <a:t>Quantidade</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7538896"/>
                  </a:ext>
                </a:extLst>
              </a:tr>
              <a:tr h="0">
                <a:tc>
                  <a:txBody>
                    <a:bodyPr/>
                    <a:lstStyle/>
                    <a:p>
                      <a:pPr>
                        <a:lnSpc>
                          <a:spcPct val="115000"/>
                        </a:lnSpc>
                        <a:spcAft>
                          <a:spcPts val="0"/>
                        </a:spcAft>
                      </a:pPr>
                      <a:r>
                        <a:rPr lang="pt-BR" sz="1100">
                          <a:effectLst/>
                        </a:rPr>
                        <a:t>Relatório de Auditoria de Apuração de Denúncia (Versão Final)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100">
                          <a:effectLst/>
                        </a:rPr>
                        <a:t>02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7431281"/>
                  </a:ext>
                </a:extLst>
              </a:tr>
              <a:tr h="0">
                <a:tc>
                  <a:txBody>
                    <a:bodyPr/>
                    <a:lstStyle/>
                    <a:p>
                      <a:pPr>
                        <a:lnSpc>
                          <a:spcPct val="115000"/>
                        </a:lnSpc>
                        <a:spcAft>
                          <a:spcPts val="0"/>
                        </a:spcAft>
                      </a:pPr>
                      <a:r>
                        <a:rPr lang="pt-BR" sz="1100" dirty="0">
                          <a:effectLst/>
                        </a:rPr>
                        <a:t>Parecer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100">
                          <a:effectLst/>
                        </a:rPr>
                        <a:t>03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3604259"/>
                  </a:ext>
                </a:extLst>
              </a:tr>
              <a:tr h="0">
                <a:tc>
                  <a:txBody>
                    <a:bodyPr/>
                    <a:lstStyle/>
                    <a:p>
                      <a:pPr>
                        <a:lnSpc>
                          <a:spcPct val="115000"/>
                        </a:lnSpc>
                        <a:spcAft>
                          <a:spcPts val="0"/>
                        </a:spcAft>
                      </a:pPr>
                      <a:r>
                        <a:rPr lang="pt-BR" sz="1100">
                          <a:effectLst/>
                        </a:rPr>
                        <a:t>Processo Administrativo arquivado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100" dirty="0">
                          <a:effectLst/>
                        </a:rPr>
                        <a:t>01</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95056432"/>
                  </a:ext>
                </a:extLst>
              </a:tr>
            </a:tbl>
          </a:graphicData>
        </a:graphic>
      </p:graphicFrame>
      <p:sp>
        <p:nvSpPr>
          <p:cNvPr id="5" name="Retângulo 4"/>
          <p:cNvSpPr/>
          <p:nvPr/>
        </p:nvSpPr>
        <p:spPr>
          <a:xfrm>
            <a:off x="2699792" y="1559425"/>
            <a:ext cx="3709670" cy="340093"/>
          </a:xfrm>
          <a:prstGeom prst="rect">
            <a:avLst/>
          </a:prstGeom>
        </p:spPr>
        <p:txBody>
          <a:bodyPr wrap="none">
            <a:spAutoFit/>
          </a:bodyPr>
          <a:lstStyle/>
          <a:p>
            <a:pPr algn="ctr">
              <a:lnSpc>
                <a:spcPct val="115000"/>
              </a:lnSpc>
              <a:tabLst>
                <a:tab pos="900430" algn="l"/>
              </a:tabLst>
            </a:pPr>
            <a:r>
              <a:rPr lang="pt-BR" b="1" dirty="0">
                <a:latin typeface="Times New Roman" panose="02020603050405020304" pitchFamily="18" charset="0"/>
                <a:ea typeface="Calibri" panose="020F0502020204030204" pitchFamily="34" charset="0"/>
                <a:cs typeface="Times New Roman" panose="02020603050405020304" pitchFamily="18" charset="0"/>
              </a:rPr>
              <a:t>Resumo de atividades – 1º Quadrimestre/2020</a:t>
            </a:r>
            <a:endParaRPr lang="pt-BR"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1621721566"/>
              </p:ext>
            </p:extLst>
          </p:nvPr>
        </p:nvGraphicFramePr>
        <p:xfrm>
          <a:off x="1146025" y="3147814"/>
          <a:ext cx="7540625" cy="1927860"/>
        </p:xfrm>
        <a:graphic>
          <a:graphicData uri="http://schemas.openxmlformats.org/drawingml/2006/table">
            <a:tbl>
              <a:tblPr firstRow="1" firstCol="1" lastRow="1" lastCol="1" bandRow="1" bandCol="1">
                <a:tableStyleId>{8799B23B-EC83-4686-B30A-512413B5E67A}</a:tableStyleId>
              </a:tblPr>
              <a:tblGrid>
                <a:gridCol w="3376691">
                  <a:extLst>
                    <a:ext uri="{9D8B030D-6E8A-4147-A177-3AD203B41FA5}">
                      <a16:colId xmlns:a16="http://schemas.microsoft.com/office/drawing/2014/main" val="1766269652"/>
                    </a:ext>
                  </a:extLst>
                </a:gridCol>
                <a:gridCol w="1125061">
                  <a:extLst>
                    <a:ext uri="{9D8B030D-6E8A-4147-A177-3AD203B41FA5}">
                      <a16:colId xmlns:a16="http://schemas.microsoft.com/office/drawing/2014/main" val="3649727798"/>
                    </a:ext>
                  </a:extLst>
                </a:gridCol>
                <a:gridCol w="1238171">
                  <a:extLst>
                    <a:ext uri="{9D8B030D-6E8A-4147-A177-3AD203B41FA5}">
                      <a16:colId xmlns:a16="http://schemas.microsoft.com/office/drawing/2014/main" val="1048123626"/>
                    </a:ext>
                  </a:extLst>
                </a:gridCol>
                <a:gridCol w="1238171">
                  <a:extLst>
                    <a:ext uri="{9D8B030D-6E8A-4147-A177-3AD203B41FA5}">
                      <a16:colId xmlns:a16="http://schemas.microsoft.com/office/drawing/2014/main" val="3995642953"/>
                    </a:ext>
                  </a:extLst>
                </a:gridCol>
                <a:gridCol w="562531">
                  <a:extLst>
                    <a:ext uri="{9D8B030D-6E8A-4147-A177-3AD203B41FA5}">
                      <a16:colId xmlns:a16="http://schemas.microsoft.com/office/drawing/2014/main" val="4190857343"/>
                    </a:ext>
                  </a:extLst>
                </a:gridCol>
              </a:tblGrid>
              <a:tr h="192786">
                <a:tc rowSpan="2">
                  <a:txBody>
                    <a:bodyPr/>
                    <a:lstStyle/>
                    <a:p>
                      <a:pPr algn="ctr">
                        <a:lnSpc>
                          <a:spcPct val="115000"/>
                        </a:lnSpc>
                        <a:spcAft>
                          <a:spcPts val="0"/>
                        </a:spcAft>
                      </a:pPr>
                      <a:r>
                        <a:rPr lang="pt-BR" sz="1100" dirty="0">
                          <a:effectLst/>
                        </a:rPr>
                        <a:t>Programação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15000"/>
                        </a:lnSpc>
                        <a:spcAft>
                          <a:spcPts val="0"/>
                        </a:spcAft>
                      </a:pPr>
                      <a:r>
                        <a:rPr lang="pt-BR" sz="1100">
                          <a:effectLst/>
                        </a:rPr>
                        <a:t>Auditoria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886374930"/>
                  </a:ext>
                </a:extLst>
              </a:tr>
              <a:tr h="385572">
                <a:tc vMerge="1">
                  <a:txBody>
                    <a:bodyPr/>
                    <a:lstStyle/>
                    <a:p>
                      <a:endParaRPr lang="pt-BR"/>
                    </a:p>
                  </a:txBody>
                  <a:tcPr/>
                </a:tc>
                <a:tc>
                  <a:txBody>
                    <a:bodyPr/>
                    <a:lstStyle/>
                    <a:p>
                      <a:pPr algn="ctr">
                        <a:lnSpc>
                          <a:spcPct val="115000"/>
                        </a:lnSpc>
                        <a:spcAft>
                          <a:spcPts val="0"/>
                        </a:spcAft>
                      </a:pPr>
                      <a:r>
                        <a:rPr lang="pt-BR" sz="1100">
                          <a:effectLst/>
                        </a:rPr>
                        <a:t>Apuração de Denúncia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100">
                          <a:effectLst/>
                        </a:rPr>
                        <a:t>Ordinária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100">
                          <a:effectLst/>
                        </a:rPr>
                        <a:t>Extraordinária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100">
                          <a:effectLst/>
                        </a:rPr>
                        <a:t>Analítica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994294"/>
                  </a:ext>
                </a:extLst>
              </a:tr>
              <a:tr h="192786">
                <a:tc>
                  <a:txBody>
                    <a:bodyPr/>
                    <a:lstStyle/>
                    <a:p>
                      <a:pPr>
                        <a:lnSpc>
                          <a:spcPct val="115000"/>
                        </a:lnSpc>
                        <a:spcAft>
                          <a:spcPts val="0"/>
                        </a:spcAft>
                      </a:pPr>
                      <a:r>
                        <a:rPr lang="pt-BR" sz="1100">
                          <a:effectLst/>
                        </a:rPr>
                        <a:t>Aguardando Relatório (versão preliminar)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1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1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100">
                          <a:effectLst/>
                        </a:rPr>
                        <a:t>02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1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7028924"/>
                  </a:ext>
                </a:extLst>
              </a:tr>
              <a:tr h="192786">
                <a:tc>
                  <a:txBody>
                    <a:bodyPr/>
                    <a:lstStyle/>
                    <a:p>
                      <a:pPr>
                        <a:lnSpc>
                          <a:spcPct val="115000"/>
                        </a:lnSpc>
                        <a:spcAft>
                          <a:spcPts val="0"/>
                        </a:spcAft>
                      </a:pPr>
                      <a:r>
                        <a:rPr lang="pt-BR" sz="1100">
                          <a:effectLst/>
                        </a:rPr>
                        <a:t>Aguardando Relatório (versão final)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1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100">
                          <a:effectLst/>
                        </a:rPr>
                        <a:t>01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1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1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0118673"/>
                  </a:ext>
                </a:extLst>
              </a:tr>
              <a:tr h="192786">
                <a:tc>
                  <a:txBody>
                    <a:bodyPr/>
                    <a:lstStyle/>
                    <a:p>
                      <a:pPr>
                        <a:lnSpc>
                          <a:spcPct val="115000"/>
                        </a:lnSpc>
                        <a:spcAft>
                          <a:spcPts val="0"/>
                        </a:spcAft>
                      </a:pPr>
                      <a:r>
                        <a:rPr lang="pt-BR" sz="1100">
                          <a:effectLst/>
                        </a:rPr>
                        <a:t>Aguardando Relatório (Visita Técnica)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1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1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100">
                          <a:effectLst/>
                        </a:rPr>
                        <a:t>01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1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67672730"/>
                  </a:ext>
                </a:extLst>
              </a:tr>
              <a:tr h="192786">
                <a:tc>
                  <a:txBody>
                    <a:bodyPr/>
                    <a:lstStyle/>
                    <a:p>
                      <a:pPr>
                        <a:lnSpc>
                          <a:spcPct val="115000"/>
                        </a:lnSpc>
                        <a:spcAft>
                          <a:spcPts val="0"/>
                        </a:spcAft>
                      </a:pPr>
                      <a:r>
                        <a:rPr lang="pt-BR" sz="1100">
                          <a:effectLst/>
                        </a:rPr>
                        <a:t>Aguardando análise da GAUD-CECAA-DGCSUS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100">
                          <a:effectLst/>
                        </a:rPr>
                        <a:t>01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1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1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1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9945089"/>
                  </a:ext>
                </a:extLst>
              </a:tr>
              <a:tr h="192786">
                <a:tc>
                  <a:txBody>
                    <a:bodyPr/>
                    <a:lstStyle/>
                    <a:p>
                      <a:pPr>
                        <a:lnSpc>
                          <a:spcPct val="115000"/>
                        </a:lnSpc>
                        <a:spcAft>
                          <a:spcPts val="0"/>
                        </a:spcAft>
                      </a:pPr>
                      <a:r>
                        <a:rPr lang="pt-BR" sz="1100">
                          <a:effectLst/>
                        </a:rPr>
                        <a:t>Aguardando ressarcimento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100">
                          <a:effectLst/>
                        </a:rPr>
                        <a:t>01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1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1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1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6604728"/>
                  </a:ext>
                </a:extLst>
              </a:tr>
              <a:tr h="192786">
                <a:tc>
                  <a:txBody>
                    <a:bodyPr/>
                    <a:lstStyle/>
                    <a:p>
                      <a:pPr>
                        <a:lnSpc>
                          <a:spcPct val="115000"/>
                        </a:lnSpc>
                        <a:spcAft>
                          <a:spcPts val="0"/>
                        </a:spcAft>
                      </a:pPr>
                      <a:r>
                        <a:rPr lang="pt-BR" sz="1100">
                          <a:effectLst/>
                        </a:rPr>
                        <a:t>Aguardando encaminhamento (arquivamento)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1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1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100">
                          <a:effectLst/>
                        </a:rPr>
                        <a:t>02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100">
                          <a:effectLst/>
                        </a:rPr>
                        <a:t>-</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4060342"/>
                  </a:ext>
                </a:extLst>
              </a:tr>
              <a:tr h="192786">
                <a:tc>
                  <a:txBody>
                    <a:bodyPr/>
                    <a:lstStyle/>
                    <a:p>
                      <a:pPr>
                        <a:lnSpc>
                          <a:spcPct val="115000"/>
                        </a:lnSpc>
                        <a:spcAft>
                          <a:spcPts val="0"/>
                        </a:spcAft>
                      </a:pPr>
                      <a:r>
                        <a:rPr lang="pt-BR" sz="1100">
                          <a:effectLst/>
                        </a:rPr>
                        <a:t>Processos em Tramitação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100">
                          <a:effectLst/>
                        </a:rPr>
                        <a:t>02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100">
                          <a:effectLst/>
                        </a:rPr>
                        <a:t>01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100">
                          <a:effectLst/>
                        </a:rPr>
                        <a:t>05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100" dirty="0">
                          <a:effectLst/>
                        </a:rPr>
                        <a:t>-</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8272730"/>
                  </a:ext>
                </a:extLst>
              </a:tr>
            </a:tbl>
          </a:graphicData>
        </a:graphic>
      </p:graphicFrame>
      <p:sp>
        <p:nvSpPr>
          <p:cNvPr id="8" name="Retângulo 7"/>
          <p:cNvSpPr/>
          <p:nvPr/>
        </p:nvSpPr>
        <p:spPr>
          <a:xfrm>
            <a:off x="2915816" y="2758171"/>
            <a:ext cx="3647152" cy="340093"/>
          </a:xfrm>
          <a:prstGeom prst="rect">
            <a:avLst/>
          </a:prstGeom>
        </p:spPr>
        <p:txBody>
          <a:bodyPr wrap="none">
            <a:spAutoFit/>
          </a:bodyPr>
          <a:lstStyle/>
          <a:p>
            <a:pPr algn="ctr">
              <a:lnSpc>
                <a:spcPct val="115000"/>
              </a:lnSpc>
            </a:pPr>
            <a:r>
              <a:rPr lang="pt-BR" b="1" dirty="0">
                <a:latin typeface="Times New Roman" panose="02020603050405020304" pitchFamily="18" charset="0"/>
                <a:ea typeface="Calibri" panose="020F0502020204030204" pitchFamily="34" charset="0"/>
                <a:cs typeface="Times New Roman" panose="02020603050405020304" pitchFamily="18" charset="0"/>
              </a:rPr>
              <a:t>Processos em Tramitação (por programação)</a:t>
            </a:r>
            <a:endParaRPr lang="pt-B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01382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042068149"/>
              </p:ext>
            </p:extLst>
          </p:nvPr>
        </p:nvGraphicFramePr>
        <p:xfrm>
          <a:off x="1835696" y="1995689"/>
          <a:ext cx="5941313" cy="2663152"/>
        </p:xfrm>
        <a:graphic>
          <a:graphicData uri="http://schemas.openxmlformats.org/drawingml/2006/table">
            <a:tbl>
              <a:tblPr firstRow="1" firstCol="1" bandRow="1">
                <a:tableStyleId>{8799B23B-EC83-4686-B30A-512413B5E67A}</a:tableStyleId>
              </a:tblPr>
              <a:tblGrid>
                <a:gridCol w="3116891">
                  <a:extLst>
                    <a:ext uri="{9D8B030D-6E8A-4147-A177-3AD203B41FA5}">
                      <a16:colId xmlns:a16="http://schemas.microsoft.com/office/drawing/2014/main" val="3330546678"/>
                    </a:ext>
                  </a:extLst>
                </a:gridCol>
                <a:gridCol w="2824422">
                  <a:extLst>
                    <a:ext uri="{9D8B030D-6E8A-4147-A177-3AD203B41FA5}">
                      <a16:colId xmlns:a16="http://schemas.microsoft.com/office/drawing/2014/main" val="146167417"/>
                    </a:ext>
                  </a:extLst>
                </a:gridCol>
              </a:tblGrid>
              <a:tr h="273806">
                <a:tc rowSpan="2">
                  <a:txBody>
                    <a:bodyPr/>
                    <a:lstStyle/>
                    <a:p>
                      <a:pPr algn="just">
                        <a:lnSpc>
                          <a:spcPct val="115000"/>
                        </a:lnSpc>
                        <a:spcAft>
                          <a:spcPts val="0"/>
                        </a:spcAft>
                      </a:pPr>
                      <a:r>
                        <a:rPr lang="pt-BR" sz="1100" dirty="0">
                          <a:effectLst/>
                        </a:rPr>
                        <a:t>Grupo de Procedimento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100">
                          <a:effectLst/>
                        </a:rPr>
                        <a:t>Sistema de Informação Ambulatorial (SIA)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8903990"/>
                  </a:ext>
                </a:extLst>
              </a:tr>
              <a:tr h="292598">
                <a:tc vMerge="1">
                  <a:txBody>
                    <a:bodyPr/>
                    <a:lstStyle/>
                    <a:p>
                      <a:endParaRPr lang="pt-BR"/>
                    </a:p>
                  </a:txBody>
                  <a:tcPr/>
                </a:tc>
                <a:tc>
                  <a:txBody>
                    <a:bodyPr/>
                    <a:lstStyle/>
                    <a:p>
                      <a:pPr algn="ctr">
                        <a:lnSpc>
                          <a:spcPct val="115000"/>
                        </a:lnSpc>
                        <a:spcAft>
                          <a:spcPts val="0"/>
                        </a:spcAft>
                      </a:pPr>
                      <a:r>
                        <a:rPr lang="pt-BR" sz="1100">
                          <a:effectLst/>
                        </a:rPr>
                        <a:t>Quantidade Aprovada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3794786"/>
                  </a:ext>
                </a:extLst>
              </a:tr>
              <a:tr h="292598">
                <a:tc>
                  <a:txBody>
                    <a:bodyPr/>
                    <a:lstStyle/>
                    <a:p>
                      <a:pPr algn="just">
                        <a:lnSpc>
                          <a:spcPct val="115000"/>
                        </a:lnSpc>
                        <a:spcAft>
                          <a:spcPts val="0"/>
                        </a:spcAft>
                      </a:pPr>
                      <a:r>
                        <a:rPr lang="pt-BR" sz="1100" dirty="0">
                          <a:effectLst/>
                        </a:rPr>
                        <a:t>01 Ações de promoção e prevenção em saúde</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100">
                          <a:effectLst/>
                        </a:rPr>
                        <a:t>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7643650"/>
                  </a:ext>
                </a:extLst>
              </a:tr>
              <a:tr h="292598">
                <a:tc>
                  <a:txBody>
                    <a:bodyPr/>
                    <a:lstStyle/>
                    <a:p>
                      <a:pPr algn="just">
                        <a:lnSpc>
                          <a:spcPct val="115000"/>
                        </a:lnSpc>
                        <a:spcAft>
                          <a:spcPts val="0"/>
                        </a:spcAft>
                      </a:pPr>
                      <a:r>
                        <a:rPr lang="pt-BR" sz="1100">
                          <a:effectLst/>
                        </a:rPr>
                        <a:t>02 Procedimentos com finalidade diagnóstica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100">
                          <a:effectLst/>
                        </a:rPr>
                        <a:t>45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8370927"/>
                  </a:ext>
                </a:extLst>
              </a:tr>
              <a:tr h="292598">
                <a:tc>
                  <a:txBody>
                    <a:bodyPr/>
                    <a:lstStyle/>
                    <a:p>
                      <a:pPr algn="just">
                        <a:lnSpc>
                          <a:spcPct val="115000"/>
                        </a:lnSpc>
                        <a:spcAft>
                          <a:spcPts val="0"/>
                        </a:spcAft>
                      </a:pPr>
                      <a:r>
                        <a:rPr lang="pt-BR" sz="1100">
                          <a:effectLst/>
                        </a:rPr>
                        <a:t>03 Procedimentos clínicos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100">
                          <a:effectLst/>
                        </a:rPr>
                        <a:t>597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614021"/>
                  </a:ext>
                </a:extLst>
              </a:tr>
              <a:tr h="292598">
                <a:tc>
                  <a:txBody>
                    <a:bodyPr/>
                    <a:lstStyle/>
                    <a:p>
                      <a:pPr algn="just">
                        <a:lnSpc>
                          <a:spcPct val="115000"/>
                        </a:lnSpc>
                        <a:spcAft>
                          <a:spcPts val="0"/>
                        </a:spcAft>
                      </a:pPr>
                      <a:r>
                        <a:rPr lang="pt-BR" sz="1100">
                          <a:effectLst/>
                        </a:rPr>
                        <a:t>04 Procedimentos cirúrgicos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100">
                          <a:effectLst/>
                        </a:rPr>
                        <a:t>85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4089075"/>
                  </a:ext>
                </a:extLst>
              </a:tr>
              <a:tr h="292598">
                <a:tc>
                  <a:txBody>
                    <a:bodyPr/>
                    <a:lstStyle/>
                    <a:p>
                      <a:pPr algn="just">
                        <a:lnSpc>
                          <a:spcPct val="115000"/>
                        </a:lnSpc>
                        <a:spcAft>
                          <a:spcPts val="0"/>
                        </a:spcAft>
                      </a:pPr>
                      <a:r>
                        <a:rPr lang="pt-BR" sz="1100">
                          <a:effectLst/>
                        </a:rPr>
                        <a:t>08 Ações complementares da atenção à saúde</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100">
                          <a:effectLst/>
                        </a:rPr>
                        <a:t>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7913993"/>
                  </a:ext>
                </a:extLst>
              </a:tr>
              <a:tr h="292598">
                <a:tc>
                  <a:txBody>
                    <a:bodyPr/>
                    <a:lstStyle/>
                    <a:p>
                      <a:pPr algn="just">
                        <a:lnSpc>
                          <a:spcPct val="115000"/>
                        </a:lnSpc>
                        <a:spcAft>
                          <a:spcPts val="0"/>
                        </a:spcAft>
                      </a:pPr>
                      <a:r>
                        <a:rPr lang="pt-BR" sz="1100">
                          <a:effectLst/>
                        </a:rPr>
                        <a:t>Total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100" dirty="0">
                          <a:effectLst/>
                        </a:rPr>
                        <a:t>727</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1436881"/>
                  </a:ext>
                </a:extLst>
              </a:tr>
            </a:tbl>
          </a:graphicData>
        </a:graphic>
      </p:graphicFrame>
      <p:sp>
        <p:nvSpPr>
          <p:cNvPr id="3" name="Rectangle 1"/>
          <p:cNvSpPr>
            <a:spLocks noChangeArrowheads="1"/>
          </p:cNvSpPr>
          <p:nvPr/>
        </p:nvSpPr>
        <p:spPr bwMode="auto">
          <a:xfrm>
            <a:off x="251520" y="538103"/>
            <a:ext cx="8712968" cy="646331"/>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175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3175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3175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3175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3175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3175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3175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3175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3175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tabLst>
                <a:tab pos="317500" algn="l"/>
              </a:tabLst>
            </a:pPr>
            <a:r>
              <a:rPr kumimoji="0" lang="pt-BR" altLang="pt-BR" b="1" i="0" u="none" strike="noStrike" cap="none" normalizeH="0" baseline="0" dirty="0" smtClean="0">
                <a:ln>
                  <a:noFill/>
                </a:ln>
                <a:effectLst/>
                <a:ea typeface="Calibri" panose="020F0502020204030204" pitchFamily="34" charset="0"/>
                <a:cs typeface="Arial" panose="020B0604020202020204" pitchFamily="34" charset="0"/>
              </a:rPr>
              <a:t>Produção de Atenção Básica</a:t>
            </a:r>
            <a:endParaRPr kumimoji="0" lang="pt-BR" altLang="pt-BR" b="0" i="0" u="none" strike="noStrike" cap="none" normalizeH="0" baseline="0" dirty="0" smtClean="0">
              <a:ln>
                <a:noFill/>
              </a:ln>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7500" algn="l"/>
              </a:tabLst>
            </a:pPr>
            <a:r>
              <a:rPr kumimoji="0" lang="pt-BR" altLang="pt-BR" b="0" i="0" u="none" strike="noStrike" cap="none" normalizeH="0" baseline="0" dirty="0" smtClean="0">
                <a:ln>
                  <a:noFill/>
                </a:ln>
                <a:effectLst/>
                <a:ea typeface="Times New Roman" panose="02020603050405020304" pitchFamily="18" charset="0"/>
                <a:cs typeface="Arial" panose="020B0604020202020204" pitchFamily="34" charset="0"/>
              </a:rPr>
              <a:t>Complexidade: Atenção Básica - competência: janeiro a março/2020</a:t>
            </a:r>
            <a:endParaRPr kumimoji="0" lang="pt-BR" altLang="pt-BR" b="0" i="0" u="none" strike="noStrike" cap="none" normalizeH="0" baseline="0" dirty="0" smtClean="0">
              <a:ln>
                <a:noFill/>
              </a:ln>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7500" algn="l"/>
              </a:tabLst>
            </a:pPr>
            <a:r>
              <a:rPr kumimoji="0" lang="pt-BR" altLang="pt-BR" sz="800" b="1"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Fonte:</a:t>
            </a:r>
            <a:r>
              <a:rPr kumimoji="0" lang="pt-BR" altLang="pt-BR" sz="8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TABWIN-DATASUS-MS - Data da consulta: 08/05/2020.</a:t>
            </a:r>
            <a:endParaRPr kumimoji="0" lang="pt-BR" altLang="pt-BR" sz="1800" b="0" i="0" u="none" strike="noStrike" cap="none" normalizeH="0" baseline="0" dirty="0" smtClean="0">
              <a:ln>
                <a:noFill/>
              </a:ln>
              <a:effectLst/>
            </a:endParaRPr>
          </a:p>
        </p:txBody>
      </p:sp>
    </p:spTree>
    <p:extLst>
      <p:ext uri="{BB962C8B-B14F-4D97-AF65-F5344CB8AC3E}">
        <p14:creationId xmlns:p14="http://schemas.microsoft.com/office/powerpoint/2010/main" val="11924203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3" name="Rectangle 1"/>
          <p:cNvSpPr>
            <a:spLocks noChangeArrowheads="1"/>
          </p:cNvSpPr>
          <p:nvPr/>
        </p:nvSpPr>
        <p:spPr bwMode="auto">
          <a:xfrm>
            <a:off x="683568" y="771550"/>
            <a:ext cx="8352928" cy="52322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175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3175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3175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3175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3175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3175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3175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3175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3175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tabLst>
                <a:tab pos="317500" algn="l"/>
              </a:tabLst>
            </a:pPr>
            <a:r>
              <a:rPr kumimoji="0" lang="pt-BR" altLang="pt-BR"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Produção de Urgência e Emergência por Grupo de Procedimentos Caráter de atendimento: Urgência</a:t>
            </a:r>
            <a:endParaRPr kumimoji="0" lang="pt-BR" altLang="pt-BR" b="0" i="0" u="none" strike="noStrike" cap="none" normalizeH="0" baseline="0" dirty="0" smtClean="0">
              <a:ln>
                <a:noFill/>
              </a:ln>
              <a:solidFill>
                <a:schemeClr val="tx1"/>
              </a:solidFill>
              <a:effectLst/>
              <a:cs typeface="Arial" panose="020B0604020202020204" pitchFamily="34" charset="0"/>
            </a:endParaRPr>
          </a:p>
        </p:txBody>
      </p:sp>
      <p:sp>
        <p:nvSpPr>
          <p:cNvPr id="8" name="Retângulo 7"/>
          <p:cNvSpPr/>
          <p:nvPr/>
        </p:nvSpPr>
        <p:spPr>
          <a:xfrm>
            <a:off x="7056784" y="3795886"/>
            <a:ext cx="1979712" cy="1231106"/>
          </a:xfrm>
          <a:prstGeom prst="rect">
            <a:avLst/>
          </a:prstGeom>
        </p:spPr>
        <p:txBody>
          <a:bodyPr wrap="square">
            <a:spAutoFit/>
          </a:bodyPr>
          <a:lstStyle/>
          <a:p>
            <a:pPr algn="just" eaLnBrk="0" fontAlgn="base" hangingPunct="0">
              <a:spcBef>
                <a:spcPct val="0"/>
              </a:spcBef>
              <a:spcAft>
                <a:spcPct val="0"/>
              </a:spcAft>
              <a:buClrTx/>
              <a:tabLst>
                <a:tab pos="317500" algn="l"/>
              </a:tabLst>
            </a:pPr>
            <a:r>
              <a:rPr lang="pt-PT" altLang="pt-BR" sz="700" b="1" dirty="0" bmk="_Hlk39877231">
                <a:solidFill>
                  <a:srgbClr val="323232"/>
                </a:solidFill>
                <a:ea typeface="Calibri" panose="020F0502020204030204" pitchFamily="34" charset="0"/>
                <a:cs typeface="Arial" panose="020B0604020202020204" pitchFamily="34" charset="0"/>
              </a:rPr>
              <a:t>Fonte</a:t>
            </a:r>
            <a:r>
              <a:rPr lang="pt-PT" altLang="pt-BR" sz="700" dirty="0" bmk="_Hlk39877231">
                <a:solidFill>
                  <a:srgbClr val="323232"/>
                </a:solidFill>
                <a:ea typeface="Calibri" panose="020F0502020204030204" pitchFamily="34" charset="0"/>
                <a:cs typeface="Arial" panose="020B0604020202020204" pitchFamily="34" charset="0"/>
              </a:rPr>
              <a:t>: </a:t>
            </a:r>
            <a:r>
              <a:rPr lang="pt-PT" altLang="pt-BR" sz="700" b="1" dirty="0" bmk="_Hlk39877231">
                <a:solidFill>
                  <a:srgbClr val="323232"/>
                </a:solidFill>
                <a:ea typeface="Calibri" panose="020F0502020204030204" pitchFamily="34" charset="0"/>
                <a:cs typeface="Arial" panose="020B0604020202020204" pitchFamily="34" charset="0"/>
              </a:rPr>
              <a:t>SIHD-DATASUS-TABWIN e Setor de Processamento e Operacionalização do Sistema Hospitalar e </a:t>
            </a:r>
            <a:r>
              <a:rPr lang="pt-BR" altLang="pt-BR" sz="700" dirty="0" bmk="_Hlk39877231">
                <a:solidFill>
                  <a:schemeClr val="tx1"/>
                </a:solidFill>
                <a:ea typeface="Calibri" panose="020F0502020204030204" pitchFamily="34" charset="0"/>
                <a:cs typeface="Arial" panose="020B0604020202020204" pitchFamily="34" charset="0"/>
              </a:rPr>
              <a:t>Setor Operacional do Sistema de Informação Ambulatorial</a:t>
            </a:r>
            <a:r>
              <a:rPr lang="pt-PT" altLang="pt-BR" sz="700" b="1" dirty="0" bmk="_Hlk39877231">
                <a:solidFill>
                  <a:srgbClr val="323232"/>
                </a:solidFill>
                <a:ea typeface="Calibri" panose="020F0502020204030204" pitchFamily="34" charset="0"/>
                <a:cs typeface="Arial" panose="020B0604020202020204" pitchFamily="34" charset="0"/>
              </a:rPr>
              <a:t>/GCSIS-CECAA-DGESUS-SES</a:t>
            </a:r>
            <a:r>
              <a:rPr lang="pt-PT" altLang="pt-BR" sz="700" b="1" dirty="0" smtClean="0" bmk="_Hlk39877231">
                <a:solidFill>
                  <a:srgbClr val="323232"/>
                </a:solidFill>
                <a:ea typeface="Calibri" panose="020F0502020204030204" pitchFamily="34" charset="0"/>
                <a:cs typeface="Arial" panose="020B0604020202020204" pitchFamily="34" charset="0"/>
              </a:rPr>
              <a:t>.</a:t>
            </a:r>
            <a:r>
              <a:rPr lang="pt-PT" altLang="pt-BR" sz="700" b="1" dirty="0" bmk="_Hlk39877231">
                <a:solidFill>
                  <a:srgbClr val="323232"/>
                </a:solidFill>
                <a:ea typeface="Calibri" panose="020F0502020204030204" pitchFamily="34" charset="0"/>
                <a:cs typeface="Arial" panose="020B0604020202020204" pitchFamily="34" charset="0"/>
              </a:rPr>
              <a:t> Fonte</a:t>
            </a:r>
            <a:r>
              <a:rPr lang="pt-PT" altLang="pt-BR" sz="700" dirty="0" bmk="_Hlk39877231">
                <a:solidFill>
                  <a:srgbClr val="323232"/>
                </a:solidFill>
                <a:ea typeface="Calibri" panose="020F0502020204030204" pitchFamily="34" charset="0"/>
                <a:cs typeface="Arial" panose="020B0604020202020204" pitchFamily="34" charset="0"/>
              </a:rPr>
              <a:t>: </a:t>
            </a:r>
            <a:r>
              <a:rPr lang="pt-PT" altLang="pt-BR" sz="700" b="1" dirty="0" bmk="_Hlk39877231">
                <a:solidFill>
                  <a:srgbClr val="323232"/>
                </a:solidFill>
                <a:ea typeface="Calibri" panose="020F0502020204030204" pitchFamily="34" charset="0"/>
                <a:cs typeface="Arial" panose="020B0604020202020204" pitchFamily="34" charset="0"/>
              </a:rPr>
              <a:t>SIHD-DATASUS-TABWIN e Setor de Processamento e Operacionalização do Sistema Hospitalar e </a:t>
            </a:r>
            <a:r>
              <a:rPr lang="pt-BR" altLang="pt-BR" sz="700" dirty="0" bmk="_Hlk39877231">
                <a:solidFill>
                  <a:schemeClr val="tx1"/>
                </a:solidFill>
                <a:ea typeface="Calibri" panose="020F0502020204030204" pitchFamily="34" charset="0"/>
                <a:cs typeface="Arial" panose="020B0604020202020204" pitchFamily="34" charset="0"/>
              </a:rPr>
              <a:t>Setor Operacional do Sistema de Informação Ambulatorial</a:t>
            </a:r>
            <a:r>
              <a:rPr lang="pt-PT" altLang="pt-BR" sz="700" b="1" dirty="0" bmk="_Hlk39877231">
                <a:solidFill>
                  <a:srgbClr val="323232"/>
                </a:solidFill>
                <a:ea typeface="Calibri" panose="020F0502020204030204" pitchFamily="34" charset="0"/>
                <a:cs typeface="Arial" panose="020B0604020202020204" pitchFamily="34" charset="0"/>
              </a:rPr>
              <a:t>/GCSIS-CECAA-DGESUS-SES.</a:t>
            </a:r>
            <a:endParaRPr lang="pt-PT" altLang="pt-BR" sz="700" dirty="0">
              <a:solidFill>
                <a:schemeClr val="tx1"/>
              </a:solidFill>
              <a:cs typeface="Arial" panose="020B0604020202020204" pitchFamily="34" charset="0"/>
            </a:endParaRPr>
          </a:p>
          <a:p>
            <a:pPr lvl="0" algn="just" eaLnBrk="0" fontAlgn="base" hangingPunct="0">
              <a:spcBef>
                <a:spcPct val="0"/>
              </a:spcBef>
              <a:spcAft>
                <a:spcPct val="0"/>
              </a:spcAft>
              <a:buClrTx/>
              <a:tabLst>
                <a:tab pos="317500" algn="l"/>
              </a:tabLst>
            </a:pPr>
            <a:endParaRPr lang="pt-PT" altLang="pt-BR" sz="400" dirty="0">
              <a:solidFill>
                <a:schemeClr val="tx1"/>
              </a:solidFill>
              <a:cs typeface="Arial" panose="020B0604020202020204" pitchFamily="34" charset="0"/>
            </a:endParaRPr>
          </a:p>
        </p:txBody>
      </p:sp>
      <p:graphicFrame>
        <p:nvGraphicFramePr>
          <p:cNvPr id="10" name="Objeto 9"/>
          <p:cNvGraphicFramePr>
            <a:graphicFrameLocks noChangeAspect="1"/>
          </p:cNvGraphicFramePr>
          <p:nvPr>
            <p:extLst>
              <p:ext uri="{D42A27DB-BD31-4B8C-83A1-F6EECF244321}">
                <p14:modId xmlns:p14="http://schemas.microsoft.com/office/powerpoint/2010/main" val="1796080450"/>
              </p:ext>
            </p:extLst>
          </p:nvPr>
        </p:nvGraphicFramePr>
        <p:xfrm>
          <a:off x="335309" y="1635646"/>
          <a:ext cx="6721475" cy="3706812"/>
        </p:xfrm>
        <a:graphic>
          <a:graphicData uri="http://schemas.openxmlformats.org/presentationml/2006/ole">
            <mc:AlternateContent xmlns:mc="http://schemas.openxmlformats.org/markup-compatibility/2006">
              <mc:Choice xmlns:v="urn:schemas-microsoft-com:vml" Requires="v">
                <p:oleObj spid="_x0000_s35856" name="Documento" r:id="rId4" imgW="5568435" imgH="3285568" progId="Word.Document.12">
                  <p:embed/>
                </p:oleObj>
              </mc:Choice>
              <mc:Fallback>
                <p:oleObj name="Documento" r:id="rId4" imgW="5568435" imgH="3285568" progId="Word.Document.12">
                  <p:embed/>
                  <p:pic>
                    <p:nvPicPr>
                      <p:cNvPr id="0" name=""/>
                      <p:cNvPicPr/>
                      <p:nvPr/>
                    </p:nvPicPr>
                    <p:blipFill>
                      <a:blip r:embed="rId5"/>
                      <a:stretch>
                        <a:fillRect/>
                      </a:stretch>
                    </p:blipFill>
                    <p:spPr>
                      <a:xfrm>
                        <a:off x="335309" y="1635646"/>
                        <a:ext cx="6721475" cy="3706812"/>
                      </a:xfrm>
                      <a:prstGeom prst="rect">
                        <a:avLst/>
                      </a:prstGeom>
                    </p:spPr>
                  </p:pic>
                </p:oleObj>
              </mc:Fallback>
            </mc:AlternateContent>
          </a:graphicData>
        </a:graphic>
      </p:graphicFrame>
    </p:spTree>
    <p:extLst>
      <p:ext uri="{BB962C8B-B14F-4D97-AF65-F5344CB8AC3E}">
        <p14:creationId xmlns:p14="http://schemas.microsoft.com/office/powerpoint/2010/main" val="9078757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 name="Retângulo 1"/>
          <p:cNvSpPr/>
          <p:nvPr/>
        </p:nvSpPr>
        <p:spPr>
          <a:xfrm>
            <a:off x="1043608" y="699542"/>
            <a:ext cx="6480720" cy="587853"/>
          </a:xfrm>
          <a:prstGeom prst="rect">
            <a:avLst/>
          </a:prstGeom>
          <a:solidFill>
            <a:schemeClr val="bg1"/>
          </a:solidFill>
        </p:spPr>
        <p:txBody>
          <a:bodyPr wrap="square">
            <a:spAutoFit/>
          </a:bodyPr>
          <a:lstStyle/>
          <a:p>
            <a:pPr lvl="0" algn="just">
              <a:lnSpc>
                <a:spcPct val="115000"/>
              </a:lnSpc>
              <a:tabLst>
                <a:tab pos="317500" algn="l"/>
              </a:tabLst>
            </a:pPr>
            <a:r>
              <a:rPr lang="pt-BR" b="1" dirty="0" smtClean="0">
                <a:latin typeface="Arial" panose="020B0604020202020204" pitchFamily="34" charset="0"/>
                <a:ea typeface="Calibri" panose="020F0502020204030204" pitchFamily="34" charset="0"/>
                <a:cs typeface="Arial" panose="020B0604020202020204" pitchFamily="34" charset="0"/>
              </a:rPr>
              <a:t>Produção </a:t>
            </a:r>
            <a:r>
              <a:rPr lang="pt-BR" b="1" dirty="0">
                <a:latin typeface="Arial" panose="020B0604020202020204" pitchFamily="34" charset="0"/>
                <a:ea typeface="Calibri" panose="020F0502020204030204" pitchFamily="34" charset="0"/>
                <a:cs typeface="Arial" panose="020B0604020202020204" pitchFamily="34" charset="0"/>
              </a:rPr>
              <a:t>de Atenção Ambulatorial Especializada e Hospitalar por Grupo de Procedimentos – competência: janeiro a março/2020</a:t>
            </a:r>
            <a:endParaRPr lang="pt-BR"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ela 3"/>
          <p:cNvGraphicFramePr>
            <a:graphicFrameLocks noGrp="1"/>
          </p:cNvGraphicFramePr>
          <p:nvPr/>
        </p:nvGraphicFramePr>
        <p:xfrm>
          <a:off x="1892860" y="1725296"/>
          <a:ext cx="6047254" cy="3159127"/>
        </p:xfrm>
        <a:graphic>
          <a:graphicData uri="http://schemas.openxmlformats.org/drawingml/2006/table">
            <a:tbl>
              <a:tblPr firstRow="1" firstCol="1" bandRow="1"/>
              <a:tblGrid>
                <a:gridCol w="2248386">
                  <a:extLst>
                    <a:ext uri="{9D8B030D-6E8A-4147-A177-3AD203B41FA5}">
                      <a16:colId xmlns:a16="http://schemas.microsoft.com/office/drawing/2014/main" val="3460022449"/>
                    </a:ext>
                  </a:extLst>
                </a:gridCol>
                <a:gridCol w="971372">
                  <a:extLst>
                    <a:ext uri="{9D8B030D-6E8A-4147-A177-3AD203B41FA5}">
                      <a16:colId xmlns:a16="http://schemas.microsoft.com/office/drawing/2014/main" val="729463687"/>
                    </a:ext>
                  </a:extLst>
                </a:gridCol>
                <a:gridCol w="971372">
                  <a:extLst>
                    <a:ext uri="{9D8B030D-6E8A-4147-A177-3AD203B41FA5}">
                      <a16:colId xmlns:a16="http://schemas.microsoft.com/office/drawing/2014/main" val="4004796648"/>
                    </a:ext>
                  </a:extLst>
                </a:gridCol>
                <a:gridCol w="928062">
                  <a:extLst>
                    <a:ext uri="{9D8B030D-6E8A-4147-A177-3AD203B41FA5}">
                      <a16:colId xmlns:a16="http://schemas.microsoft.com/office/drawing/2014/main" val="1145761537"/>
                    </a:ext>
                  </a:extLst>
                </a:gridCol>
                <a:gridCol w="928062">
                  <a:extLst>
                    <a:ext uri="{9D8B030D-6E8A-4147-A177-3AD203B41FA5}">
                      <a16:colId xmlns:a16="http://schemas.microsoft.com/office/drawing/2014/main" val="1926601288"/>
                    </a:ext>
                  </a:extLst>
                </a:gridCol>
              </a:tblGrid>
              <a:tr h="187840">
                <a:tc rowSpan="2">
                  <a:txBody>
                    <a:bodyPr/>
                    <a:lstStyle/>
                    <a:p>
                      <a:pPr algn="ctr">
                        <a:lnSpc>
                          <a:spcPct val="115000"/>
                        </a:lnSpc>
                        <a:spcAft>
                          <a:spcPts val="0"/>
                        </a:spcAft>
                      </a:pPr>
                      <a:r>
                        <a:rPr lang="pt-BR" sz="11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Grupo de procedimentos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pt-PT" sz="1100" b="1">
                          <a:effectLst/>
                          <a:latin typeface="Times New Roman" panose="02020603050405020304" pitchFamily="18" charset="0"/>
                          <a:ea typeface="Calibri" panose="020F0502020204030204" pitchFamily="34" charset="0"/>
                          <a:cs typeface="Times New Roman" panose="02020603050405020304" pitchFamily="18" charset="0"/>
                        </a:rPr>
                        <a:t>SIA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FFFFFF"/>
                    </a:solidFill>
                  </a:tcPr>
                </a:tc>
                <a:tc hMerge="1">
                  <a:txBody>
                    <a:bodyPr/>
                    <a:lstStyle/>
                    <a:p>
                      <a:endParaRPr lang="pt-BR"/>
                    </a:p>
                  </a:txBody>
                  <a:tcPr/>
                </a:tc>
                <a:tc gridSpan="2">
                  <a:txBody>
                    <a:bodyPr/>
                    <a:lstStyle/>
                    <a:p>
                      <a:pPr algn="ctr">
                        <a:lnSpc>
                          <a:spcPct val="115000"/>
                        </a:lnSpc>
                        <a:spcAft>
                          <a:spcPts val="0"/>
                        </a:spcAft>
                      </a:pPr>
                      <a:r>
                        <a:rPr lang="pt-PT" sz="1100" b="1">
                          <a:effectLst/>
                          <a:latin typeface="Times New Roman" panose="02020603050405020304" pitchFamily="18" charset="0"/>
                          <a:ea typeface="Calibri" panose="020F0502020204030204" pitchFamily="34" charset="0"/>
                          <a:cs typeface="Times New Roman" panose="02020603050405020304" pitchFamily="18" charset="0"/>
                        </a:rPr>
                        <a:t>SIH</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FFFFFF"/>
                    </a:solidFill>
                  </a:tcPr>
                </a:tc>
                <a:tc hMerge="1">
                  <a:txBody>
                    <a:bodyPr/>
                    <a:lstStyle/>
                    <a:p>
                      <a:endParaRPr lang="pt-BR"/>
                    </a:p>
                  </a:txBody>
                  <a:tcPr/>
                </a:tc>
                <a:extLst>
                  <a:ext uri="{0D108BD9-81ED-4DB2-BD59-A6C34878D82A}">
                    <a16:rowId xmlns:a16="http://schemas.microsoft.com/office/drawing/2014/main" val="2977853919"/>
                  </a:ext>
                </a:extLst>
              </a:tr>
              <a:tr h="341527">
                <a:tc vMerge="1">
                  <a:txBody>
                    <a:bodyPr/>
                    <a:lstStyle/>
                    <a:p>
                      <a:endParaRPr lang="pt-BR"/>
                    </a:p>
                  </a:txBody>
                  <a:tcPr/>
                </a:tc>
                <a:tc>
                  <a:txBody>
                    <a:bodyPr/>
                    <a:lstStyle/>
                    <a:p>
                      <a:pPr algn="ctr">
                        <a:lnSpc>
                          <a:spcPct val="115000"/>
                        </a:lnSpc>
                        <a:spcAft>
                          <a:spcPts val="0"/>
                        </a:spcAft>
                      </a:pPr>
                      <a:r>
                        <a:rPr lang="pt-PT" sz="1000" b="1">
                          <a:effectLst/>
                          <a:latin typeface="Times New Roman" panose="02020603050405020304" pitchFamily="18" charset="0"/>
                          <a:ea typeface="Calibri" panose="020F0502020204030204" pitchFamily="34" charset="0"/>
                          <a:cs typeface="Times New Roman" panose="02020603050405020304" pitchFamily="18" charset="0"/>
                        </a:rPr>
                        <a:t>Qtd Aprovada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0"/>
                        </a:spcAft>
                      </a:pPr>
                      <a:r>
                        <a:rPr lang="pt-PT" sz="1000" b="1">
                          <a:effectLst/>
                          <a:latin typeface="Times New Roman" panose="02020603050405020304" pitchFamily="18" charset="0"/>
                          <a:ea typeface="Calibri" panose="020F0502020204030204" pitchFamily="34" charset="0"/>
                          <a:cs typeface="Times New Roman" panose="02020603050405020304" pitchFamily="18" charset="0"/>
                        </a:rPr>
                        <a:t>Valor Aprovado (R$)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0"/>
                        </a:spcAft>
                      </a:pPr>
                      <a:r>
                        <a:rPr lang="pt-PT" sz="1000" b="1">
                          <a:effectLst/>
                          <a:latin typeface="Times New Roman" panose="02020603050405020304" pitchFamily="18" charset="0"/>
                          <a:ea typeface="Calibri" panose="020F0502020204030204" pitchFamily="34" charset="0"/>
                          <a:cs typeface="Times New Roman" panose="02020603050405020304" pitchFamily="18" charset="0"/>
                        </a:rPr>
                        <a:t>AIH Paga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0"/>
                        </a:spcAft>
                      </a:pPr>
                      <a:r>
                        <a:rPr lang="pt-PT" sz="1000" b="1">
                          <a:effectLst/>
                          <a:latin typeface="Times New Roman" panose="02020603050405020304" pitchFamily="18" charset="0"/>
                          <a:ea typeface="Calibri" panose="020F0502020204030204" pitchFamily="34" charset="0"/>
                          <a:cs typeface="Times New Roman" panose="02020603050405020304" pitchFamily="18" charset="0"/>
                        </a:rPr>
                        <a:t>Valor Total (R$)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3189891859"/>
                  </a:ext>
                </a:extLst>
              </a:tr>
              <a:tr h="375680">
                <a:tc>
                  <a:txBody>
                    <a:bodyPr/>
                    <a:lstStyle/>
                    <a:p>
                      <a:pPr algn="r">
                        <a:lnSpc>
                          <a:spcPct val="115000"/>
                        </a:lnSpc>
                        <a:spcAft>
                          <a:spcPts val="0"/>
                        </a:spcAft>
                      </a:pPr>
                      <a:r>
                        <a:rPr lang="pt-BR" sz="11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 Ações de promoção e prevenção em saúde</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183,60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4200917463"/>
                  </a:ext>
                </a:extLst>
              </a:tr>
              <a:tr h="375680">
                <a:tc>
                  <a:txBody>
                    <a:bodyPr/>
                    <a:lstStyle/>
                    <a:p>
                      <a:pPr algn="r">
                        <a:lnSpc>
                          <a:spcPct val="115000"/>
                        </a:lnSpc>
                        <a:spcAft>
                          <a:spcPts val="0"/>
                        </a:spcAft>
                      </a:pPr>
                      <a:r>
                        <a:rPr lang="pt-BR" sz="11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 Procedimentos com finalidade diagnóstica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216.970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3.111.033,12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4258564730"/>
                  </a:ext>
                </a:extLst>
              </a:tr>
              <a:tr h="187840">
                <a:tc>
                  <a:txBody>
                    <a:bodyPr/>
                    <a:lstStyle/>
                    <a:p>
                      <a:pPr algn="r">
                        <a:lnSpc>
                          <a:spcPct val="115000"/>
                        </a:lnSpc>
                        <a:spcAft>
                          <a:spcPts val="0"/>
                        </a:spcAft>
                      </a:pPr>
                      <a:r>
                        <a:rPr lang="pt-BR" sz="11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 Procedimentos clínicos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235.888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2.801.133,97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6.688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2.459.206,51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2024625205"/>
                  </a:ext>
                </a:extLst>
              </a:tr>
              <a:tr h="187840">
                <a:tc>
                  <a:txBody>
                    <a:bodyPr/>
                    <a:lstStyle/>
                    <a:p>
                      <a:pPr algn="r">
                        <a:lnSpc>
                          <a:spcPct val="115000"/>
                        </a:lnSpc>
                        <a:spcAft>
                          <a:spcPts val="0"/>
                        </a:spcAft>
                      </a:pPr>
                      <a:r>
                        <a:rPr lang="pt-BR" sz="11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 Procedimentos cirúrgicos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3.085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256.649,12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2.295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1.437.803,15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2890127935"/>
                  </a:ext>
                </a:extLst>
              </a:tr>
              <a:tr h="375680">
                <a:tc>
                  <a:txBody>
                    <a:bodyPr/>
                    <a:lstStyle/>
                    <a:p>
                      <a:pPr algn="r">
                        <a:lnSpc>
                          <a:spcPct val="115000"/>
                        </a:lnSpc>
                        <a:spcAft>
                          <a:spcPts val="0"/>
                        </a:spcAft>
                      </a:pPr>
                      <a:r>
                        <a:rPr lang="pt-BR" sz="11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 Transplantes de orgãos, tecidos e células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1.424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42.760,00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481818342"/>
                  </a:ext>
                </a:extLst>
              </a:tr>
              <a:tr h="187840">
                <a:tc>
                  <a:txBody>
                    <a:bodyPr/>
                    <a:lstStyle/>
                    <a:p>
                      <a:pPr algn="r">
                        <a:lnSpc>
                          <a:spcPct val="115000"/>
                        </a:lnSpc>
                        <a:spcAft>
                          <a:spcPts val="0"/>
                        </a:spcAft>
                      </a:pPr>
                      <a:r>
                        <a:rPr lang="pt-BR" sz="11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06 Medicamentos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2.604.075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1.081.834,58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3089489905"/>
                  </a:ext>
                </a:extLst>
              </a:tr>
              <a:tr h="375680">
                <a:tc>
                  <a:txBody>
                    <a:bodyPr/>
                    <a:lstStyle/>
                    <a:p>
                      <a:pPr algn="r">
                        <a:lnSpc>
                          <a:spcPct val="115000"/>
                        </a:lnSpc>
                        <a:spcAft>
                          <a:spcPts val="0"/>
                        </a:spcAft>
                      </a:pPr>
                      <a:r>
                        <a:rPr lang="pt-BR" sz="11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07 Órteses, próteses e materiais especiais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142.791,68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1937032183"/>
                  </a:ext>
                </a:extLst>
              </a:tr>
              <a:tr h="375680">
                <a:tc>
                  <a:txBody>
                    <a:bodyPr/>
                    <a:lstStyle/>
                    <a:p>
                      <a:pPr algn="r">
                        <a:lnSpc>
                          <a:spcPct val="115000"/>
                        </a:lnSpc>
                        <a:spcAft>
                          <a:spcPts val="0"/>
                        </a:spcAft>
                      </a:pPr>
                      <a:r>
                        <a:rPr lang="pt-BR" sz="11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08 Ações complementares da atenção à saúde</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29.181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617.734,20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1360974314"/>
                  </a:ext>
                </a:extLst>
              </a:tr>
              <a:tr h="187840">
                <a:tc>
                  <a:txBody>
                    <a:bodyPr/>
                    <a:lstStyle/>
                    <a:p>
                      <a:pPr algn="r">
                        <a:lnSpc>
                          <a:spcPct val="115000"/>
                        </a:lnSpc>
                        <a:spcAft>
                          <a:spcPts val="0"/>
                        </a:spcAft>
                      </a:pPr>
                      <a:r>
                        <a:rPr lang="pt-BR" sz="11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 Geral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3.091.012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8.054.120,27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r">
                        <a:lnSpc>
                          <a:spcPct val="115000"/>
                        </a:lnSpc>
                        <a:spcAft>
                          <a:spcPts val="0"/>
                        </a:spcAft>
                      </a:pPr>
                      <a:r>
                        <a:rPr lang="pt-BR"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8.983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r">
                        <a:lnSpc>
                          <a:spcPct val="115000"/>
                        </a:lnSpc>
                        <a:spcAft>
                          <a:spcPts val="0"/>
                        </a:spcAft>
                      </a:pPr>
                      <a:r>
                        <a:rPr lang="pt-BR"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3.897.009,66</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1229206014"/>
                  </a:ext>
                </a:extLst>
              </a:tr>
            </a:tbl>
          </a:graphicData>
        </a:graphic>
      </p:graphicFrame>
    </p:spTree>
    <p:extLst>
      <p:ext uri="{BB962C8B-B14F-4D97-AF65-F5344CB8AC3E}">
        <p14:creationId xmlns:p14="http://schemas.microsoft.com/office/powerpoint/2010/main" val="6986012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txBox="1">
            <a:spLocks/>
          </p:cNvSpPr>
          <p:nvPr/>
        </p:nvSpPr>
        <p:spPr>
          <a:xfrm>
            <a:off x="863080" y="51471"/>
            <a:ext cx="8280920" cy="648072"/>
          </a:xfrm>
          <a:prstGeom prst="rect">
            <a:avLst/>
          </a:prstGeom>
          <a:noFill/>
          <a:ln>
            <a:noFill/>
          </a:ln>
        </p:spPr>
        <p:txBody>
          <a:bodyPr spcFirstLastPara="1" wrap="square" lIns="91425" tIns="91425" rIns="91425" bIns="91425"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FFFFFF"/>
              </a:buClr>
              <a:buSzPts val="1800"/>
              <a:buFont typeface="Roboto Slab"/>
              <a:buNone/>
              <a:defRPr/>
            </a:pPr>
            <a:r>
              <a:rPr lang="pt-BR" sz="1800" b="1" dirty="0" smtClean="0">
                <a:solidFill>
                  <a:schemeClr val="tx1"/>
                </a:solidFill>
                <a:latin typeface="+mj-lt"/>
                <a:ea typeface="Roboto Slab"/>
                <a:cs typeface="Arial" panose="020B0604020202020204" pitchFamily="34" charset="0"/>
                <a:sym typeface="Roboto Slab"/>
              </a:rPr>
              <a:t/>
            </a:r>
            <a:br>
              <a:rPr lang="pt-BR" sz="1800" b="1" dirty="0" smtClean="0">
                <a:solidFill>
                  <a:schemeClr val="tx1"/>
                </a:solidFill>
                <a:latin typeface="+mj-lt"/>
                <a:ea typeface="Roboto Slab"/>
                <a:cs typeface="Arial" panose="020B0604020202020204" pitchFamily="34" charset="0"/>
                <a:sym typeface="Roboto Slab"/>
              </a:rPr>
            </a:br>
            <a:r>
              <a:rPr lang="pt-BR" sz="1800" b="1" dirty="0" smtClean="0">
                <a:solidFill>
                  <a:schemeClr val="tx1"/>
                </a:solidFill>
                <a:latin typeface="+mj-lt"/>
                <a:ea typeface="Roboto Slab"/>
                <a:cs typeface="Arial" panose="020B0604020202020204" pitchFamily="34" charset="0"/>
                <a:sym typeface="Roboto Slab"/>
              </a:rPr>
              <a:t/>
            </a:r>
            <a:br>
              <a:rPr lang="pt-BR" sz="1800" b="1" dirty="0" smtClean="0">
                <a:solidFill>
                  <a:schemeClr val="tx1"/>
                </a:solidFill>
                <a:latin typeface="+mj-lt"/>
                <a:ea typeface="Roboto Slab"/>
                <a:cs typeface="Arial" panose="020B0604020202020204" pitchFamily="34" charset="0"/>
                <a:sym typeface="Roboto Slab"/>
              </a:rPr>
            </a:br>
            <a:r>
              <a:rPr lang="pt-BR" sz="1800" b="1" dirty="0" smtClean="0">
                <a:solidFill>
                  <a:schemeClr val="tx1"/>
                </a:solidFill>
                <a:effectLst>
                  <a:outerShdw blurRad="38100" dist="38100" dir="2700000" algn="tl">
                    <a:srgbClr val="000000">
                      <a:alpha val="43137"/>
                    </a:srgbClr>
                  </a:outerShdw>
                </a:effectLst>
                <a:latin typeface="+mj-lt"/>
                <a:ea typeface="Roboto Slab"/>
                <a:cs typeface="Arial" pitchFamily="34" charset="0"/>
                <a:sym typeface="Roboto Slab"/>
              </a:rPr>
              <a:t> MONTANTE E FONTE DOS RECURSOS APLICADOS NO EXERCÍCIO</a:t>
            </a:r>
            <a:br>
              <a:rPr lang="pt-BR" sz="1800" b="1" dirty="0" smtClean="0">
                <a:solidFill>
                  <a:schemeClr val="tx1"/>
                </a:solidFill>
                <a:effectLst>
                  <a:outerShdw blurRad="38100" dist="38100" dir="2700000" algn="tl">
                    <a:srgbClr val="000000">
                      <a:alpha val="43137"/>
                    </a:srgbClr>
                  </a:outerShdw>
                </a:effectLst>
                <a:latin typeface="+mj-lt"/>
                <a:ea typeface="Roboto Slab"/>
                <a:cs typeface="Arial" pitchFamily="34" charset="0"/>
                <a:sym typeface="Roboto Slab"/>
              </a:rPr>
            </a:br>
            <a:r>
              <a:rPr lang="pt-BR" sz="1800" b="1" dirty="0" smtClean="0">
                <a:solidFill>
                  <a:schemeClr val="tx1"/>
                </a:solidFill>
                <a:effectLst>
                  <a:outerShdw blurRad="38100" dist="38100" dir="2700000" algn="tl">
                    <a:srgbClr val="000000">
                      <a:alpha val="43137"/>
                    </a:srgbClr>
                  </a:outerShdw>
                </a:effectLst>
                <a:latin typeface="+mj-lt"/>
                <a:ea typeface="Roboto Slab"/>
                <a:cs typeface="Roboto Slab"/>
                <a:sym typeface="Roboto Slab"/>
              </a:rPr>
              <a:t/>
            </a:r>
            <a:br>
              <a:rPr lang="pt-BR" sz="1800" b="1" dirty="0" smtClean="0">
                <a:solidFill>
                  <a:schemeClr val="tx1"/>
                </a:solidFill>
                <a:effectLst>
                  <a:outerShdw blurRad="38100" dist="38100" dir="2700000" algn="tl">
                    <a:srgbClr val="000000">
                      <a:alpha val="43137"/>
                    </a:srgbClr>
                  </a:outerShdw>
                </a:effectLst>
                <a:latin typeface="+mj-lt"/>
                <a:ea typeface="Roboto Slab"/>
                <a:cs typeface="Roboto Slab"/>
                <a:sym typeface="Roboto Slab"/>
              </a:rPr>
            </a:br>
            <a:endParaRPr lang="pt-BR" sz="1800" b="1" dirty="0">
              <a:solidFill>
                <a:schemeClr val="tx1"/>
              </a:solidFill>
              <a:effectLst>
                <a:outerShdw blurRad="38100" dist="38100" dir="2700000" algn="tl">
                  <a:srgbClr val="000000">
                    <a:alpha val="43137"/>
                  </a:srgbClr>
                </a:outerShdw>
              </a:effectLst>
              <a:latin typeface="+mj-lt"/>
              <a:ea typeface="Roboto Slab"/>
              <a:cs typeface="Roboto Slab"/>
              <a:sym typeface="Roboto Slab"/>
            </a:endParaRPr>
          </a:p>
        </p:txBody>
      </p:sp>
      <p:sp>
        <p:nvSpPr>
          <p:cNvPr id="7" name="Retângulo 6"/>
          <p:cNvSpPr/>
          <p:nvPr/>
        </p:nvSpPr>
        <p:spPr>
          <a:xfrm>
            <a:off x="323528" y="699543"/>
            <a:ext cx="8529789" cy="325538"/>
          </a:xfrm>
          <a:prstGeom prst="rect">
            <a:avLst/>
          </a:prstGeom>
        </p:spPr>
        <p:txBody>
          <a:bodyPr wrap="square">
            <a:spAutoFit/>
          </a:bodyPr>
          <a:lstStyle/>
          <a:p>
            <a:pPr algn="just">
              <a:lnSpc>
                <a:spcPct val="115000"/>
              </a:lnSpc>
              <a:spcAft>
                <a:spcPts val="1000"/>
              </a:spcAft>
            </a:pPr>
            <a:r>
              <a:rPr lang="pt-BR" b="1" dirty="0" smtClean="0">
                <a:latin typeface="+mn-lt"/>
                <a:ea typeface="Calibri" panose="020F0502020204030204" pitchFamily="34" charset="0"/>
                <a:cs typeface="Times New Roman" panose="02020603050405020304" pitchFamily="18" charset="0"/>
              </a:rPr>
              <a:t>Execução </a:t>
            </a:r>
            <a:r>
              <a:rPr lang="pt-BR" b="1" dirty="0">
                <a:latin typeface="+mn-lt"/>
                <a:ea typeface="Calibri" panose="020F0502020204030204" pitchFamily="34" charset="0"/>
                <a:cs typeface="Times New Roman" panose="02020603050405020304" pitchFamily="18" charset="0"/>
              </a:rPr>
              <a:t>Orçamentária por Fonte de Recurso da Função Saúde, 1</a:t>
            </a:r>
            <a:r>
              <a:rPr lang="pt-BR" b="1" dirty="0" smtClean="0">
                <a:latin typeface="+mn-lt"/>
                <a:ea typeface="Calibri" panose="020F0502020204030204" pitchFamily="34" charset="0"/>
                <a:cs typeface="Times New Roman" panose="02020603050405020304" pitchFamily="18" charset="0"/>
              </a:rPr>
              <a:t>º </a:t>
            </a:r>
            <a:r>
              <a:rPr lang="pt-BR" b="1" dirty="0">
                <a:latin typeface="+mn-lt"/>
                <a:ea typeface="Calibri" panose="020F0502020204030204" pitchFamily="34" charset="0"/>
                <a:cs typeface="Times New Roman" panose="02020603050405020304" pitchFamily="18" charset="0"/>
              </a:rPr>
              <a:t>Quadrimestre </a:t>
            </a:r>
            <a:r>
              <a:rPr lang="pt-BR" b="1" dirty="0" smtClean="0">
                <a:latin typeface="+mn-lt"/>
                <a:ea typeface="Calibri" panose="020F0502020204030204" pitchFamily="34" charset="0"/>
                <a:cs typeface="Times New Roman" panose="02020603050405020304" pitchFamily="18" charset="0"/>
              </a:rPr>
              <a:t>2020 (janeiro e abril).</a:t>
            </a:r>
            <a:endParaRPr lang="pt-BR" sz="1200" b="1" dirty="0">
              <a:effectLst/>
              <a:latin typeface="+mn-lt"/>
              <a:ea typeface="Calibri" panose="020F0502020204030204" pitchFamily="34" charset="0"/>
              <a:cs typeface="Times New Roman" panose="02020603050405020304" pitchFamily="18" charset="0"/>
            </a:endParaRPr>
          </a:p>
        </p:txBody>
      </p:sp>
      <p:sp>
        <p:nvSpPr>
          <p:cNvPr id="8" name="Retângulo 7"/>
          <p:cNvSpPr/>
          <p:nvPr/>
        </p:nvSpPr>
        <p:spPr>
          <a:xfrm>
            <a:off x="863080" y="4587975"/>
            <a:ext cx="8303750" cy="396044"/>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031201"/>
            <a:ext cx="7344816" cy="3539567"/>
          </a:xfrm>
          <a:prstGeom prst="rect">
            <a:avLst/>
          </a:prstGeom>
          <a:noFill/>
          <a:ln>
            <a:noFill/>
          </a:ln>
        </p:spPr>
      </p:pic>
    </p:spTree>
    <p:extLst>
      <p:ext uri="{BB962C8B-B14F-4D97-AF65-F5344CB8AC3E}">
        <p14:creationId xmlns:p14="http://schemas.microsoft.com/office/powerpoint/2010/main" val="14548698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823280" y="4395983"/>
            <a:ext cx="8303750" cy="396044"/>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ctangle 2"/>
          <p:cNvSpPr>
            <a:spLocks noChangeArrowheads="1"/>
          </p:cNvSpPr>
          <p:nvPr/>
        </p:nvSpPr>
        <p:spPr bwMode="auto">
          <a:xfrm>
            <a:off x="251521" y="220802"/>
            <a:ext cx="8892479" cy="41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fontAlgn="base">
              <a:lnSpc>
                <a:spcPct val="150000"/>
              </a:lnSpc>
              <a:spcBef>
                <a:spcPct val="0"/>
              </a:spcBef>
              <a:spcAft>
                <a:spcPct val="0"/>
              </a:spcAft>
              <a:buClrTx/>
            </a:pPr>
            <a:r>
              <a:rPr kumimoji="0" lang="pt-BR" sz="1600" b="1"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pt-BR" sz="16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pt-BR" b="1" dirty="0"/>
              <a:t>Desembolso por fonte de recurso da Função Saúde, 1º Quadrimestre 2020 (janeiro a abril</a:t>
            </a:r>
            <a:r>
              <a:rPr lang="pt-BR" b="1" dirty="0" smtClean="0"/>
              <a:t>).</a:t>
            </a:r>
            <a:endParaRPr kumimoji="0" lang="pt-BR" sz="1600" b="1" u="none" strike="noStrike" cap="none" normalizeH="0" baseline="0" dirty="0">
              <a:ln>
                <a:noFill/>
              </a:ln>
              <a:solidFill>
                <a:schemeClr val="tx1"/>
              </a:solidFill>
              <a:effectLst/>
              <a:latin typeface="Arial" pitchFamily="34" charset="0"/>
              <a:cs typeface="Arial" pitchFamily="34" charset="0"/>
            </a:endParaRPr>
          </a:p>
        </p:txBody>
      </p:sp>
      <p:sp>
        <p:nvSpPr>
          <p:cNvPr id="2" name="Retângulo 1"/>
          <p:cNvSpPr/>
          <p:nvPr/>
        </p:nvSpPr>
        <p:spPr>
          <a:xfrm>
            <a:off x="7596336" y="4455505"/>
            <a:ext cx="1390124" cy="276999"/>
          </a:xfrm>
          <a:prstGeom prst="rect">
            <a:avLst/>
          </a:prstGeom>
        </p:spPr>
        <p:txBody>
          <a:bodyPr wrap="none">
            <a:spAutoFit/>
          </a:bodyPr>
          <a:lstStyle/>
          <a:p>
            <a:pPr algn="just"/>
            <a:r>
              <a:rPr lang="pt-BR" sz="1200" dirty="0">
                <a:solidFill>
                  <a:schemeClr val="tx1"/>
                </a:solidFill>
                <a:latin typeface="Arial" panose="020B0604020202020204" pitchFamily="34" charset="0"/>
                <a:ea typeface="Times New Roman" panose="02020603050405020304" pitchFamily="18" charset="0"/>
              </a:rPr>
              <a:t>Fonte: SPF, </a:t>
            </a:r>
            <a:r>
              <a:rPr lang="pt-BR" sz="1200" dirty="0" smtClean="0">
                <a:solidFill>
                  <a:schemeClr val="tx1"/>
                </a:solidFill>
                <a:latin typeface="Arial" panose="020B0604020202020204" pitchFamily="34" charset="0"/>
                <a:ea typeface="Times New Roman" panose="02020603050405020304" pitchFamily="18" charset="0"/>
              </a:rPr>
              <a:t>2020</a:t>
            </a:r>
            <a:endParaRPr lang="pt-BR" sz="3600" kern="1400" dirty="0">
              <a:solidFill>
                <a:schemeClr val="tx1"/>
              </a:solidFill>
              <a:effectLst/>
              <a:latin typeface="Times New Roman" panose="02020603050405020304" pitchFamily="18" charset="0"/>
              <a:ea typeface="Times New Roman" panose="02020603050405020304" pitchFamily="18" charset="0"/>
            </a:endParaRPr>
          </a:p>
        </p:txBody>
      </p:sp>
      <p:graphicFrame>
        <p:nvGraphicFramePr>
          <p:cNvPr id="6" name="Gráfico 5"/>
          <p:cNvGraphicFramePr>
            <a:graphicFrameLocks/>
          </p:cNvGraphicFramePr>
          <p:nvPr>
            <p:extLst>
              <p:ext uri="{D42A27DB-BD31-4B8C-83A1-F6EECF244321}">
                <p14:modId xmlns:p14="http://schemas.microsoft.com/office/powerpoint/2010/main" val="2951660957"/>
              </p:ext>
            </p:extLst>
          </p:nvPr>
        </p:nvGraphicFramePr>
        <p:xfrm>
          <a:off x="1766887" y="915566"/>
          <a:ext cx="5973465" cy="345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39841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1"/>
          </p:nvPr>
        </p:nvSpPr>
        <p:spPr/>
        <p:txBody>
          <a:bodyPr/>
          <a:lstStyle/>
          <a:p>
            <a:pPr marL="0" lvl="0" indent="0" algn="ctr" rtl="0">
              <a:spcBef>
                <a:spcPts val="0"/>
              </a:spcBef>
              <a:spcAft>
                <a:spcPts val="0"/>
              </a:spcAft>
              <a:buNone/>
            </a:pPr>
            <a:fld id="{00000000-1234-1234-1234-123412341234}" type="slidenum">
              <a:rPr lang="pt-BR" smtClean="0"/>
              <a:pPr marL="0" lvl="0" indent="0" algn="ctr" rtl="0">
                <a:spcBef>
                  <a:spcPts val="0"/>
                </a:spcBef>
                <a:spcAft>
                  <a:spcPts val="0"/>
                </a:spcAft>
                <a:buNone/>
              </a:pPr>
              <a:t>36</a:t>
            </a:fld>
            <a:endParaRPr lang="pt-BR"/>
          </a:p>
        </p:txBody>
      </p:sp>
      <p:sp>
        <p:nvSpPr>
          <p:cNvPr id="4" name="Retângulo 3"/>
          <p:cNvSpPr/>
          <p:nvPr/>
        </p:nvSpPr>
        <p:spPr>
          <a:xfrm>
            <a:off x="764050" y="4305300"/>
            <a:ext cx="8303750" cy="396044"/>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7652322" y="4442222"/>
            <a:ext cx="1390124" cy="276999"/>
          </a:xfrm>
          <a:prstGeom prst="rect">
            <a:avLst/>
          </a:prstGeom>
        </p:spPr>
        <p:txBody>
          <a:bodyPr wrap="none">
            <a:spAutoFit/>
          </a:bodyPr>
          <a:lstStyle/>
          <a:p>
            <a:pPr algn="just"/>
            <a:r>
              <a:rPr lang="pt-BR" sz="1200" dirty="0">
                <a:solidFill>
                  <a:schemeClr val="tx1"/>
                </a:solidFill>
                <a:latin typeface="Arial" panose="020B0604020202020204" pitchFamily="34" charset="0"/>
                <a:ea typeface="Times New Roman" panose="02020603050405020304" pitchFamily="18" charset="0"/>
              </a:rPr>
              <a:t>Fonte: SPF, </a:t>
            </a:r>
            <a:r>
              <a:rPr lang="pt-BR" sz="1200" dirty="0" smtClean="0">
                <a:solidFill>
                  <a:schemeClr val="tx1"/>
                </a:solidFill>
                <a:latin typeface="Arial" panose="020B0604020202020204" pitchFamily="34" charset="0"/>
                <a:ea typeface="Times New Roman" panose="02020603050405020304" pitchFamily="18" charset="0"/>
              </a:rPr>
              <a:t>2020</a:t>
            </a:r>
            <a:endParaRPr lang="pt-BR" sz="3600" kern="1400" dirty="0">
              <a:solidFill>
                <a:schemeClr val="tx1"/>
              </a:solidFill>
              <a:effectLst/>
              <a:latin typeface="Times New Roman" panose="02020603050405020304" pitchFamily="18" charset="0"/>
              <a:ea typeface="Times New Roman" panose="02020603050405020304" pitchFamily="18" charset="0"/>
            </a:endParaRPr>
          </a:p>
        </p:txBody>
      </p:sp>
      <p:sp>
        <p:nvSpPr>
          <p:cNvPr id="5" name="Retângulo 4"/>
          <p:cNvSpPr/>
          <p:nvPr/>
        </p:nvSpPr>
        <p:spPr>
          <a:xfrm>
            <a:off x="323528" y="51470"/>
            <a:ext cx="8640960" cy="587853"/>
          </a:xfrm>
          <a:prstGeom prst="rect">
            <a:avLst/>
          </a:prstGeom>
        </p:spPr>
        <p:txBody>
          <a:bodyPr wrap="square">
            <a:spAutoFit/>
          </a:bodyPr>
          <a:lstStyle/>
          <a:p>
            <a:pPr algn="just">
              <a:lnSpc>
                <a:spcPct val="115000"/>
              </a:lnSpc>
            </a:pPr>
            <a:r>
              <a:rPr lang="pt-BR" b="1" dirty="0">
                <a:latin typeface="Arial" panose="020B0604020202020204" pitchFamily="34" charset="0"/>
                <a:ea typeface="Times New Roman" panose="02020603050405020304" pitchFamily="18" charset="0"/>
                <a:cs typeface="Arial" panose="020B0604020202020204" pitchFamily="34" charset="0"/>
              </a:rPr>
              <a:t>Pagamentos efetuados por modalidade de aplicação da despesa executada na Função Saúde, 1º Quadrimestre 2020 (janeiro a abril).</a:t>
            </a:r>
            <a:endParaRPr lang="pt-BR" sz="11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8" name="Imagem 7"/>
          <p:cNvPicPr/>
          <p:nvPr/>
        </p:nvPicPr>
        <p:blipFill>
          <a:blip r:embed="rId2">
            <a:extLst>
              <a:ext uri="{28A0092B-C50C-407E-A947-70E740481C1C}">
                <a14:useLocalDpi xmlns:a14="http://schemas.microsoft.com/office/drawing/2010/main" val="0"/>
              </a:ext>
            </a:extLst>
          </a:blip>
          <a:srcRect/>
          <a:stretch>
            <a:fillRect/>
          </a:stretch>
        </p:blipFill>
        <p:spPr bwMode="auto">
          <a:xfrm>
            <a:off x="1475656" y="699542"/>
            <a:ext cx="6480720" cy="3587881"/>
          </a:xfrm>
          <a:prstGeom prst="rect">
            <a:avLst/>
          </a:prstGeom>
          <a:noFill/>
        </p:spPr>
      </p:pic>
    </p:spTree>
    <p:extLst>
      <p:ext uri="{BB962C8B-B14F-4D97-AF65-F5344CB8AC3E}">
        <p14:creationId xmlns:p14="http://schemas.microsoft.com/office/powerpoint/2010/main" val="25566878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6"/>
          <p:cNvSpPr/>
          <p:nvPr/>
        </p:nvSpPr>
        <p:spPr>
          <a:xfrm>
            <a:off x="1928794" y="649163"/>
            <a:ext cx="5357850" cy="3400478"/>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114454"/>
          </a:solidFill>
          <a:ln w="19050" cap="flat" cmpd="sng">
            <a:solidFill>
              <a:srgbClr val="18637B"/>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32" name="Google Shape;432;p36"/>
          <p:cNvSpPr/>
          <p:nvPr/>
        </p:nvSpPr>
        <p:spPr>
          <a:xfrm>
            <a:off x="2178484" y="843558"/>
            <a:ext cx="4929222" cy="2555700"/>
          </a:xfrm>
          <a:prstGeom prst="rect">
            <a:avLst/>
          </a:prstGeom>
          <a:solidFill>
            <a:srgbClr val="F3F3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lgn="ctr">
              <a:defRPr/>
            </a:pPr>
            <a:r>
              <a:rPr lang="pt-BR" altLang="pt-BR" sz="3200" b="1" dirty="0">
                <a:effectLst>
                  <a:outerShdw blurRad="38100" dist="38100" dir="2700000" algn="tl">
                    <a:srgbClr val="000000">
                      <a:alpha val="43137"/>
                    </a:srgbClr>
                  </a:outerShdw>
                </a:effectLst>
                <a:latin typeface="Arial" charset="0"/>
              </a:rPr>
              <a:t>INDICADORES</a:t>
            </a:r>
          </a:p>
          <a:p>
            <a:pPr algn="ctr">
              <a:defRPr/>
            </a:pPr>
            <a:r>
              <a:rPr lang="pt-BR" altLang="pt-BR" sz="3200" b="1" dirty="0">
                <a:effectLst>
                  <a:outerShdw blurRad="38100" dist="38100" dir="2700000" algn="tl">
                    <a:srgbClr val="000000">
                      <a:alpha val="43137"/>
                    </a:srgbClr>
                  </a:outerShdw>
                </a:effectLst>
                <a:latin typeface="Arial" charset="0"/>
              </a:rPr>
              <a:t>DE PACTUAÇÃO INTERFEDERATIVA</a:t>
            </a:r>
          </a:p>
        </p:txBody>
      </p:sp>
      <p:sp>
        <p:nvSpPr>
          <p:cNvPr id="5" name="Retângulo 4"/>
          <p:cNvSpPr/>
          <p:nvPr/>
        </p:nvSpPr>
        <p:spPr>
          <a:xfrm>
            <a:off x="340243" y="4649110"/>
            <a:ext cx="8480229" cy="307777"/>
          </a:xfrm>
          <a:prstGeom prst="rect">
            <a:avLst/>
          </a:prstGeom>
        </p:spPr>
        <p:txBody>
          <a:bodyPr wrap="square">
            <a:spAutoFit/>
          </a:bodyPr>
          <a:lstStyle/>
          <a:p>
            <a:pPr algn="ctr"/>
            <a:r>
              <a:rPr lang="pt-B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INDICADORES DE SAÚDE COM AVALIAÇÃO QUADRIMESTRAL</a:t>
            </a:r>
            <a:endParaRPr lang="pt-BR" dirty="0"/>
          </a:p>
        </p:txBody>
      </p:sp>
      <p:sp>
        <p:nvSpPr>
          <p:cNvPr id="3" name="Retângulo 2"/>
          <p:cNvSpPr/>
          <p:nvPr/>
        </p:nvSpPr>
        <p:spPr>
          <a:xfrm>
            <a:off x="8748464" y="4299942"/>
            <a:ext cx="395536" cy="503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Google Shape;361;p29"/>
          <p:cNvGrpSpPr/>
          <p:nvPr/>
        </p:nvGrpSpPr>
        <p:grpSpPr>
          <a:xfrm>
            <a:off x="8298209" y="4209838"/>
            <a:ext cx="817263" cy="593160"/>
            <a:chOff x="4604550" y="3714775"/>
            <a:chExt cx="439625" cy="319075"/>
          </a:xfrm>
          <a:solidFill>
            <a:schemeClr val="accent6">
              <a:lumMod val="50000"/>
            </a:schemeClr>
          </a:solidFill>
        </p:grpSpPr>
        <p:sp>
          <p:nvSpPr>
            <p:cNvPr id="11" name="Google Shape;362;p29"/>
            <p:cNvSpPr/>
            <p:nvPr/>
          </p:nvSpPr>
          <p:spPr>
            <a:xfrm>
              <a:off x="4604550" y="3714775"/>
              <a:ext cx="439625" cy="319075"/>
            </a:xfrm>
            <a:custGeom>
              <a:avLst/>
              <a:gdLst/>
              <a:ahLst/>
              <a:cxnLst/>
              <a:rect l="l" t="t" r="r" b="b"/>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ln>
              <a:headEnd type="none" w="sm" len="sm"/>
              <a:tailEnd type="none" w="sm" len="sm"/>
            </a:ln>
          </p:spPr>
          <p:style>
            <a:lnRef idx="3">
              <a:schemeClr val="dk1"/>
            </a:lnRef>
            <a:fillRef idx="0">
              <a:schemeClr val="dk1"/>
            </a:fillRef>
            <a:effectRef idx="2">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75000"/>
                  </a:schemeClr>
                </a:solidFill>
              </a:endParaRPr>
            </a:p>
          </p:txBody>
        </p:sp>
        <p:sp>
          <p:nvSpPr>
            <p:cNvPr id="12" name="Google Shape;363;p29"/>
            <p:cNvSpPr/>
            <p:nvPr/>
          </p:nvSpPr>
          <p:spPr>
            <a:xfrm>
              <a:off x="4647175" y="3761675"/>
              <a:ext cx="354400" cy="213725"/>
            </a:xfrm>
            <a:custGeom>
              <a:avLst/>
              <a:gdLst/>
              <a:ahLst/>
              <a:cxnLst/>
              <a:rect l="l" t="t" r="r" b="b"/>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ln>
              <a:headEnd type="none" w="sm" len="sm"/>
              <a:tailEnd type="none" w="sm" len="sm"/>
            </a:ln>
          </p:spPr>
          <p:style>
            <a:lnRef idx="3">
              <a:schemeClr val="dk1"/>
            </a:lnRef>
            <a:fillRef idx="0">
              <a:schemeClr val="dk1"/>
            </a:fillRef>
            <a:effectRef idx="2">
              <a:schemeClr val="dk1"/>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75000"/>
                  </a:schemeClr>
                </a:solidFill>
              </a:endParaRPr>
            </a:p>
          </p:txBody>
        </p:sp>
      </p:grpSp>
    </p:spTree>
    <p:extLst>
      <p:ext uri="{BB962C8B-B14F-4D97-AF65-F5344CB8AC3E}">
        <p14:creationId xmlns:p14="http://schemas.microsoft.com/office/powerpoint/2010/main" val="26545641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1677117511"/>
              </p:ext>
            </p:extLst>
          </p:nvPr>
        </p:nvGraphicFramePr>
        <p:xfrm>
          <a:off x="251520" y="267494"/>
          <a:ext cx="8784976" cy="4634930"/>
        </p:xfrm>
        <a:graphic>
          <a:graphicData uri="http://schemas.openxmlformats.org/presentationml/2006/ole">
            <mc:AlternateContent xmlns:mc="http://schemas.openxmlformats.org/markup-compatibility/2006">
              <mc:Choice xmlns:v="urn:schemas-microsoft-com:vml" Requires="v">
                <p:oleObj spid="_x0000_s2323" name="Planilha" r:id="rId3" imgW="9572637" imgH="4591150" progId="Excel.Sheet.12">
                  <p:embed/>
                </p:oleObj>
              </mc:Choice>
              <mc:Fallback>
                <p:oleObj name="Planilha" r:id="rId3" imgW="9572637" imgH="4591150" progId="Excel.Sheet.12">
                  <p:embed/>
                  <p:pic>
                    <p:nvPicPr>
                      <p:cNvPr id="0" name="Objeto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67494"/>
                        <a:ext cx="8784976" cy="4634930"/>
                      </a:xfrm>
                      <a:prstGeom prst="rect">
                        <a:avLst/>
                      </a:prstGeom>
                      <a:noFill/>
                    </p:spPr>
                  </p:pic>
                </p:oleObj>
              </mc:Fallback>
            </mc:AlternateContent>
          </a:graphicData>
        </a:graphic>
      </p:graphicFrame>
    </p:spTree>
    <p:extLst>
      <p:ext uri="{BB962C8B-B14F-4D97-AF65-F5344CB8AC3E}">
        <p14:creationId xmlns:p14="http://schemas.microsoft.com/office/powerpoint/2010/main" val="15442291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5"/>
          </p:nvPr>
        </p:nvSpPr>
        <p:spPr/>
        <p:txBody>
          <a:bodyPr/>
          <a:lstStyle/>
          <a:p>
            <a:pPr marL="0" lvl="0" indent="0" algn="ctr" rtl="0">
              <a:spcBef>
                <a:spcPts val="0"/>
              </a:spcBef>
              <a:spcAft>
                <a:spcPts val="0"/>
              </a:spcAft>
              <a:buNone/>
            </a:pPr>
            <a:fld id="{00000000-1234-1234-1234-123412341234}" type="slidenum">
              <a:rPr lang="pt-BR" smtClean="0"/>
              <a:pPr marL="0" lvl="0" indent="0" algn="ctr" rtl="0">
                <a:spcBef>
                  <a:spcPts val="0"/>
                </a:spcBef>
                <a:spcAft>
                  <a:spcPts val="0"/>
                </a:spcAft>
                <a:buNone/>
              </a:pPr>
              <a:t>39</a:t>
            </a:fld>
            <a:endParaRPr lang="pt-BR"/>
          </a:p>
        </p:txBody>
      </p:sp>
      <p:graphicFrame>
        <p:nvGraphicFramePr>
          <p:cNvPr id="2" name="Objeto 1"/>
          <p:cNvGraphicFramePr>
            <a:graphicFrameLocks noChangeAspect="1"/>
          </p:cNvGraphicFramePr>
          <p:nvPr>
            <p:extLst>
              <p:ext uri="{D42A27DB-BD31-4B8C-83A1-F6EECF244321}">
                <p14:modId xmlns:p14="http://schemas.microsoft.com/office/powerpoint/2010/main" val="2501545304"/>
              </p:ext>
            </p:extLst>
          </p:nvPr>
        </p:nvGraphicFramePr>
        <p:xfrm>
          <a:off x="251520" y="128612"/>
          <a:ext cx="8816280" cy="5014888"/>
        </p:xfrm>
        <a:graphic>
          <a:graphicData uri="http://schemas.openxmlformats.org/presentationml/2006/ole">
            <mc:AlternateContent xmlns:mc="http://schemas.openxmlformats.org/markup-compatibility/2006">
              <mc:Choice xmlns:v="urn:schemas-microsoft-com:vml" Requires="v">
                <p:oleObj spid="_x0000_s6223" name="Planilha" r:id="rId3" imgW="8505645" imgH="6191392" progId="Excel.Sheet.12">
                  <p:embed/>
                </p:oleObj>
              </mc:Choice>
              <mc:Fallback>
                <p:oleObj name="Planilha" r:id="rId3" imgW="8505645" imgH="6191392" progId="Excel.Sheet.12">
                  <p:embed/>
                  <p:pic>
                    <p:nvPicPr>
                      <p:cNvPr id="0" name="Objeto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28612"/>
                        <a:ext cx="8816280" cy="5014888"/>
                      </a:xfrm>
                      <a:prstGeom prst="rect">
                        <a:avLst/>
                      </a:prstGeom>
                      <a:noFill/>
                    </p:spPr>
                  </p:pic>
                </p:oleObj>
              </mc:Fallback>
            </mc:AlternateContent>
          </a:graphicData>
        </a:graphic>
      </p:graphicFrame>
    </p:spTree>
    <p:extLst>
      <p:ext uri="{BB962C8B-B14F-4D97-AF65-F5344CB8AC3E}">
        <p14:creationId xmlns:p14="http://schemas.microsoft.com/office/powerpoint/2010/main" val="4180427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3" name="Retângulo 2"/>
          <p:cNvSpPr/>
          <p:nvPr/>
        </p:nvSpPr>
        <p:spPr>
          <a:xfrm>
            <a:off x="827584" y="339502"/>
            <a:ext cx="7917113" cy="864096"/>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lnSpc>
                <a:spcPct val="150000"/>
              </a:lnSpc>
            </a:pPr>
            <a:r>
              <a:rPr lang="pt-BR" altLang="pt-BR" sz="2400" b="1" dirty="0">
                <a:solidFill>
                  <a:schemeClr val="bg1"/>
                </a:solidFill>
                <a:latin typeface="Arial" pitchFamily="34" charset="0"/>
                <a:cs typeface="Arial" pitchFamily="34" charset="0"/>
              </a:rPr>
              <a:t>ESTRATÉGIAS </a:t>
            </a:r>
            <a:r>
              <a:rPr lang="pt-BR" altLang="pt-BR" b="1" dirty="0">
                <a:solidFill>
                  <a:schemeClr val="bg1"/>
                </a:solidFill>
                <a:latin typeface="Arial" pitchFamily="34" charset="0"/>
                <a:cs typeface="Arial" pitchFamily="34" charset="0"/>
              </a:rPr>
              <a:t> </a:t>
            </a:r>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836" y="339502"/>
            <a:ext cx="952507" cy="952507"/>
          </a:xfrm>
          <a:prstGeom prst="rect">
            <a:avLst/>
          </a:prstGeom>
        </p:spPr>
      </p:pic>
      <p:sp>
        <p:nvSpPr>
          <p:cNvPr id="4" name="Retângulo 3"/>
          <p:cNvSpPr/>
          <p:nvPr/>
        </p:nvSpPr>
        <p:spPr>
          <a:xfrm>
            <a:off x="8744697" y="4371950"/>
            <a:ext cx="399303" cy="36004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p:cNvSpPr/>
          <p:nvPr/>
        </p:nvSpPr>
        <p:spPr>
          <a:xfrm>
            <a:off x="735436" y="1203598"/>
            <a:ext cx="8408564" cy="3970318"/>
          </a:xfrm>
          <a:prstGeom prst="rect">
            <a:avLst/>
          </a:prstGeom>
        </p:spPr>
        <p:txBody>
          <a:bodyPr wrap="square">
            <a:spAutoFit/>
          </a:bodyPr>
          <a:lstStyle/>
          <a:p>
            <a:pPr marL="285750" lvl="0" indent="-285750" algn="just">
              <a:lnSpc>
                <a:spcPct val="200000"/>
              </a:lnSpc>
              <a:buFont typeface="Wingdings" pitchFamily="2" charset="2"/>
              <a:buChar char="q"/>
            </a:pPr>
            <a:r>
              <a:rPr lang="pt-BR" altLang="pt-BR" b="1" dirty="0" smtClean="0">
                <a:latin typeface="Arial" pitchFamily="34" charset="0"/>
                <a:cs typeface="Arial" pitchFamily="34" charset="0"/>
              </a:rPr>
              <a:t>PARCERIAS DE COOPERAÇÃO TÉCNICA</a:t>
            </a:r>
            <a:endParaRPr lang="pt-BR" b="1" dirty="0" smtClean="0">
              <a:solidFill>
                <a:srgbClr val="114454"/>
              </a:solidFill>
              <a:latin typeface="Nixie One"/>
              <a:ea typeface="Nixie One"/>
              <a:cs typeface="Nixie One"/>
              <a:sym typeface="Nixie One"/>
            </a:endParaRPr>
          </a:p>
          <a:p>
            <a:pPr marL="285750" indent="-285750" algn="just" eaLnBrk="1" hangingPunct="1">
              <a:lnSpc>
                <a:spcPct val="200000"/>
              </a:lnSpc>
              <a:buFont typeface="Wingdings" pitchFamily="2" charset="2"/>
              <a:buChar char="q"/>
            </a:pPr>
            <a:r>
              <a:rPr lang="pt-BR" altLang="pt-BR" b="1" dirty="0" smtClean="0">
                <a:latin typeface="Arial" pitchFamily="34" charset="0"/>
                <a:cs typeface="Arial" pitchFamily="34" charset="0"/>
              </a:rPr>
              <a:t>QUALIFICAÇÃO, FORMAÇÃO E CAPACITAÇÃO DOS PROFISSIONAIS DE SAÚDE </a:t>
            </a:r>
          </a:p>
          <a:p>
            <a:pPr marL="285750" indent="-285750" algn="just" eaLnBrk="1" hangingPunct="1">
              <a:lnSpc>
                <a:spcPct val="200000"/>
              </a:lnSpc>
              <a:buFont typeface="Wingdings" pitchFamily="2" charset="2"/>
              <a:buChar char="q"/>
            </a:pPr>
            <a:r>
              <a:rPr lang="pt-BR" altLang="pt-BR" b="1" dirty="0" smtClean="0">
                <a:latin typeface="Arial" pitchFamily="34" charset="0"/>
                <a:cs typeface="Arial" pitchFamily="34" charset="0"/>
              </a:rPr>
              <a:t>APOIO TÉCNICO E FINANCEIRO AOS MUNICÍPIOS</a:t>
            </a:r>
          </a:p>
          <a:p>
            <a:pPr marL="285750" indent="-285750" algn="just" eaLnBrk="1" hangingPunct="1">
              <a:lnSpc>
                <a:spcPct val="200000"/>
              </a:lnSpc>
              <a:buFont typeface="Wingdings" pitchFamily="2" charset="2"/>
              <a:buChar char="q"/>
            </a:pPr>
            <a:r>
              <a:rPr lang="pt-BR" b="1" dirty="0" smtClean="0"/>
              <a:t>IMPLEMENTAÇÃO E ORGANIZAÇÃO DA ASSISTÊNCIA ESPECIALIZADA E HOSPITALAR, POR MEIO DAS REDES DE ATENÇÃO À SAÚDE.</a:t>
            </a:r>
            <a:endParaRPr lang="pt-BR" dirty="0" smtClean="0"/>
          </a:p>
          <a:p>
            <a:pPr marL="285750" indent="-285750" algn="just" eaLnBrk="1" hangingPunct="1">
              <a:lnSpc>
                <a:spcPct val="200000"/>
              </a:lnSpc>
              <a:buFont typeface="Wingdings" pitchFamily="2" charset="2"/>
              <a:buChar char="q"/>
            </a:pPr>
            <a:r>
              <a:rPr lang="pt-BR" altLang="pt-BR" b="1" dirty="0" smtClean="0">
                <a:latin typeface="Arial" pitchFamily="34" charset="0"/>
                <a:cs typeface="Arial" pitchFamily="34" charset="0"/>
              </a:rPr>
              <a:t>FORTALECIMENTO DA INTEGRAÇÃO DA VIGILÂNCIA COM A ATENÇÃO PRIMÁRIA À SAÚDE </a:t>
            </a:r>
          </a:p>
          <a:p>
            <a:pPr marL="285750" indent="-285750" algn="just" eaLnBrk="1" hangingPunct="1">
              <a:lnSpc>
                <a:spcPct val="200000"/>
              </a:lnSpc>
              <a:buFont typeface="Wingdings" pitchFamily="2" charset="2"/>
              <a:buChar char="q"/>
            </a:pPr>
            <a:r>
              <a:rPr lang="pt-BR" b="1" dirty="0" smtClean="0"/>
              <a:t>IMPLEMENTAÇÃO DE AÇÕES, ATRAVÉS DE GESTÃO PRÓPRIA, NOS SERVIÇOS DE SAÚDE PÚBLICOS DE MATO GROSSO DO SUL.</a:t>
            </a:r>
            <a:endParaRPr lang="pt-BR" altLang="pt-BR"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4" name="Retângulo 3"/>
          <p:cNvSpPr/>
          <p:nvPr/>
        </p:nvSpPr>
        <p:spPr>
          <a:xfrm>
            <a:off x="-20487" y="195486"/>
            <a:ext cx="3563888" cy="4093428"/>
          </a:xfrm>
          <a:prstGeom prst="rect">
            <a:avLst/>
          </a:prstGeom>
        </p:spPr>
        <p:txBody>
          <a:bodyPr wrap="square">
            <a:spAutoFit/>
          </a:bodyPr>
          <a:lstStyle/>
          <a:p>
            <a:pPr algn="ctr"/>
            <a:r>
              <a:rPr lang="pt-BR" altLang="pt-BR" sz="1800" b="1" dirty="0" smtClean="0">
                <a:solidFill>
                  <a:schemeClr val="bg1"/>
                </a:solidFill>
                <a:latin typeface="Arial" panose="020B0604020202020204" pitchFamily="34" charset="0"/>
                <a:cs typeface="Arial" pitchFamily="34" charset="0"/>
              </a:rPr>
              <a:t>PLANO ESTADUAL DE SAÚDE </a:t>
            </a:r>
          </a:p>
          <a:p>
            <a:pPr algn="ctr"/>
            <a:endParaRPr lang="pt-BR" altLang="pt-BR" sz="1800" b="1" dirty="0" smtClean="0">
              <a:solidFill>
                <a:schemeClr val="bg1"/>
              </a:solidFill>
              <a:latin typeface="Arial" panose="020B0604020202020204" pitchFamily="34" charset="0"/>
              <a:cs typeface="Arial" pitchFamily="34" charset="0"/>
            </a:endParaRPr>
          </a:p>
          <a:p>
            <a:pPr algn="ctr">
              <a:lnSpc>
                <a:spcPct val="200000"/>
              </a:lnSpc>
            </a:pPr>
            <a:endParaRPr lang="pt-BR" b="1" dirty="0" smtClean="0">
              <a:solidFill>
                <a:schemeClr val="bg1"/>
              </a:solidFill>
              <a:latin typeface="Arial" panose="020B0604020202020204" pitchFamily="34" charset="0"/>
              <a:cs typeface="Arial" panose="020B0604020202020204" pitchFamily="34" charset="0"/>
            </a:endParaRPr>
          </a:p>
          <a:p>
            <a:pPr>
              <a:lnSpc>
                <a:spcPct val="200000"/>
              </a:lnSpc>
            </a:pPr>
            <a:r>
              <a:rPr lang="pt-BR" b="1" dirty="0" smtClean="0">
                <a:solidFill>
                  <a:schemeClr val="bg1"/>
                </a:solidFill>
                <a:latin typeface="Arial" panose="020B0604020202020204" pitchFamily="34" charset="0"/>
                <a:cs typeface="Arial" panose="020B0604020202020204" pitchFamily="34" charset="0"/>
              </a:rPr>
              <a:t>Lei </a:t>
            </a:r>
            <a:r>
              <a:rPr lang="pt-BR" b="1" dirty="0">
                <a:solidFill>
                  <a:schemeClr val="bg1"/>
                </a:solidFill>
                <a:latin typeface="Arial" panose="020B0604020202020204" pitchFamily="34" charset="0"/>
                <a:cs typeface="Arial" panose="020B0604020202020204" pitchFamily="34" charset="0"/>
              </a:rPr>
              <a:t>nº 8.080 (19/09/1990)</a:t>
            </a:r>
          </a:p>
          <a:p>
            <a:pPr>
              <a:lnSpc>
                <a:spcPct val="200000"/>
              </a:lnSpc>
            </a:pPr>
            <a:r>
              <a:rPr lang="pt-BR" b="1" dirty="0">
                <a:solidFill>
                  <a:schemeClr val="bg1"/>
                </a:solidFill>
                <a:latin typeface="Arial" panose="020B0604020202020204" pitchFamily="34" charset="0"/>
                <a:cs typeface="Arial" panose="020B0604020202020204" pitchFamily="34" charset="0"/>
              </a:rPr>
              <a:t>Decreto 7.508 (28/06/2011)   </a:t>
            </a:r>
          </a:p>
          <a:p>
            <a:pPr>
              <a:lnSpc>
                <a:spcPct val="200000"/>
              </a:lnSpc>
            </a:pPr>
            <a:r>
              <a:rPr lang="pt-BR" b="1" dirty="0">
                <a:solidFill>
                  <a:schemeClr val="bg1"/>
                </a:solidFill>
                <a:latin typeface="Arial" panose="020B0604020202020204" pitchFamily="34" charset="0"/>
                <a:cs typeface="Arial" panose="020B0604020202020204" pitchFamily="34" charset="0"/>
              </a:rPr>
              <a:t>Lei Complementar nº 141 (12/01/2012) </a:t>
            </a:r>
            <a:endParaRPr lang="pt-BR" b="1" dirty="0" smtClean="0">
              <a:solidFill>
                <a:schemeClr val="bg1"/>
              </a:solidFill>
              <a:latin typeface="Arial" panose="020B0604020202020204" pitchFamily="34" charset="0"/>
              <a:cs typeface="Arial" panose="020B0604020202020204" pitchFamily="34" charset="0"/>
            </a:endParaRPr>
          </a:p>
          <a:p>
            <a:pPr>
              <a:lnSpc>
                <a:spcPct val="200000"/>
              </a:lnSpc>
            </a:pPr>
            <a:r>
              <a:rPr lang="pt-BR" altLang="pt-BR" b="1" dirty="0">
                <a:solidFill>
                  <a:schemeClr val="bg1"/>
                </a:solidFill>
                <a:latin typeface="Arial" panose="020B0604020202020204" pitchFamily="34" charset="0"/>
                <a:cs typeface="Arial" pitchFamily="34" charset="0"/>
              </a:rPr>
              <a:t>PORTARIA 2135/2013</a:t>
            </a:r>
          </a:p>
          <a:p>
            <a:pPr>
              <a:lnSpc>
                <a:spcPct val="200000"/>
              </a:lnSpc>
            </a:pPr>
            <a:r>
              <a:rPr lang="pt-BR" b="1" dirty="0" smtClean="0">
                <a:solidFill>
                  <a:schemeClr val="bg1"/>
                </a:solidFill>
                <a:latin typeface="Arial" panose="020B0604020202020204" pitchFamily="34" charset="0"/>
                <a:cs typeface="Arial" panose="020B0604020202020204" pitchFamily="34" charset="0"/>
              </a:rPr>
              <a:t>Portaria </a:t>
            </a:r>
            <a:r>
              <a:rPr lang="pt-BR" b="1" dirty="0">
                <a:solidFill>
                  <a:schemeClr val="bg1"/>
                </a:solidFill>
                <a:latin typeface="Arial" panose="020B0604020202020204" pitchFamily="34" charset="0"/>
                <a:cs typeface="Arial" panose="020B0604020202020204" pitchFamily="34" charset="0"/>
              </a:rPr>
              <a:t>de Consolidação nº 1 (28/09/2017) </a:t>
            </a:r>
          </a:p>
          <a:p>
            <a:pPr>
              <a:lnSpc>
                <a:spcPct val="200000"/>
              </a:lnSpc>
            </a:pPr>
            <a:r>
              <a:rPr lang="pt-BR" b="1" dirty="0" smtClean="0">
                <a:solidFill>
                  <a:schemeClr val="bg1"/>
                </a:solidFill>
                <a:latin typeface="Arial" panose="020B0604020202020204" pitchFamily="34" charset="0"/>
                <a:cs typeface="Arial" panose="020B0604020202020204" pitchFamily="34" charset="0"/>
              </a:rPr>
              <a:t> </a:t>
            </a:r>
            <a:r>
              <a:rPr lang="pt-BR" altLang="pt-BR" b="1" dirty="0" smtClean="0">
                <a:solidFill>
                  <a:schemeClr val="bg1"/>
                </a:solidFill>
                <a:latin typeface="Arial" panose="020B0604020202020204" pitchFamily="34" charset="0"/>
                <a:cs typeface="Arial" pitchFamily="34" charset="0"/>
              </a:rPr>
              <a:t>PORTARIA 750/2018</a:t>
            </a:r>
            <a:endParaRPr lang="pt-BR" altLang="pt-BR" b="1" dirty="0">
              <a:solidFill>
                <a:schemeClr val="bg1"/>
              </a:solidFill>
              <a:latin typeface="Arial" panose="020B0604020202020204" pitchFamily="34" charset="0"/>
              <a:cs typeface="Arial" pitchFamily="34" charset="0"/>
            </a:endParaRPr>
          </a:p>
        </p:txBody>
      </p:sp>
      <p:sp>
        <p:nvSpPr>
          <p:cNvPr id="2" name="Retângulo 1"/>
          <p:cNvSpPr/>
          <p:nvPr/>
        </p:nvSpPr>
        <p:spPr>
          <a:xfrm>
            <a:off x="2699792" y="483518"/>
            <a:ext cx="6372200" cy="4213141"/>
          </a:xfrm>
          <a:prstGeom prst="rect">
            <a:avLst/>
          </a:prstGeom>
        </p:spPr>
        <p:txBody>
          <a:bodyPr wrap="square">
            <a:spAutoFit/>
          </a:bodyPr>
          <a:lstStyle/>
          <a:p>
            <a:pPr marL="1143000" lvl="2" indent="-228600" algn="just">
              <a:lnSpc>
                <a:spcPct val="150000"/>
              </a:lnSpc>
              <a:buFont typeface="Wingdings" panose="05000000000000000000" pitchFamily="2" charset="2"/>
              <a:buChar char="q"/>
            </a:pPr>
            <a:r>
              <a:rPr lang="pt-BR" sz="1200" b="1" dirty="0">
                <a:latin typeface="Arial" panose="020B0604020202020204" pitchFamily="34" charset="0"/>
                <a:ea typeface="Calibri" panose="020F0502020204030204" pitchFamily="34" charset="0"/>
                <a:cs typeface="Arial" panose="020B0604020202020204" pitchFamily="34" charset="0"/>
              </a:rPr>
              <a:t>Diretriz 1- Garantir ações de promoção à saúde, por meio do fortalecimento e integração da Atenção Primária e da Vigilância em Saúde</a:t>
            </a:r>
            <a:r>
              <a:rPr lang="pt-BR" sz="1200" b="1" dirty="0" smtClean="0">
                <a:latin typeface="Arial" panose="020B0604020202020204" pitchFamily="34" charset="0"/>
                <a:ea typeface="Calibri" panose="020F0502020204030204" pitchFamily="34" charset="0"/>
                <a:cs typeface="Arial" panose="020B0604020202020204" pitchFamily="34" charset="0"/>
              </a:rPr>
              <a:t>.</a:t>
            </a:r>
            <a:endParaRPr lang="pt-BR" sz="1200" dirty="0">
              <a:latin typeface="Arial" panose="020B0604020202020204" pitchFamily="34" charset="0"/>
              <a:ea typeface="Calibri" panose="020F0502020204030204" pitchFamily="34" charset="0"/>
              <a:cs typeface="Arial" panose="020B0604020202020204" pitchFamily="34" charset="0"/>
            </a:endParaRPr>
          </a:p>
          <a:p>
            <a:pPr marL="1143000" lvl="2" indent="-228600" algn="just">
              <a:lnSpc>
                <a:spcPct val="150000"/>
              </a:lnSpc>
              <a:buFont typeface="Wingdings" panose="05000000000000000000" pitchFamily="2" charset="2"/>
              <a:buChar char="q"/>
            </a:pPr>
            <a:r>
              <a:rPr lang="pt-BR" sz="1200" b="1" dirty="0">
                <a:latin typeface="Arial" panose="020B0604020202020204" pitchFamily="34" charset="0"/>
                <a:ea typeface="Calibri" panose="020F0502020204030204" pitchFamily="34" charset="0"/>
                <a:cs typeface="Arial" panose="020B0604020202020204" pitchFamily="34" charset="0"/>
              </a:rPr>
              <a:t>Diretriz 2 - Garantir a regionalização, assumindo seu papel no processo, visando o direito à saúde</a:t>
            </a:r>
            <a:r>
              <a:rPr lang="pt-BR" sz="1200" b="1" dirty="0" smtClean="0">
                <a:latin typeface="Arial" panose="020B0604020202020204" pitchFamily="34" charset="0"/>
                <a:ea typeface="Calibri" panose="020F0502020204030204" pitchFamily="34" charset="0"/>
                <a:cs typeface="Arial" panose="020B0604020202020204" pitchFamily="34" charset="0"/>
              </a:rPr>
              <a:t>.</a:t>
            </a:r>
            <a:endParaRPr lang="pt-BR" sz="1200" dirty="0">
              <a:latin typeface="Arial" panose="020B0604020202020204" pitchFamily="34" charset="0"/>
              <a:ea typeface="Calibri" panose="020F0502020204030204" pitchFamily="34" charset="0"/>
              <a:cs typeface="Arial" panose="020B0604020202020204" pitchFamily="34" charset="0"/>
            </a:endParaRPr>
          </a:p>
          <a:p>
            <a:pPr marL="1143000" lvl="2" indent="-228600" algn="just">
              <a:lnSpc>
                <a:spcPct val="150000"/>
              </a:lnSpc>
              <a:buFont typeface="Wingdings" panose="05000000000000000000" pitchFamily="2" charset="2"/>
              <a:buChar char="q"/>
            </a:pPr>
            <a:r>
              <a:rPr lang="pt-BR" sz="1200" b="1" dirty="0">
                <a:latin typeface="Arial" panose="020B0604020202020204" pitchFamily="34" charset="0"/>
                <a:ea typeface="Calibri" panose="020F0502020204030204" pitchFamily="34" charset="0"/>
                <a:cs typeface="Arial" panose="020B0604020202020204" pitchFamily="34" charset="0"/>
              </a:rPr>
              <a:t>Diretriz 3 - Implementar a organização da assistência especializada e hospitalar, por meio das Redes de Atenção à Saúde</a:t>
            </a:r>
            <a:r>
              <a:rPr lang="pt-BR" sz="1200" b="1" dirty="0" smtClean="0">
                <a:latin typeface="Arial" panose="020B0604020202020204" pitchFamily="34" charset="0"/>
                <a:ea typeface="Calibri" panose="020F0502020204030204" pitchFamily="34" charset="0"/>
                <a:cs typeface="Arial" panose="020B0604020202020204" pitchFamily="34" charset="0"/>
              </a:rPr>
              <a:t>.</a:t>
            </a:r>
            <a:endParaRPr lang="pt-BR" sz="1200" dirty="0">
              <a:latin typeface="Arial" panose="020B0604020202020204" pitchFamily="34" charset="0"/>
              <a:ea typeface="Calibri" panose="020F0502020204030204" pitchFamily="34" charset="0"/>
              <a:cs typeface="Arial" panose="020B0604020202020204" pitchFamily="34" charset="0"/>
            </a:endParaRPr>
          </a:p>
          <a:p>
            <a:pPr marL="1143000" lvl="2" indent="-228600" algn="just">
              <a:lnSpc>
                <a:spcPct val="150000"/>
              </a:lnSpc>
              <a:buFont typeface="Wingdings" panose="05000000000000000000" pitchFamily="2" charset="2"/>
              <a:buChar char="q"/>
            </a:pPr>
            <a:r>
              <a:rPr lang="pt-BR" sz="1200" b="1" dirty="0">
                <a:latin typeface="Arial" panose="020B0604020202020204" pitchFamily="34" charset="0"/>
                <a:ea typeface="Calibri" panose="020F0502020204030204" pitchFamily="34" charset="0"/>
                <a:cs typeface="Arial" panose="020B0604020202020204" pitchFamily="34" charset="0"/>
              </a:rPr>
              <a:t>Diretriz 4 - Implementar ações através de gestão própria nos serviços de saúde públicos de Mato Grosso do Sul.</a:t>
            </a:r>
            <a:endParaRPr lang="pt-BR" sz="1200" dirty="0">
              <a:latin typeface="Arial" panose="020B0604020202020204" pitchFamily="34" charset="0"/>
              <a:ea typeface="Calibri" panose="020F0502020204030204" pitchFamily="34" charset="0"/>
              <a:cs typeface="Arial" panose="020B0604020202020204" pitchFamily="34" charset="0"/>
            </a:endParaRPr>
          </a:p>
          <a:p>
            <a:pPr marL="1143000" lvl="2" indent="-228600" algn="just">
              <a:lnSpc>
                <a:spcPct val="150000"/>
              </a:lnSpc>
              <a:buFont typeface="Wingdings" panose="05000000000000000000" pitchFamily="2" charset="2"/>
              <a:buChar char="q"/>
            </a:pPr>
            <a:r>
              <a:rPr lang="pt-BR" sz="1200" b="1" dirty="0">
                <a:latin typeface="Arial" panose="020B0604020202020204" pitchFamily="34" charset="0"/>
                <a:ea typeface="Calibri" panose="020F0502020204030204" pitchFamily="34" charset="0"/>
                <a:cs typeface="Arial" panose="020B0604020202020204" pitchFamily="34" charset="0"/>
              </a:rPr>
              <a:t>Diretriz 5 - Ampliar a capacidade de monitoramento, avaliação e controle público, visando a gestão por resultados.</a:t>
            </a:r>
            <a:endParaRPr lang="pt-BR" sz="1200" dirty="0">
              <a:latin typeface="Arial" panose="020B0604020202020204" pitchFamily="34" charset="0"/>
              <a:ea typeface="Calibri" panose="020F0502020204030204" pitchFamily="34" charset="0"/>
              <a:cs typeface="Arial" panose="020B0604020202020204" pitchFamily="34" charset="0"/>
            </a:endParaRPr>
          </a:p>
          <a:p>
            <a:pPr marL="1143000" lvl="2" indent="-228600" algn="just">
              <a:lnSpc>
                <a:spcPct val="150000"/>
              </a:lnSpc>
              <a:buFont typeface="Wingdings" panose="05000000000000000000" pitchFamily="2" charset="2"/>
              <a:buChar char="q"/>
            </a:pPr>
            <a:r>
              <a:rPr lang="pt-BR" sz="1200" b="1" dirty="0">
                <a:latin typeface="Arial" panose="020B0604020202020204" pitchFamily="34" charset="0"/>
                <a:ea typeface="Calibri" panose="020F0502020204030204" pitchFamily="34" charset="0"/>
                <a:cs typeface="Arial" panose="020B0604020202020204" pitchFamily="34" charset="0"/>
              </a:rPr>
              <a:t>Diretriz 6 - Garantir e implementar ações de Participação e Controle Social no SUS.</a:t>
            </a:r>
            <a:endParaRPr lang="pt-BR" sz="1200" dirty="0">
              <a:latin typeface="Arial" panose="020B0604020202020204" pitchFamily="34" charset="0"/>
              <a:ea typeface="Calibri" panose="020F0502020204030204" pitchFamily="34" charset="0"/>
              <a:cs typeface="Arial" panose="020B0604020202020204" pitchFamily="34" charset="0"/>
            </a:endParaRPr>
          </a:p>
          <a:p>
            <a:pPr marL="1143000" lvl="2" indent="-228600" algn="just">
              <a:lnSpc>
                <a:spcPct val="150000"/>
              </a:lnSpc>
              <a:buFont typeface="Wingdings" panose="05000000000000000000" pitchFamily="2" charset="2"/>
              <a:buChar char="q"/>
            </a:pPr>
            <a:r>
              <a:rPr lang="pt-BR" sz="1200" b="1" dirty="0">
                <a:latin typeface="Arial" panose="020B0604020202020204" pitchFamily="34" charset="0"/>
                <a:ea typeface="Calibri" panose="020F0502020204030204" pitchFamily="34" charset="0"/>
                <a:cs typeface="Arial" panose="020B0604020202020204" pitchFamily="34" charset="0"/>
              </a:rPr>
              <a:t>Diretriz 7 - Garantir a implementação das Políticas de Gestão do Trabalho e Educação na Saúde</a:t>
            </a:r>
            <a:endParaRPr lang="pt-BR"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9084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3" name="Retângulo 2"/>
          <p:cNvSpPr/>
          <p:nvPr/>
        </p:nvSpPr>
        <p:spPr>
          <a:xfrm>
            <a:off x="827584" y="339502"/>
            <a:ext cx="7917113" cy="864096"/>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sz="2400" b="1" dirty="0" smtClean="0">
                <a:latin typeface="Arial" panose="020B0604020202020204" pitchFamily="34" charset="0"/>
                <a:cs typeface="Arial" panose="020B0604020202020204" pitchFamily="34" charset="0"/>
              </a:rPr>
              <a:t> </a:t>
            </a:r>
          </a:p>
          <a:p>
            <a:pPr algn="ctr"/>
            <a:r>
              <a:rPr lang="pt-BR" altLang="pt-BR" sz="2400" b="1" dirty="0" smtClean="0">
                <a:latin typeface="Arial" panose="020B0604020202020204" pitchFamily="34" charset="0"/>
                <a:cs typeface="Arial" panose="020B0604020202020204" pitchFamily="34" charset="0"/>
              </a:rPr>
              <a:t>INICIATIVAS CONASS – Programa de Apoio as Secretarias Estaduais de Saúde</a:t>
            </a:r>
            <a:endParaRPr lang="pt-BR" altLang="pt-BR" sz="2400" b="1" dirty="0">
              <a:latin typeface="Arial" panose="020B0604020202020204" pitchFamily="34" charset="0"/>
              <a:cs typeface="Arial" panose="020B0604020202020204" pitchFamily="34" charset="0"/>
            </a:endParaRPr>
          </a:p>
          <a:p>
            <a:pPr algn="ctr"/>
            <a:endParaRPr lang="pt-BR" altLang="pt-BR" sz="2400" dirty="0">
              <a:latin typeface="Arial" panose="020B0604020202020204" pitchFamily="34" charset="0"/>
              <a:cs typeface="Arial" panose="020B0604020202020204" pitchFamily="34" charset="0"/>
            </a:endParaRPr>
          </a:p>
        </p:txBody>
      </p:sp>
      <p:sp>
        <p:nvSpPr>
          <p:cNvPr id="4" name="Retângulo 3"/>
          <p:cNvSpPr/>
          <p:nvPr/>
        </p:nvSpPr>
        <p:spPr>
          <a:xfrm>
            <a:off x="8744697" y="4371950"/>
            <a:ext cx="399303" cy="36004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p:cNvSpPr/>
          <p:nvPr/>
        </p:nvSpPr>
        <p:spPr>
          <a:xfrm>
            <a:off x="467544" y="1419622"/>
            <a:ext cx="8568952" cy="3595856"/>
          </a:xfrm>
          <a:prstGeom prst="rect">
            <a:avLst/>
          </a:prstGeom>
        </p:spPr>
        <p:txBody>
          <a:bodyPr wrap="square">
            <a:spAutoFit/>
          </a:bodyPr>
          <a:lstStyle/>
          <a:p>
            <a:pPr marL="285750" indent="-285750" algn="just">
              <a:lnSpc>
                <a:spcPct val="115000"/>
              </a:lnSpc>
              <a:spcAft>
                <a:spcPts val="1000"/>
              </a:spcAft>
              <a:buFont typeface="Wingdings" panose="05000000000000000000" pitchFamily="2" charset="2"/>
              <a:buChar char="q"/>
            </a:pPr>
            <a:r>
              <a:rPr lang="pt-BR" b="1" dirty="0"/>
              <a:t>FORTALECIMENTO DA IMUNIZAÇÃO  NA </a:t>
            </a:r>
            <a:r>
              <a:rPr lang="pt-BR" b="1" dirty="0" smtClean="0"/>
              <a:t>APS</a:t>
            </a:r>
          </a:p>
          <a:p>
            <a:pPr marL="285750" indent="-285750" algn="just">
              <a:lnSpc>
                <a:spcPct val="115000"/>
              </a:lnSpc>
              <a:spcAft>
                <a:spcPts val="1000"/>
              </a:spcAft>
              <a:buFont typeface="Wingdings" panose="05000000000000000000" pitchFamily="2" charset="2"/>
              <a:buChar char="q"/>
            </a:pPr>
            <a:r>
              <a:rPr lang="pt-BR" b="1" dirty="0"/>
              <a:t>ORGANIZAÇÃO DE CONSÓRCIOS INTERFEDERATIVOS EM SAÚDE</a:t>
            </a:r>
            <a:endParaRPr lang="pt-BR" b="1" dirty="0">
              <a:latin typeface="Calibri"/>
              <a:ea typeface="Calibri"/>
              <a:cs typeface="Times New Roman"/>
            </a:endParaRPr>
          </a:p>
          <a:p>
            <a:pPr marL="285750" indent="-285750" algn="just">
              <a:lnSpc>
                <a:spcPct val="115000"/>
              </a:lnSpc>
              <a:spcAft>
                <a:spcPts val="1000"/>
              </a:spcAft>
              <a:buFont typeface="Wingdings" panose="05000000000000000000" pitchFamily="2" charset="2"/>
              <a:buChar char="q"/>
            </a:pPr>
            <a:r>
              <a:rPr lang="pt-BR" b="1" dirty="0"/>
              <a:t>CONTRATUALIZAÇÃO DE SERVIÇOS </a:t>
            </a:r>
            <a:r>
              <a:rPr lang="pt-BR" b="1" dirty="0" smtClean="0"/>
              <a:t>HOSPITALARES</a:t>
            </a:r>
          </a:p>
          <a:p>
            <a:pPr marL="285750" indent="-285750" algn="just">
              <a:lnSpc>
                <a:spcPct val="115000"/>
              </a:lnSpc>
              <a:spcAft>
                <a:spcPts val="1000"/>
              </a:spcAft>
              <a:buFont typeface="Wingdings" panose="05000000000000000000" pitchFamily="2" charset="2"/>
              <a:buChar char="q"/>
            </a:pPr>
            <a:r>
              <a:rPr lang="pt-BR" b="1" dirty="0"/>
              <a:t>REESTRUTURAÇÃO GERENCIAL </a:t>
            </a:r>
            <a:endParaRPr lang="pt-BR" b="1" dirty="0" smtClean="0"/>
          </a:p>
          <a:p>
            <a:pPr marL="285750" indent="-285750" algn="just">
              <a:lnSpc>
                <a:spcPct val="115000"/>
              </a:lnSpc>
              <a:spcAft>
                <a:spcPts val="1000"/>
              </a:spcAft>
              <a:buFont typeface="Wingdings" panose="05000000000000000000" pitchFamily="2" charset="2"/>
              <a:buChar char="q"/>
            </a:pPr>
            <a:r>
              <a:rPr lang="pt-BR" b="1" dirty="0">
                <a:cs typeface="Arial" panose="020B0604020202020204" pitchFamily="34" charset="0"/>
              </a:rPr>
              <a:t>Organização da Atenção Ambulatorial Especializada em Rede com a Atenção Primária à Saúde – </a:t>
            </a:r>
            <a:r>
              <a:rPr lang="pt-BR" b="1" dirty="0" smtClean="0">
                <a:cs typeface="Arial" panose="020B0604020202020204" pitchFamily="34" charset="0"/>
              </a:rPr>
              <a:t>PLANIFICASUS</a:t>
            </a:r>
          </a:p>
          <a:p>
            <a:pPr marL="285750" indent="-285750" algn="just">
              <a:lnSpc>
                <a:spcPct val="115000"/>
              </a:lnSpc>
              <a:spcAft>
                <a:spcPts val="1000"/>
              </a:spcAft>
              <a:buFont typeface="Wingdings" panose="05000000000000000000" pitchFamily="2" charset="2"/>
              <a:buChar char="q"/>
            </a:pPr>
            <a:r>
              <a:rPr lang="pt-BR" b="1" dirty="0">
                <a:cs typeface="Arial" panose="020B0604020202020204" pitchFamily="34" charset="0"/>
              </a:rPr>
              <a:t>Cuidado Farmacêutico no Componente Especializado da Assistência Farmacêutica</a:t>
            </a:r>
            <a:endParaRPr lang="pt-BR" b="1" dirty="0">
              <a:ea typeface="Calibri"/>
              <a:cs typeface="Arial" panose="020B0604020202020204" pitchFamily="34" charset="0"/>
            </a:endParaRPr>
          </a:p>
          <a:p>
            <a:pPr marL="285750" indent="-285750" algn="just">
              <a:lnSpc>
                <a:spcPct val="115000"/>
              </a:lnSpc>
              <a:spcAft>
                <a:spcPts val="1000"/>
              </a:spcAft>
              <a:buFont typeface="Wingdings" panose="05000000000000000000" pitchFamily="2" charset="2"/>
              <a:buChar char="q"/>
            </a:pPr>
            <a:r>
              <a:rPr lang="pt-BR" b="1" dirty="0">
                <a:cs typeface="Arial" panose="020B0604020202020204" pitchFamily="34" charset="0"/>
              </a:rPr>
              <a:t>PROJETO ENFRENTAMENTO DA MORBIMORTALIDADE POR ACIDENTES DE </a:t>
            </a:r>
            <a:r>
              <a:rPr lang="pt-BR" b="1" dirty="0" smtClean="0">
                <a:cs typeface="Arial" panose="020B0604020202020204" pitchFamily="34" charset="0"/>
              </a:rPr>
              <a:t>TRÂNSITO</a:t>
            </a:r>
          </a:p>
          <a:p>
            <a:pPr marL="285750" indent="-285750" algn="just">
              <a:lnSpc>
                <a:spcPct val="115000"/>
              </a:lnSpc>
              <a:spcAft>
                <a:spcPts val="1000"/>
              </a:spcAft>
              <a:buFont typeface="Wingdings" panose="05000000000000000000" pitchFamily="2" charset="2"/>
              <a:buChar char="q"/>
            </a:pPr>
            <a:r>
              <a:rPr lang="pt-BR" b="1" dirty="0">
                <a:cs typeface="Arial" panose="020B0604020202020204" pitchFamily="34" charset="0"/>
              </a:rPr>
              <a:t>PROJETO DE FORTALECIMENTO DAS ESCOLAS DE SAÚDE </a:t>
            </a:r>
            <a:r>
              <a:rPr lang="pt-BR" b="1" dirty="0" smtClean="0">
                <a:cs typeface="Arial" panose="020B0604020202020204" pitchFamily="34" charset="0"/>
              </a:rPr>
              <a:t>PÚBLICA</a:t>
            </a:r>
          </a:p>
          <a:p>
            <a:pPr algn="just">
              <a:lnSpc>
                <a:spcPct val="115000"/>
              </a:lnSpc>
              <a:spcAft>
                <a:spcPts val="1000"/>
              </a:spcAft>
            </a:pPr>
            <a:endParaRPr lang="pt-BR" b="1" dirty="0">
              <a:latin typeface="Calibri"/>
              <a:ea typeface="Calibri"/>
              <a:cs typeface="Times New Roman"/>
            </a:endParaRPr>
          </a:p>
        </p:txBody>
      </p:sp>
    </p:spTree>
    <p:extLst>
      <p:ext uri="{BB962C8B-B14F-4D97-AF65-F5344CB8AC3E}">
        <p14:creationId xmlns:p14="http://schemas.microsoft.com/office/powerpoint/2010/main" val="90153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4" name="Retângulo 3"/>
          <p:cNvSpPr/>
          <p:nvPr/>
        </p:nvSpPr>
        <p:spPr>
          <a:xfrm>
            <a:off x="8744697" y="4299942"/>
            <a:ext cx="399303"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p:cNvSpPr/>
          <p:nvPr/>
        </p:nvSpPr>
        <p:spPr>
          <a:xfrm>
            <a:off x="1027235" y="66966"/>
            <a:ext cx="7917113" cy="887509"/>
          </a:xfrm>
          <a:prstGeom prst="rect">
            <a:avLst/>
          </a:prstGeom>
          <a:solidFill>
            <a:schemeClr val="accent3">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n>
                <a:solidFill>
                  <a:schemeClr val="accent3">
                    <a:lumMod val="75000"/>
                  </a:schemeClr>
                </a:solidFill>
              </a:ln>
              <a:solidFill>
                <a:schemeClr val="accent3">
                  <a:lumMod val="75000"/>
                </a:schemeClr>
              </a:solidFill>
            </a:endParaRPr>
          </a:p>
        </p:txBody>
      </p:sp>
      <p:sp>
        <p:nvSpPr>
          <p:cNvPr id="8" name="CaixaDeTexto 7"/>
          <p:cNvSpPr txBox="1"/>
          <p:nvPr/>
        </p:nvSpPr>
        <p:spPr>
          <a:xfrm>
            <a:off x="1105812" y="326054"/>
            <a:ext cx="7885986" cy="369332"/>
          </a:xfrm>
          <a:prstGeom prst="rect">
            <a:avLst/>
          </a:prstGeom>
          <a:noFill/>
        </p:spPr>
        <p:txBody>
          <a:bodyPr wrap="square" rtlCol="0">
            <a:spAutoFit/>
          </a:bodyPr>
          <a:lstStyle/>
          <a:p>
            <a:pPr algn="just"/>
            <a:r>
              <a:rPr lang="pt-BR" sz="1800" b="1" dirty="0" smtClean="0">
                <a:solidFill>
                  <a:schemeClr val="bg1"/>
                </a:solidFill>
              </a:rPr>
              <a:t>FORTALECIMENTO DAS AÇÕES DE ATENÇÃO PRIMÁRIA À SAÚDE </a:t>
            </a:r>
            <a:endParaRPr lang="pt-BR" sz="1800" b="1" dirty="0">
              <a:solidFill>
                <a:schemeClr val="bg1"/>
              </a:solidFill>
            </a:endParaRPr>
          </a:p>
        </p:txBody>
      </p:sp>
      <p:sp>
        <p:nvSpPr>
          <p:cNvPr id="9" name="Espaço Reservado para Conteúdo 2"/>
          <p:cNvSpPr txBox="1">
            <a:spLocks/>
          </p:cNvSpPr>
          <p:nvPr/>
        </p:nvSpPr>
        <p:spPr>
          <a:xfrm>
            <a:off x="1115616" y="1707654"/>
            <a:ext cx="8028384" cy="2114277"/>
          </a:xfrm>
          <a:prstGeom prst="rect">
            <a:avLst/>
          </a:prstGeom>
        </p:spPr>
        <p:txBody>
          <a:bodyPr spcFirstLastPara="1" vert="horz" wrap="square" lIns="91425" tIns="91425" rIns="91425" bIns="91425" rtlCol="0" anchor="t" anchorCtr="0">
            <a:noAutofit/>
          </a:bodyPr>
          <a:lstStyle>
            <a:lvl1pPr marL="457200" lvl="0" indent="-393700" algn="l" defTabSz="914400" rtl="0" eaLnBrk="1" latinLnBrk="0" hangingPunct="1">
              <a:spcBef>
                <a:spcPts val="600"/>
              </a:spcBef>
              <a:spcAft>
                <a:spcPts val="0"/>
              </a:spcAft>
              <a:buSzPts val="2600"/>
              <a:buFont typeface="Arial" pitchFamily="34" charset="0"/>
              <a:buChar char="▪"/>
              <a:defRPr sz="2800" kern="1200">
                <a:solidFill>
                  <a:schemeClr val="tx2"/>
                </a:solidFill>
                <a:latin typeface="+mn-lt"/>
                <a:ea typeface="+mn-ea"/>
                <a:cs typeface="+mn-cs"/>
              </a:defRPr>
            </a:lvl1pPr>
            <a:lvl2pPr marL="914400" lvl="1" indent="-393700" algn="l" defTabSz="914400" rtl="0" eaLnBrk="1" latinLnBrk="0" hangingPunct="1">
              <a:spcBef>
                <a:spcPts val="0"/>
              </a:spcBef>
              <a:spcAft>
                <a:spcPts val="0"/>
              </a:spcAft>
              <a:buSzPts val="2600"/>
              <a:buFont typeface="Arial" pitchFamily="34" charset="0"/>
              <a:buChar char="▫"/>
              <a:defRPr sz="1800" kern="1200">
                <a:solidFill>
                  <a:schemeClr val="tx1"/>
                </a:solidFill>
                <a:latin typeface="+mn-lt"/>
                <a:ea typeface="+mn-ea"/>
                <a:cs typeface="+mn-cs"/>
              </a:defRPr>
            </a:lvl2pPr>
            <a:lvl3pPr marL="1371600" lvl="2" indent="-393700" algn="l" defTabSz="914400" rtl="0" eaLnBrk="1" latinLnBrk="0" hangingPunct="1">
              <a:spcBef>
                <a:spcPts val="0"/>
              </a:spcBef>
              <a:spcAft>
                <a:spcPts val="0"/>
              </a:spcAft>
              <a:buSzPts val="2600"/>
              <a:buFont typeface="Calibri" pitchFamily="34" charset="0"/>
              <a:buChar char="▫"/>
              <a:defRPr sz="1800" kern="1200">
                <a:solidFill>
                  <a:schemeClr val="tx1"/>
                </a:solidFill>
                <a:latin typeface="+mn-lt"/>
                <a:ea typeface="+mn-ea"/>
                <a:cs typeface="+mn-cs"/>
              </a:defRPr>
            </a:lvl3pPr>
            <a:lvl4pPr marL="1828800" lvl="3" indent="-393700" algn="l" defTabSz="914400" rtl="0" eaLnBrk="1" latinLnBrk="0" hangingPunct="1">
              <a:spcBef>
                <a:spcPts val="0"/>
              </a:spcBef>
              <a:spcAft>
                <a:spcPts val="0"/>
              </a:spcAft>
              <a:buSzPts val="2600"/>
              <a:buFont typeface="Arial" pitchFamily="34" charset="0"/>
              <a:buChar char="▫"/>
              <a:defRPr sz="1800" kern="1200">
                <a:solidFill>
                  <a:schemeClr val="tx1"/>
                </a:solidFill>
                <a:latin typeface="+mn-lt"/>
                <a:ea typeface="+mn-ea"/>
                <a:cs typeface="+mn-cs"/>
              </a:defRPr>
            </a:lvl4pPr>
            <a:lvl5pPr marL="2286000" lvl="4" indent="-393700" algn="l" defTabSz="914400" rtl="0" eaLnBrk="1" latinLnBrk="0" hangingPunct="1">
              <a:spcBef>
                <a:spcPts val="0"/>
              </a:spcBef>
              <a:spcAft>
                <a:spcPts val="0"/>
              </a:spcAft>
              <a:buSzPts val="2600"/>
              <a:buFont typeface="Arial" pitchFamily="34" charset="0"/>
              <a:buChar char="○"/>
              <a:defRPr sz="1800" kern="1200">
                <a:solidFill>
                  <a:schemeClr val="tx1"/>
                </a:solidFill>
                <a:latin typeface="+mn-lt"/>
                <a:ea typeface="+mn-ea"/>
                <a:cs typeface="+mn-cs"/>
              </a:defRPr>
            </a:lvl5pPr>
            <a:lvl6pPr marL="2743200" lvl="5" indent="-393700" algn="l" defTabSz="914400" rtl="0" eaLnBrk="1" latinLnBrk="0" hangingPunct="1">
              <a:spcBef>
                <a:spcPts val="0"/>
              </a:spcBef>
              <a:spcAft>
                <a:spcPts val="0"/>
              </a:spcAft>
              <a:buClr>
                <a:schemeClr val="tx1"/>
              </a:buClr>
              <a:buSzPts val="2600"/>
              <a:buFont typeface="Calibri" pitchFamily="34" charset="0"/>
              <a:buChar char="■"/>
              <a:defRPr sz="1800" kern="1200">
                <a:solidFill>
                  <a:schemeClr val="tx1"/>
                </a:solidFill>
                <a:latin typeface="+mn-lt"/>
                <a:ea typeface="+mn-ea"/>
                <a:cs typeface="+mn-cs"/>
              </a:defRPr>
            </a:lvl6pPr>
            <a:lvl7pPr marL="3200400" lvl="6" indent="-393700" algn="l" defTabSz="914400" rtl="0" eaLnBrk="1" latinLnBrk="0" hangingPunct="1">
              <a:spcBef>
                <a:spcPts val="0"/>
              </a:spcBef>
              <a:spcAft>
                <a:spcPts val="0"/>
              </a:spcAft>
              <a:buSzPts val="2600"/>
              <a:buFont typeface="Calibri" pitchFamily="34" charset="0"/>
              <a:buChar char="●"/>
              <a:defRPr sz="1800" kern="1200">
                <a:solidFill>
                  <a:schemeClr val="tx1"/>
                </a:solidFill>
                <a:latin typeface="+mn-lt"/>
                <a:ea typeface="+mn-ea"/>
                <a:cs typeface="+mn-cs"/>
              </a:defRPr>
            </a:lvl7pPr>
            <a:lvl8pPr marL="3657600" lvl="7" indent="-393700" algn="l" defTabSz="914400" rtl="0" eaLnBrk="1" latinLnBrk="0" hangingPunct="1">
              <a:spcBef>
                <a:spcPts val="0"/>
              </a:spcBef>
              <a:spcAft>
                <a:spcPts val="0"/>
              </a:spcAft>
              <a:buClr>
                <a:schemeClr val="tx1"/>
              </a:buClr>
              <a:buSzPts val="2600"/>
              <a:buFont typeface="Calibri" pitchFamily="34" charset="0"/>
              <a:buChar char="○"/>
              <a:defRPr sz="1800" kern="1200">
                <a:solidFill>
                  <a:schemeClr val="tx1"/>
                </a:solidFill>
                <a:latin typeface="+mn-lt"/>
                <a:ea typeface="+mn-ea"/>
                <a:cs typeface="+mn-cs"/>
              </a:defRPr>
            </a:lvl8pPr>
            <a:lvl9pPr marL="4114800" lvl="8" indent="-393700" algn="l" defTabSz="914400" rtl="0" eaLnBrk="1" latinLnBrk="0" hangingPunct="1">
              <a:spcBef>
                <a:spcPts val="0"/>
              </a:spcBef>
              <a:spcAft>
                <a:spcPts val="0"/>
              </a:spcAft>
              <a:buClr>
                <a:schemeClr val="tx1"/>
              </a:buClr>
              <a:buSzPts val="2600"/>
              <a:buFont typeface="Calibri" pitchFamily="34" charset="0"/>
              <a:buChar char="■"/>
              <a:defRPr sz="1800" kern="1200">
                <a:solidFill>
                  <a:schemeClr val="tx1"/>
                </a:solidFill>
                <a:latin typeface="+mn-lt"/>
                <a:ea typeface="+mn-ea"/>
                <a:cs typeface="+mn-cs"/>
              </a:defRPr>
            </a:lvl9pPr>
          </a:lstStyle>
          <a:p>
            <a:pPr algn="just">
              <a:buClrTx/>
              <a:buFont typeface="Wingdings" panose="05000000000000000000" pitchFamily="2" charset="2"/>
              <a:buChar char="q"/>
            </a:pPr>
            <a:r>
              <a:rPr lang="pt-BR" sz="1400" dirty="0" smtClean="0">
                <a:solidFill>
                  <a:schemeClr val="tx1"/>
                </a:solidFill>
                <a:latin typeface="Arial" panose="020B0604020202020204" pitchFamily="34" charset="0"/>
                <a:cs typeface="Arial" panose="020B0604020202020204" pitchFamily="34" charset="0"/>
              </a:rPr>
              <a:t>Realização do monitoramento mensal das ações da tutoria nos municípios da região de Jardim e Aquidauana em Janeiro;</a:t>
            </a:r>
          </a:p>
          <a:p>
            <a:pPr algn="just">
              <a:buClrTx/>
              <a:buFont typeface="Wingdings" panose="05000000000000000000" pitchFamily="2" charset="2"/>
              <a:buChar char="q"/>
            </a:pPr>
            <a:endParaRPr lang="pt-BR" sz="1400" dirty="0" smtClean="0">
              <a:solidFill>
                <a:schemeClr val="tx1"/>
              </a:solidFill>
              <a:latin typeface="Arial" panose="020B0604020202020204" pitchFamily="34" charset="0"/>
              <a:cs typeface="Arial" panose="020B0604020202020204" pitchFamily="34" charset="0"/>
            </a:endParaRPr>
          </a:p>
          <a:p>
            <a:pPr algn="just">
              <a:buClrTx/>
              <a:buFont typeface="Wingdings" panose="05000000000000000000" pitchFamily="2" charset="2"/>
              <a:buChar char="q"/>
            </a:pPr>
            <a:r>
              <a:rPr lang="pt-BR" sz="1400" dirty="0" smtClean="0">
                <a:solidFill>
                  <a:schemeClr val="tx1"/>
                </a:solidFill>
                <a:latin typeface="Arial" panose="020B0604020202020204" pitchFamily="34" charset="0"/>
                <a:cs typeface="Arial" panose="020B0604020202020204" pitchFamily="34" charset="0"/>
              </a:rPr>
              <a:t>Realização das oficinas mensais de formação tutorial  em janeiro, fevereiro e abril;</a:t>
            </a:r>
          </a:p>
          <a:p>
            <a:pPr algn="just">
              <a:buClrTx/>
              <a:buFont typeface="Wingdings" panose="05000000000000000000" pitchFamily="2" charset="2"/>
              <a:buChar char="q"/>
            </a:pPr>
            <a:endParaRPr lang="pt-BR" sz="1400" dirty="0" smtClean="0">
              <a:solidFill>
                <a:schemeClr val="tx1"/>
              </a:solidFill>
              <a:latin typeface="Arial" panose="020B0604020202020204" pitchFamily="34" charset="0"/>
              <a:cs typeface="Arial" panose="020B0604020202020204" pitchFamily="34" charset="0"/>
            </a:endParaRPr>
          </a:p>
          <a:p>
            <a:pPr algn="just">
              <a:buClrTx/>
              <a:buFont typeface="Wingdings" panose="05000000000000000000" pitchFamily="2" charset="2"/>
              <a:buChar char="q"/>
            </a:pPr>
            <a:r>
              <a:rPr lang="pt-BR" sz="1400" dirty="0" smtClean="0">
                <a:solidFill>
                  <a:schemeClr val="tx1"/>
                </a:solidFill>
                <a:latin typeface="Arial" panose="020B0604020202020204" pitchFamily="34" charset="0"/>
                <a:cs typeface="Arial" panose="020B0604020202020204" pitchFamily="34" charset="0"/>
              </a:rPr>
              <a:t>Realização de reunião do Grupo Condutor do </a:t>
            </a:r>
            <a:r>
              <a:rPr lang="pt-BR" sz="1400" dirty="0" err="1" smtClean="0">
                <a:solidFill>
                  <a:schemeClr val="tx1"/>
                </a:solidFill>
                <a:latin typeface="Arial" panose="020B0604020202020204" pitchFamily="34" charset="0"/>
                <a:cs typeface="Arial" panose="020B0604020202020204" pitchFamily="34" charset="0"/>
              </a:rPr>
              <a:t>PlanificaSUS</a:t>
            </a:r>
            <a:r>
              <a:rPr lang="pt-BR" sz="1400" dirty="0" smtClean="0">
                <a:solidFill>
                  <a:schemeClr val="tx1"/>
                </a:solidFill>
                <a:latin typeface="Arial" panose="020B0604020202020204" pitchFamily="34" charset="0"/>
                <a:cs typeface="Arial" panose="020B0604020202020204" pitchFamily="34" charset="0"/>
              </a:rPr>
              <a:t> mensalmente para avaliação das ações já realizadas e programação de ações </a:t>
            </a:r>
            <a:r>
              <a:rPr lang="pt-BR" sz="1400" dirty="0" err="1" smtClean="0">
                <a:solidFill>
                  <a:schemeClr val="tx1"/>
                </a:solidFill>
                <a:latin typeface="Arial" panose="020B0604020202020204" pitchFamily="34" charset="0"/>
                <a:cs typeface="Arial" panose="020B0604020202020204" pitchFamily="34" charset="0"/>
              </a:rPr>
              <a:t>futuras;e</a:t>
            </a:r>
            <a:endParaRPr lang="pt-BR" sz="1400" dirty="0" smtClean="0">
              <a:solidFill>
                <a:schemeClr val="tx1"/>
              </a:solidFill>
              <a:latin typeface="Arial" panose="020B0604020202020204" pitchFamily="34" charset="0"/>
              <a:cs typeface="Arial" panose="020B0604020202020204" pitchFamily="34" charset="0"/>
            </a:endParaRPr>
          </a:p>
          <a:p>
            <a:pPr algn="just">
              <a:buClrTx/>
              <a:buFont typeface="Wingdings" panose="05000000000000000000" pitchFamily="2" charset="2"/>
              <a:buChar char="q"/>
            </a:pPr>
            <a:endParaRPr lang="pt-BR" sz="1400" dirty="0" smtClean="0">
              <a:solidFill>
                <a:schemeClr val="tx1"/>
              </a:solidFill>
              <a:latin typeface="Arial" panose="020B0604020202020204" pitchFamily="34" charset="0"/>
              <a:cs typeface="Arial" panose="020B0604020202020204" pitchFamily="34" charset="0"/>
            </a:endParaRPr>
          </a:p>
          <a:p>
            <a:pPr algn="just">
              <a:buClrTx/>
              <a:buFont typeface="Wingdings" panose="05000000000000000000" pitchFamily="2" charset="2"/>
              <a:buChar char="q"/>
            </a:pPr>
            <a:r>
              <a:rPr lang="pt-BR" sz="1400" dirty="0" smtClean="0">
                <a:solidFill>
                  <a:schemeClr val="tx1"/>
                </a:solidFill>
                <a:latin typeface="Arial" panose="020B0604020202020204" pitchFamily="34" charset="0"/>
                <a:cs typeface="Arial" panose="020B0604020202020204" pitchFamily="34" charset="0"/>
              </a:rPr>
              <a:t>Repassado recurso financeiro estadual para apoio à estruturação da Atenção Ambulatorial Especializada de Jardim conforme estabelecido pelo </a:t>
            </a:r>
            <a:r>
              <a:rPr lang="pt-BR" sz="1400" dirty="0" err="1">
                <a:solidFill>
                  <a:schemeClr val="tx1"/>
                </a:solidFill>
                <a:latin typeface="Arial" panose="020B0604020202020204" pitchFamily="34" charset="0"/>
                <a:cs typeface="Arial" panose="020B0604020202020204" pitchFamily="34" charset="0"/>
              </a:rPr>
              <a:t>PlanificaSUS</a:t>
            </a:r>
            <a:r>
              <a:rPr lang="pt-BR" sz="1400" dirty="0">
                <a:solidFill>
                  <a:schemeClr val="tx1"/>
                </a:solidFill>
                <a:latin typeface="Arial" panose="020B0604020202020204" pitchFamily="34" charset="0"/>
                <a:cs typeface="Arial" panose="020B0604020202020204" pitchFamily="34" charset="0"/>
              </a:rPr>
              <a:t>;</a:t>
            </a:r>
          </a:p>
        </p:txBody>
      </p:sp>
      <p:sp>
        <p:nvSpPr>
          <p:cNvPr id="3" name="Retângulo 2"/>
          <p:cNvSpPr/>
          <p:nvPr/>
        </p:nvSpPr>
        <p:spPr>
          <a:xfrm>
            <a:off x="683568" y="1075754"/>
            <a:ext cx="1608133" cy="369332"/>
          </a:xfrm>
          <a:prstGeom prst="rect">
            <a:avLst/>
          </a:prstGeom>
        </p:spPr>
        <p:txBody>
          <a:bodyPr wrap="none">
            <a:spAutoFit/>
          </a:bodyPr>
          <a:lstStyle/>
          <a:p>
            <a:r>
              <a:rPr lang="pt-BR" sz="1800" b="1" dirty="0" err="1">
                <a:solidFill>
                  <a:schemeClr val="tx1"/>
                </a:solidFill>
                <a:latin typeface="Arial" panose="020B0604020202020204" pitchFamily="34" charset="0"/>
                <a:cs typeface="Arial" panose="020B0604020202020204" pitchFamily="34" charset="0"/>
              </a:rPr>
              <a:t>PlanificaSUS</a:t>
            </a:r>
            <a:endParaRPr lang="pt-BR" sz="1800" b="1" dirty="0"/>
          </a:p>
        </p:txBody>
      </p:sp>
    </p:spTree>
    <p:extLst>
      <p:ext uri="{BB962C8B-B14F-4D97-AF65-F5344CB8AC3E}">
        <p14:creationId xmlns:p14="http://schemas.microsoft.com/office/powerpoint/2010/main" val="277306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4" name="Retângulo 3"/>
          <p:cNvSpPr/>
          <p:nvPr/>
        </p:nvSpPr>
        <p:spPr>
          <a:xfrm>
            <a:off x="8744697" y="4299942"/>
            <a:ext cx="399303"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1027235" y="66966"/>
            <a:ext cx="7917113" cy="887509"/>
          </a:xfrm>
          <a:prstGeom prst="rect">
            <a:avLst/>
          </a:prstGeom>
          <a:solidFill>
            <a:schemeClr val="accent3">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a:solidFill>
                  <a:schemeClr val="accent3">
                    <a:lumMod val="75000"/>
                  </a:schemeClr>
                </a:solidFill>
              </a:ln>
              <a:solidFill>
                <a:schemeClr val="accent3">
                  <a:lumMod val="75000"/>
                </a:schemeClr>
              </a:solidFill>
            </a:endParaRPr>
          </a:p>
        </p:txBody>
      </p:sp>
      <p:sp>
        <p:nvSpPr>
          <p:cNvPr id="8" name="CaixaDeTexto 7"/>
          <p:cNvSpPr txBox="1"/>
          <p:nvPr/>
        </p:nvSpPr>
        <p:spPr>
          <a:xfrm>
            <a:off x="1105812" y="326054"/>
            <a:ext cx="7885986" cy="369332"/>
          </a:xfrm>
          <a:prstGeom prst="rect">
            <a:avLst/>
          </a:prstGeom>
          <a:noFill/>
        </p:spPr>
        <p:txBody>
          <a:bodyPr wrap="square" rtlCol="0">
            <a:spAutoFit/>
          </a:bodyPr>
          <a:lstStyle/>
          <a:p>
            <a:pPr algn="just"/>
            <a:r>
              <a:rPr lang="pt-BR" sz="1800" b="1" dirty="0" smtClean="0">
                <a:solidFill>
                  <a:schemeClr val="bg1"/>
                </a:solidFill>
              </a:rPr>
              <a:t>FORTALECIMENTO DAS AÇÕES DE ATENÇÃO PRIMÁRIA À SAÚDE </a:t>
            </a:r>
            <a:endParaRPr lang="pt-BR" sz="1800" b="1" dirty="0">
              <a:solidFill>
                <a:schemeClr val="bg1"/>
              </a:solidFill>
            </a:endParaRPr>
          </a:p>
        </p:txBody>
      </p:sp>
      <p:sp>
        <p:nvSpPr>
          <p:cNvPr id="7" name="Espaço Reservado para Texto 2"/>
          <p:cNvSpPr>
            <a:spLocks noGrp="1"/>
          </p:cNvSpPr>
          <p:nvPr>
            <p:ph type="body" idx="1"/>
          </p:nvPr>
        </p:nvSpPr>
        <p:spPr>
          <a:xfrm>
            <a:off x="284728" y="1081365"/>
            <a:ext cx="8666338" cy="569098"/>
          </a:xfrm>
        </p:spPr>
        <p:txBody>
          <a:bodyPr>
            <a:noAutofit/>
          </a:bodyPr>
          <a:lstStyle/>
          <a:p>
            <a:pPr algn="just">
              <a:buFont typeface="Wingdings" panose="05000000000000000000" pitchFamily="2" charset="2"/>
              <a:buChar char="q"/>
            </a:pPr>
            <a:r>
              <a:rPr lang="pt-BR" sz="1400" dirty="0" smtClean="0">
                <a:solidFill>
                  <a:schemeClr val="tx1"/>
                </a:solidFill>
                <a:latin typeface="Arial" panose="020B0604020202020204" pitchFamily="34" charset="0"/>
                <a:cs typeface="Arial" panose="020B0604020202020204" pitchFamily="34" charset="0"/>
              </a:rPr>
              <a:t>TREINAMENTO DOS COORDENADORES MUNICIPAIS DE APS QUANTO AO PROGRAMA PREVINE BRASIL.</a:t>
            </a:r>
            <a:endParaRPr lang="pt-BR" sz="1400" dirty="0">
              <a:solidFill>
                <a:schemeClr val="tx1"/>
              </a:solidFill>
              <a:latin typeface="Arial" panose="020B0604020202020204" pitchFamily="34" charset="0"/>
              <a:cs typeface="Arial" panose="020B0604020202020204" pitchFamily="34" charset="0"/>
            </a:endParaRPr>
          </a:p>
        </p:txBody>
      </p:sp>
      <p:sp>
        <p:nvSpPr>
          <p:cNvPr id="10" name="Espaço Reservado para Texto 3"/>
          <p:cNvSpPr txBox="1">
            <a:spLocks/>
          </p:cNvSpPr>
          <p:nvPr/>
        </p:nvSpPr>
        <p:spPr>
          <a:xfrm>
            <a:off x="404935" y="1822232"/>
            <a:ext cx="8708056" cy="792088"/>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algn="just">
              <a:buClrTx/>
              <a:buFont typeface="Wingdings" panose="05000000000000000000" pitchFamily="2" charset="2"/>
              <a:buChar char="q"/>
            </a:pPr>
            <a:r>
              <a:rPr lang="pt-BR" sz="1400" dirty="0" smtClean="0">
                <a:solidFill>
                  <a:schemeClr val="tx1"/>
                </a:solidFill>
                <a:latin typeface="Arial" panose="020B0604020202020204" pitchFamily="34" charset="0"/>
                <a:cs typeface="Arial" panose="020B0604020202020204" pitchFamily="34" charset="0"/>
              </a:rPr>
              <a:t>WEBAULAS SEMANAIS PARA A GESTÃO MUNICIPAL E PROFISSIONAIS DA ASSISTÊNCIA PARA DISCUSSÃO DOS ASSUNTOS REFERENTES À APS E REDES DE ATENÇÃO À SAÚDE NA PANDEMIA DA COVID-19.</a:t>
            </a:r>
            <a:endParaRPr lang="pt-BR" sz="1400" dirty="0">
              <a:solidFill>
                <a:schemeClr val="tx1"/>
              </a:solidFill>
              <a:latin typeface="Arial" panose="020B0604020202020204" pitchFamily="34" charset="0"/>
              <a:cs typeface="Arial" panose="020B0604020202020204" pitchFamily="34" charset="0"/>
            </a:endParaRPr>
          </a:p>
        </p:txBody>
      </p:sp>
      <p:sp>
        <p:nvSpPr>
          <p:cNvPr id="11" name="Espaço Reservado para Texto 4"/>
          <p:cNvSpPr txBox="1">
            <a:spLocks/>
          </p:cNvSpPr>
          <p:nvPr/>
        </p:nvSpPr>
        <p:spPr>
          <a:xfrm>
            <a:off x="436027" y="2746847"/>
            <a:ext cx="8676964" cy="690788"/>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algn="just">
              <a:buClrTx/>
              <a:buFont typeface="Wingdings" panose="05000000000000000000" pitchFamily="2" charset="2"/>
              <a:buChar char="q"/>
            </a:pPr>
            <a:r>
              <a:rPr lang="pt-BR" sz="1400" dirty="0" smtClean="0">
                <a:solidFill>
                  <a:schemeClr val="tx1"/>
                </a:solidFill>
                <a:latin typeface="Arial" panose="020B0604020202020204" pitchFamily="34" charset="0"/>
                <a:cs typeface="Arial" panose="020B0604020202020204" pitchFamily="34" charset="0"/>
              </a:rPr>
              <a:t>LEVANTAMENTO DE DADOS REFERENTES À POPULAÇÃO EM SITUAÇÃO DE RUA PARA PROGRAMAÇÃO DE AÇÕES QUANTO À PANDEMIA DA COVID-19;</a:t>
            </a:r>
            <a:endParaRPr lang="pt-BR" sz="1400" dirty="0">
              <a:solidFill>
                <a:schemeClr val="tx1"/>
              </a:solidFill>
              <a:latin typeface="Arial" panose="020B0604020202020204" pitchFamily="34" charset="0"/>
              <a:cs typeface="Arial" panose="020B0604020202020204" pitchFamily="34" charset="0"/>
            </a:endParaRPr>
          </a:p>
        </p:txBody>
      </p:sp>
      <p:sp>
        <p:nvSpPr>
          <p:cNvPr id="12" name="Retângulo 11"/>
          <p:cNvSpPr/>
          <p:nvPr/>
        </p:nvSpPr>
        <p:spPr>
          <a:xfrm>
            <a:off x="392459" y="3583377"/>
            <a:ext cx="8568952" cy="523220"/>
          </a:xfrm>
          <a:prstGeom prst="rect">
            <a:avLst/>
          </a:prstGeom>
        </p:spPr>
        <p:txBody>
          <a:bodyPr wrap="square">
            <a:spAutoFit/>
          </a:bodyPr>
          <a:lstStyle/>
          <a:p>
            <a:pPr marL="285750" indent="-285750" algn="just">
              <a:buFont typeface="Wingdings" panose="05000000000000000000" pitchFamily="2" charset="2"/>
              <a:buChar char="q"/>
            </a:pPr>
            <a:r>
              <a:rPr lang="pt-BR" dirty="0" smtClean="0">
                <a:latin typeface="Arial" panose="020B0604020202020204" pitchFamily="34" charset="0"/>
                <a:cs typeface="Arial" panose="020B0604020202020204" pitchFamily="34" charset="0"/>
              </a:rPr>
              <a:t>ELABORAÇÃO DE NOTAS INFORMATIVAS PARA ORIENTAÇÃO DO TRABALHO PARA A ORGANIZAÇÃO DOS SERVIÇOS E ASSISTÊNCIA NA PANDEMIA DA COVID-19</a:t>
            </a:r>
            <a:endParaRPr lang="pt-BR" dirty="0">
              <a:latin typeface="Arial" panose="020B0604020202020204" pitchFamily="34" charset="0"/>
              <a:cs typeface="Arial" panose="020B0604020202020204" pitchFamily="34" charset="0"/>
            </a:endParaRPr>
          </a:p>
        </p:txBody>
      </p:sp>
      <p:sp>
        <p:nvSpPr>
          <p:cNvPr id="13" name="Retângulo 12"/>
          <p:cNvSpPr/>
          <p:nvPr/>
        </p:nvSpPr>
        <p:spPr>
          <a:xfrm>
            <a:off x="376469" y="4398081"/>
            <a:ext cx="8631561" cy="307777"/>
          </a:xfrm>
          <a:prstGeom prst="rect">
            <a:avLst/>
          </a:prstGeom>
        </p:spPr>
        <p:txBody>
          <a:bodyPr wrap="square">
            <a:spAutoFit/>
          </a:bodyPr>
          <a:lstStyle/>
          <a:p>
            <a:pPr marL="285750" indent="-285750">
              <a:buFont typeface="Wingdings" panose="05000000000000000000" pitchFamily="2" charset="2"/>
              <a:buChar char="q"/>
            </a:pPr>
            <a:r>
              <a:rPr lang="pt-BR" dirty="0" smtClean="0">
                <a:latin typeface="Arial" panose="020B0604020202020204" pitchFamily="34" charset="0"/>
                <a:cs typeface="Arial" panose="020B0604020202020204" pitchFamily="34" charset="0"/>
              </a:rPr>
              <a:t>ARTICULAÇÃO COM A VIGILÂNCIA EM SAÚDE NAS AÇÕES DE COMBATE ÀS ARBOVIROSES</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2516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635896" y="19125"/>
            <a:ext cx="3009157" cy="307777"/>
          </a:xfrm>
          <a:prstGeom prst="rect">
            <a:avLst/>
          </a:prstGeom>
        </p:spPr>
        <p:txBody>
          <a:bodyPr wrap="none">
            <a:spAutoFit/>
          </a:bodyPr>
          <a:lstStyle/>
          <a:p>
            <a:r>
              <a:rPr lang="pt-BR" b="1" dirty="0" smtClean="0"/>
              <a:t>SAÚDE NO SISTEMA PRISIONAL</a:t>
            </a:r>
            <a:endParaRPr lang="pt-BR" dirty="0"/>
          </a:p>
        </p:txBody>
      </p:sp>
      <p:pic>
        <p:nvPicPr>
          <p:cNvPr id="9" name="Imagem 8" descr="20191022_120731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3761" y="-3178794"/>
            <a:ext cx="2828925" cy="1381125"/>
          </a:xfrm>
          <a:prstGeom prst="rect">
            <a:avLst/>
          </a:prstGeom>
          <a:noFill/>
          <a:ln>
            <a:noFill/>
          </a:ln>
        </p:spPr>
      </p:pic>
      <p:pic>
        <p:nvPicPr>
          <p:cNvPr id="8194" name="Picture 2" descr="Com antecipação de campanha, Agepen imuniza cerca de 12 mi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14" y="19125"/>
            <a:ext cx="2526576" cy="1662659"/>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2731565" y="423353"/>
            <a:ext cx="6389786" cy="1077218"/>
          </a:xfrm>
          <a:prstGeom prst="rect">
            <a:avLst/>
          </a:prstGeom>
        </p:spPr>
        <p:txBody>
          <a:bodyPr wrap="square">
            <a:spAutoFit/>
          </a:bodyPr>
          <a:lstStyle/>
          <a:p>
            <a:pPr marL="285750" indent="-285750" algn="just">
              <a:buFont typeface="Wingdings" panose="05000000000000000000" pitchFamily="2" charset="2"/>
              <a:buChar char="q"/>
            </a:pPr>
            <a:r>
              <a:rPr lang="pt-BR" sz="1600" dirty="0" smtClean="0"/>
              <a:t>Antecipação </a:t>
            </a:r>
            <a:r>
              <a:rPr lang="pt-BR" sz="1600" dirty="0"/>
              <a:t>da campanha de vacina </a:t>
            </a:r>
            <a:r>
              <a:rPr lang="pt-BR" sz="1600" dirty="0" smtClean="0"/>
              <a:t>influenza.</a:t>
            </a:r>
          </a:p>
          <a:p>
            <a:pPr marL="285750" indent="-285750" algn="just">
              <a:buFont typeface="Wingdings" panose="05000000000000000000" pitchFamily="2" charset="2"/>
              <a:buChar char="q"/>
            </a:pPr>
            <a:endParaRPr lang="pt-BR" sz="1600" dirty="0"/>
          </a:p>
          <a:p>
            <a:pPr marL="285750" indent="-285750" algn="just">
              <a:buFont typeface="Wingdings" panose="05000000000000000000" pitchFamily="2" charset="2"/>
              <a:buChar char="q"/>
            </a:pPr>
            <a:r>
              <a:rPr lang="pt-BR" sz="1600" dirty="0"/>
              <a:t>Construção/ divulgação e atualização do manejo/protocolos COVID-19 para todos os municípios com privados de </a:t>
            </a:r>
            <a:r>
              <a:rPr lang="pt-BR" sz="1600" dirty="0" smtClean="0"/>
              <a:t>liberdade.</a:t>
            </a:r>
            <a:endParaRPr lang="pt-BR" sz="1600" dirty="0"/>
          </a:p>
        </p:txBody>
      </p:sp>
      <p:sp>
        <p:nvSpPr>
          <p:cNvPr id="4" name="Retângulo 3"/>
          <p:cNvSpPr/>
          <p:nvPr/>
        </p:nvSpPr>
        <p:spPr>
          <a:xfrm>
            <a:off x="218910" y="2206890"/>
            <a:ext cx="2677336" cy="307777"/>
          </a:xfrm>
          <a:prstGeom prst="rect">
            <a:avLst/>
          </a:prstGeom>
        </p:spPr>
        <p:txBody>
          <a:bodyPr wrap="none">
            <a:spAutoFit/>
          </a:bodyPr>
          <a:lstStyle/>
          <a:p>
            <a:r>
              <a:rPr lang="pt-BR" b="1" dirty="0" smtClean="0"/>
              <a:t>ALIMENTAÇÃO E NUTRIÇÃO</a:t>
            </a:r>
            <a:endParaRPr lang="pt-BR" b="1" dirty="0"/>
          </a:p>
        </p:txBody>
      </p:sp>
      <p:sp>
        <p:nvSpPr>
          <p:cNvPr id="6" name="Retângulo 5"/>
          <p:cNvSpPr/>
          <p:nvPr/>
        </p:nvSpPr>
        <p:spPr>
          <a:xfrm>
            <a:off x="2896246" y="1904799"/>
            <a:ext cx="6099324" cy="954107"/>
          </a:xfrm>
          <a:prstGeom prst="rect">
            <a:avLst/>
          </a:prstGeom>
        </p:spPr>
        <p:txBody>
          <a:bodyPr wrap="square">
            <a:spAutoFit/>
          </a:bodyPr>
          <a:lstStyle/>
          <a:p>
            <a:pPr marL="285750" indent="-285750" algn="just">
              <a:buFont typeface="Wingdings" panose="05000000000000000000" pitchFamily="2" charset="2"/>
              <a:buChar char="q"/>
            </a:pPr>
            <a:r>
              <a:rPr lang="pt-BR" dirty="0"/>
              <a:t>Web Aula no </a:t>
            </a:r>
            <a:r>
              <a:rPr lang="pt-BR" dirty="0" err="1"/>
              <a:t>Telessaúde</a:t>
            </a:r>
            <a:r>
              <a:rPr lang="pt-BR" dirty="0"/>
              <a:t> sobre o “PNSVA – Programa Nacional de Suplementação de Vitamina A”;</a:t>
            </a:r>
          </a:p>
          <a:p>
            <a:pPr marL="285750" indent="-285750" algn="just">
              <a:buFont typeface="Wingdings" panose="05000000000000000000" pitchFamily="2" charset="2"/>
              <a:buChar char="q"/>
            </a:pPr>
            <a:r>
              <a:rPr lang="pt-BR" dirty="0"/>
              <a:t>Web Aula no </a:t>
            </a:r>
            <a:r>
              <a:rPr lang="pt-BR" dirty="0" err="1"/>
              <a:t>Telessaúde</a:t>
            </a:r>
            <a:r>
              <a:rPr lang="pt-BR" dirty="0"/>
              <a:t> sobre “Academia da Saúde e Promoção da Alimentação Adequada e Saudável em tempos de COVID-19	</a:t>
            </a:r>
          </a:p>
        </p:txBody>
      </p:sp>
      <p:graphicFrame>
        <p:nvGraphicFramePr>
          <p:cNvPr id="13" name="Tabela 12"/>
          <p:cNvGraphicFramePr>
            <a:graphicFrameLocks noGrp="1"/>
          </p:cNvGraphicFramePr>
          <p:nvPr>
            <p:extLst>
              <p:ext uri="{D42A27DB-BD31-4B8C-83A1-F6EECF244321}">
                <p14:modId xmlns:p14="http://schemas.microsoft.com/office/powerpoint/2010/main" val="1985778928"/>
              </p:ext>
            </p:extLst>
          </p:nvPr>
        </p:nvGraphicFramePr>
        <p:xfrm>
          <a:off x="467544" y="2928550"/>
          <a:ext cx="8178763" cy="1237597"/>
        </p:xfrm>
        <a:graphic>
          <a:graphicData uri="http://schemas.openxmlformats.org/drawingml/2006/table">
            <a:tbl>
              <a:tblPr firstRow="1" firstCol="1" bandRow="1">
                <a:tableStyleId>{8799B23B-EC83-4686-B30A-512413B5E67A}</a:tableStyleId>
              </a:tblPr>
              <a:tblGrid>
                <a:gridCol w="2240638">
                  <a:extLst>
                    <a:ext uri="{9D8B030D-6E8A-4147-A177-3AD203B41FA5}">
                      <a16:colId xmlns:a16="http://schemas.microsoft.com/office/drawing/2014/main" val="1764417306"/>
                    </a:ext>
                  </a:extLst>
                </a:gridCol>
                <a:gridCol w="2098131">
                  <a:extLst>
                    <a:ext uri="{9D8B030D-6E8A-4147-A177-3AD203B41FA5}">
                      <a16:colId xmlns:a16="http://schemas.microsoft.com/office/drawing/2014/main" val="3239278073"/>
                    </a:ext>
                  </a:extLst>
                </a:gridCol>
                <a:gridCol w="2050950">
                  <a:extLst>
                    <a:ext uri="{9D8B030D-6E8A-4147-A177-3AD203B41FA5}">
                      <a16:colId xmlns:a16="http://schemas.microsoft.com/office/drawing/2014/main" val="3558703070"/>
                    </a:ext>
                  </a:extLst>
                </a:gridCol>
                <a:gridCol w="1789044">
                  <a:extLst>
                    <a:ext uri="{9D8B030D-6E8A-4147-A177-3AD203B41FA5}">
                      <a16:colId xmlns:a16="http://schemas.microsoft.com/office/drawing/2014/main" val="1259375770"/>
                    </a:ext>
                  </a:extLst>
                </a:gridCol>
              </a:tblGrid>
              <a:tr h="305869">
                <a:tc gridSpan="4">
                  <a:txBody>
                    <a:bodyPr/>
                    <a:lstStyle/>
                    <a:p>
                      <a:pPr algn="just">
                        <a:lnSpc>
                          <a:spcPct val="107000"/>
                        </a:lnSpc>
                        <a:spcAft>
                          <a:spcPts val="0"/>
                        </a:spcAft>
                      </a:pPr>
                      <a:r>
                        <a:rPr lang="pt-BR" sz="1400" dirty="0" smtClean="0">
                          <a:effectLst/>
                          <a:latin typeface="Arial" panose="020B0604020202020204" pitchFamily="34" charset="0"/>
                          <a:cs typeface="Arial" panose="020B0604020202020204" pitchFamily="34" charset="0"/>
                        </a:rPr>
                        <a:t>Segurança </a:t>
                      </a:r>
                      <a:r>
                        <a:rPr lang="pt-BR" sz="1400" dirty="0">
                          <a:effectLst/>
                          <a:latin typeface="Arial" panose="020B0604020202020204" pitchFamily="34" charset="0"/>
                          <a:cs typeface="Arial" panose="020B0604020202020204" pitchFamily="34" charset="0"/>
                        </a:rPr>
                        <a:t>Alimentar e </a:t>
                      </a:r>
                      <a:r>
                        <a:rPr lang="pt-BR" sz="1400" dirty="0" smtClean="0">
                          <a:effectLst/>
                          <a:latin typeface="Arial" panose="020B0604020202020204" pitchFamily="34" charset="0"/>
                          <a:cs typeface="Arial" panose="020B0604020202020204" pitchFamily="34" charset="0"/>
                        </a:rPr>
                        <a:t>Nutricional </a:t>
                      </a:r>
                      <a:r>
                        <a:rPr lang="pt-BR" sz="1400" dirty="0" err="1" smtClean="0">
                          <a:effectLst/>
                          <a:latin typeface="Arial" panose="020B0604020202020204" pitchFamily="34" charset="0"/>
                          <a:cs typeface="Arial" panose="020B0604020202020204" pitchFamily="34" charset="0"/>
                        </a:rPr>
                        <a:t>Indigena</a:t>
                      </a:r>
                      <a:r>
                        <a:rPr lang="pt-BR" sz="1400" baseline="0" dirty="0" smtClean="0">
                          <a:effectLst/>
                          <a:latin typeface="Arial" panose="020B0604020202020204" pitchFamily="34" charset="0"/>
                          <a:cs typeface="Arial" panose="020B0604020202020204" pitchFamily="34" charset="0"/>
                        </a:rPr>
                        <a:t> </a:t>
                      </a:r>
                      <a:endParaRPr lang="pt-B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562855188"/>
                  </a:ext>
                </a:extLst>
              </a:tr>
              <a:tr h="625859">
                <a:tc>
                  <a:txBody>
                    <a:bodyPr/>
                    <a:lstStyle/>
                    <a:p>
                      <a:pPr algn="just">
                        <a:lnSpc>
                          <a:spcPct val="107000"/>
                        </a:lnSpc>
                        <a:spcAft>
                          <a:spcPts val="0"/>
                        </a:spcAft>
                      </a:pPr>
                      <a:r>
                        <a:rPr lang="pt-BR" sz="1400" dirty="0">
                          <a:effectLst/>
                          <a:latin typeface="Arial" panose="020B0604020202020204" pitchFamily="34" charset="0"/>
                          <a:cs typeface="Arial" panose="020B0604020202020204" pitchFamily="34" charset="0"/>
                        </a:rPr>
                        <a:t>Total de recursos alocados (R$)</a:t>
                      </a:r>
                      <a:endParaRPr lang="pt-B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pt-BR" sz="1400" dirty="0">
                          <a:effectLst/>
                          <a:latin typeface="Arial" panose="020B0604020202020204" pitchFamily="34" charset="0"/>
                          <a:cs typeface="Arial" panose="020B0604020202020204" pitchFamily="34" charset="0"/>
                        </a:rPr>
                        <a:t>Total de cestas distribuídas</a:t>
                      </a:r>
                      <a:endParaRPr lang="pt-B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pt-BR" sz="1400">
                          <a:effectLst/>
                          <a:latin typeface="Arial" panose="020B0604020202020204" pitchFamily="34" charset="0"/>
                          <a:cs typeface="Arial" panose="020B0604020202020204" pitchFamily="34" charset="0"/>
                        </a:rPr>
                        <a:t>Total de municípios contemplados</a:t>
                      </a:r>
                      <a:endParaRPr lang="pt-B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pt-BR" sz="1400">
                          <a:effectLst/>
                          <a:latin typeface="Arial" panose="020B0604020202020204" pitchFamily="34" charset="0"/>
                          <a:cs typeface="Arial" panose="020B0604020202020204" pitchFamily="34" charset="0"/>
                        </a:rPr>
                        <a:t>Total de aldeias contempladas</a:t>
                      </a:r>
                      <a:endParaRPr lang="pt-B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94504210"/>
                  </a:ext>
                </a:extLst>
              </a:tr>
              <a:tr h="305869">
                <a:tc>
                  <a:txBody>
                    <a:bodyPr/>
                    <a:lstStyle/>
                    <a:p>
                      <a:pPr algn="just">
                        <a:lnSpc>
                          <a:spcPct val="107000"/>
                        </a:lnSpc>
                        <a:spcAft>
                          <a:spcPts val="0"/>
                        </a:spcAft>
                      </a:pPr>
                      <a:r>
                        <a:rPr lang="pt-BR" sz="1400" dirty="0">
                          <a:effectLst/>
                          <a:latin typeface="Arial" panose="020B0604020202020204" pitchFamily="34" charset="0"/>
                          <a:cs typeface="Arial" panose="020B0604020202020204" pitchFamily="34" charset="0"/>
                        </a:rPr>
                        <a:t>7.643.430,00</a:t>
                      </a:r>
                      <a:endParaRPr lang="pt-B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pt-BR" sz="1400">
                          <a:effectLst/>
                          <a:latin typeface="Arial" panose="020B0604020202020204" pitchFamily="34" charset="0"/>
                          <a:cs typeface="Arial" panose="020B0604020202020204" pitchFamily="34" charset="0"/>
                        </a:rPr>
                        <a:t>7.200</a:t>
                      </a:r>
                      <a:endParaRPr lang="pt-BR"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pt-BR" sz="1400" dirty="0">
                          <a:effectLst/>
                          <a:latin typeface="Arial" panose="020B0604020202020204" pitchFamily="34" charset="0"/>
                          <a:cs typeface="Arial" panose="020B0604020202020204" pitchFamily="34" charset="0"/>
                        </a:rPr>
                        <a:t>27</a:t>
                      </a:r>
                      <a:endParaRPr lang="pt-B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pt-BR" sz="1400" dirty="0">
                          <a:effectLst/>
                          <a:latin typeface="Arial" panose="020B0604020202020204" pitchFamily="34" charset="0"/>
                          <a:cs typeface="Arial" panose="020B0604020202020204" pitchFamily="34" charset="0"/>
                        </a:rPr>
                        <a:t>83</a:t>
                      </a:r>
                      <a:endParaRPr lang="pt-BR"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94832062"/>
                  </a:ext>
                </a:extLst>
              </a:tr>
            </a:tbl>
          </a:graphicData>
        </a:graphic>
      </p:graphicFrame>
      <p:sp>
        <p:nvSpPr>
          <p:cNvPr id="11" name="Retângulo 10"/>
          <p:cNvSpPr/>
          <p:nvPr/>
        </p:nvSpPr>
        <p:spPr>
          <a:xfrm>
            <a:off x="971600" y="4318420"/>
            <a:ext cx="7560840" cy="738664"/>
          </a:xfrm>
          <a:prstGeom prst="rect">
            <a:avLst/>
          </a:prstGeom>
        </p:spPr>
        <p:txBody>
          <a:bodyPr wrap="square">
            <a:spAutoFit/>
          </a:bodyPr>
          <a:lstStyle/>
          <a:p>
            <a:pPr algn="just"/>
            <a:r>
              <a:rPr lang="pt-BR" b="1" dirty="0" smtClean="0"/>
              <a:t>Repasse SES/SEDHAST - redução </a:t>
            </a:r>
            <a:r>
              <a:rPr lang="pt-BR" b="1" dirty="0"/>
              <a:t>das vulnerabilidades dos povos indígenas, como óbito infantil, baixo peso/desnutrição, carências nutricionais, parto prematuro, entre outros</a:t>
            </a:r>
          </a:p>
        </p:txBody>
      </p:sp>
    </p:spTree>
    <p:extLst>
      <p:ext uri="{BB962C8B-B14F-4D97-AF65-F5344CB8AC3E}">
        <p14:creationId xmlns:p14="http://schemas.microsoft.com/office/powerpoint/2010/main" val="1531795445"/>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érmico">
  <a:themeElements>
    <a:clrScheme name="Personalizada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C3D69B"/>
      </a:accent6>
      <a:hlink>
        <a:srgbClr val="0000FF"/>
      </a:hlink>
      <a:folHlink>
        <a:srgbClr val="800080"/>
      </a:folHlink>
    </a:clrScheme>
    <a:fontScheme name="térmic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érmic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2600</TotalTime>
  <Words>4444</Words>
  <Application>Microsoft Office PowerPoint</Application>
  <PresentationFormat>Apresentação na tela (16:9)</PresentationFormat>
  <Paragraphs>437</Paragraphs>
  <Slides>39</Slides>
  <Notes>17</Notes>
  <HiddenSlides>0</HiddenSlides>
  <MMClips>0</MMClips>
  <ScaleCrop>false</ScaleCrop>
  <HeadingPairs>
    <vt:vector size="8" baseType="variant">
      <vt:variant>
        <vt:lpstr>Fontes usadas</vt:lpstr>
      </vt:variant>
      <vt:variant>
        <vt:i4>9</vt:i4>
      </vt:variant>
      <vt:variant>
        <vt:lpstr>Tema</vt:lpstr>
      </vt:variant>
      <vt:variant>
        <vt:i4>3</vt:i4>
      </vt:variant>
      <vt:variant>
        <vt:lpstr>Servidores OLE inseridos</vt:lpstr>
      </vt:variant>
      <vt:variant>
        <vt:i4>2</vt:i4>
      </vt:variant>
      <vt:variant>
        <vt:lpstr>Títulos de slides</vt:lpstr>
      </vt:variant>
      <vt:variant>
        <vt:i4>39</vt:i4>
      </vt:variant>
    </vt:vector>
  </HeadingPairs>
  <TitlesOfParts>
    <vt:vector size="53" baseType="lpstr">
      <vt:lpstr>Arial</vt:lpstr>
      <vt:lpstr>Calibri</vt:lpstr>
      <vt:lpstr>Impact</vt:lpstr>
      <vt:lpstr>Nixie One</vt:lpstr>
      <vt:lpstr>Roboto Slab</vt:lpstr>
      <vt:lpstr>Symbol</vt:lpstr>
      <vt:lpstr>Times New Roman</vt:lpstr>
      <vt:lpstr>Wingdings</vt:lpstr>
      <vt:lpstr>Wingdings 2</vt:lpstr>
      <vt:lpstr>Warwick template</vt:lpstr>
      <vt:lpstr>1_Warwick template</vt:lpstr>
      <vt:lpstr>térmico</vt:lpstr>
      <vt:lpstr>Documento</vt:lpstr>
      <vt:lpstr>Planilha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Saúde Bucal</vt:lpstr>
      <vt:lpstr>Apresentação do PowerPoint</vt:lpstr>
      <vt:lpstr>Apresentação do PowerPoint</vt:lpstr>
      <vt:lpstr>Apresentação do PowerPoint</vt:lpstr>
      <vt:lpstr>Apresentação do PowerPoint</vt:lpstr>
      <vt:lpstr>Habilitação de leitos de UTI de acordo com a Portaria nº 568, de 26 de março de 2020, que Autoriza a habilitação de leitos de Unidade de Terapia Intensiva Adulto e Pediátrica para atendimento exclusivo dos pacientes com a COVID-19.</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VIGILÂNCIA EM SAÚDE DO TRABALHADOR</vt:lpstr>
      <vt:lpstr>CONTROLE DE VETORES</vt:lpstr>
      <vt:lpstr>Apresentação do PowerPoint</vt:lpstr>
      <vt:lpstr>Apresentação do PowerPoint</vt:lpstr>
      <vt:lpstr>Apresentação do PowerPoint</vt:lpstr>
      <vt:lpstr>Apresentação do PowerPoint</vt:lpstr>
      <vt:lpstr>Apresentação do PowerPoint</vt:lpstr>
      <vt:lpstr>AUDITORIAS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VANESSA PRADO</dc:creator>
  <cp:lastModifiedBy>Vanessa Rosa Prado</cp:lastModifiedBy>
  <cp:revision>209</cp:revision>
  <cp:lastPrinted>2020-05-28T15:18:52Z</cp:lastPrinted>
  <dcterms:modified xsi:type="dcterms:W3CDTF">2020-05-28T15:19:37Z</dcterms:modified>
</cp:coreProperties>
</file>