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483" r:id="rId3"/>
    <p:sldId id="492" r:id="rId4"/>
    <p:sldId id="520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43" r:id="rId27"/>
    <p:sldId id="544" r:id="rId28"/>
    <p:sldId id="542" r:id="rId29"/>
    <p:sldId id="385" r:id="rId30"/>
    <p:sldId id="345" r:id="rId31"/>
    <p:sldId id="259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85"/>
    <a:srgbClr val="575656"/>
    <a:srgbClr val="005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21" autoAdjust="0"/>
    <p:restoredTop sz="94660"/>
  </p:normalViewPr>
  <p:slideViewPr>
    <p:cSldViewPr snapToGrid="0">
      <p:cViewPr>
        <p:scale>
          <a:sx n="95" d="100"/>
          <a:sy n="95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384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F3722-22B7-472B-B4F6-2B17527B1592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F44DC-344B-4599-A232-031C0687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7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Pas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238572" y="3023962"/>
            <a:ext cx="6548926" cy="1217011"/>
          </a:xfrm>
        </p:spPr>
        <p:txBody>
          <a:bodyPr anchor="ctr">
            <a:normAutofit/>
          </a:bodyPr>
          <a:lstStyle>
            <a:lvl1pPr algn="r">
              <a:defRPr sz="3600" b="1"/>
            </a:lvl1pPr>
          </a:lstStyle>
          <a:p>
            <a:r>
              <a:rPr lang="pt-BR" dirty="0"/>
              <a:t>Editar o título mestre (</a:t>
            </a:r>
            <a:r>
              <a:rPr lang="pt-BR" dirty="0" err="1"/>
              <a:t>verdana</a:t>
            </a:r>
            <a:r>
              <a:rPr lang="pt-BR" dirty="0"/>
              <a:t> 36pt)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238573" y="4461915"/>
            <a:ext cx="6548926" cy="103028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200">
                <a:solidFill>
                  <a:srgbClr val="80828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Editar o estilo do subtítulo Mestre </a:t>
            </a:r>
            <a:br>
              <a:rPr lang="pt-BR" dirty="0"/>
            </a:br>
            <a:r>
              <a:rPr lang="pt-BR" dirty="0"/>
              <a:t>(</a:t>
            </a:r>
            <a:r>
              <a:rPr lang="pt-BR" dirty="0" err="1"/>
              <a:t>verdana</a:t>
            </a:r>
            <a:r>
              <a:rPr lang="pt-BR" dirty="0"/>
              <a:t> 22pt)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36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 (</a:t>
            </a:r>
            <a:r>
              <a:rPr lang="pt-BR" dirty="0" err="1"/>
              <a:t>verdana</a:t>
            </a:r>
            <a:r>
              <a:rPr lang="pt-BR" dirty="0"/>
              <a:t> 28pt)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Clr>
                <a:srgbClr val="005321"/>
              </a:buClr>
              <a:buFontTx/>
              <a:buBlip>
                <a:blip r:embed="rId2"/>
              </a:buBlip>
              <a:defRPr/>
            </a:lvl1pPr>
            <a:lvl2pPr marL="685800" indent="-228600">
              <a:buClr>
                <a:srgbClr val="005321"/>
              </a:buClr>
              <a:buFontTx/>
              <a:buBlip>
                <a:blip r:embed="rId2"/>
              </a:buBlip>
              <a:defRPr/>
            </a:lvl2pPr>
            <a:lvl3pPr marL="1143000" indent="-228600">
              <a:buClr>
                <a:srgbClr val="005321"/>
              </a:buClr>
              <a:buFontTx/>
              <a:buBlip>
                <a:blip r:embed="rId2"/>
              </a:buBlip>
              <a:defRPr/>
            </a:lvl3pPr>
            <a:lvl4pPr marL="1600200" indent="-228600">
              <a:buClr>
                <a:srgbClr val="005321"/>
              </a:buClr>
              <a:buFontTx/>
              <a:buBlip>
                <a:blip r:embed="rId2"/>
              </a:buBlip>
              <a:defRPr/>
            </a:lvl4pPr>
            <a:lvl5pPr marL="2057400" indent="-228600">
              <a:buClr>
                <a:srgbClr val="005321"/>
              </a:buCl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20pt)</a:t>
            </a:r>
          </a:p>
          <a:p>
            <a:pPr lvl="1"/>
            <a:r>
              <a:rPr lang="pt-BR" dirty="0"/>
              <a:t>Segundo nível (</a:t>
            </a:r>
            <a:r>
              <a:rPr lang="pt-BR" dirty="0" err="1"/>
              <a:t>verdana</a:t>
            </a:r>
            <a:r>
              <a:rPr lang="pt-BR" dirty="0"/>
              <a:t> 18pt)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02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978438" cy="1930770"/>
          </a:xfrm>
        </p:spPr>
        <p:txBody>
          <a:bodyPr anchor="b">
            <a:normAutofit/>
          </a:bodyPr>
          <a:lstStyle>
            <a:lvl1pPr algn="ctr">
              <a:defRPr sz="5000" baseline="0"/>
            </a:lvl1pPr>
          </a:lstStyle>
          <a:p>
            <a:r>
              <a:rPr lang="pt-BR" dirty="0"/>
              <a:t>Clique para editar o título mestre (</a:t>
            </a:r>
            <a:r>
              <a:rPr lang="pt-BR" dirty="0" err="1"/>
              <a:t>verdana</a:t>
            </a:r>
            <a:r>
              <a:rPr lang="pt-BR" dirty="0"/>
              <a:t> 50 </a:t>
            </a:r>
            <a:r>
              <a:rPr lang="pt-BR" dirty="0" err="1"/>
              <a:t>pt</a:t>
            </a:r>
            <a:r>
              <a:rPr lang="pt-BR" dirty="0"/>
              <a:t>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3880162"/>
            <a:ext cx="10978438" cy="17942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24 </a:t>
            </a:r>
            <a:r>
              <a:rPr lang="pt-BR" dirty="0" err="1"/>
              <a:t>pt</a:t>
            </a:r>
            <a:r>
              <a:rPr lang="pt-BR" dirty="0"/>
              <a:t>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3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196538"/>
            <a:ext cx="10950558" cy="991327"/>
          </a:xfrm>
        </p:spPr>
        <p:txBody>
          <a:bodyPr anchor="ctr"/>
          <a:lstStyle>
            <a:lvl1pPr>
              <a:defRPr sz="3200" baseline="0"/>
            </a:lvl1pPr>
          </a:lstStyle>
          <a:p>
            <a:r>
              <a:rPr lang="pt-BR" dirty="0"/>
              <a:t>Editar o título mestre (</a:t>
            </a:r>
            <a:r>
              <a:rPr lang="pt-BR" dirty="0" err="1"/>
              <a:t>verdana</a:t>
            </a:r>
            <a:r>
              <a:rPr lang="pt-BR" dirty="0"/>
              <a:t> 32pt)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186625" y="1444239"/>
            <a:ext cx="5603721" cy="4424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4238"/>
            <a:ext cx="5108085" cy="442474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 </a:t>
            </a:r>
            <a:br>
              <a:rPr lang="pt-BR" dirty="0"/>
            </a:br>
            <a:r>
              <a:rPr lang="pt-BR" dirty="0"/>
              <a:t>(</a:t>
            </a:r>
            <a:r>
              <a:rPr lang="pt-BR" dirty="0" err="1"/>
              <a:t>verdana</a:t>
            </a:r>
            <a:r>
              <a:rPr lang="pt-BR" dirty="0"/>
              <a:t> 18pt)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99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Coluna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 2 colunas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358781"/>
            <a:ext cx="5181600" cy="481818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54324" y="1358781"/>
            <a:ext cx="5181600" cy="481818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37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202756"/>
            <a:ext cx="10953408" cy="1070568"/>
          </a:xfrm>
        </p:spPr>
        <p:txBody>
          <a:bodyPr/>
          <a:lstStyle/>
          <a:p>
            <a:r>
              <a:rPr lang="pt-BR" dirty="0"/>
              <a:t>Clique para editar o título mestre (</a:t>
            </a:r>
            <a:r>
              <a:rPr lang="pt-BR" dirty="0" err="1"/>
              <a:t>verdana</a:t>
            </a:r>
            <a:r>
              <a:rPr lang="pt-BR" dirty="0"/>
              <a:t> 28pt)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290416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8082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24pt)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204815"/>
            <a:ext cx="5157787" cy="365760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10008" y="1290416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8082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24pt)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10008" y="2204815"/>
            <a:ext cx="5183188" cy="365760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1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34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de 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199" y="168573"/>
            <a:ext cx="10997725" cy="107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Editar o título mestre (</a:t>
            </a:r>
            <a:r>
              <a:rPr lang="pt-BR" dirty="0" err="1"/>
              <a:t>verdana</a:t>
            </a:r>
            <a:r>
              <a:rPr lang="pt-BR" dirty="0"/>
              <a:t> 28pt)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199" y="1416260"/>
            <a:ext cx="10997725" cy="464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20pt)</a:t>
            </a:r>
          </a:p>
          <a:p>
            <a:pPr lvl="1"/>
            <a:r>
              <a:rPr lang="pt-BR" dirty="0"/>
              <a:t>Segundo nível (</a:t>
            </a:r>
            <a:r>
              <a:rPr lang="pt-BR" dirty="0" err="1"/>
              <a:t>verdana</a:t>
            </a:r>
            <a:r>
              <a:rPr lang="pt-BR" dirty="0"/>
              <a:t> 18pt)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61913"/>
            <a:ext cx="1503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9101-3CB4-468B-8273-A267EEBA2595}" type="datetimeFigureOut">
              <a:rPr lang="pt-BR" smtClean="0"/>
              <a:t>17/05/2019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517448" y="6361913"/>
            <a:ext cx="5207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870676" y="6361913"/>
            <a:ext cx="549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7478-DED3-4DF3-87D3-380884518D6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35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2" r:id="rId5"/>
    <p:sldLayoutId id="2147483653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Tx/>
        <a:buBlip>
          <a:blip r:embed="rId11"/>
        </a:buBlip>
        <a:defRPr sz="20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8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saude.ms.gov.br/wp-content/uploads/2019/01/Manual_DGMP.pd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98103" y="696435"/>
            <a:ext cx="11408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DigiSUS Gestor – Módulo Planejamento</a:t>
            </a:r>
            <a:endParaRPr lang="pt-BR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55479" y="36921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CB569F3-6B61-49CD-961F-80131AFD672D}"/>
              </a:ext>
            </a:extLst>
          </p:cNvPr>
          <p:cNvSpPr/>
          <p:nvPr/>
        </p:nvSpPr>
        <p:spPr>
          <a:xfrm>
            <a:off x="1016321" y="2750395"/>
            <a:ext cx="10016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FUNCIONALIDADE: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PLANO MUNICIPAL DE SAÚDE (PMS)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INSERÇÃO DAS DOMI E ARQUIVOS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76021875-10AC-4678-BCF5-7FBD5339F79F}"/>
              </a:ext>
            </a:extLst>
          </p:cNvPr>
          <p:cNvSpPr/>
          <p:nvPr/>
        </p:nvSpPr>
        <p:spPr>
          <a:xfrm>
            <a:off x="2315706" y="4976625"/>
            <a:ext cx="7973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Seção de Apoio Institucional e Articulação Federativa – SEINSF/NEMS/MS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Núcleo Estadual do Ministério da Saúde no Mato Grosso do Sul - NEMS/MS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Maio de 2019 </a:t>
            </a:r>
            <a:endParaRPr 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8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9BB2937-7CEA-4911-BFAA-C4FE01CA93E9}"/>
              </a:ext>
            </a:extLst>
          </p:cNvPr>
          <p:cNvSpPr/>
          <p:nvPr/>
        </p:nvSpPr>
        <p:spPr>
          <a:xfrm>
            <a:off x="4240775" y="139510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F7D22EE-4148-42A9-8254-58BCD2C41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441" y="577038"/>
            <a:ext cx="9169166" cy="57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9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0264D2D-C18B-40D6-B8C8-5BC2DF598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751" y="635290"/>
            <a:ext cx="8959441" cy="558741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151E1EC-DD71-4990-9BEF-93A1D00A8A35}"/>
              </a:ext>
            </a:extLst>
          </p:cNvPr>
          <p:cNvSpPr/>
          <p:nvPr/>
        </p:nvSpPr>
        <p:spPr>
          <a:xfrm>
            <a:off x="4240775" y="139510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AF45EDB-855A-48E0-86F0-E529809E30BD}"/>
              </a:ext>
            </a:extLst>
          </p:cNvPr>
          <p:cNvSpPr/>
          <p:nvPr/>
        </p:nvSpPr>
        <p:spPr>
          <a:xfrm>
            <a:off x="9784359" y="3816990"/>
            <a:ext cx="1157680" cy="276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95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2CCA518-B753-4185-9DAB-941B767A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420" y="1006678"/>
            <a:ext cx="8330268" cy="512436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87322D1-B34E-47B5-84FF-29C49C951190}"/>
              </a:ext>
            </a:extLst>
          </p:cNvPr>
          <p:cNvSpPr/>
          <p:nvPr/>
        </p:nvSpPr>
        <p:spPr>
          <a:xfrm>
            <a:off x="4240775" y="139510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4F7E70A-32BB-41EF-8937-3D4994E00BCB}"/>
              </a:ext>
            </a:extLst>
          </p:cNvPr>
          <p:cNvSpPr/>
          <p:nvPr/>
        </p:nvSpPr>
        <p:spPr>
          <a:xfrm>
            <a:off x="9541079" y="4681056"/>
            <a:ext cx="1289108" cy="276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92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ECC55C6-06FF-46BD-B998-88C3D17853FE}"/>
              </a:ext>
            </a:extLst>
          </p:cNvPr>
          <p:cNvSpPr/>
          <p:nvPr/>
        </p:nvSpPr>
        <p:spPr>
          <a:xfrm>
            <a:off x="4240775" y="139510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C7434E5-6B13-4076-8E3F-BD5DC119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692" y="662731"/>
            <a:ext cx="8858774" cy="5587068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2ED80255-5297-4A5A-955E-4BB27FB7C507}"/>
              </a:ext>
            </a:extLst>
          </p:cNvPr>
          <p:cNvSpPr/>
          <p:nvPr/>
        </p:nvSpPr>
        <p:spPr>
          <a:xfrm rot="5400000">
            <a:off x="7979011" y="1180778"/>
            <a:ext cx="547038" cy="3568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9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53FE95C-3538-4C27-AE2B-0645BB12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82" y="545284"/>
            <a:ext cx="8905393" cy="577599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C938E0D-9FAE-4860-9958-64C3EE57089F}"/>
              </a:ext>
            </a:extLst>
          </p:cNvPr>
          <p:cNvSpPr/>
          <p:nvPr/>
        </p:nvSpPr>
        <p:spPr>
          <a:xfrm>
            <a:off x="4240775" y="122732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FA49D69-6005-40F3-95F6-DF138F297786}"/>
              </a:ext>
            </a:extLst>
          </p:cNvPr>
          <p:cNvSpPr/>
          <p:nvPr/>
        </p:nvSpPr>
        <p:spPr>
          <a:xfrm>
            <a:off x="10044418" y="5234729"/>
            <a:ext cx="878048" cy="310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1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B8E3724-C40E-4379-887D-B9B7E62EBE91}"/>
              </a:ext>
            </a:extLst>
          </p:cNvPr>
          <p:cNvSpPr/>
          <p:nvPr/>
        </p:nvSpPr>
        <p:spPr>
          <a:xfrm>
            <a:off x="4240775" y="122732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9B6E2A2-783F-40BF-A140-668AA7B1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28" y="645953"/>
            <a:ext cx="8749717" cy="564388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C1F28E1-60A7-4D05-AE0E-D1D8D47E1A0C}"/>
              </a:ext>
            </a:extLst>
          </p:cNvPr>
          <p:cNvSpPr/>
          <p:nvPr/>
        </p:nvSpPr>
        <p:spPr>
          <a:xfrm>
            <a:off x="9666914" y="4647500"/>
            <a:ext cx="1138106" cy="310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84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404FEB9-4602-4253-81F9-780E4C55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639" y="559393"/>
            <a:ext cx="8598715" cy="538840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13D5D97-86F0-4FE1-B9B0-3EBEF9C7988D}"/>
              </a:ext>
            </a:extLst>
          </p:cNvPr>
          <p:cNvSpPr/>
          <p:nvPr/>
        </p:nvSpPr>
        <p:spPr>
          <a:xfrm>
            <a:off x="4190441" y="36173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3666A96-3D32-4E20-B727-3F50D870A05D}"/>
              </a:ext>
            </a:extLst>
          </p:cNvPr>
          <p:cNvSpPr txBox="1"/>
          <p:nvPr/>
        </p:nvSpPr>
        <p:spPr>
          <a:xfrm>
            <a:off x="3498208" y="6143627"/>
            <a:ext cx="6115575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Selecionar Indicador da lista ou cadastrar novo</a:t>
            </a:r>
          </a:p>
        </p:txBody>
      </p:sp>
    </p:spTree>
    <p:extLst>
      <p:ext uri="{BB962C8B-B14F-4D97-AF65-F5344CB8AC3E}">
        <p14:creationId xmlns:p14="http://schemas.microsoft.com/office/powerpoint/2010/main" val="363651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523BFA3-FE4F-49E3-B973-57C55E6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501" y="656459"/>
            <a:ext cx="8699383" cy="554508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240C43C-AC57-4C94-ADC1-80F7AA75FC41}"/>
              </a:ext>
            </a:extLst>
          </p:cNvPr>
          <p:cNvSpPr/>
          <p:nvPr/>
        </p:nvSpPr>
        <p:spPr>
          <a:xfrm>
            <a:off x="4190441" y="36173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8B99C41-1BB2-4751-B02D-E5E64637AEC0}"/>
              </a:ext>
            </a:extLst>
          </p:cNvPr>
          <p:cNvSpPr/>
          <p:nvPr/>
        </p:nvSpPr>
        <p:spPr>
          <a:xfrm>
            <a:off x="8036652" y="4085438"/>
            <a:ext cx="742287" cy="310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44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1C1F854-7A8B-430E-B12A-B07D87B6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862" y="559393"/>
            <a:ext cx="8338657" cy="561070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77FB95B-DDA3-451B-B2C0-41C2FFD53588}"/>
              </a:ext>
            </a:extLst>
          </p:cNvPr>
          <p:cNvSpPr/>
          <p:nvPr/>
        </p:nvSpPr>
        <p:spPr>
          <a:xfrm>
            <a:off x="4190441" y="36173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4DA9356-FA66-48A9-8194-731AED935F5E}"/>
              </a:ext>
            </a:extLst>
          </p:cNvPr>
          <p:cNvSpPr/>
          <p:nvPr/>
        </p:nvSpPr>
        <p:spPr>
          <a:xfrm>
            <a:off x="8844793" y="5738069"/>
            <a:ext cx="1591112" cy="276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940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210F6A0-3C85-49D2-B68E-F63E34E8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355" y="559393"/>
            <a:ext cx="9233614" cy="543034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9469094-B3CD-4C69-BB2A-F5D67A4B2027}"/>
              </a:ext>
            </a:extLst>
          </p:cNvPr>
          <p:cNvSpPr/>
          <p:nvPr/>
        </p:nvSpPr>
        <p:spPr>
          <a:xfrm>
            <a:off x="4190441" y="36173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653AA730-C9A5-4D41-9729-70DB2A4B4368}"/>
              </a:ext>
            </a:extLst>
          </p:cNvPr>
          <p:cNvSpPr/>
          <p:nvPr/>
        </p:nvSpPr>
        <p:spPr>
          <a:xfrm rot="8950717">
            <a:off x="10993267" y="5136843"/>
            <a:ext cx="856002" cy="3568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8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EC6F79C-4B37-44E3-9520-A3A0F9A1930C}"/>
              </a:ext>
            </a:extLst>
          </p:cNvPr>
          <p:cNvSpPr/>
          <p:nvPr/>
        </p:nvSpPr>
        <p:spPr>
          <a:xfrm>
            <a:off x="2546758" y="258719"/>
            <a:ext cx="7644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BASE NORMATIVA – PLANO MUNICIPAL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2FFA3AA-B76F-4A02-ADA9-3373AB6048B2}"/>
              </a:ext>
            </a:extLst>
          </p:cNvPr>
          <p:cNvSpPr/>
          <p:nvPr/>
        </p:nvSpPr>
        <p:spPr>
          <a:xfrm>
            <a:off x="1532367" y="1012863"/>
            <a:ext cx="4020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Lei nº 8.080 (19/09/1990)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9E82C98-5BE3-48EF-8FCE-F69964CED9CA}"/>
              </a:ext>
            </a:extLst>
          </p:cNvPr>
          <p:cNvSpPr/>
          <p:nvPr/>
        </p:nvSpPr>
        <p:spPr>
          <a:xfrm>
            <a:off x="1770076" y="2136339"/>
            <a:ext cx="88503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Art. 15. A União, os Estados, o Distrito Federal e os Municípios exercerão, em seu âmbito administrativo, as seguintes atribuições: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[...] VIII - </a:t>
            </a:r>
            <a:r>
              <a:rPr lang="pt-BR" sz="2000" dirty="0">
                <a:solidFill>
                  <a:srgbClr val="FF0000"/>
                </a:solidFill>
              </a:rPr>
              <a:t>elaboração e atualização periódica do plano de saúde</a:t>
            </a:r>
            <a:r>
              <a:rPr lang="pt-BR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Art. 36. O processo de planejamento e orçamento do Sistema Único de Saúde (SUS) será ascendente, do nível local até o federal, </a:t>
            </a:r>
            <a:r>
              <a:rPr lang="pt-BR" sz="2000" b="1" dirty="0">
                <a:solidFill>
                  <a:srgbClr val="FF0000"/>
                </a:solidFill>
              </a:rPr>
              <a:t>ouvidos seus órgãos deliberativos</a:t>
            </a:r>
            <a:r>
              <a:rPr lang="pt-BR" sz="2000" dirty="0">
                <a:solidFill>
                  <a:srgbClr val="002060"/>
                </a:solidFill>
              </a:rPr>
              <a:t>, compatibilizando-se as necessidades da política de saúde com a disponibilidade de recursos em </a:t>
            </a:r>
            <a:r>
              <a:rPr lang="pt-BR" sz="2000" dirty="0">
                <a:solidFill>
                  <a:srgbClr val="FF0000"/>
                </a:solidFill>
              </a:rPr>
              <a:t>planos de saúde dos Municípios, dos Estados, do Distrito Federal e da União</a:t>
            </a:r>
            <a:r>
              <a:rPr lang="pt-BR" sz="20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25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A67FDFC-70BB-45AD-B95F-CBD2AFEEA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37" y="820919"/>
            <a:ext cx="9047570" cy="537448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9398DD4F-D479-4761-BD34-E1D66C82D0F5}"/>
              </a:ext>
            </a:extLst>
          </p:cNvPr>
          <p:cNvSpPr/>
          <p:nvPr/>
        </p:nvSpPr>
        <p:spPr>
          <a:xfrm>
            <a:off x="4190441" y="139380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EB41063-C68F-4C53-874B-C18344015AB1}"/>
              </a:ext>
            </a:extLst>
          </p:cNvPr>
          <p:cNvSpPr/>
          <p:nvPr/>
        </p:nvSpPr>
        <p:spPr>
          <a:xfrm>
            <a:off x="8120544" y="1400960"/>
            <a:ext cx="578840" cy="276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453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727948C-940D-4A4A-8B65-12DC9E7AB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474" y="838900"/>
            <a:ext cx="8590326" cy="541928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14068B3-08AE-4636-9BF3-E9943A2C197F}"/>
              </a:ext>
            </a:extLst>
          </p:cNvPr>
          <p:cNvSpPr/>
          <p:nvPr/>
        </p:nvSpPr>
        <p:spPr>
          <a:xfrm>
            <a:off x="4240775" y="214881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6A37CDF0-7095-42A9-AE0A-48BD14767258}"/>
              </a:ext>
            </a:extLst>
          </p:cNvPr>
          <p:cNvSpPr/>
          <p:nvPr/>
        </p:nvSpPr>
        <p:spPr>
          <a:xfrm rot="14335972">
            <a:off x="8424108" y="1872683"/>
            <a:ext cx="449010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24D38696-0230-4BC8-9284-5F6261B2EE67}"/>
              </a:ext>
            </a:extLst>
          </p:cNvPr>
          <p:cNvSpPr/>
          <p:nvPr/>
        </p:nvSpPr>
        <p:spPr>
          <a:xfrm rot="14335972">
            <a:off x="5556472" y="2587145"/>
            <a:ext cx="449010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1589699D-6F0B-4762-867C-7B9AF4C42A0F}"/>
              </a:ext>
            </a:extLst>
          </p:cNvPr>
          <p:cNvSpPr/>
          <p:nvPr/>
        </p:nvSpPr>
        <p:spPr>
          <a:xfrm rot="14335972">
            <a:off x="5769333" y="4044353"/>
            <a:ext cx="449010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7B6A6B7-E9ED-42E3-8F43-07A0B836FF56}"/>
              </a:ext>
            </a:extLst>
          </p:cNvPr>
          <p:cNvSpPr/>
          <p:nvPr/>
        </p:nvSpPr>
        <p:spPr>
          <a:xfrm>
            <a:off x="7902429" y="4764946"/>
            <a:ext cx="864066" cy="276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434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28CAD55-0A1C-4CCE-8DBD-FC42C63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90" y="922789"/>
            <a:ext cx="8528322" cy="52766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52C1CD3-B17C-4CAE-A1F7-9A08CEE831CE}"/>
              </a:ext>
            </a:extLst>
          </p:cNvPr>
          <p:cNvSpPr/>
          <p:nvPr/>
        </p:nvSpPr>
        <p:spPr>
          <a:xfrm>
            <a:off x="3972328" y="214881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84AF058-D1CF-44AC-B1B0-6AD3928C45B1}"/>
              </a:ext>
            </a:extLst>
          </p:cNvPr>
          <p:cNvSpPr/>
          <p:nvPr/>
        </p:nvSpPr>
        <p:spPr>
          <a:xfrm>
            <a:off x="7952487" y="1342239"/>
            <a:ext cx="578840" cy="3271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16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0013676-F7E8-4208-97D8-4147C96FF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61" y="579609"/>
            <a:ext cx="8883942" cy="569878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D5770CC-875F-4880-AB58-5DD62A4E4807}"/>
              </a:ext>
            </a:extLst>
          </p:cNvPr>
          <p:cNvSpPr/>
          <p:nvPr/>
        </p:nvSpPr>
        <p:spPr>
          <a:xfrm>
            <a:off x="3930383" y="56389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AF126A99-BF80-4B9F-939F-565E31178013}"/>
              </a:ext>
            </a:extLst>
          </p:cNvPr>
          <p:cNvSpPr/>
          <p:nvPr/>
        </p:nvSpPr>
        <p:spPr>
          <a:xfrm rot="16200000">
            <a:off x="9538883" y="4871423"/>
            <a:ext cx="449010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89A90312-3C29-443C-9144-316E3AE12D70}"/>
              </a:ext>
            </a:extLst>
          </p:cNvPr>
          <p:cNvSpPr/>
          <p:nvPr/>
        </p:nvSpPr>
        <p:spPr>
          <a:xfrm rot="16200000">
            <a:off x="10465429" y="4871423"/>
            <a:ext cx="449010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46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C38A542-D624-4A17-A73E-14FF55BD1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23" y="535546"/>
            <a:ext cx="9030921" cy="562197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431D5A-B60D-4AA8-AB39-519C41718076}"/>
              </a:ext>
            </a:extLst>
          </p:cNvPr>
          <p:cNvSpPr/>
          <p:nvPr/>
        </p:nvSpPr>
        <p:spPr>
          <a:xfrm>
            <a:off x="3972328" y="214881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</p:spTree>
    <p:extLst>
      <p:ext uri="{BB962C8B-B14F-4D97-AF65-F5344CB8AC3E}">
        <p14:creationId xmlns:p14="http://schemas.microsoft.com/office/powerpoint/2010/main" val="3993610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1AC0E03-DE61-4186-98EA-B3AD13D47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88" y="586310"/>
            <a:ext cx="9580227" cy="549570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0642087-C635-4B8F-A078-DF375C5B6D5B}"/>
              </a:ext>
            </a:extLst>
          </p:cNvPr>
          <p:cNvSpPr/>
          <p:nvPr/>
        </p:nvSpPr>
        <p:spPr>
          <a:xfrm>
            <a:off x="3997495" y="139380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343B9B0B-8652-4A55-AFE8-7F463F8ECBB8}"/>
              </a:ext>
            </a:extLst>
          </p:cNvPr>
          <p:cNvSpPr/>
          <p:nvPr/>
        </p:nvSpPr>
        <p:spPr>
          <a:xfrm rot="5400000">
            <a:off x="9933166" y="2631562"/>
            <a:ext cx="449010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54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AF33357-09A6-473F-AC2B-1F91A7AF7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24" y="679508"/>
            <a:ext cx="9043332" cy="55367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CC43CEC-B457-4C2A-99BA-066CC6373070}"/>
              </a:ext>
            </a:extLst>
          </p:cNvPr>
          <p:cNvSpPr/>
          <p:nvPr/>
        </p:nvSpPr>
        <p:spPr>
          <a:xfrm>
            <a:off x="3997495" y="139380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96A4A441-724C-4C5B-9E01-28F25530F794}"/>
              </a:ext>
            </a:extLst>
          </p:cNvPr>
          <p:cNvSpPr/>
          <p:nvPr/>
        </p:nvSpPr>
        <p:spPr>
          <a:xfrm>
            <a:off x="3997495" y="3202498"/>
            <a:ext cx="449010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358B46F-C04E-4166-90E6-AC4A513ABF40}"/>
              </a:ext>
            </a:extLst>
          </p:cNvPr>
          <p:cNvSpPr/>
          <p:nvPr/>
        </p:nvSpPr>
        <p:spPr>
          <a:xfrm>
            <a:off x="7927320" y="3506598"/>
            <a:ext cx="721730" cy="3271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5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14E269D-5861-4A9A-800D-D3163B15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861" y="556005"/>
            <a:ext cx="8607105" cy="574598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4260038-A2C0-4A64-8F39-3403C62C6EC3}"/>
              </a:ext>
            </a:extLst>
          </p:cNvPr>
          <p:cNvSpPr/>
          <p:nvPr/>
        </p:nvSpPr>
        <p:spPr>
          <a:xfrm>
            <a:off x="4333055" y="114213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</p:spTree>
    <p:extLst>
      <p:ext uri="{BB962C8B-B14F-4D97-AF65-F5344CB8AC3E}">
        <p14:creationId xmlns:p14="http://schemas.microsoft.com/office/powerpoint/2010/main" val="3020958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2E9BB68-66B1-4EAE-9A8E-3EA4A0650DF1}"/>
              </a:ext>
            </a:extLst>
          </p:cNvPr>
          <p:cNvSpPr/>
          <p:nvPr/>
        </p:nvSpPr>
        <p:spPr>
          <a:xfrm>
            <a:off x="3097299" y="515865"/>
            <a:ext cx="6867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TREINAMENTO COMPLETO DO DGMP – ACESSE </a:t>
            </a:r>
            <a:r>
              <a:rPr lang="pt-BR" sz="2800" b="1" dirty="0">
                <a:solidFill>
                  <a:srgbClr val="002060"/>
                </a:solidFill>
                <a:hlinkClick r:id="rId2"/>
              </a:rPr>
              <a:t>AQUI</a:t>
            </a:r>
            <a:r>
              <a:rPr lang="pt-BR" sz="2800" b="1" dirty="0">
                <a:solidFill>
                  <a:srgbClr val="002060"/>
                </a:solidFill>
              </a:rPr>
              <a:t> O MANUAL DO USUÁRIO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C0E77BE-31B9-4148-915A-7F7C5D2F0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098" y="1770135"/>
            <a:ext cx="3467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5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2348814" y="853338"/>
            <a:ext cx="8064896" cy="4608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Contatos: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COGEPLAN/SES/MS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 smtClean="0">
                <a:solidFill>
                  <a:srgbClr val="002060"/>
                </a:solidFill>
              </a:rPr>
              <a:t>apoiocogeplan@gmail.com</a:t>
            </a:r>
            <a:endParaRPr lang="pt-BR" sz="36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(67) 3318-1772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t-BR" sz="36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t-BR" sz="3600" b="1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</a:pP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5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3E8F697-05B9-4AC0-8509-C8CF36F07093}"/>
              </a:ext>
            </a:extLst>
          </p:cNvPr>
          <p:cNvSpPr/>
          <p:nvPr/>
        </p:nvSpPr>
        <p:spPr>
          <a:xfrm>
            <a:off x="1397867" y="1105142"/>
            <a:ext cx="4589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Decreto 7.508 (28/06/2011) 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F3518A2-BD39-4654-AD17-F41243183581}"/>
              </a:ext>
            </a:extLst>
          </p:cNvPr>
          <p:cNvSpPr/>
          <p:nvPr/>
        </p:nvSpPr>
        <p:spPr>
          <a:xfrm>
            <a:off x="1840926" y="1951565"/>
            <a:ext cx="89063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Art. 3º O </a:t>
            </a:r>
            <a:r>
              <a:rPr lang="pt-BR" sz="2000" b="1" dirty="0">
                <a:solidFill>
                  <a:srgbClr val="FF0000"/>
                </a:solidFill>
              </a:rPr>
              <a:t>Plano de Saúde</a:t>
            </a:r>
            <a:r>
              <a:rPr lang="pt-BR" sz="2000" dirty="0">
                <a:solidFill>
                  <a:srgbClr val="002060"/>
                </a:solidFill>
              </a:rPr>
              <a:t>, instrumento central de planejamento para definição e implementação de todas as iniciativas no âmbito da saúde de cada esfera da gestão do SUS para o </a:t>
            </a:r>
            <a:r>
              <a:rPr lang="pt-BR" sz="2000" dirty="0">
                <a:solidFill>
                  <a:srgbClr val="FF0000"/>
                </a:solidFill>
              </a:rPr>
              <a:t>período de quatro anos</a:t>
            </a:r>
            <a:r>
              <a:rPr lang="pt-BR" sz="2000" dirty="0">
                <a:solidFill>
                  <a:srgbClr val="002060"/>
                </a:solidFill>
              </a:rPr>
              <a:t>, explicita os compromissos do governo para o setor saúde e reflete, a partir da análise situacional, as necessidades de saúde da população e as peculiaridades próprias de cada esfera.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Art. 15. O processo de planejamento da saúde será ascendente e integrado, do nível local até o federal, </a:t>
            </a:r>
            <a:r>
              <a:rPr lang="pt-BR" sz="2000" dirty="0">
                <a:solidFill>
                  <a:srgbClr val="FF0000"/>
                </a:solidFill>
              </a:rPr>
              <a:t>ouvidos os respectivos Conselhos de Saúde</a:t>
            </a:r>
            <a:r>
              <a:rPr lang="pt-BR" sz="2000" dirty="0">
                <a:solidFill>
                  <a:srgbClr val="002060"/>
                </a:solidFill>
              </a:rPr>
              <a:t>, compatibilizando-se as necessidades das políticas de saúde com a disponibilidade de recursos financeiros.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1AE78C2-712D-4EEC-96E5-1DC6656DA8F4}"/>
              </a:ext>
            </a:extLst>
          </p:cNvPr>
          <p:cNvSpPr/>
          <p:nvPr/>
        </p:nvSpPr>
        <p:spPr>
          <a:xfrm>
            <a:off x="2546758" y="258719"/>
            <a:ext cx="7644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BASE NORMATIVA – PLANO MUNICIPAL DE SAÚDE</a:t>
            </a:r>
          </a:p>
        </p:txBody>
      </p:sp>
    </p:spTree>
    <p:extLst>
      <p:ext uri="{BB962C8B-B14F-4D97-AF65-F5344CB8AC3E}">
        <p14:creationId xmlns:p14="http://schemas.microsoft.com/office/powerpoint/2010/main" val="4094567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2348814" y="853338"/>
            <a:ext cx="8064896" cy="4608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CGAIG/DAI/SE/MS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cgaig@saude.gov.br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 err="1">
                <a:solidFill>
                  <a:srgbClr val="002060"/>
                </a:solidFill>
              </a:rPr>
              <a:t>Tel</a:t>
            </a:r>
            <a:r>
              <a:rPr lang="pt-BR" sz="3600" b="1" dirty="0">
                <a:solidFill>
                  <a:srgbClr val="002060"/>
                </a:solidFill>
              </a:rPr>
              <a:t>: (61) 3315 3442</a:t>
            </a:r>
          </a:p>
          <a:p>
            <a:pPr algn="just">
              <a:lnSpc>
                <a:spcPct val="110000"/>
              </a:lnSpc>
            </a:pP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8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3E8F697-05B9-4AC0-8509-C8CF36F07093}"/>
              </a:ext>
            </a:extLst>
          </p:cNvPr>
          <p:cNvSpPr/>
          <p:nvPr/>
        </p:nvSpPr>
        <p:spPr>
          <a:xfrm>
            <a:off x="1397867" y="1105142"/>
            <a:ext cx="629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Lei Complementar nº 141 (12/01/2012) 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F3518A2-BD39-4654-AD17-F41243183581}"/>
              </a:ext>
            </a:extLst>
          </p:cNvPr>
          <p:cNvSpPr/>
          <p:nvPr/>
        </p:nvSpPr>
        <p:spPr>
          <a:xfrm>
            <a:off x="1840926" y="1951565"/>
            <a:ext cx="8906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Art. 30. Os </a:t>
            </a:r>
            <a:r>
              <a:rPr lang="pt-BR" sz="2000" dirty="0">
                <a:solidFill>
                  <a:srgbClr val="FF0000"/>
                </a:solidFill>
              </a:rPr>
              <a:t>planos plurianuais</a:t>
            </a:r>
            <a:r>
              <a:rPr lang="pt-BR" sz="2000" dirty="0">
                <a:solidFill>
                  <a:srgbClr val="002060"/>
                </a:solidFill>
              </a:rPr>
              <a:t>, </a:t>
            </a:r>
            <a:r>
              <a:rPr lang="pt-BR" sz="2000" dirty="0">
                <a:solidFill>
                  <a:srgbClr val="FF0000"/>
                </a:solidFill>
              </a:rPr>
              <a:t>as leis de diretrizes orçamentárias</a:t>
            </a:r>
            <a:r>
              <a:rPr lang="pt-BR" sz="2000" dirty="0">
                <a:solidFill>
                  <a:srgbClr val="002060"/>
                </a:solidFill>
              </a:rPr>
              <a:t>, </a:t>
            </a:r>
            <a:r>
              <a:rPr lang="pt-BR" sz="2000" dirty="0">
                <a:solidFill>
                  <a:srgbClr val="FF0000"/>
                </a:solidFill>
              </a:rPr>
              <a:t>as leis orçamentárias</a:t>
            </a:r>
            <a:r>
              <a:rPr lang="pt-BR" sz="2000" dirty="0">
                <a:solidFill>
                  <a:srgbClr val="002060"/>
                </a:solidFill>
              </a:rPr>
              <a:t> e os planos de aplicação dos recursos dos fundos de saúde da União, dos Estados, do Distrito Federal e dos Municípios serão elaborados de modo a dar cumprimento ao disposto nesta Lei Complementar.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§ 1º O processo de planejamento e orçamento será ascendente e deverá partir das </a:t>
            </a:r>
            <a:r>
              <a:rPr lang="pt-BR" sz="2000" dirty="0">
                <a:solidFill>
                  <a:srgbClr val="FF0000"/>
                </a:solidFill>
              </a:rPr>
              <a:t>necessidades de saúde da população em cada região, com base no perfil epidemiológico, demográfico e socioeconômico, para definir as metas anuais de atenção integral à saúde e estimar os respectivos custos</a:t>
            </a:r>
            <a:r>
              <a:rPr lang="pt-BR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1AE78C2-712D-4EEC-96E5-1DC6656DA8F4}"/>
              </a:ext>
            </a:extLst>
          </p:cNvPr>
          <p:cNvSpPr/>
          <p:nvPr/>
        </p:nvSpPr>
        <p:spPr>
          <a:xfrm>
            <a:off x="2546758" y="258719"/>
            <a:ext cx="7644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BASE NORMATIVA – PLANO MUNICIPAL DE SAÚDE</a:t>
            </a:r>
          </a:p>
        </p:txBody>
      </p:sp>
    </p:spTree>
    <p:extLst>
      <p:ext uri="{BB962C8B-B14F-4D97-AF65-F5344CB8AC3E}">
        <p14:creationId xmlns:p14="http://schemas.microsoft.com/office/powerpoint/2010/main" val="162180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3E8F697-05B9-4AC0-8509-C8CF36F07093}"/>
              </a:ext>
            </a:extLst>
          </p:cNvPr>
          <p:cNvSpPr/>
          <p:nvPr/>
        </p:nvSpPr>
        <p:spPr>
          <a:xfrm>
            <a:off x="1397867" y="1105142"/>
            <a:ext cx="6748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Portaria de Consolidação nº 1 (28/09/2017)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F3518A2-BD39-4654-AD17-F41243183581}"/>
              </a:ext>
            </a:extLst>
          </p:cNvPr>
          <p:cNvSpPr/>
          <p:nvPr/>
        </p:nvSpPr>
        <p:spPr>
          <a:xfrm>
            <a:off x="1840926" y="1951565"/>
            <a:ext cx="8906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</a:rPr>
              <a:t>Art. 96 - O </a:t>
            </a:r>
            <a:r>
              <a:rPr lang="pt-BR" sz="2000" dirty="0">
                <a:solidFill>
                  <a:srgbClr val="FF0000"/>
                </a:solidFill>
              </a:rPr>
              <a:t>Plano de Saúde</a:t>
            </a:r>
            <a:r>
              <a:rPr lang="pt-BR" sz="2000" dirty="0">
                <a:solidFill>
                  <a:srgbClr val="002060"/>
                </a:solidFill>
              </a:rPr>
              <a:t>, instrumento central de planejamento para definição e implementação de todas as iniciativas no âmbito da saúde de cada esfera da gestão do SUS para o período de </a:t>
            </a:r>
            <a:r>
              <a:rPr lang="pt-BR" sz="2000" dirty="0">
                <a:solidFill>
                  <a:srgbClr val="FF0000"/>
                </a:solidFill>
              </a:rPr>
              <a:t>quatro anos</a:t>
            </a:r>
            <a:r>
              <a:rPr lang="pt-BR" sz="2000" dirty="0">
                <a:solidFill>
                  <a:srgbClr val="002060"/>
                </a:solidFill>
              </a:rPr>
              <a:t>, explicita os compromissos do governo para o setor saúde e reflete, a partir da análise situacional, as necessidades de saúde da população e as peculiaridades próprias de cada esfera. </a:t>
            </a:r>
          </a:p>
          <a:p>
            <a:pPr algn="just"/>
            <a:endParaRPr lang="pt-BR" sz="2000" dirty="0">
              <a:solidFill>
                <a:srgbClr val="002060"/>
              </a:solidFill>
            </a:endParaRP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§ 3º </a:t>
            </a:r>
            <a:r>
              <a:rPr lang="pt-BR" sz="2000" dirty="0">
                <a:solidFill>
                  <a:srgbClr val="FF0000"/>
                </a:solidFill>
              </a:rPr>
              <a:t>A elaboração do Plano de Saúde será orientada pelas necessidades de saúde da população, considerando: </a:t>
            </a:r>
            <a:r>
              <a:rPr lang="pt-BR" sz="2000" b="1" dirty="0">
                <a:solidFill>
                  <a:srgbClr val="FF0000"/>
                </a:solidFill>
              </a:rPr>
              <a:t>I</a:t>
            </a:r>
            <a:r>
              <a:rPr lang="pt-BR" sz="2000" dirty="0">
                <a:solidFill>
                  <a:srgbClr val="FF0000"/>
                </a:solidFill>
              </a:rPr>
              <a:t> - análise situacional; </a:t>
            </a:r>
            <a:r>
              <a:rPr lang="pt-BR" sz="2000" b="1" dirty="0">
                <a:solidFill>
                  <a:srgbClr val="FF0000"/>
                </a:solidFill>
              </a:rPr>
              <a:t>II</a:t>
            </a:r>
            <a:r>
              <a:rPr lang="pt-BR" sz="2000" dirty="0">
                <a:solidFill>
                  <a:srgbClr val="FF0000"/>
                </a:solidFill>
              </a:rPr>
              <a:t> - definição das diretrizes, objetivos, metas e indicadores; e </a:t>
            </a:r>
            <a:r>
              <a:rPr lang="pt-BR" sz="2000" b="1" dirty="0">
                <a:solidFill>
                  <a:srgbClr val="FF0000"/>
                </a:solidFill>
              </a:rPr>
              <a:t>III</a:t>
            </a:r>
            <a:r>
              <a:rPr lang="pt-BR" sz="2000" dirty="0">
                <a:solidFill>
                  <a:srgbClr val="FF0000"/>
                </a:solidFill>
              </a:rPr>
              <a:t> - o processo de monitoramento e avaliação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1AE78C2-712D-4EEC-96E5-1DC6656DA8F4}"/>
              </a:ext>
            </a:extLst>
          </p:cNvPr>
          <p:cNvSpPr/>
          <p:nvPr/>
        </p:nvSpPr>
        <p:spPr>
          <a:xfrm>
            <a:off x="2546758" y="258719"/>
            <a:ext cx="7644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BASE NORMATIVA – PLANO MUNICIPAL DE SAÚDE</a:t>
            </a:r>
          </a:p>
        </p:txBody>
      </p:sp>
    </p:spTree>
    <p:extLst>
      <p:ext uri="{BB962C8B-B14F-4D97-AF65-F5344CB8AC3E}">
        <p14:creationId xmlns:p14="http://schemas.microsoft.com/office/powerpoint/2010/main" val="189834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8F68BCC-C810-474A-9418-CAB8B17FACCB}"/>
              </a:ext>
            </a:extLst>
          </p:cNvPr>
          <p:cNvSpPr/>
          <p:nvPr/>
        </p:nvSpPr>
        <p:spPr>
          <a:xfrm>
            <a:off x="2000842" y="927351"/>
            <a:ext cx="862388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Diretrizes: </a:t>
            </a:r>
            <a:r>
              <a:rPr lang="pt-BR" dirty="0">
                <a:solidFill>
                  <a:srgbClr val="002060"/>
                </a:solidFill>
              </a:rPr>
              <a:t>Expressam ideais de realização e orientam escolhas estratégicas e prioritárias. Devem ser definidas em função das características epidemiológicas, da organização dos serviços, do sistema de saúde e dos marcos da Política de Saúde. 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Objetivos: </a:t>
            </a:r>
            <a:r>
              <a:rPr lang="pt-BR" dirty="0">
                <a:solidFill>
                  <a:srgbClr val="002060"/>
                </a:solidFill>
              </a:rPr>
              <a:t>Expressam resultados desejados, refletindo as situações a serem alteradas pela implementação de estratégias e ações. Declaram e comunicam os aspectos da realidade que serão submetidos a intervenções diretas, permitindo a agregação de um conjunto de iniciativas gestoras de formulação coordenada. Referem-se à declaração “do que se quer” ao final do período considerado. 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Metas: </a:t>
            </a:r>
            <a:r>
              <a:rPr lang="pt-BR" dirty="0">
                <a:solidFill>
                  <a:srgbClr val="002060"/>
                </a:solidFill>
              </a:rPr>
              <a:t>Expressam a medida de alcance do Objetivo. Um mesmo Objetivo pode apresentar mais de uma meta em função da relevância destas para o seu alcance, ao mesmo tempo em que é recomendável estabelecer metas que expressem os desafios a serem enfrentados. 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Indicadores: </a:t>
            </a:r>
            <a:r>
              <a:rPr lang="pt-BR" dirty="0">
                <a:solidFill>
                  <a:srgbClr val="002060"/>
                </a:solidFill>
              </a:rPr>
              <a:t>Conjunto de parâmetros que permite identificar, mensurar, acompanhar e comunicar, de forma simples, a evolução de determinado aspecto da intervenção proposta. Devem ser passíveis de apuração periódica, de forma a possibilitar a avaliação da intervenção. Fonte: Manual de Planejamento no SUS, 2016.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205F96-E9EA-43CB-9A92-883E42C9E000}"/>
              </a:ext>
            </a:extLst>
          </p:cNvPr>
          <p:cNvSpPr/>
          <p:nvPr/>
        </p:nvSpPr>
        <p:spPr>
          <a:xfrm>
            <a:off x="3972986" y="258719"/>
            <a:ext cx="4791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PRINCIPAIS CONCEITOS - DOMI</a:t>
            </a:r>
          </a:p>
        </p:txBody>
      </p:sp>
    </p:spTree>
    <p:extLst>
      <p:ext uri="{BB962C8B-B14F-4D97-AF65-F5344CB8AC3E}">
        <p14:creationId xmlns:p14="http://schemas.microsoft.com/office/powerpoint/2010/main" val="115807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3D3C621-6DA8-43FE-81C7-4BDF2C2D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451" y="1148418"/>
            <a:ext cx="9039225" cy="47625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DCAF761-A8CE-4727-9EE6-26169340D206}"/>
              </a:ext>
            </a:extLst>
          </p:cNvPr>
          <p:cNvSpPr/>
          <p:nvPr/>
        </p:nvSpPr>
        <p:spPr>
          <a:xfrm>
            <a:off x="4074708" y="258719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</p:spTree>
    <p:extLst>
      <p:ext uri="{BB962C8B-B14F-4D97-AF65-F5344CB8AC3E}">
        <p14:creationId xmlns:p14="http://schemas.microsoft.com/office/powerpoint/2010/main" val="231251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5EB956B-A854-4DF2-BF9A-1D14BC1BD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141" y="662730"/>
            <a:ext cx="8390957" cy="564159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411895C-95CC-47CD-BE71-4CF22AF6654B}"/>
              </a:ext>
            </a:extLst>
          </p:cNvPr>
          <p:cNvSpPr/>
          <p:nvPr/>
        </p:nvSpPr>
        <p:spPr>
          <a:xfrm>
            <a:off x="4240775" y="139510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EE7316AC-6E4C-45FD-99E4-FA694BA1EA53}"/>
              </a:ext>
            </a:extLst>
          </p:cNvPr>
          <p:cNvSpPr/>
          <p:nvPr/>
        </p:nvSpPr>
        <p:spPr>
          <a:xfrm>
            <a:off x="2600588" y="2722796"/>
            <a:ext cx="186235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146D235-02EC-4DEA-BD3F-E115FFD826B7}"/>
              </a:ext>
            </a:extLst>
          </p:cNvPr>
          <p:cNvSpPr txBox="1"/>
          <p:nvPr/>
        </p:nvSpPr>
        <p:spPr>
          <a:xfrm>
            <a:off x="4941117" y="5981160"/>
            <a:ext cx="3187816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ATENÇÃO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AMBIENTE DE TREINAMENTO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87D9D0C5-F219-4F0C-A6E2-E65A4096515F}"/>
              </a:ext>
            </a:extLst>
          </p:cNvPr>
          <p:cNvSpPr/>
          <p:nvPr/>
        </p:nvSpPr>
        <p:spPr>
          <a:xfrm rot="5400000">
            <a:off x="9787223" y="2712376"/>
            <a:ext cx="592461" cy="352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4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808D2E0-5CEC-4381-A730-9064FD8B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64" y="765313"/>
            <a:ext cx="9172575" cy="48387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FBC7F1E-73A3-4C65-9967-785FFBC481FA}"/>
              </a:ext>
            </a:extLst>
          </p:cNvPr>
          <p:cNvSpPr/>
          <p:nvPr/>
        </p:nvSpPr>
        <p:spPr>
          <a:xfrm>
            <a:off x="4240775" y="139510"/>
            <a:ext cx="458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PLANO MUNICIPAL DE SAÚDE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DAB96753-9B4E-4B83-8E9D-4899FFFB05C5}"/>
              </a:ext>
            </a:extLst>
          </p:cNvPr>
          <p:cNvSpPr/>
          <p:nvPr/>
        </p:nvSpPr>
        <p:spPr>
          <a:xfrm rot="16200000">
            <a:off x="2489954" y="5191210"/>
            <a:ext cx="405821" cy="2516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A9F80E78-D462-4417-B834-471079C46078}"/>
              </a:ext>
            </a:extLst>
          </p:cNvPr>
          <p:cNvSpPr/>
          <p:nvPr/>
        </p:nvSpPr>
        <p:spPr>
          <a:xfrm rot="16200000">
            <a:off x="3037755" y="5191210"/>
            <a:ext cx="405821" cy="2516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A7AD9368-80F1-4B69-9ABB-65C8727D0748}"/>
              </a:ext>
            </a:extLst>
          </p:cNvPr>
          <p:cNvSpPr/>
          <p:nvPr/>
        </p:nvSpPr>
        <p:spPr>
          <a:xfrm rot="5400000">
            <a:off x="10445374" y="4578319"/>
            <a:ext cx="547038" cy="3568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80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858</Words>
  <Application>Microsoft Office PowerPoint</Application>
  <PresentationFormat>Personalizar</PresentationFormat>
  <Paragraphs>76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FSB - Andre Luis Sousa Cardoso</dc:creator>
  <cp:lastModifiedBy>Vanessa Rosa Prado</cp:lastModifiedBy>
  <cp:revision>138</cp:revision>
  <dcterms:created xsi:type="dcterms:W3CDTF">2019-01-17T17:14:42Z</dcterms:created>
  <dcterms:modified xsi:type="dcterms:W3CDTF">2019-05-17T15:49:58Z</dcterms:modified>
</cp:coreProperties>
</file>