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483" r:id="rId3"/>
    <p:sldId id="492" r:id="rId4"/>
    <p:sldId id="509" r:id="rId5"/>
    <p:sldId id="508" r:id="rId6"/>
    <p:sldId id="511" r:id="rId7"/>
    <p:sldId id="513" r:id="rId8"/>
    <p:sldId id="514" r:id="rId9"/>
    <p:sldId id="515" r:id="rId10"/>
    <p:sldId id="516" r:id="rId11"/>
    <p:sldId id="512" r:id="rId12"/>
    <p:sldId id="517" r:id="rId13"/>
    <p:sldId id="518" r:id="rId14"/>
    <p:sldId id="519" r:id="rId15"/>
    <p:sldId id="520" r:id="rId16"/>
    <p:sldId id="521" r:id="rId17"/>
    <p:sldId id="522" r:id="rId18"/>
    <p:sldId id="523" r:id="rId19"/>
    <p:sldId id="524" r:id="rId20"/>
    <p:sldId id="542" r:id="rId21"/>
    <p:sldId id="543" r:id="rId22"/>
    <p:sldId id="345" r:id="rId23"/>
    <p:sldId id="259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285"/>
    <a:srgbClr val="575656"/>
    <a:srgbClr val="005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21" autoAdjust="0"/>
    <p:restoredTop sz="94660"/>
  </p:normalViewPr>
  <p:slideViewPr>
    <p:cSldViewPr snapToGrid="0">
      <p:cViewPr varScale="1">
        <p:scale>
          <a:sx n="92" d="100"/>
          <a:sy n="92" d="100"/>
        </p:scale>
        <p:origin x="-216" y="-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648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F3722-22B7-472B-B4F6-2B17527B1592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F44DC-344B-4599-A232-031C06871C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8570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Pass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238572" y="3023962"/>
            <a:ext cx="6548926" cy="1217011"/>
          </a:xfrm>
        </p:spPr>
        <p:txBody>
          <a:bodyPr anchor="ctr">
            <a:normAutofit/>
          </a:bodyPr>
          <a:lstStyle>
            <a:lvl1pPr algn="r">
              <a:defRPr sz="3600" b="1"/>
            </a:lvl1pPr>
          </a:lstStyle>
          <a:p>
            <a:r>
              <a:rPr lang="pt-BR" dirty="0"/>
              <a:t>Editar o título mestre (</a:t>
            </a:r>
            <a:r>
              <a:rPr lang="pt-BR" dirty="0" err="1"/>
              <a:t>verdana</a:t>
            </a:r>
            <a:r>
              <a:rPr lang="pt-BR" dirty="0"/>
              <a:t> 36pt)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238573" y="4461915"/>
            <a:ext cx="6548926" cy="103028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200">
                <a:solidFill>
                  <a:srgbClr val="80828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Editar o estilo do subtítulo Mestre </a:t>
            </a:r>
            <a:br>
              <a:rPr lang="pt-BR" dirty="0"/>
            </a:br>
            <a:r>
              <a:rPr lang="pt-BR" dirty="0"/>
              <a:t>(</a:t>
            </a:r>
            <a:r>
              <a:rPr lang="pt-BR" dirty="0" err="1"/>
              <a:t>verdana</a:t>
            </a:r>
            <a:r>
              <a:rPr lang="pt-BR" dirty="0"/>
              <a:t> 22pt)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9101-3CB4-468B-8273-A267EEBA2595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7478-DED3-4DF3-87D3-380884518D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362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Clique para editar o título mestre (</a:t>
            </a:r>
            <a:r>
              <a:rPr lang="pt-BR" dirty="0" err="1"/>
              <a:t>verdana</a:t>
            </a:r>
            <a:r>
              <a:rPr lang="pt-BR" dirty="0"/>
              <a:t> 28pt)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indent="-228600">
              <a:buClr>
                <a:srgbClr val="005321"/>
              </a:buClr>
              <a:buFontTx/>
              <a:buBlip>
                <a:blip r:embed="rId2"/>
              </a:buBlip>
              <a:defRPr/>
            </a:lvl1pPr>
            <a:lvl2pPr marL="685800" indent="-228600">
              <a:buClr>
                <a:srgbClr val="005321"/>
              </a:buClr>
              <a:buFontTx/>
              <a:buBlip>
                <a:blip r:embed="rId2"/>
              </a:buBlip>
              <a:defRPr/>
            </a:lvl2pPr>
            <a:lvl3pPr marL="1143000" indent="-228600">
              <a:buClr>
                <a:srgbClr val="005321"/>
              </a:buClr>
              <a:buFontTx/>
              <a:buBlip>
                <a:blip r:embed="rId2"/>
              </a:buBlip>
              <a:defRPr/>
            </a:lvl3pPr>
            <a:lvl4pPr marL="1600200" indent="-228600">
              <a:buClr>
                <a:srgbClr val="005321"/>
              </a:buClr>
              <a:buFontTx/>
              <a:buBlip>
                <a:blip r:embed="rId2"/>
              </a:buBlip>
              <a:defRPr/>
            </a:lvl4pPr>
            <a:lvl5pPr marL="2057400" indent="-228600">
              <a:buClr>
                <a:srgbClr val="005321"/>
              </a:buCl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pt-BR" dirty="0"/>
              <a:t>Editar estilos de texto Mestre (</a:t>
            </a:r>
            <a:r>
              <a:rPr lang="pt-BR" dirty="0" err="1"/>
              <a:t>verdana</a:t>
            </a:r>
            <a:r>
              <a:rPr lang="pt-BR" dirty="0"/>
              <a:t> 20pt)</a:t>
            </a:r>
          </a:p>
          <a:p>
            <a:pPr lvl="1"/>
            <a:r>
              <a:rPr lang="pt-BR" dirty="0"/>
              <a:t>Segundo nível (</a:t>
            </a:r>
            <a:r>
              <a:rPr lang="pt-BR" dirty="0" err="1"/>
              <a:t>verdana</a:t>
            </a:r>
            <a:r>
              <a:rPr lang="pt-BR" dirty="0"/>
              <a:t> 18pt)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9101-3CB4-468B-8273-A267EEBA2595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7478-DED3-4DF3-87D3-380884518D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02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978438" cy="1930770"/>
          </a:xfrm>
        </p:spPr>
        <p:txBody>
          <a:bodyPr anchor="b">
            <a:normAutofit/>
          </a:bodyPr>
          <a:lstStyle>
            <a:lvl1pPr algn="ctr">
              <a:defRPr sz="5000" baseline="0"/>
            </a:lvl1pPr>
          </a:lstStyle>
          <a:p>
            <a:r>
              <a:rPr lang="pt-BR" dirty="0"/>
              <a:t>Clique para editar o título mestre (</a:t>
            </a:r>
            <a:r>
              <a:rPr lang="pt-BR" dirty="0" err="1"/>
              <a:t>verdana</a:t>
            </a:r>
            <a:r>
              <a:rPr lang="pt-BR" dirty="0"/>
              <a:t> 50 </a:t>
            </a:r>
            <a:r>
              <a:rPr lang="pt-BR" dirty="0" err="1"/>
              <a:t>pt</a:t>
            </a:r>
            <a:r>
              <a:rPr lang="pt-BR" dirty="0"/>
              <a:t>)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3880162"/>
            <a:ext cx="10978438" cy="17942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 (</a:t>
            </a:r>
            <a:r>
              <a:rPr lang="pt-BR" dirty="0" err="1"/>
              <a:t>verdana</a:t>
            </a:r>
            <a:r>
              <a:rPr lang="pt-BR" dirty="0"/>
              <a:t> 24 </a:t>
            </a:r>
            <a:r>
              <a:rPr lang="pt-BR" dirty="0" err="1"/>
              <a:t>pt</a:t>
            </a:r>
            <a:r>
              <a:rPr lang="pt-BR" dirty="0"/>
              <a:t>)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9101-3CB4-468B-8273-A267EEBA2595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7478-DED3-4DF3-87D3-380884518D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936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196538"/>
            <a:ext cx="10950558" cy="991327"/>
          </a:xfrm>
        </p:spPr>
        <p:txBody>
          <a:bodyPr anchor="ctr"/>
          <a:lstStyle>
            <a:lvl1pPr>
              <a:defRPr sz="3200" baseline="0"/>
            </a:lvl1pPr>
          </a:lstStyle>
          <a:p>
            <a:r>
              <a:rPr lang="pt-BR" dirty="0"/>
              <a:t>Editar o título mestre (</a:t>
            </a:r>
            <a:r>
              <a:rPr lang="pt-BR" dirty="0" err="1"/>
              <a:t>verdana</a:t>
            </a:r>
            <a:r>
              <a:rPr lang="pt-BR" dirty="0"/>
              <a:t> 32pt)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186625" y="1444239"/>
            <a:ext cx="5603721" cy="44247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444238"/>
            <a:ext cx="5108085" cy="442474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 </a:t>
            </a:r>
            <a:br>
              <a:rPr lang="pt-BR" dirty="0"/>
            </a:br>
            <a:r>
              <a:rPr lang="pt-BR" dirty="0"/>
              <a:t>(</a:t>
            </a:r>
            <a:r>
              <a:rPr lang="pt-BR" dirty="0" err="1"/>
              <a:t>verdana</a:t>
            </a:r>
            <a:r>
              <a:rPr lang="pt-BR" dirty="0"/>
              <a:t> 18pt)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9101-3CB4-468B-8273-A267EEBA2595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7478-DED3-4DF3-87D3-380884518D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99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Coluna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Clique para editar o título mestre 2 colunas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358781"/>
            <a:ext cx="5181600" cy="4818182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654324" y="1358781"/>
            <a:ext cx="5181600" cy="4818182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9101-3CB4-468B-8273-A267EEBA2595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7478-DED3-4DF3-87D3-380884518D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37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202756"/>
            <a:ext cx="10953408" cy="1070568"/>
          </a:xfrm>
        </p:spPr>
        <p:txBody>
          <a:bodyPr/>
          <a:lstStyle/>
          <a:p>
            <a:r>
              <a:rPr lang="pt-BR" dirty="0"/>
              <a:t>Clique para editar o título mestre (</a:t>
            </a:r>
            <a:r>
              <a:rPr lang="pt-BR" dirty="0" err="1"/>
              <a:t>verdana</a:t>
            </a:r>
            <a:r>
              <a:rPr lang="pt-BR" dirty="0"/>
              <a:t> 28pt)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290416"/>
            <a:ext cx="515778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8082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 (</a:t>
            </a:r>
            <a:r>
              <a:rPr lang="pt-BR" dirty="0" err="1"/>
              <a:t>verdana</a:t>
            </a:r>
            <a:r>
              <a:rPr lang="pt-BR" dirty="0"/>
              <a:t> 24pt)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204815"/>
            <a:ext cx="5157787" cy="3657600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610008" y="1290416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8082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 (</a:t>
            </a:r>
            <a:r>
              <a:rPr lang="pt-BR" dirty="0" err="1"/>
              <a:t>verdana</a:t>
            </a:r>
            <a:r>
              <a:rPr lang="pt-BR" dirty="0"/>
              <a:t> 24pt)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10008" y="2204815"/>
            <a:ext cx="5183188" cy="3657600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9101-3CB4-468B-8273-A267EEBA2595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7478-DED3-4DF3-87D3-380884518D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18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9101-3CB4-468B-8273-A267EEBA2595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7478-DED3-4DF3-87D3-380884518D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34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de fech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9101-3CB4-468B-8273-A267EEBA2595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7478-DED3-4DF3-87D3-380884518D69}" type="slidenum">
              <a:rPr lang="pt-BR" smtClean="0"/>
              <a:t>‹nº›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8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199" y="168573"/>
            <a:ext cx="10997725" cy="1079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Editar o título mestre (</a:t>
            </a:r>
            <a:r>
              <a:rPr lang="pt-BR" dirty="0" err="1"/>
              <a:t>verdana</a:t>
            </a:r>
            <a:r>
              <a:rPr lang="pt-BR" dirty="0"/>
              <a:t> 28pt)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199" y="1416260"/>
            <a:ext cx="10997725" cy="4641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 (</a:t>
            </a:r>
            <a:r>
              <a:rPr lang="pt-BR" dirty="0" err="1"/>
              <a:t>verdana</a:t>
            </a:r>
            <a:r>
              <a:rPr lang="pt-BR" dirty="0"/>
              <a:t> 20pt)</a:t>
            </a:r>
          </a:p>
          <a:p>
            <a:pPr lvl="1"/>
            <a:r>
              <a:rPr lang="pt-BR" dirty="0"/>
              <a:t>Segundo nível (</a:t>
            </a:r>
            <a:r>
              <a:rPr lang="pt-BR" dirty="0" err="1"/>
              <a:t>verdana</a:t>
            </a:r>
            <a:r>
              <a:rPr lang="pt-BR" dirty="0"/>
              <a:t> 18pt)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61913"/>
            <a:ext cx="1503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89101-3CB4-468B-8273-A267EEBA2595}" type="datetimeFigureOut">
              <a:rPr lang="pt-BR" smtClean="0"/>
              <a:t>17/05/2019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517448" y="6361913"/>
            <a:ext cx="5207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870676" y="6361913"/>
            <a:ext cx="5497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A7478-DED3-4DF3-87D3-380884518D6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135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  <p:sldLayoutId id="2147483652" r:id="rId5"/>
    <p:sldLayoutId id="2147483653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80828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Tx/>
        <a:buBlip>
          <a:blip r:embed="rId11"/>
        </a:buBlip>
        <a:defRPr sz="2000" kern="1200">
          <a:solidFill>
            <a:srgbClr val="80828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Tx/>
        <a:buBlip>
          <a:blip r:embed="rId11"/>
        </a:buBlip>
        <a:defRPr sz="1800" kern="1200">
          <a:solidFill>
            <a:srgbClr val="80828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Tx/>
        <a:buBlip>
          <a:blip r:embed="rId11"/>
        </a:buBlip>
        <a:defRPr sz="1600" kern="1200">
          <a:solidFill>
            <a:srgbClr val="80828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Tx/>
        <a:buBlip>
          <a:blip r:embed="rId11"/>
        </a:buBlip>
        <a:defRPr sz="1600" kern="1200">
          <a:solidFill>
            <a:srgbClr val="80828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Tx/>
        <a:buBlip>
          <a:blip r:embed="rId11"/>
        </a:buBlip>
        <a:defRPr sz="1600" kern="1200">
          <a:solidFill>
            <a:srgbClr val="80828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saude.ms.gov.br/wp-content/uploads/2019/01/Manual_DGMP.pdf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98103" y="696435"/>
            <a:ext cx="114086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i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DigiSUS Gestor – Módulo Planejamento</a:t>
            </a:r>
            <a:endParaRPr lang="pt-BR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255479" y="36921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CB569F3-6B61-49CD-961F-80131AFD672D}"/>
              </a:ext>
            </a:extLst>
          </p:cNvPr>
          <p:cNvSpPr/>
          <p:nvPr/>
        </p:nvSpPr>
        <p:spPr>
          <a:xfrm>
            <a:off x="1016321" y="2750395"/>
            <a:ext cx="10016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FUNCIONALIDADE: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PROGRAMAÇÃO ANUAL DE SAÚDE (PAS)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INSERÇÃO DAS AÇÕES E ORÇAMENTO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76021875-10AC-4678-BCF5-7FBD5339F79F}"/>
              </a:ext>
            </a:extLst>
          </p:cNvPr>
          <p:cNvSpPr/>
          <p:nvPr/>
        </p:nvSpPr>
        <p:spPr>
          <a:xfrm>
            <a:off x="2315706" y="4976625"/>
            <a:ext cx="7973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Seção de Apoio Institucional e Articulação Federativa – SEINSF/NEMS/MS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Núcleo Estadual do Ministério da Saúde no Mato Grosso do Sul - NEMS/MS 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Maio de 2019 </a:t>
            </a:r>
            <a:endParaRPr lang="pt-BR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84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F8205143-2DA8-40CF-87DB-3471BCBCE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719" y="383458"/>
            <a:ext cx="5205108" cy="624348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F79F14AF-3BE8-493B-A389-C621FB613D51}"/>
              </a:ext>
            </a:extLst>
          </p:cNvPr>
          <p:cNvSpPr/>
          <p:nvPr/>
        </p:nvSpPr>
        <p:spPr>
          <a:xfrm rot="5400000">
            <a:off x="8379847" y="2619239"/>
            <a:ext cx="5347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PROGRAMAÇÃO ANUAL DE SAÚDE</a:t>
            </a: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xmlns="" id="{8E3B0690-F6D0-4E84-B11E-25C957B5023E}"/>
              </a:ext>
            </a:extLst>
          </p:cNvPr>
          <p:cNvSpPr/>
          <p:nvPr/>
        </p:nvSpPr>
        <p:spPr>
          <a:xfrm rot="8533963">
            <a:off x="9125137" y="5925156"/>
            <a:ext cx="816078" cy="2458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75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A0DA6258-9CA0-44E2-92C5-8F1B5ABF8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009" y="550606"/>
            <a:ext cx="6633049" cy="630739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AEC21F87-B382-4D1E-8CC8-FB0A91A843F1}"/>
              </a:ext>
            </a:extLst>
          </p:cNvPr>
          <p:cNvSpPr/>
          <p:nvPr/>
        </p:nvSpPr>
        <p:spPr>
          <a:xfrm>
            <a:off x="4146948" y="102181"/>
            <a:ext cx="5347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PROGRAMAÇÃO ANUAL DE SAÚDE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B7B2FD0A-F668-4709-8D68-67C85657CCC1}"/>
              </a:ext>
            </a:extLst>
          </p:cNvPr>
          <p:cNvSpPr/>
          <p:nvPr/>
        </p:nvSpPr>
        <p:spPr>
          <a:xfrm>
            <a:off x="8603225" y="1950599"/>
            <a:ext cx="1081549" cy="4484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6383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F5BD6C2-0AB3-4E1A-B33E-77F82381B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885" y="0"/>
            <a:ext cx="7216876" cy="6430297"/>
          </a:xfrm>
          <a:prstGeom prst="rect">
            <a:avLst/>
          </a:prstGeom>
        </p:spPr>
      </p:pic>
      <p:sp>
        <p:nvSpPr>
          <p:cNvPr id="3" name="Seta: para a Direita 2">
            <a:extLst>
              <a:ext uri="{FF2B5EF4-FFF2-40B4-BE49-F238E27FC236}">
                <a16:creationId xmlns:a16="http://schemas.microsoft.com/office/drawing/2014/main" xmlns="" id="{0DC5BC78-04A9-4318-8DD3-88C695809C06}"/>
              </a:ext>
            </a:extLst>
          </p:cNvPr>
          <p:cNvSpPr/>
          <p:nvPr/>
        </p:nvSpPr>
        <p:spPr>
          <a:xfrm>
            <a:off x="7994427" y="6184490"/>
            <a:ext cx="816078" cy="2458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42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C2BBBA75-2831-4AAE-9199-0E2CCED71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902" y="625401"/>
            <a:ext cx="8013260" cy="553394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AC43AA58-6B1A-4659-B930-FB0AFEB32E3E}"/>
              </a:ext>
            </a:extLst>
          </p:cNvPr>
          <p:cNvSpPr/>
          <p:nvPr/>
        </p:nvSpPr>
        <p:spPr>
          <a:xfrm>
            <a:off x="4146948" y="102181"/>
            <a:ext cx="5347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PROGRAMAÇÃO ANUAL DE SAÚDE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ABA136E-E097-4C7E-B031-841A21B1E21F}"/>
              </a:ext>
            </a:extLst>
          </p:cNvPr>
          <p:cNvSpPr/>
          <p:nvPr/>
        </p:nvSpPr>
        <p:spPr>
          <a:xfrm>
            <a:off x="8259097" y="1321336"/>
            <a:ext cx="570272" cy="4091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522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0F4F6513-884A-45ED-8848-BB2B44747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077" y="993059"/>
            <a:ext cx="9124336" cy="511661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063F5BF2-8D1A-40C4-A885-B43413C9F0AC}"/>
              </a:ext>
            </a:extLst>
          </p:cNvPr>
          <p:cNvSpPr/>
          <p:nvPr/>
        </p:nvSpPr>
        <p:spPr>
          <a:xfrm>
            <a:off x="4146948" y="102181"/>
            <a:ext cx="5347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PROGRAMAÇÃO ANUAL DE SAÚDE</a:t>
            </a: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xmlns="" id="{FF8F7004-AAD5-49AB-BBCC-FC6A67EAF2CC}"/>
              </a:ext>
            </a:extLst>
          </p:cNvPr>
          <p:cNvSpPr/>
          <p:nvPr/>
        </p:nvSpPr>
        <p:spPr>
          <a:xfrm rot="10800000">
            <a:off x="7247175" y="1965223"/>
            <a:ext cx="816078" cy="2458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xmlns="" id="{ABC66ED8-123A-4DD9-9F29-769C6D7A6A27}"/>
              </a:ext>
            </a:extLst>
          </p:cNvPr>
          <p:cNvSpPr/>
          <p:nvPr/>
        </p:nvSpPr>
        <p:spPr>
          <a:xfrm rot="10800000">
            <a:off x="6977589" y="3183193"/>
            <a:ext cx="816078" cy="2458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08B16A1B-0AD4-409C-84D8-F88D51E17564}"/>
              </a:ext>
            </a:extLst>
          </p:cNvPr>
          <p:cNvSpPr/>
          <p:nvPr/>
        </p:nvSpPr>
        <p:spPr>
          <a:xfrm>
            <a:off x="8298426" y="4172691"/>
            <a:ext cx="904568" cy="4091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5157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EAE96320-E78D-47D5-AF1F-E48A1FA44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262" y="501445"/>
            <a:ext cx="4677938" cy="616974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6F30A77D-16E5-42BC-A002-E4596CDB3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818" y="434711"/>
            <a:ext cx="5341059" cy="6236476"/>
          </a:xfrm>
          <a:prstGeom prst="rect">
            <a:avLst/>
          </a:prstGeom>
        </p:spPr>
      </p:pic>
      <p:sp>
        <p:nvSpPr>
          <p:cNvPr id="4" name="Seta: para a Direita 3">
            <a:extLst>
              <a:ext uri="{FF2B5EF4-FFF2-40B4-BE49-F238E27FC236}">
                <a16:creationId xmlns:a16="http://schemas.microsoft.com/office/drawing/2014/main" xmlns="" id="{B36E8921-65BD-432C-B0F2-6CEB5935E035}"/>
              </a:ext>
            </a:extLst>
          </p:cNvPr>
          <p:cNvSpPr/>
          <p:nvPr/>
        </p:nvSpPr>
        <p:spPr>
          <a:xfrm rot="7284220">
            <a:off x="6447751" y="6069018"/>
            <a:ext cx="384498" cy="14452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xmlns="" id="{08E6DA33-F24A-40D9-8E39-B5D3CAC3BD97}"/>
              </a:ext>
            </a:extLst>
          </p:cNvPr>
          <p:cNvSpPr/>
          <p:nvPr/>
        </p:nvSpPr>
        <p:spPr>
          <a:xfrm rot="7445738">
            <a:off x="7155372" y="6071048"/>
            <a:ext cx="384498" cy="14452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556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C854F6C5-3D39-4599-83B9-4D7BBF80D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736" y="351065"/>
            <a:ext cx="8634312" cy="615587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D9F81753-D5EE-4374-9410-78B3F4EE6000}"/>
              </a:ext>
            </a:extLst>
          </p:cNvPr>
          <p:cNvSpPr/>
          <p:nvPr/>
        </p:nvSpPr>
        <p:spPr>
          <a:xfrm>
            <a:off x="4176445" y="89455"/>
            <a:ext cx="5347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PROGRAMAÇÃO ANUAL DE SAÚDE</a:t>
            </a:r>
          </a:p>
        </p:txBody>
      </p:sp>
    </p:spTree>
    <p:extLst>
      <p:ext uri="{BB962C8B-B14F-4D97-AF65-F5344CB8AC3E}">
        <p14:creationId xmlns:p14="http://schemas.microsoft.com/office/powerpoint/2010/main" val="2458051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5A1464B7-E080-472C-8F80-43BA794A1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262" y="501445"/>
            <a:ext cx="4677938" cy="616974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5F417C40-71BB-412C-9568-96D238116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818" y="434711"/>
            <a:ext cx="5341059" cy="6236476"/>
          </a:xfrm>
          <a:prstGeom prst="rect">
            <a:avLst/>
          </a:prstGeom>
        </p:spPr>
      </p:pic>
      <p:sp>
        <p:nvSpPr>
          <p:cNvPr id="4" name="Seta: para a Direita 3">
            <a:extLst>
              <a:ext uri="{FF2B5EF4-FFF2-40B4-BE49-F238E27FC236}">
                <a16:creationId xmlns:a16="http://schemas.microsoft.com/office/drawing/2014/main" xmlns="" id="{852B27A1-FA94-4C65-9A35-98C5C56E256A}"/>
              </a:ext>
            </a:extLst>
          </p:cNvPr>
          <p:cNvSpPr/>
          <p:nvPr/>
        </p:nvSpPr>
        <p:spPr>
          <a:xfrm rot="3979737">
            <a:off x="10567487" y="5926990"/>
            <a:ext cx="485127" cy="33371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4C4B4388-4B98-4610-85D2-4B38B41F4B7C}"/>
              </a:ext>
            </a:extLst>
          </p:cNvPr>
          <p:cNvSpPr/>
          <p:nvPr/>
        </p:nvSpPr>
        <p:spPr>
          <a:xfrm>
            <a:off x="4146948" y="62853"/>
            <a:ext cx="5347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PROGRAMAÇÃO ANUAL DE SAÚDE</a:t>
            </a:r>
          </a:p>
        </p:txBody>
      </p:sp>
    </p:spTree>
    <p:extLst>
      <p:ext uri="{BB962C8B-B14F-4D97-AF65-F5344CB8AC3E}">
        <p14:creationId xmlns:p14="http://schemas.microsoft.com/office/powerpoint/2010/main" val="1759042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DA384D0C-B8E5-449A-A036-D1496BA05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716" y="750176"/>
            <a:ext cx="7832353" cy="564570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3EF08BD8-1082-4AC9-8E1D-52C9261C3AC3}"/>
              </a:ext>
            </a:extLst>
          </p:cNvPr>
          <p:cNvSpPr/>
          <p:nvPr/>
        </p:nvSpPr>
        <p:spPr>
          <a:xfrm>
            <a:off x="3989631" y="112013"/>
            <a:ext cx="5347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PROGRAMAÇÃO ANUAL DE SAÚDE</a:t>
            </a: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xmlns="" id="{2AFF4943-6A98-4E7F-9442-281C447975B2}"/>
              </a:ext>
            </a:extLst>
          </p:cNvPr>
          <p:cNvSpPr/>
          <p:nvPr/>
        </p:nvSpPr>
        <p:spPr>
          <a:xfrm rot="10800000">
            <a:off x="5340292" y="1598620"/>
            <a:ext cx="920318" cy="3064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xmlns="" id="{C6BBC0AF-D920-4BF3-AD21-6F160A268B4C}"/>
              </a:ext>
            </a:extLst>
          </p:cNvPr>
          <p:cNvSpPr/>
          <p:nvPr/>
        </p:nvSpPr>
        <p:spPr>
          <a:xfrm>
            <a:off x="3874877" y="3235026"/>
            <a:ext cx="700548" cy="3085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676695E0-5141-4B89-A4E2-15EDDC889447}"/>
              </a:ext>
            </a:extLst>
          </p:cNvPr>
          <p:cNvSpPr/>
          <p:nvPr/>
        </p:nvSpPr>
        <p:spPr>
          <a:xfrm>
            <a:off x="7580671" y="3573030"/>
            <a:ext cx="894735" cy="3697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4469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E193BCBD-2032-4900-A5EC-F96350ED5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96" y="816105"/>
            <a:ext cx="7669161" cy="57627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2D1768D7-9673-47BB-9167-AAB672B3B903}"/>
              </a:ext>
            </a:extLst>
          </p:cNvPr>
          <p:cNvSpPr/>
          <p:nvPr/>
        </p:nvSpPr>
        <p:spPr>
          <a:xfrm>
            <a:off x="4009295" y="279161"/>
            <a:ext cx="5347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PROGRAMAÇÃO ANUAL DE SAÚDE</a:t>
            </a:r>
          </a:p>
        </p:txBody>
      </p:sp>
    </p:spTree>
    <p:extLst>
      <p:ext uri="{BB962C8B-B14F-4D97-AF65-F5344CB8AC3E}">
        <p14:creationId xmlns:p14="http://schemas.microsoft.com/office/powerpoint/2010/main" val="3746543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CEC6F79C-4B37-44E3-9520-A3A0F9A1930C}"/>
              </a:ext>
            </a:extLst>
          </p:cNvPr>
          <p:cNvSpPr/>
          <p:nvPr/>
        </p:nvSpPr>
        <p:spPr>
          <a:xfrm>
            <a:off x="2201884" y="258719"/>
            <a:ext cx="8334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BASE NORMATIVA - PROGRAMAÇÃO ANUAL DE SAÚDE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D2FFA3AA-B76F-4A02-ADA9-3373AB6048B2}"/>
              </a:ext>
            </a:extLst>
          </p:cNvPr>
          <p:cNvSpPr/>
          <p:nvPr/>
        </p:nvSpPr>
        <p:spPr>
          <a:xfrm>
            <a:off x="1532367" y="1012863"/>
            <a:ext cx="4020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Lei nº 8.080 (19/09/1990)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79E82C98-5BE3-48EF-8FCE-F69964CED9CA}"/>
              </a:ext>
            </a:extLst>
          </p:cNvPr>
          <p:cNvSpPr/>
          <p:nvPr/>
        </p:nvSpPr>
        <p:spPr>
          <a:xfrm>
            <a:off x="1770076" y="2136339"/>
            <a:ext cx="88503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</a:rPr>
              <a:t>Art. 36, § 1º: Os </a:t>
            </a:r>
            <a:r>
              <a:rPr lang="pt-BR" sz="2000" b="1" dirty="0">
                <a:solidFill>
                  <a:srgbClr val="FF0000"/>
                </a:solidFill>
              </a:rPr>
              <a:t>planos de saúde </a:t>
            </a:r>
            <a:r>
              <a:rPr lang="pt-BR" sz="2000" dirty="0">
                <a:solidFill>
                  <a:srgbClr val="002060"/>
                </a:solidFill>
              </a:rPr>
              <a:t>serão a base das atividades e </a:t>
            </a:r>
            <a:r>
              <a:rPr lang="pt-BR" sz="2000" dirty="0">
                <a:solidFill>
                  <a:srgbClr val="FF0000"/>
                </a:solidFill>
              </a:rPr>
              <a:t>programações</a:t>
            </a:r>
            <a:r>
              <a:rPr lang="pt-BR" sz="2000" dirty="0">
                <a:solidFill>
                  <a:srgbClr val="002060"/>
                </a:solidFill>
              </a:rPr>
              <a:t> de cada nível de direção do Sistema Único de Saúde (SUS), e </a:t>
            </a:r>
            <a:r>
              <a:rPr lang="pt-BR" sz="2000" dirty="0">
                <a:solidFill>
                  <a:srgbClr val="FF0000"/>
                </a:solidFill>
              </a:rPr>
              <a:t>seu financiamento será previsto na respectiva proposta orçamentária</a:t>
            </a:r>
            <a:r>
              <a:rPr lang="pt-BR" sz="2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E068975C-F649-49D7-8012-448D0A58FEEC}"/>
              </a:ext>
            </a:extLst>
          </p:cNvPr>
          <p:cNvSpPr/>
          <p:nvPr/>
        </p:nvSpPr>
        <p:spPr>
          <a:xfrm>
            <a:off x="1532367" y="3792106"/>
            <a:ext cx="6049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Lei Complementar nº 141 (12/01/2012)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F386A25E-0116-4C01-A998-58B08C535053}"/>
              </a:ext>
            </a:extLst>
          </p:cNvPr>
          <p:cNvSpPr/>
          <p:nvPr/>
        </p:nvSpPr>
        <p:spPr>
          <a:xfrm>
            <a:off x="2058098" y="4521698"/>
            <a:ext cx="87636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rgbClr val="002060"/>
                </a:solidFill>
              </a:rPr>
              <a:t>• Art. 36. § 2º Os entes da Federação deverão encaminhar a </a:t>
            </a:r>
            <a:r>
              <a:rPr lang="pt-BR" sz="2000" b="1" dirty="0">
                <a:solidFill>
                  <a:srgbClr val="FF0000"/>
                </a:solidFill>
              </a:rPr>
              <a:t>programação anual </a:t>
            </a:r>
            <a:r>
              <a:rPr lang="pt-BR" sz="2000" dirty="0">
                <a:solidFill>
                  <a:srgbClr val="FF0000"/>
                </a:solidFill>
              </a:rPr>
              <a:t>do </a:t>
            </a:r>
            <a:r>
              <a:rPr lang="pt-BR" sz="2000" b="1" dirty="0">
                <a:solidFill>
                  <a:srgbClr val="FF0000"/>
                </a:solidFill>
              </a:rPr>
              <a:t>Plano de Saúde </a:t>
            </a:r>
            <a:r>
              <a:rPr lang="pt-BR" sz="2000" dirty="0">
                <a:solidFill>
                  <a:srgbClr val="FF0000"/>
                </a:solidFill>
              </a:rPr>
              <a:t>ao respectivo Conselho de Saúde</a:t>
            </a:r>
            <a:r>
              <a:rPr lang="pt-BR" sz="2000" dirty="0">
                <a:solidFill>
                  <a:srgbClr val="002060"/>
                </a:solidFill>
              </a:rPr>
              <a:t>, para aprovação antes da data de encaminhamento da lei de diretrizes orçamentárias do exercício correspondente, à qual será dada ampla divulgação, inclusive em meios eletrônicos de acesso público.</a:t>
            </a:r>
          </a:p>
        </p:txBody>
      </p:sp>
    </p:spTree>
    <p:extLst>
      <p:ext uri="{BB962C8B-B14F-4D97-AF65-F5344CB8AC3E}">
        <p14:creationId xmlns:p14="http://schemas.microsoft.com/office/powerpoint/2010/main" val="394025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C2E9BB68-66B1-4EAE-9A8E-3EA4A0650DF1}"/>
              </a:ext>
            </a:extLst>
          </p:cNvPr>
          <p:cNvSpPr/>
          <p:nvPr/>
        </p:nvSpPr>
        <p:spPr>
          <a:xfrm>
            <a:off x="3097299" y="515865"/>
            <a:ext cx="68670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TREINAMENTO COMPLETO DO DGMP – ACESSE </a:t>
            </a:r>
            <a:r>
              <a:rPr lang="pt-BR" sz="2800" b="1" dirty="0">
                <a:solidFill>
                  <a:srgbClr val="002060"/>
                </a:solidFill>
                <a:hlinkClick r:id="rId2"/>
              </a:rPr>
              <a:t>AQUI</a:t>
            </a:r>
            <a:r>
              <a:rPr lang="pt-BR" sz="2800" b="1" dirty="0">
                <a:solidFill>
                  <a:srgbClr val="002060"/>
                </a:solidFill>
              </a:rPr>
              <a:t> O MANUAL DO USUÁRIO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C0E77BE-31B9-4148-915A-7F7C5D2F0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098" y="1770135"/>
            <a:ext cx="34671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95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>
            <a:spLocks noGrp="1"/>
          </p:cNvSpPr>
          <p:nvPr>
            <p:ph idx="1"/>
          </p:nvPr>
        </p:nvSpPr>
        <p:spPr>
          <a:xfrm>
            <a:off x="2348814" y="853338"/>
            <a:ext cx="8064896" cy="46085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t-BR" sz="2800" b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pt-BR" sz="2800" b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pt-BR" sz="3600" b="1" dirty="0">
                <a:solidFill>
                  <a:srgbClr val="002060"/>
                </a:solidFill>
              </a:rPr>
              <a:t>Contatos: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t-BR" sz="3600" b="1" dirty="0">
                <a:solidFill>
                  <a:srgbClr val="002060"/>
                </a:solidFill>
              </a:rPr>
              <a:t>COGEPLAN/SES/MS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t-BR" sz="3600" b="1" dirty="0" smtClean="0">
                <a:solidFill>
                  <a:srgbClr val="002060"/>
                </a:solidFill>
              </a:rPr>
              <a:t>apoiocogeplan@gmail.com</a:t>
            </a:r>
            <a:endParaRPr lang="pt-BR" sz="3600" b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pt-BR" sz="3600" b="1" dirty="0">
                <a:solidFill>
                  <a:srgbClr val="002060"/>
                </a:solidFill>
              </a:rPr>
              <a:t>(67) 3318-1772</a:t>
            </a:r>
          </a:p>
          <a:p>
            <a:pPr marL="0" indent="0" algn="ctr">
              <a:lnSpc>
                <a:spcPct val="110000"/>
              </a:lnSpc>
              <a:buNone/>
            </a:pPr>
            <a:endParaRPr lang="pt-BR" sz="3600" b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pt-BR" sz="3600" b="1" dirty="0">
              <a:solidFill>
                <a:srgbClr val="002060"/>
              </a:solidFill>
            </a:endParaRPr>
          </a:p>
          <a:p>
            <a:pPr algn="just">
              <a:lnSpc>
                <a:spcPct val="110000"/>
              </a:lnSpc>
            </a:pPr>
            <a:endParaRPr lang="pt-B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82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>
            <a:spLocks noGrp="1"/>
          </p:cNvSpPr>
          <p:nvPr>
            <p:ph idx="1"/>
          </p:nvPr>
        </p:nvSpPr>
        <p:spPr>
          <a:xfrm>
            <a:off x="2348814" y="853338"/>
            <a:ext cx="8064896" cy="46085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t-BR" sz="2800" b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pt-BR" sz="2800" b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pt-BR" sz="3600" b="1" dirty="0">
                <a:solidFill>
                  <a:srgbClr val="002060"/>
                </a:solidFill>
              </a:rPr>
              <a:t>CGAIG/DAI/SE/MS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t-BR" sz="3600" b="1" dirty="0">
                <a:solidFill>
                  <a:srgbClr val="002060"/>
                </a:solidFill>
              </a:rPr>
              <a:t>cgaig@saude.gov.br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t-BR" sz="3600" b="1" dirty="0" err="1">
                <a:solidFill>
                  <a:srgbClr val="002060"/>
                </a:solidFill>
              </a:rPr>
              <a:t>Tel</a:t>
            </a:r>
            <a:r>
              <a:rPr lang="pt-BR" sz="3600" b="1" dirty="0">
                <a:solidFill>
                  <a:srgbClr val="002060"/>
                </a:solidFill>
              </a:rPr>
              <a:t>: (61) 3315 3442</a:t>
            </a:r>
          </a:p>
          <a:p>
            <a:pPr algn="just">
              <a:lnSpc>
                <a:spcPct val="110000"/>
              </a:lnSpc>
            </a:pPr>
            <a:endParaRPr lang="pt-B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6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588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C3E8F697-05B9-4AC0-8509-C8CF36F07093}"/>
              </a:ext>
            </a:extLst>
          </p:cNvPr>
          <p:cNvSpPr/>
          <p:nvPr/>
        </p:nvSpPr>
        <p:spPr>
          <a:xfrm>
            <a:off x="1397867" y="1105142"/>
            <a:ext cx="7056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Portaria de Consolidação nº 1 (28/09/2017) 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FF3518A2-BD39-4654-AD17-F41243183581}"/>
              </a:ext>
            </a:extLst>
          </p:cNvPr>
          <p:cNvSpPr/>
          <p:nvPr/>
        </p:nvSpPr>
        <p:spPr>
          <a:xfrm>
            <a:off x="1815289" y="1801112"/>
            <a:ext cx="89063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</a:rPr>
              <a:t>Art. 97- A </a:t>
            </a:r>
            <a:r>
              <a:rPr lang="pt-BR" sz="2000" b="1" dirty="0">
                <a:solidFill>
                  <a:srgbClr val="FF0000"/>
                </a:solidFill>
              </a:rPr>
              <a:t>Programação Anual de Saúde </a:t>
            </a:r>
            <a:r>
              <a:rPr lang="pt-BR" sz="2000" dirty="0">
                <a:solidFill>
                  <a:srgbClr val="002060"/>
                </a:solidFill>
              </a:rPr>
              <a:t>(PAS) é o instrumento que operacionaliza as intenções expressas no Plano de Saúde e tem por objetivo </a:t>
            </a:r>
            <a:r>
              <a:rPr lang="pt-BR" sz="2000" dirty="0">
                <a:solidFill>
                  <a:srgbClr val="FF0000"/>
                </a:solidFill>
              </a:rPr>
              <a:t>anualizar as metas do Plano de Saúde e prever a alocação dos recursos orçamentários a serem executados</a:t>
            </a:r>
            <a:r>
              <a:rPr lang="pt-BR" sz="2000" dirty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pt-BR" sz="2000" dirty="0"/>
              <a:t>	</a:t>
            </a:r>
            <a:r>
              <a:rPr lang="pt-BR" sz="2000" dirty="0">
                <a:solidFill>
                  <a:srgbClr val="002060"/>
                </a:solidFill>
              </a:rPr>
              <a:t>§ 1º Para estados e municípios, a PAS deverá conter: </a:t>
            </a:r>
          </a:p>
          <a:p>
            <a:pPr algn="just"/>
            <a:r>
              <a:rPr lang="pt-BR" sz="2000" dirty="0">
                <a:solidFill>
                  <a:srgbClr val="002060"/>
                </a:solidFill>
              </a:rPr>
              <a:t>	I - a definição das </a:t>
            </a:r>
            <a:r>
              <a:rPr lang="pt-BR" sz="2000" dirty="0">
                <a:solidFill>
                  <a:srgbClr val="FF0000"/>
                </a:solidFill>
              </a:rPr>
              <a:t>ações</a:t>
            </a:r>
            <a:r>
              <a:rPr lang="pt-BR" sz="2000" dirty="0">
                <a:solidFill>
                  <a:srgbClr val="002060"/>
                </a:solidFill>
              </a:rPr>
              <a:t> que, no ano especifico, garantirão o alcance dos objetivos e o cumprimento das metas do Plano de Saúde; </a:t>
            </a:r>
          </a:p>
          <a:p>
            <a:pPr algn="just"/>
            <a:r>
              <a:rPr lang="pt-BR" sz="2000" dirty="0">
                <a:solidFill>
                  <a:srgbClr val="002060"/>
                </a:solidFill>
              </a:rPr>
              <a:t>	II - a </a:t>
            </a:r>
            <a:r>
              <a:rPr lang="pt-BR" sz="2000" dirty="0">
                <a:solidFill>
                  <a:srgbClr val="FF0000"/>
                </a:solidFill>
              </a:rPr>
              <a:t>identificação dos indicadores </a:t>
            </a:r>
            <a:r>
              <a:rPr lang="pt-BR" sz="2000" dirty="0">
                <a:solidFill>
                  <a:srgbClr val="002060"/>
                </a:solidFill>
              </a:rPr>
              <a:t>que serão utilizados para o monitoramento da PAS; e </a:t>
            </a:r>
          </a:p>
          <a:p>
            <a:pPr algn="just"/>
            <a:r>
              <a:rPr lang="pt-BR" sz="2000" dirty="0">
                <a:solidFill>
                  <a:srgbClr val="002060"/>
                </a:solidFill>
              </a:rPr>
              <a:t>	III - a previsão da </a:t>
            </a:r>
            <a:r>
              <a:rPr lang="pt-BR" sz="2000" dirty="0">
                <a:solidFill>
                  <a:srgbClr val="FF0000"/>
                </a:solidFill>
              </a:rPr>
              <a:t>alocação dos recursos orçamentários </a:t>
            </a:r>
            <a:r>
              <a:rPr lang="pt-BR" sz="2000" dirty="0">
                <a:solidFill>
                  <a:srgbClr val="002060"/>
                </a:solidFill>
              </a:rPr>
              <a:t>necessários ao cumprimento da PAS. </a:t>
            </a:r>
          </a:p>
          <a:p>
            <a:pPr algn="just"/>
            <a:r>
              <a:rPr lang="pt-BR" sz="2000" dirty="0">
                <a:solidFill>
                  <a:srgbClr val="002060"/>
                </a:solidFill>
              </a:rPr>
              <a:t>	§ 2º Para a União, serão estabelecidas metas anualizadas do Plano de Saúde e a previsão da alocação dos recursos orçamentários necessários ao cumprimento da PAS.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BB96DBC5-1999-4EEC-8E73-1C5919E0B72D}"/>
              </a:ext>
            </a:extLst>
          </p:cNvPr>
          <p:cNvSpPr/>
          <p:nvPr/>
        </p:nvSpPr>
        <p:spPr>
          <a:xfrm>
            <a:off x="2201884" y="258719"/>
            <a:ext cx="8334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BASE NORMATIVA - PROGRAMAÇÃO ANUAL DE SAÚDE</a:t>
            </a:r>
          </a:p>
        </p:txBody>
      </p:sp>
    </p:spTree>
    <p:extLst>
      <p:ext uri="{BB962C8B-B14F-4D97-AF65-F5344CB8AC3E}">
        <p14:creationId xmlns:p14="http://schemas.microsoft.com/office/powerpoint/2010/main" val="409456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21474EE-1FDF-46CA-A6E5-621EB256B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037" y="598978"/>
            <a:ext cx="7399090" cy="6200299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D9112586-FE01-484F-9279-713160D8432E}"/>
              </a:ext>
            </a:extLst>
          </p:cNvPr>
          <p:cNvSpPr/>
          <p:nvPr/>
        </p:nvSpPr>
        <p:spPr>
          <a:xfrm>
            <a:off x="3699974" y="114817"/>
            <a:ext cx="5347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PROGRAMAÇÃO ANUAL DE SAÚDE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4232290F-DEDC-4C90-A095-6D08F3A551BD}"/>
              </a:ext>
            </a:extLst>
          </p:cNvPr>
          <p:cNvSpPr/>
          <p:nvPr/>
        </p:nvSpPr>
        <p:spPr>
          <a:xfrm>
            <a:off x="4068661" y="2963323"/>
            <a:ext cx="956345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8024124D-5EA6-4562-9F53-E924CB106904}"/>
              </a:ext>
            </a:extLst>
          </p:cNvPr>
          <p:cNvSpPr txBox="1"/>
          <p:nvPr/>
        </p:nvSpPr>
        <p:spPr>
          <a:xfrm>
            <a:off x="7776595" y="1845578"/>
            <a:ext cx="3187816" cy="6463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ATENÇÃO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AMBIENTE DE TREINAMENTO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532F50E-917A-4F7C-8FE0-CE7B8CBA3D62}"/>
              </a:ext>
            </a:extLst>
          </p:cNvPr>
          <p:cNvSpPr/>
          <p:nvPr/>
        </p:nvSpPr>
        <p:spPr>
          <a:xfrm rot="5400000">
            <a:off x="9163427" y="5437005"/>
            <a:ext cx="1179871" cy="6493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8777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FF3ED921-661C-4BF2-A8E7-59E30ED64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503" y="650349"/>
            <a:ext cx="7682930" cy="598886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79837494-B4C0-4C01-B101-7EF34226A967}"/>
              </a:ext>
            </a:extLst>
          </p:cNvPr>
          <p:cNvSpPr/>
          <p:nvPr/>
        </p:nvSpPr>
        <p:spPr>
          <a:xfrm>
            <a:off x="4102808" y="127128"/>
            <a:ext cx="5347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PROGRAMAÇÃO ANUAL DE SAÚDE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FE47CE55-AEFA-45A7-A157-A9AFE34021AA}"/>
              </a:ext>
            </a:extLst>
          </p:cNvPr>
          <p:cNvSpPr/>
          <p:nvPr/>
        </p:nvSpPr>
        <p:spPr>
          <a:xfrm>
            <a:off x="3018503" y="4103864"/>
            <a:ext cx="2113936" cy="7631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xmlns="" id="{398233DB-B75C-4BC0-AB1C-91BDC7F5B325}"/>
              </a:ext>
            </a:extLst>
          </p:cNvPr>
          <p:cNvSpPr/>
          <p:nvPr/>
        </p:nvSpPr>
        <p:spPr>
          <a:xfrm rot="10800000">
            <a:off x="3839495" y="5069749"/>
            <a:ext cx="816078" cy="2458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72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0C2BB087-DD29-4011-B78E-053BA6CCB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046" y="650348"/>
            <a:ext cx="6934692" cy="609794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4E849501-EBE5-48B5-90A7-8B0712D7F4D2}"/>
              </a:ext>
            </a:extLst>
          </p:cNvPr>
          <p:cNvSpPr/>
          <p:nvPr/>
        </p:nvSpPr>
        <p:spPr>
          <a:xfrm>
            <a:off x="4102808" y="127128"/>
            <a:ext cx="5347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PROGRAMAÇÃO ANUAL DE SAÚDE</a:t>
            </a:r>
          </a:p>
        </p:txBody>
      </p:sp>
    </p:spTree>
    <p:extLst>
      <p:ext uri="{BB962C8B-B14F-4D97-AF65-F5344CB8AC3E}">
        <p14:creationId xmlns:p14="http://schemas.microsoft.com/office/powerpoint/2010/main" val="4154726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0F64C20A-3D8F-4645-86AE-798061E91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013" y="540774"/>
            <a:ext cx="7502013" cy="616578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A55BC582-2B67-43A9-B627-1DF1380BCC3B}"/>
              </a:ext>
            </a:extLst>
          </p:cNvPr>
          <p:cNvSpPr/>
          <p:nvPr/>
        </p:nvSpPr>
        <p:spPr>
          <a:xfrm>
            <a:off x="4102808" y="127128"/>
            <a:ext cx="5347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PROGRAMAÇÃO ANUAL DE SAÚDE</a:t>
            </a: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xmlns="" id="{603BDFC1-A9C3-4209-AC95-268C0D25CB48}"/>
              </a:ext>
            </a:extLst>
          </p:cNvPr>
          <p:cNvSpPr/>
          <p:nvPr/>
        </p:nvSpPr>
        <p:spPr>
          <a:xfrm rot="8533963">
            <a:off x="4862049" y="5728510"/>
            <a:ext cx="816078" cy="2458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184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20903384-9DB1-49AE-A02F-11BF7DBA5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761" y="605737"/>
            <a:ext cx="6331974" cy="599662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CFDE802E-EE63-482E-AA62-234044A12001}"/>
              </a:ext>
            </a:extLst>
          </p:cNvPr>
          <p:cNvSpPr/>
          <p:nvPr/>
        </p:nvSpPr>
        <p:spPr>
          <a:xfrm>
            <a:off x="4269961" y="82517"/>
            <a:ext cx="5347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PROGRAMAÇÃO ANUAL DE SAÚDE</a:t>
            </a: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xmlns="" id="{B7085126-1CCC-4C79-9828-24CCDBE47E5E}"/>
              </a:ext>
            </a:extLst>
          </p:cNvPr>
          <p:cNvSpPr/>
          <p:nvPr/>
        </p:nvSpPr>
        <p:spPr>
          <a:xfrm rot="8533963">
            <a:off x="9754401" y="4253672"/>
            <a:ext cx="816078" cy="2458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101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3B033A87-C206-49D9-BD11-38E00F985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252" y="729577"/>
            <a:ext cx="6027173" cy="569580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3E9A200F-F825-4F60-BD83-56763B077549}"/>
              </a:ext>
            </a:extLst>
          </p:cNvPr>
          <p:cNvSpPr/>
          <p:nvPr/>
        </p:nvSpPr>
        <p:spPr>
          <a:xfrm>
            <a:off x="4269961" y="82517"/>
            <a:ext cx="5347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PROGRAMAÇÃO ANUAL DE SAÚDE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67695485-D279-47F1-9ECB-250B4AE700DE}"/>
              </a:ext>
            </a:extLst>
          </p:cNvPr>
          <p:cNvSpPr/>
          <p:nvPr/>
        </p:nvSpPr>
        <p:spPr>
          <a:xfrm>
            <a:off x="6508954" y="2727348"/>
            <a:ext cx="1081549" cy="4484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0961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310</Words>
  <Application>Microsoft Office PowerPoint</Application>
  <PresentationFormat>Personalizar</PresentationFormat>
  <Paragraphs>49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FSB - Andre Luis Sousa Cardoso</dc:creator>
  <cp:lastModifiedBy>Vanessa Rosa Prado</cp:lastModifiedBy>
  <cp:revision>129</cp:revision>
  <dcterms:created xsi:type="dcterms:W3CDTF">2019-01-17T17:14:42Z</dcterms:created>
  <dcterms:modified xsi:type="dcterms:W3CDTF">2019-05-17T15:50:38Z</dcterms:modified>
</cp:coreProperties>
</file>