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557" r:id="rId2"/>
    <p:sldId id="393" r:id="rId3"/>
    <p:sldId id="444" r:id="rId4"/>
    <p:sldId id="445" r:id="rId5"/>
    <p:sldId id="446" r:id="rId6"/>
    <p:sldId id="447" r:id="rId7"/>
    <p:sldId id="448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462" r:id="rId19"/>
    <p:sldId id="457" r:id="rId20"/>
    <p:sldId id="458" r:id="rId21"/>
    <p:sldId id="459" r:id="rId22"/>
    <p:sldId id="460" r:id="rId23"/>
    <p:sldId id="461" r:id="rId24"/>
    <p:sldId id="554" r:id="rId25"/>
    <p:sldId id="555" r:id="rId26"/>
    <p:sldId id="556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50" r:id="rId37"/>
    <p:sldId id="451" r:id="rId38"/>
    <p:sldId id="472" r:id="rId39"/>
    <p:sldId id="473" r:id="rId40"/>
    <p:sldId id="476" r:id="rId41"/>
    <p:sldId id="477" r:id="rId42"/>
    <p:sldId id="478" r:id="rId43"/>
    <p:sldId id="479" r:id="rId44"/>
    <p:sldId id="480" r:id="rId45"/>
    <p:sldId id="542" r:id="rId46"/>
    <p:sldId id="543" r:id="rId47"/>
    <p:sldId id="345" r:id="rId48"/>
    <p:sldId id="259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575656"/>
    <a:srgbClr val="00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1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46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F3722-22B7-472B-B4F6-2B17527B1592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44DC-344B-4599-A232-031C0687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7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Pas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238572" y="3023962"/>
            <a:ext cx="6548926" cy="1217011"/>
          </a:xfrm>
        </p:spPr>
        <p:txBody>
          <a:bodyPr anchor="ctr">
            <a:normAutofit/>
          </a:bodyPr>
          <a:lstStyle>
            <a:lvl1pPr algn="r">
              <a:defRPr sz="3600" b="1"/>
            </a:lvl1pPr>
          </a:lstStyle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36pt)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38573" y="4461915"/>
            <a:ext cx="6548926" cy="103028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200">
                <a:solidFill>
                  <a:srgbClr val="8082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Editar o estilo do subtítulo Mestre 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verdana</a:t>
            </a:r>
            <a:r>
              <a:rPr lang="pt-BR" dirty="0"/>
              <a:t> 22pt)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6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005321"/>
              </a:buClr>
              <a:buFontTx/>
              <a:buBlip>
                <a:blip r:embed="rId2"/>
              </a:buBlip>
              <a:defRPr/>
            </a:lvl1pPr>
            <a:lvl2pPr marL="685800" indent="-228600">
              <a:buClr>
                <a:srgbClr val="005321"/>
              </a:buClr>
              <a:buFontTx/>
              <a:buBlip>
                <a:blip r:embed="rId2"/>
              </a:buBlip>
              <a:defRPr/>
            </a:lvl2pPr>
            <a:lvl3pPr marL="1143000" indent="-228600">
              <a:buClr>
                <a:srgbClr val="005321"/>
              </a:buClr>
              <a:buFontTx/>
              <a:buBlip>
                <a:blip r:embed="rId2"/>
              </a:buBlip>
              <a:defRPr/>
            </a:lvl3pPr>
            <a:lvl4pPr marL="1600200" indent="-228600">
              <a:buClr>
                <a:srgbClr val="005321"/>
              </a:buClr>
              <a:buFontTx/>
              <a:buBlip>
                <a:blip r:embed="rId2"/>
              </a:buBlip>
              <a:defRPr/>
            </a:lvl4pPr>
            <a:lvl5pPr marL="2057400" indent="-228600">
              <a:buClr>
                <a:srgbClr val="005321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20pt)</a:t>
            </a:r>
          </a:p>
          <a:p>
            <a:pPr lvl="1"/>
            <a:r>
              <a:rPr lang="pt-BR" dirty="0"/>
              <a:t>Segundo nível 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02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978438" cy="1930770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50 </a:t>
            </a:r>
            <a:r>
              <a:rPr lang="pt-BR" dirty="0" err="1"/>
              <a:t>pt</a:t>
            </a:r>
            <a:r>
              <a:rPr lang="pt-BR" dirty="0"/>
              <a:t>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880162"/>
            <a:ext cx="10978438" cy="17942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 </a:t>
            </a:r>
            <a:r>
              <a:rPr lang="pt-BR" dirty="0" err="1"/>
              <a:t>pt</a:t>
            </a:r>
            <a:r>
              <a:rPr lang="pt-BR" dirty="0"/>
              <a:t>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196538"/>
            <a:ext cx="10950558" cy="991327"/>
          </a:xfrm>
        </p:spPr>
        <p:txBody>
          <a:bodyPr anchor="ctr"/>
          <a:lstStyle>
            <a:lvl1pPr>
              <a:defRPr sz="3200" baseline="0"/>
            </a:lvl1pPr>
          </a:lstStyle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32pt)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186625" y="1444239"/>
            <a:ext cx="5603721" cy="4424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4238"/>
            <a:ext cx="5108085" cy="44247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 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9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Coluna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 2 colunas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54324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7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202756"/>
            <a:ext cx="10953408" cy="1070568"/>
          </a:xfrm>
        </p:spPr>
        <p:txBody>
          <a:bodyPr/>
          <a:lstStyle/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290416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24pt)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204815"/>
            <a:ext cx="5157787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10008" y="1290416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24pt)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10008" y="2204815"/>
            <a:ext cx="5183188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1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e 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199" y="168573"/>
            <a:ext cx="10997725" cy="107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199" y="1416260"/>
            <a:ext cx="10997725" cy="464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20pt)</a:t>
            </a:r>
          </a:p>
          <a:p>
            <a:pPr lvl="1"/>
            <a:r>
              <a:rPr lang="pt-BR" dirty="0"/>
              <a:t>Segundo nível 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61913"/>
            <a:ext cx="150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9101-3CB4-468B-8273-A267EEBA2595}" type="datetimeFigureOut">
              <a:rPr lang="pt-BR" smtClean="0"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17448" y="6361913"/>
            <a:ext cx="520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870676" y="6361913"/>
            <a:ext cx="549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7478-DED3-4DF3-87D3-380884518D6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3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Tx/>
        <a:buBlip>
          <a:blip r:embed="rId11"/>
        </a:buBlip>
        <a:defRPr sz="20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8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saude.ms.gov.br/wp-content/uploads/2019/01/Manual_DGMP.pdf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98103" y="696435"/>
            <a:ext cx="11408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DigiSUS Gestor – Módulo Planejamento</a:t>
            </a:r>
            <a:endParaRPr lang="pt-BR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55479" y="3692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B569F3-6B61-49CD-961F-80131AFD672D}"/>
              </a:ext>
            </a:extLst>
          </p:cNvPr>
          <p:cNvSpPr/>
          <p:nvPr/>
        </p:nvSpPr>
        <p:spPr>
          <a:xfrm>
            <a:off x="1016321" y="2750395"/>
            <a:ext cx="10016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FUNCIONALIDADE: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RELATÓRIO ANUAL DE GESTÃO (RAG)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6021875-10AC-4678-BCF5-7FBD5339F79F}"/>
              </a:ext>
            </a:extLst>
          </p:cNvPr>
          <p:cNvSpPr/>
          <p:nvPr/>
        </p:nvSpPr>
        <p:spPr>
          <a:xfrm>
            <a:off x="2315706" y="4976625"/>
            <a:ext cx="797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Seção de Apoio Institucional e Articulação Federativa – SEINSF/NEMS/MS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Núcleo Estadual do Ministério da Saúde no Mato Grosso do Sul - NEMS/MS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Maio de 2019 </a:t>
            </a:r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9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EA79EC8-BD15-4699-984E-EC79B1AD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80" y="67028"/>
            <a:ext cx="11182916" cy="245831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7C69B5B-1B44-41B0-89C3-8B9C5F367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63" y="2525342"/>
            <a:ext cx="4106826" cy="37393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0E8CCB6-C04D-4497-B85E-BADBA8990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13" y="2944365"/>
            <a:ext cx="4463350" cy="33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5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CC69E48-7E77-4437-8229-B6501295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1" y="209725"/>
            <a:ext cx="8108102" cy="62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8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>
            <a:extLst>
              <a:ext uri="{FF2B5EF4-FFF2-40B4-BE49-F238E27FC236}">
                <a16:creationId xmlns:a16="http://schemas.microsoft.com/office/drawing/2014/main" xmlns="" id="{878199DB-17E4-4A22-A45B-EDE8D8B0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1" y="0"/>
            <a:ext cx="11100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>
            <a:extLst>
              <a:ext uri="{FF2B5EF4-FFF2-40B4-BE49-F238E27FC236}">
                <a16:creationId xmlns:a16="http://schemas.microsoft.com/office/drawing/2014/main" xmlns="" id="{4C1037A7-5C1C-4EDC-B2C5-70763C80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9" y="4285"/>
            <a:ext cx="10656323" cy="65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4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" y="0"/>
            <a:ext cx="10589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20" y="0"/>
            <a:ext cx="820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1" y="0"/>
            <a:ext cx="1035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44" y="0"/>
            <a:ext cx="7814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6" y="0"/>
            <a:ext cx="776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066" t="17797" r="21500" b="9171"/>
          <a:stretch/>
        </p:blipFill>
        <p:spPr>
          <a:xfrm>
            <a:off x="2585154" y="459202"/>
            <a:ext cx="8105424" cy="59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D9C9A62-33D2-4E6D-8A3B-C7C18C288F10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7F1688E-0DA6-4060-B594-E7E7169F0A78}"/>
              </a:ext>
            </a:extLst>
          </p:cNvPr>
          <p:cNvSpPr/>
          <p:nvPr/>
        </p:nvSpPr>
        <p:spPr>
          <a:xfrm>
            <a:off x="1769806" y="2194485"/>
            <a:ext cx="9429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Art. 33. Os recursos financeiros do Sistema Único de Saúde (SUS) serão depositados em conta especial, em cada esfera de sua atuação, e movimentados sob fiscalização dos respectivos Conselhos de Saúde. 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§ 4º O Ministério da Saúde acompanhará, através de seu sistema de auditoria, a conformidade à programação aprovada da aplicação dos recursos repassados a Estados e Municípios. Constatada a malversação, desvio ou não aplicação dos recursos, caberá ao Ministério da Saúde aplicar as medidas previstas em lei.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980C25A-C38F-4C45-B6C4-96526C467602}"/>
              </a:ext>
            </a:extLst>
          </p:cNvPr>
          <p:cNvSpPr/>
          <p:nvPr/>
        </p:nvSpPr>
        <p:spPr>
          <a:xfrm>
            <a:off x="1509267" y="1512620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nº 8.080 (19/09/1990) </a:t>
            </a:r>
          </a:p>
        </p:txBody>
      </p:sp>
    </p:spTree>
    <p:extLst>
      <p:ext uri="{BB962C8B-B14F-4D97-AF65-F5344CB8AC3E}">
        <p14:creationId xmlns:p14="http://schemas.microsoft.com/office/powerpoint/2010/main" val="300695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5352" t="6592" r="10810" b="4082"/>
          <a:stretch/>
        </p:blipFill>
        <p:spPr>
          <a:xfrm>
            <a:off x="2036618" y="266005"/>
            <a:ext cx="8387542" cy="61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5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8542" t="10578" r="18062" b="6626"/>
          <a:stretch/>
        </p:blipFill>
        <p:spPr>
          <a:xfrm>
            <a:off x="2291643" y="136709"/>
            <a:ext cx="8342490" cy="61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277" t="6910" r="3777" b="5225"/>
          <a:stretch/>
        </p:blipFill>
        <p:spPr>
          <a:xfrm>
            <a:off x="1537855" y="182880"/>
            <a:ext cx="9642763" cy="59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58" y="393310"/>
            <a:ext cx="8286370" cy="56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08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9" y="0"/>
            <a:ext cx="10933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9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1" y="0"/>
            <a:ext cx="10476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2" y="18574"/>
            <a:ext cx="8392696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3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corte de Te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/>
          <a:stretch/>
        </p:blipFill>
        <p:spPr>
          <a:xfrm>
            <a:off x="3172178" y="0"/>
            <a:ext cx="844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0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08" y="180622"/>
            <a:ext cx="7647520" cy="66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17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0" y="37626"/>
            <a:ext cx="8278380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C09297E-5709-499A-BFE5-9BF700474D6C}"/>
              </a:ext>
            </a:extLst>
          </p:cNvPr>
          <p:cNvSpPr/>
          <p:nvPr/>
        </p:nvSpPr>
        <p:spPr>
          <a:xfrm>
            <a:off x="1681317" y="2136339"/>
            <a:ext cx="979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• Art. 3° Os recursos referidos no inciso IV do art. 2° desta lei serão repassados de forma regular e automática para os Municípios, Estados e Distrito Federal, de acordo com os critérios previstos no art. 35 da Lei n° 8.080, de 19 de setembro de 1990. 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• Art. 4° Para receberem os recursos, de que trata o art. 3° desta lei, os Municípios, os Estados e o Distrito Federal deverão contar com: 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• IV - </a:t>
            </a:r>
            <a:r>
              <a:rPr lang="pt-BR" sz="2400" b="1" dirty="0">
                <a:solidFill>
                  <a:srgbClr val="FF0000"/>
                </a:solidFill>
              </a:rPr>
              <a:t>relatórios de gestão </a:t>
            </a:r>
            <a:r>
              <a:rPr lang="pt-BR" sz="2400" dirty="0">
                <a:solidFill>
                  <a:srgbClr val="002060"/>
                </a:solidFill>
              </a:rPr>
              <a:t>que permitam o controle de que trata o § 4° do art. 33 da Lei n° 8.080, de 19 de setembro de 1990;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15AFB9C-4582-47D1-9873-F36620571DAF}"/>
              </a:ext>
            </a:extLst>
          </p:cNvPr>
          <p:cNvSpPr/>
          <p:nvPr/>
        </p:nvSpPr>
        <p:spPr>
          <a:xfrm>
            <a:off x="1499435" y="1245491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nº 8.142 (28/12/1990)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ECE0417-C17A-4BDB-9944-8FBBF3668CFC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</p:spTree>
    <p:extLst>
      <p:ext uri="{BB962C8B-B14F-4D97-AF65-F5344CB8AC3E}">
        <p14:creationId xmlns:p14="http://schemas.microsoft.com/office/powerpoint/2010/main" val="1436397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46" y="0"/>
            <a:ext cx="838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90" y="0"/>
            <a:ext cx="776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04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95"/>
          <a:stretch/>
        </p:blipFill>
        <p:spPr>
          <a:xfrm>
            <a:off x="2830032" y="1038578"/>
            <a:ext cx="7525360" cy="41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20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6901" r="5938" b="9115"/>
          <a:stretch>
            <a:fillRect/>
          </a:stretch>
        </p:blipFill>
        <p:spPr bwMode="auto">
          <a:xfrm>
            <a:off x="1955800" y="196741"/>
            <a:ext cx="8610600" cy="631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505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134" t="30545" r="22033" b="14312"/>
          <a:stretch/>
        </p:blipFill>
        <p:spPr>
          <a:xfrm>
            <a:off x="1569154" y="496711"/>
            <a:ext cx="9448802" cy="52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19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69" y="457763"/>
            <a:ext cx="8019610" cy="58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2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97" y="0"/>
            <a:ext cx="10172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9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7" y="0"/>
            <a:ext cx="10238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3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4414"/>
          <a:stretch/>
        </p:blipFill>
        <p:spPr>
          <a:xfrm>
            <a:off x="1058334" y="138631"/>
            <a:ext cx="10904742" cy="58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91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14" y="233111"/>
            <a:ext cx="8740631" cy="64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1AD9339-F75B-4361-9276-B73E4B62CC67}"/>
              </a:ext>
            </a:extLst>
          </p:cNvPr>
          <p:cNvSpPr/>
          <p:nvPr/>
        </p:nvSpPr>
        <p:spPr>
          <a:xfrm>
            <a:off x="1376516" y="1660989"/>
            <a:ext cx="101370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Art. 36. O gestor do SUS em cada ente da Federação elaborará </a:t>
            </a:r>
            <a:r>
              <a:rPr lang="pt-BR" sz="2400" dirty="0">
                <a:solidFill>
                  <a:srgbClr val="FF0000"/>
                </a:solidFill>
              </a:rPr>
              <a:t>relatório detalhado referente ao quadrimestre anterior</a:t>
            </a:r>
            <a:r>
              <a:rPr lang="pt-BR" sz="2400" dirty="0">
                <a:solidFill>
                  <a:srgbClr val="002060"/>
                </a:solidFill>
              </a:rPr>
              <a:t> [...] 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§ 1º A União, os Estados, o Distrito Federal e os Municípios deverão comprovar a observância do disposto neste artigo mediante o envio de </a:t>
            </a:r>
            <a:r>
              <a:rPr lang="pt-BR" sz="2400" b="1" dirty="0">
                <a:solidFill>
                  <a:srgbClr val="FF0000"/>
                </a:solidFill>
              </a:rPr>
              <a:t>Relatório de Gestão </a:t>
            </a:r>
            <a:r>
              <a:rPr lang="pt-BR" sz="2400" dirty="0">
                <a:solidFill>
                  <a:srgbClr val="FF0000"/>
                </a:solidFill>
              </a:rPr>
              <a:t>ao respectivo Conselho de Saúde, até o dia 30 de março do ano seguinte ao da execução financeira</a:t>
            </a:r>
            <a:r>
              <a:rPr lang="pt-BR" sz="2400" dirty="0">
                <a:solidFill>
                  <a:srgbClr val="002060"/>
                </a:solidFill>
              </a:rPr>
              <a:t>, cabendo ao Conselho emitir parecer conclusivo sobre o cumprimento ou não das normas [...]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9C61A01-F60D-4DA5-B3A1-082324A1265E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0F5D05F-5D6A-49D9-B683-46C15FE5AE6E}"/>
              </a:ext>
            </a:extLst>
          </p:cNvPr>
          <p:cNvSpPr/>
          <p:nvPr/>
        </p:nvSpPr>
        <p:spPr>
          <a:xfrm>
            <a:off x="946788" y="1137769"/>
            <a:ext cx="6131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Complementar nº 141 (12/01/2012) </a:t>
            </a:r>
          </a:p>
        </p:txBody>
      </p:sp>
    </p:spTree>
    <p:extLst>
      <p:ext uri="{BB962C8B-B14F-4D97-AF65-F5344CB8AC3E}">
        <p14:creationId xmlns:p14="http://schemas.microsoft.com/office/powerpoint/2010/main" val="3644584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9" y="156445"/>
            <a:ext cx="8027161" cy="65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4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67" y="133301"/>
            <a:ext cx="8245478" cy="65666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56178" y="4639733"/>
            <a:ext cx="1693333" cy="846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403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"/>
          <a:stretch/>
        </p:blipFill>
        <p:spPr>
          <a:xfrm>
            <a:off x="1301822" y="451556"/>
            <a:ext cx="10043511" cy="58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38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46" y="178103"/>
            <a:ext cx="7793509" cy="6408964"/>
          </a:xfrm>
          <a:prstGeom prst="rect">
            <a:avLst/>
          </a:prstGeom>
        </p:spPr>
      </p:pic>
      <p:pic>
        <p:nvPicPr>
          <p:cNvPr id="4" name="Imagem 3" descr="Recorte de Te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r="39526" b="89301"/>
          <a:stretch/>
        </p:blipFill>
        <p:spPr>
          <a:xfrm>
            <a:off x="2106846" y="1343378"/>
            <a:ext cx="6191797" cy="40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97689" y="2077156"/>
            <a:ext cx="587022" cy="237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471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26" y="861654"/>
            <a:ext cx="6963747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81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E9BB68-66B1-4EAE-9A8E-3EA4A0650DF1}"/>
              </a:ext>
            </a:extLst>
          </p:cNvPr>
          <p:cNvSpPr/>
          <p:nvPr/>
        </p:nvSpPr>
        <p:spPr>
          <a:xfrm>
            <a:off x="3097299" y="515865"/>
            <a:ext cx="6867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TREINAMENTO COMPLETO DO DGMP – ACESSE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AQUI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MANUAL DO USUÁRIO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C0E77BE-31B9-4148-915A-7F7C5D2F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98" y="1770135"/>
            <a:ext cx="3467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5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348814" y="853338"/>
            <a:ext cx="8064896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Contatos: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COGEPLAN/SES/MS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apoiocogeplan@gmail.com</a:t>
            </a:r>
            <a:endParaRPr lang="pt-B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(67) 3318-1772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t-B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36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82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348814" y="853338"/>
            <a:ext cx="8064896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CGAIG/DAI/SE/MS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cgaig@saude.gov.br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 err="1">
                <a:solidFill>
                  <a:srgbClr val="002060"/>
                </a:solidFill>
              </a:rPr>
              <a:t>Tel</a:t>
            </a:r>
            <a:r>
              <a:rPr lang="pt-BR" sz="3600" b="1" dirty="0">
                <a:solidFill>
                  <a:srgbClr val="002060"/>
                </a:solidFill>
              </a:rPr>
              <a:t>: (61) 3315 3442</a:t>
            </a:r>
          </a:p>
          <a:p>
            <a:pPr algn="just">
              <a:lnSpc>
                <a:spcPct val="11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56D615-09C8-4F7F-B138-6B7524644C3E}"/>
              </a:ext>
            </a:extLst>
          </p:cNvPr>
          <p:cNvSpPr/>
          <p:nvPr/>
        </p:nvSpPr>
        <p:spPr>
          <a:xfrm>
            <a:off x="1445342" y="1522489"/>
            <a:ext cx="9606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Art. 99 - O </a:t>
            </a:r>
            <a:r>
              <a:rPr lang="pt-BR" sz="2400" b="1" dirty="0">
                <a:solidFill>
                  <a:srgbClr val="FF0000"/>
                </a:solidFill>
              </a:rPr>
              <a:t>Relatório de Gestão </a:t>
            </a:r>
            <a:r>
              <a:rPr lang="pt-BR" sz="2400" dirty="0">
                <a:solidFill>
                  <a:srgbClr val="002060"/>
                </a:solidFill>
              </a:rPr>
              <a:t>é o instrumento de gestão com elaboração anual que permite ao gestor apresentar os resultados alcançados com a execução da PAS e orienta eventuais redirecionamentos que se fizerem necessários no Plano de Saúde. 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§ 1º O Relatório de Gestão contemplará os seguintes itens: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 - as </a:t>
            </a:r>
            <a:r>
              <a:rPr lang="pt-BR" sz="2400" dirty="0">
                <a:solidFill>
                  <a:srgbClr val="FF0000"/>
                </a:solidFill>
              </a:rPr>
              <a:t>diretrizes, objetivos e indicadores do Plano de Saúde</a:t>
            </a:r>
            <a:r>
              <a:rPr lang="pt-BR" sz="2400" dirty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II - </a:t>
            </a:r>
            <a:r>
              <a:rPr lang="pt-BR" sz="2400" dirty="0">
                <a:solidFill>
                  <a:srgbClr val="FF0000"/>
                </a:solidFill>
              </a:rPr>
              <a:t>as metas da PAS previstas e executadas</a:t>
            </a:r>
            <a:r>
              <a:rPr lang="pt-BR" sz="2400" dirty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III - </a:t>
            </a:r>
            <a:r>
              <a:rPr lang="pt-BR" sz="2400" dirty="0">
                <a:solidFill>
                  <a:srgbClr val="FF0000"/>
                </a:solidFill>
              </a:rPr>
              <a:t>a análise da execução orçamentária</a:t>
            </a:r>
            <a:r>
              <a:rPr lang="pt-BR" sz="2400" dirty="0">
                <a:solidFill>
                  <a:srgbClr val="002060"/>
                </a:solidFill>
              </a:rPr>
              <a:t>; e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IV - as </a:t>
            </a:r>
            <a:r>
              <a:rPr lang="pt-BR" sz="2400" dirty="0">
                <a:solidFill>
                  <a:srgbClr val="FF0000"/>
                </a:solidFill>
              </a:rPr>
              <a:t>recomendações necessárias, incluindo eventuais redirecionamentos do Plano de Saúde</a:t>
            </a:r>
            <a:r>
              <a:rPr lang="pt-BR" sz="24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99A3209-6A7C-4EF4-85D4-00EEBDEC65BD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2988731-2786-4B8D-9902-1AC8B55F13B7}"/>
              </a:ext>
            </a:extLst>
          </p:cNvPr>
          <p:cNvSpPr/>
          <p:nvPr/>
        </p:nvSpPr>
        <p:spPr>
          <a:xfrm>
            <a:off x="1254394" y="999269"/>
            <a:ext cx="666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Portaria de Consolidação nº1 (28/09/2017) </a:t>
            </a:r>
          </a:p>
        </p:txBody>
      </p:sp>
    </p:spTree>
    <p:extLst>
      <p:ext uri="{BB962C8B-B14F-4D97-AF65-F5344CB8AC3E}">
        <p14:creationId xmlns:p14="http://schemas.microsoft.com/office/powerpoint/2010/main" val="194459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D8412D3-74E1-41E6-A52C-403FBEDCBBF4}"/>
              </a:ext>
            </a:extLst>
          </p:cNvPr>
          <p:cNvSpPr/>
          <p:nvPr/>
        </p:nvSpPr>
        <p:spPr>
          <a:xfrm>
            <a:off x="1873313" y="1828561"/>
            <a:ext cx="8996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• Determinação legal para que os entes contem com </a:t>
            </a:r>
            <a:r>
              <a:rPr lang="pt-BR" sz="2400" dirty="0">
                <a:solidFill>
                  <a:srgbClr val="FF0000"/>
                </a:solidFill>
              </a:rPr>
              <a:t>Fundo de Saúde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>
                <a:solidFill>
                  <a:srgbClr val="FF0000"/>
                </a:solidFill>
              </a:rPr>
              <a:t>Conselho de Saúde </a:t>
            </a:r>
            <a:r>
              <a:rPr lang="pt-BR" sz="2400" dirty="0">
                <a:solidFill>
                  <a:srgbClr val="002060"/>
                </a:solidFill>
              </a:rPr>
              <a:t>e </a:t>
            </a:r>
            <a:r>
              <a:rPr lang="pt-BR" sz="2400" dirty="0">
                <a:solidFill>
                  <a:srgbClr val="FF0000"/>
                </a:solidFill>
              </a:rPr>
              <a:t>Plano de Saúde </a:t>
            </a:r>
            <a:r>
              <a:rPr lang="pt-BR" sz="2400" dirty="0">
                <a:solidFill>
                  <a:srgbClr val="002060"/>
                </a:solidFill>
              </a:rPr>
              <a:t>para repasse de recursos (Art. 22 da Lei complementar 141/12). Lei 8.142 (28/09/1990) 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Determinação legal para que os encaminhem </a:t>
            </a:r>
            <a:r>
              <a:rPr lang="pt-BR" sz="2400" dirty="0">
                <a:solidFill>
                  <a:srgbClr val="FF0000"/>
                </a:solidFill>
              </a:rPr>
              <a:t>Relatório de Gestão ao Conselho de Saúde para repasse de recursos</a:t>
            </a:r>
            <a:r>
              <a:rPr lang="pt-BR" sz="2400" dirty="0">
                <a:solidFill>
                  <a:srgbClr val="002060"/>
                </a:solidFill>
              </a:rPr>
              <a:t> (Art. 4° , inciso IV da Lei 8.142/90)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9D52570-AA9B-4784-9A55-BF7955FA13AB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8D3DFC8-11A0-4BD5-9EF5-8C85FA24A284}"/>
              </a:ext>
            </a:extLst>
          </p:cNvPr>
          <p:cNvSpPr/>
          <p:nvPr/>
        </p:nvSpPr>
        <p:spPr>
          <a:xfrm>
            <a:off x="1210862" y="1091602"/>
            <a:ext cx="570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Complementar 141 (12/01/2012) </a:t>
            </a:r>
          </a:p>
        </p:txBody>
      </p:sp>
    </p:spTree>
    <p:extLst>
      <p:ext uri="{BB962C8B-B14F-4D97-AF65-F5344CB8AC3E}">
        <p14:creationId xmlns:p14="http://schemas.microsoft.com/office/powerpoint/2010/main" val="235980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EEDDDA3-6CEC-4750-943C-B4BD6B40BE58}"/>
              </a:ext>
            </a:extLst>
          </p:cNvPr>
          <p:cNvSpPr/>
          <p:nvPr/>
        </p:nvSpPr>
        <p:spPr>
          <a:xfrm>
            <a:off x="1127066" y="2551837"/>
            <a:ext cx="1023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• Art.1º Aprovar o </a:t>
            </a:r>
            <a:r>
              <a:rPr lang="pt-BR" sz="2400" dirty="0">
                <a:solidFill>
                  <a:srgbClr val="FF0000"/>
                </a:solidFill>
              </a:rPr>
              <a:t>Modelo Padronizado de Relatório Quadrimestral de Prestação de Contas para os Estados e Municípios</a:t>
            </a:r>
            <a:r>
              <a:rPr lang="pt-BR" sz="2400" dirty="0">
                <a:solidFill>
                  <a:srgbClr val="002060"/>
                </a:solidFill>
              </a:rPr>
              <a:t>, conforme dispõe o parágrafo 4º do artigo 36 da Lei Complementar nº 141/2012, na forma do Anexo I desta resolução.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1B87177-427C-422B-AED1-8568D7E6DAA8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853F9FA-2094-4340-A98C-CF71CE01CD77}"/>
              </a:ext>
            </a:extLst>
          </p:cNvPr>
          <p:cNvSpPr/>
          <p:nvPr/>
        </p:nvSpPr>
        <p:spPr>
          <a:xfrm>
            <a:off x="1127066" y="1258218"/>
            <a:ext cx="96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Resolução do Conselho Nacional de Saúde nº 459 (10/10/2012) </a:t>
            </a:r>
          </a:p>
        </p:txBody>
      </p:sp>
    </p:spTree>
    <p:extLst>
      <p:ext uri="{BB962C8B-B14F-4D97-AF65-F5344CB8AC3E}">
        <p14:creationId xmlns:p14="http://schemas.microsoft.com/office/powerpoint/2010/main" val="327525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99DCF30-05A8-454A-B9A0-9577E6E7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60" y="155291"/>
            <a:ext cx="10832280" cy="67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4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E632C9C-75F8-4030-93B6-B7A04C62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1" y="116755"/>
            <a:ext cx="9346234" cy="64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08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660</Words>
  <Application>Microsoft Office PowerPoint</Application>
  <PresentationFormat>Personalizar</PresentationFormat>
  <Paragraphs>56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FSB - Andre Luis Sousa Cardoso</dc:creator>
  <cp:lastModifiedBy>Vanessa Rosa Prado</cp:lastModifiedBy>
  <cp:revision>149</cp:revision>
  <dcterms:created xsi:type="dcterms:W3CDTF">2019-01-17T17:14:42Z</dcterms:created>
  <dcterms:modified xsi:type="dcterms:W3CDTF">2019-05-17T15:54:27Z</dcterms:modified>
</cp:coreProperties>
</file>