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7"/>
  </p:handoutMasterIdLst>
  <p:sldIdLst>
    <p:sldId id="256" r:id="rId2"/>
    <p:sldId id="393" r:id="rId3"/>
    <p:sldId id="444" r:id="rId4"/>
    <p:sldId id="445" r:id="rId5"/>
    <p:sldId id="446" r:id="rId6"/>
    <p:sldId id="447" r:id="rId7"/>
    <p:sldId id="448" r:id="rId8"/>
    <p:sldId id="443" r:id="rId9"/>
    <p:sldId id="316" r:id="rId10"/>
    <p:sldId id="317" r:id="rId11"/>
    <p:sldId id="318" r:id="rId12"/>
    <p:sldId id="319" r:id="rId13"/>
    <p:sldId id="437" r:id="rId14"/>
    <p:sldId id="349" r:id="rId15"/>
    <p:sldId id="321" r:id="rId16"/>
    <p:sldId id="438" r:id="rId17"/>
    <p:sldId id="291" r:id="rId18"/>
    <p:sldId id="292" r:id="rId19"/>
    <p:sldId id="350" r:id="rId20"/>
    <p:sldId id="351" r:id="rId21"/>
    <p:sldId id="352" r:id="rId22"/>
    <p:sldId id="330" r:id="rId23"/>
    <p:sldId id="331" r:id="rId24"/>
    <p:sldId id="332" r:id="rId25"/>
    <p:sldId id="333" r:id="rId26"/>
    <p:sldId id="380" r:id="rId27"/>
    <p:sldId id="353" r:id="rId28"/>
    <p:sldId id="354" r:id="rId29"/>
    <p:sldId id="355" r:id="rId30"/>
    <p:sldId id="358" r:id="rId31"/>
    <p:sldId id="432" r:id="rId32"/>
    <p:sldId id="433" r:id="rId33"/>
    <p:sldId id="439" r:id="rId34"/>
    <p:sldId id="440" r:id="rId35"/>
    <p:sldId id="435" r:id="rId36"/>
    <p:sldId id="436" r:id="rId37"/>
    <p:sldId id="441" r:id="rId38"/>
    <p:sldId id="442" r:id="rId39"/>
    <p:sldId id="359" r:id="rId40"/>
    <p:sldId id="382" r:id="rId41"/>
    <p:sldId id="360" r:id="rId42"/>
    <p:sldId id="361" r:id="rId43"/>
    <p:sldId id="403" r:id="rId44"/>
    <p:sldId id="406" r:id="rId45"/>
    <p:sldId id="405" r:id="rId46"/>
    <p:sldId id="407" r:id="rId47"/>
    <p:sldId id="408" r:id="rId48"/>
    <p:sldId id="409" r:id="rId49"/>
    <p:sldId id="449" r:id="rId50"/>
    <p:sldId id="410" r:id="rId51"/>
    <p:sldId id="411" r:id="rId52"/>
    <p:sldId id="542" r:id="rId53"/>
    <p:sldId id="543" r:id="rId54"/>
    <p:sldId id="345" r:id="rId55"/>
    <p:sldId id="259" r:id="rId5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5"/>
    <a:srgbClr val="575656"/>
    <a:srgbClr val="00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16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4064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F3722-22B7-472B-B4F6-2B17527B1592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F44DC-344B-4599-A232-031C0687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7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Pas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238572" y="3023962"/>
            <a:ext cx="6548926" cy="1217011"/>
          </a:xfrm>
        </p:spPr>
        <p:txBody>
          <a:bodyPr anchor="ctr">
            <a:normAutofit/>
          </a:bodyPr>
          <a:lstStyle>
            <a:lvl1pPr algn="r">
              <a:defRPr sz="3600" b="1"/>
            </a:lvl1pPr>
          </a:lstStyle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36pt)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38573" y="4461915"/>
            <a:ext cx="6548926" cy="103028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200">
                <a:solidFill>
                  <a:srgbClr val="8082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Editar o estilo do subtítulo Mestre 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 err="1"/>
              <a:t>verdana</a:t>
            </a:r>
            <a:r>
              <a:rPr lang="pt-BR" dirty="0"/>
              <a:t> 22pt)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36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rgbClr val="005321"/>
              </a:buClr>
              <a:buFontTx/>
              <a:buBlip>
                <a:blip r:embed="rId2"/>
              </a:buBlip>
              <a:defRPr/>
            </a:lvl1pPr>
            <a:lvl2pPr marL="685800" indent="-228600">
              <a:buClr>
                <a:srgbClr val="005321"/>
              </a:buClr>
              <a:buFontTx/>
              <a:buBlip>
                <a:blip r:embed="rId2"/>
              </a:buBlip>
              <a:defRPr/>
            </a:lvl2pPr>
            <a:lvl3pPr marL="1143000" indent="-228600">
              <a:buClr>
                <a:srgbClr val="005321"/>
              </a:buClr>
              <a:buFontTx/>
              <a:buBlip>
                <a:blip r:embed="rId2"/>
              </a:buBlip>
              <a:defRPr/>
            </a:lvl3pPr>
            <a:lvl4pPr marL="1600200" indent="-228600">
              <a:buClr>
                <a:srgbClr val="005321"/>
              </a:buClr>
              <a:buFontTx/>
              <a:buBlip>
                <a:blip r:embed="rId2"/>
              </a:buBlip>
              <a:defRPr/>
            </a:lvl4pPr>
            <a:lvl5pPr marL="2057400" indent="-228600">
              <a:buClr>
                <a:srgbClr val="005321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20pt)</a:t>
            </a:r>
          </a:p>
          <a:p>
            <a:pPr lvl="1"/>
            <a:r>
              <a:rPr lang="pt-BR" dirty="0"/>
              <a:t>Segundo nível 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02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978438" cy="1930770"/>
          </a:xfrm>
        </p:spPr>
        <p:txBody>
          <a:bodyPr anchor="b">
            <a:normAutofit/>
          </a:bodyPr>
          <a:lstStyle>
            <a:lvl1pPr algn="ctr">
              <a:defRPr sz="5000" baseline="0"/>
            </a:lvl1pPr>
          </a:lstStyle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50 </a:t>
            </a:r>
            <a:r>
              <a:rPr lang="pt-BR" dirty="0" err="1"/>
              <a:t>pt</a:t>
            </a:r>
            <a:r>
              <a:rPr lang="pt-BR" dirty="0"/>
              <a:t>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3880162"/>
            <a:ext cx="10978438" cy="17942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 </a:t>
            </a:r>
            <a:r>
              <a:rPr lang="pt-BR" dirty="0" err="1"/>
              <a:t>pt</a:t>
            </a:r>
            <a:r>
              <a:rPr lang="pt-BR" dirty="0"/>
              <a:t>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3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196538"/>
            <a:ext cx="10950558" cy="991327"/>
          </a:xfrm>
        </p:spPr>
        <p:txBody>
          <a:bodyPr anchor="ctr"/>
          <a:lstStyle>
            <a:lvl1pPr>
              <a:defRPr sz="3200" baseline="0"/>
            </a:lvl1pPr>
          </a:lstStyle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32pt)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186625" y="1444239"/>
            <a:ext cx="5603721" cy="4424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4238"/>
            <a:ext cx="5108085" cy="44247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 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99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Coluna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 2 colunas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358781"/>
            <a:ext cx="5181600" cy="481818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54324" y="1358781"/>
            <a:ext cx="5181600" cy="481818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37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202756"/>
            <a:ext cx="10953408" cy="1070568"/>
          </a:xfrm>
        </p:spPr>
        <p:txBody>
          <a:bodyPr/>
          <a:lstStyle/>
          <a:p>
            <a:r>
              <a:rPr lang="pt-BR" dirty="0"/>
              <a:t>Clique para 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290416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24pt)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204815"/>
            <a:ext cx="5157787" cy="365760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10008" y="1290416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24pt)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10008" y="2204815"/>
            <a:ext cx="5183188" cy="365760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1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34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de 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199" y="168573"/>
            <a:ext cx="10997725" cy="107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Editar o título mestre (</a:t>
            </a:r>
            <a:r>
              <a:rPr lang="pt-BR" dirty="0" err="1"/>
              <a:t>verdana</a:t>
            </a:r>
            <a:r>
              <a:rPr lang="pt-BR" dirty="0"/>
              <a:t> 28pt)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199" y="1416260"/>
            <a:ext cx="10997725" cy="464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 (</a:t>
            </a:r>
            <a:r>
              <a:rPr lang="pt-BR" dirty="0" err="1"/>
              <a:t>verdana</a:t>
            </a:r>
            <a:r>
              <a:rPr lang="pt-BR" dirty="0"/>
              <a:t> 20pt)</a:t>
            </a:r>
          </a:p>
          <a:p>
            <a:pPr lvl="1"/>
            <a:r>
              <a:rPr lang="pt-BR" dirty="0"/>
              <a:t>Segundo nível (</a:t>
            </a:r>
            <a:r>
              <a:rPr lang="pt-BR" dirty="0" err="1"/>
              <a:t>verdana</a:t>
            </a:r>
            <a:r>
              <a:rPr lang="pt-BR" dirty="0"/>
              <a:t> 18pt)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61913"/>
            <a:ext cx="150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9101-3CB4-468B-8273-A267EEBA2595}" type="datetimeFigureOut">
              <a:rPr lang="pt-BR" smtClean="0"/>
              <a:t>17/05/2019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17448" y="6361913"/>
            <a:ext cx="5207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870676" y="6361913"/>
            <a:ext cx="549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7478-DED3-4DF3-87D3-380884518D6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35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Tx/>
        <a:buBlip>
          <a:blip r:embed="rId11"/>
        </a:buBlip>
        <a:defRPr sz="20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8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1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www.saude.ms.gov.br/wp-content/uploads/2019/01/Manual_DGMP.pdf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98103" y="696435"/>
            <a:ext cx="11408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DigiSUS Gestor – Módulo Planejamento</a:t>
            </a:r>
            <a:endParaRPr lang="pt-BR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55479" y="3692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CB569F3-6B61-49CD-961F-80131AFD672D}"/>
              </a:ext>
            </a:extLst>
          </p:cNvPr>
          <p:cNvSpPr/>
          <p:nvPr/>
        </p:nvSpPr>
        <p:spPr>
          <a:xfrm>
            <a:off x="1016321" y="2750395"/>
            <a:ext cx="10016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FUNCIONALIDADE: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RELATÓRIO DETALHADO DO QUADRIMESTRE ANTERIOR (RDQA)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6021875-10AC-4678-BCF5-7FBD5339F79F}"/>
              </a:ext>
            </a:extLst>
          </p:cNvPr>
          <p:cNvSpPr/>
          <p:nvPr/>
        </p:nvSpPr>
        <p:spPr>
          <a:xfrm>
            <a:off x="2315706" y="4976625"/>
            <a:ext cx="7973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Seção de Apoio Institucional e Articulação Federativa – SEINSF/NEMS/MS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Núcleo Estadual do Ministério da Saúde no Mato Grosso do Sul - NEMS/MS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Maio de 2019 </a:t>
            </a:r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8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98C085C-A0E4-46C2-A1D2-9333CD059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8" y="92404"/>
            <a:ext cx="10526637" cy="67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3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9D3C3B8-3153-422B-8E06-B9619236C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529" y="344129"/>
            <a:ext cx="8803452" cy="63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7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435CBF7-9440-4059-881D-D4998A5B0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37" y="393290"/>
            <a:ext cx="5053716" cy="46014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53AA2C1-E968-4D73-9B47-C6353B0F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473" y="1021243"/>
            <a:ext cx="5492442" cy="40803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3602846-1C62-46BE-A3B4-17F6DB749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473" y="4796830"/>
            <a:ext cx="38766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4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9156C50-602C-47D0-B9B1-36A6A0C9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204787"/>
            <a:ext cx="7724775" cy="64484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F1ADCA5-93B9-447A-8CC5-1324652B643A}"/>
              </a:ext>
            </a:extLst>
          </p:cNvPr>
          <p:cNvSpPr/>
          <p:nvPr/>
        </p:nvSpPr>
        <p:spPr>
          <a:xfrm>
            <a:off x="2233612" y="4011706"/>
            <a:ext cx="1689459" cy="4029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5E675F2-97C0-48FD-9B06-ED225D99D8CC}"/>
              </a:ext>
            </a:extLst>
          </p:cNvPr>
          <p:cNvSpPr/>
          <p:nvPr/>
        </p:nvSpPr>
        <p:spPr>
          <a:xfrm>
            <a:off x="2248362" y="6186470"/>
            <a:ext cx="1369910" cy="4029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C4FBA78-F082-4E73-8880-9DBB80BE1C6C}"/>
              </a:ext>
            </a:extLst>
          </p:cNvPr>
          <p:cNvSpPr/>
          <p:nvPr/>
        </p:nvSpPr>
        <p:spPr>
          <a:xfrm>
            <a:off x="8339446" y="6186470"/>
            <a:ext cx="1369910" cy="4029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76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9CFC27D-EBC8-4894-A0AB-DBE57A7DA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10" y="154299"/>
            <a:ext cx="9571726" cy="623366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55398E6-36B7-4216-AF8C-A45EAC031FEF}"/>
              </a:ext>
            </a:extLst>
          </p:cNvPr>
          <p:cNvSpPr/>
          <p:nvPr/>
        </p:nvSpPr>
        <p:spPr>
          <a:xfrm>
            <a:off x="1589599" y="3915219"/>
            <a:ext cx="2117161" cy="4029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EE9CCC1-139D-4C46-9B2F-D28ED2E1D908}"/>
              </a:ext>
            </a:extLst>
          </p:cNvPr>
          <p:cNvSpPr/>
          <p:nvPr/>
        </p:nvSpPr>
        <p:spPr>
          <a:xfrm>
            <a:off x="3706760" y="5876755"/>
            <a:ext cx="1219201" cy="4029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27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911C89E-7903-4904-AEAB-722909A0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079" y="0"/>
            <a:ext cx="8935387" cy="628281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A2D2D86-EB4C-4E61-B182-68916BFDF3EF}"/>
              </a:ext>
            </a:extLst>
          </p:cNvPr>
          <p:cNvSpPr/>
          <p:nvPr/>
        </p:nvSpPr>
        <p:spPr>
          <a:xfrm>
            <a:off x="1737082" y="1466985"/>
            <a:ext cx="2117161" cy="20824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18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C0CD98A-3962-4ED5-8A1F-53E40D8FD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93" y="857250"/>
            <a:ext cx="10669472" cy="32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9192C8F-EA82-4CF3-93ED-4CF67AAD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27" y="0"/>
            <a:ext cx="7374194" cy="65679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A16C78F-B1D4-49EE-BFFD-6F292E82D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317" y="6028710"/>
            <a:ext cx="7734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7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DDC0B0A-3AF2-409E-AC49-EF6015E34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90" y="131278"/>
            <a:ext cx="5976908" cy="643667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11AC70E-727F-4C5D-9384-D629D20C9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929" y="3504894"/>
            <a:ext cx="5006160" cy="17258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4D26B7F-6581-4235-8D7F-F990E09A5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733" y="2826159"/>
            <a:ext cx="4371975" cy="4191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420B712-F4AA-4FAC-94F6-2010C8FA3CF7}"/>
              </a:ext>
            </a:extLst>
          </p:cNvPr>
          <p:cNvSpPr/>
          <p:nvPr/>
        </p:nvSpPr>
        <p:spPr>
          <a:xfrm>
            <a:off x="6944929" y="3429000"/>
            <a:ext cx="1373161" cy="2634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FC6F6EE-A1A9-4C81-BFB6-5AC8B19F2592}"/>
              </a:ext>
            </a:extLst>
          </p:cNvPr>
          <p:cNvSpPr/>
          <p:nvPr/>
        </p:nvSpPr>
        <p:spPr>
          <a:xfrm>
            <a:off x="6944929" y="4947607"/>
            <a:ext cx="753730" cy="2634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419106BB-1CA4-434A-B76B-6BEBC517F797}"/>
              </a:ext>
            </a:extLst>
          </p:cNvPr>
          <p:cNvSpPr/>
          <p:nvPr/>
        </p:nvSpPr>
        <p:spPr>
          <a:xfrm>
            <a:off x="10979843" y="4947607"/>
            <a:ext cx="971246" cy="2634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52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3182"/>
          <a:stretch/>
        </p:blipFill>
        <p:spPr>
          <a:xfrm>
            <a:off x="864061" y="407323"/>
            <a:ext cx="11205043" cy="536170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AC3665E-799A-4064-88B5-85D863716E7F}"/>
              </a:ext>
            </a:extLst>
          </p:cNvPr>
          <p:cNvSpPr/>
          <p:nvPr/>
        </p:nvSpPr>
        <p:spPr>
          <a:xfrm>
            <a:off x="2920181" y="2597698"/>
            <a:ext cx="1769806" cy="317133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42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ED9C9A62-33D2-4E6D-8A3B-C7C18C288F10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7F1688E-0DA6-4060-B594-E7E7169F0A78}"/>
              </a:ext>
            </a:extLst>
          </p:cNvPr>
          <p:cNvSpPr/>
          <p:nvPr/>
        </p:nvSpPr>
        <p:spPr>
          <a:xfrm>
            <a:off x="1769806" y="2194485"/>
            <a:ext cx="94291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Art. 33. Os recursos financeiros do Sistema Único de Saúde (SUS) serão depositados em conta especial, em cada esfera de sua atuação, e movimentados sob fiscalização dos respectivos Conselhos de Saúde. 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§ 4º O Ministério da Saúde acompanhará, através de seu sistema de auditoria, a conformidade à programação aprovada da aplicação dos recursos repassados a Estados e Municípios. Constatada a malversação, desvio ou não aplicação dos recursos, caberá ao Ministério da Saúde aplicar as medidas previstas em lei.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980C25A-C38F-4C45-B6C4-96526C467602}"/>
              </a:ext>
            </a:extLst>
          </p:cNvPr>
          <p:cNvSpPr/>
          <p:nvPr/>
        </p:nvSpPr>
        <p:spPr>
          <a:xfrm>
            <a:off x="1509267" y="1512620"/>
            <a:ext cx="410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nº 8.080 (19/09/1990) </a:t>
            </a:r>
          </a:p>
        </p:txBody>
      </p:sp>
    </p:spTree>
    <p:extLst>
      <p:ext uri="{BB962C8B-B14F-4D97-AF65-F5344CB8AC3E}">
        <p14:creationId xmlns:p14="http://schemas.microsoft.com/office/powerpoint/2010/main" val="3006957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10384"/>
          <a:stretch/>
        </p:blipFill>
        <p:spPr>
          <a:xfrm>
            <a:off x="947342" y="122141"/>
            <a:ext cx="11020774" cy="55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2823" t="6221" r="18193" b="32718"/>
          <a:stretch/>
        </p:blipFill>
        <p:spPr>
          <a:xfrm>
            <a:off x="1205345" y="931025"/>
            <a:ext cx="5237019" cy="33666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6892" t="22737" r="14694" b="9730"/>
          <a:stretch/>
        </p:blipFill>
        <p:spPr>
          <a:xfrm>
            <a:off x="6495316" y="944307"/>
            <a:ext cx="5621867" cy="365598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E5C780C-FA7E-4165-97D2-0557C3548825}"/>
              </a:ext>
            </a:extLst>
          </p:cNvPr>
          <p:cNvSpPr/>
          <p:nvPr/>
        </p:nvSpPr>
        <p:spPr>
          <a:xfrm>
            <a:off x="7230065" y="3030317"/>
            <a:ext cx="1215846" cy="2634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88FA1E9-9570-4284-8B7F-E73E77C8AD82}"/>
              </a:ext>
            </a:extLst>
          </p:cNvPr>
          <p:cNvSpPr/>
          <p:nvPr/>
        </p:nvSpPr>
        <p:spPr>
          <a:xfrm>
            <a:off x="7067833" y="4282931"/>
            <a:ext cx="807806" cy="2634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EEA4076-57D1-492E-B5E7-C567BBD5A905}"/>
              </a:ext>
            </a:extLst>
          </p:cNvPr>
          <p:cNvSpPr/>
          <p:nvPr/>
        </p:nvSpPr>
        <p:spPr>
          <a:xfrm>
            <a:off x="10759846" y="4297678"/>
            <a:ext cx="807806" cy="2634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80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C84E0C9-BD50-4564-9D39-0BAA02F3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61" y="78658"/>
            <a:ext cx="8924244" cy="63432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1F7D255-0216-4A3E-9BAC-175217846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114" y="6160007"/>
            <a:ext cx="3676650" cy="5238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F880D92-22DA-4D93-9044-05AC76822AEB}"/>
              </a:ext>
            </a:extLst>
          </p:cNvPr>
          <p:cNvSpPr/>
          <p:nvPr/>
        </p:nvSpPr>
        <p:spPr>
          <a:xfrm>
            <a:off x="1079987" y="2208325"/>
            <a:ext cx="2076167" cy="15770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860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A7C1842-BD0A-4AD1-8142-EA90F8400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27" y="125977"/>
            <a:ext cx="6839718" cy="39789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A832F21-D14E-46DD-9CD2-C2D0C5AFF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78" y="4104889"/>
            <a:ext cx="6649679" cy="25427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09E6DC6-9DB9-4256-8A0C-471AA9CC2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78" y="4436499"/>
            <a:ext cx="3648075" cy="28575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550D33B-8AED-4836-AB77-FE95ED63A4E8}"/>
              </a:ext>
            </a:extLst>
          </p:cNvPr>
          <p:cNvSpPr/>
          <p:nvPr/>
        </p:nvSpPr>
        <p:spPr>
          <a:xfrm>
            <a:off x="1129148" y="4790368"/>
            <a:ext cx="1751703" cy="2634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233560A-8088-41C3-96BB-928C89649F9D}"/>
              </a:ext>
            </a:extLst>
          </p:cNvPr>
          <p:cNvSpPr/>
          <p:nvPr/>
        </p:nvSpPr>
        <p:spPr>
          <a:xfrm>
            <a:off x="976928" y="6332774"/>
            <a:ext cx="1028854" cy="2634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FE6E579-BEB4-4C35-9479-C35D80758910}"/>
              </a:ext>
            </a:extLst>
          </p:cNvPr>
          <p:cNvSpPr/>
          <p:nvPr/>
        </p:nvSpPr>
        <p:spPr>
          <a:xfrm>
            <a:off x="6350257" y="6332774"/>
            <a:ext cx="1348400" cy="2634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640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255748B-6F60-41FA-B214-DE05066C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47" y="0"/>
            <a:ext cx="8420506" cy="624266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295021F-3DB0-4DF3-A099-96F0E2CBA4EB}"/>
              </a:ext>
            </a:extLst>
          </p:cNvPr>
          <p:cNvSpPr/>
          <p:nvPr/>
        </p:nvSpPr>
        <p:spPr>
          <a:xfrm>
            <a:off x="1470746" y="2685006"/>
            <a:ext cx="2098363" cy="4711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323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9E61419-1672-4864-8216-F9BEF49C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81" y="0"/>
            <a:ext cx="7842931" cy="6381135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9BEE7EDB-AD6F-442C-86AC-AEE9D4F29273}"/>
              </a:ext>
            </a:extLst>
          </p:cNvPr>
          <p:cNvSpPr/>
          <p:nvPr/>
        </p:nvSpPr>
        <p:spPr>
          <a:xfrm rot="7917553">
            <a:off x="9290140" y="2448231"/>
            <a:ext cx="894427" cy="3637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219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9118E07-654C-4210-A234-33775168F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35" y="216311"/>
            <a:ext cx="6217008" cy="551589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E064068-B481-4F90-AB1F-8BF8F1FF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143" y="3918514"/>
            <a:ext cx="5020829" cy="173467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F49E0B6-566D-4940-893E-47B988CD6211}"/>
              </a:ext>
            </a:extLst>
          </p:cNvPr>
          <p:cNvSpPr/>
          <p:nvPr/>
        </p:nvSpPr>
        <p:spPr>
          <a:xfrm>
            <a:off x="7042143" y="3918514"/>
            <a:ext cx="1318919" cy="21962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92F41F3-6D35-4126-80AE-273F7FD24B46}"/>
              </a:ext>
            </a:extLst>
          </p:cNvPr>
          <p:cNvSpPr/>
          <p:nvPr/>
        </p:nvSpPr>
        <p:spPr>
          <a:xfrm>
            <a:off x="7042143" y="5363258"/>
            <a:ext cx="627018" cy="2899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B30AA8C-FBD9-42F1-906F-AA68EF135BAF}"/>
              </a:ext>
            </a:extLst>
          </p:cNvPr>
          <p:cNvSpPr/>
          <p:nvPr/>
        </p:nvSpPr>
        <p:spPr>
          <a:xfrm>
            <a:off x="11053356" y="5363258"/>
            <a:ext cx="1009616" cy="2899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058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AB6D7AA-075B-4B38-8E3B-BB921EAAB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85" y="0"/>
            <a:ext cx="8841705" cy="632840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D3A9D11-99EB-416C-A14B-576214A6A2CF}"/>
              </a:ext>
            </a:extLst>
          </p:cNvPr>
          <p:cNvSpPr/>
          <p:nvPr/>
        </p:nvSpPr>
        <p:spPr>
          <a:xfrm>
            <a:off x="1305185" y="3019234"/>
            <a:ext cx="2165602" cy="9431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09DF288-1DBB-4AA7-A9D6-BF9180927FCE}"/>
              </a:ext>
            </a:extLst>
          </p:cNvPr>
          <p:cNvSpPr/>
          <p:nvPr/>
        </p:nvSpPr>
        <p:spPr>
          <a:xfrm rot="5400000">
            <a:off x="6655551" y="3951684"/>
            <a:ext cx="2847328" cy="14806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021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502E305-8543-4E61-AAF3-7AEC56603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04" y="0"/>
            <a:ext cx="6438598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FF9431E-4181-4247-8DFF-53F7A3EFE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802" y="990599"/>
            <a:ext cx="4397297" cy="15657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97B389B-B6AE-45E8-8C54-FF0013B1C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005" y="6423004"/>
            <a:ext cx="3943501" cy="51119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968626B-F566-49C5-AA7D-BEC144913C87}"/>
              </a:ext>
            </a:extLst>
          </p:cNvPr>
          <p:cNvSpPr/>
          <p:nvPr/>
        </p:nvSpPr>
        <p:spPr>
          <a:xfrm>
            <a:off x="7700189" y="990599"/>
            <a:ext cx="1506841" cy="2745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215CBAE-0F6D-43FE-BEFC-E739E71D3617}"/>
              </a:ext>
            </a:extLst>
          </p:cNvPr>
          <p:cNvSpPr/>
          <p:nvPr/>
        </p:nvSpPr>
        <p:spPr>
          <a:xfrm>
            <a:off x="7700188" y="2281814"/>
            <a:ext cx="716225" cy="2745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357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66E6461-B047-4682-B7FC-FDE2BDEB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04" y="0"/>
            <a:ext cx="8858615" cy="637031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DFBC6F3-41EE-48AB-AD1E-8AF8AE007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278" y="6334125"/>
            <a:ext cx="4876800" cy="5238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E7A5EE4-815A-4CC3-AC04-7F5FFF6CB3E7}"/>
              </a:ext>
            </a:extLst>
          </p:cNvPr>
          <p:cNvSpPr/>
          <p:nvPr/>
        </p:nvSpPr>
        <p:spPr>
          <a:xfrm>
            <a:off x="1427208" y="3537152"/>
            <a:ext cx="2132070" cy="4842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9B7FB2E-1025-4173-9D04-98765185BB20}"/>
              </a:ext>
            </a:extLst>
          </p:cNvPr>
          <p:cNvSpPr/>
          <p:nvPr/>
        </p:nvSpPr>
        <p:spPr>
          <a:xfrm>
            <a:off x="8308257" y="1457630"/>
            <a:ext cx="1248697" cy="48764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71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C09297E-5709-499A-BFE5-9BF700474D6C}"/>
              </a:ext>
            </a:extLst>
          </p:cNvPr>
          <p:cNvSpPr/>
          <p:nvPr/>
        </p:nvSpPr>
        <p:spPr>
          <a:xfrm>
            <a:off x="1681317" y="2136339"/>
            <a:ext cx="979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• Art. 3° Os recursos referidos no inciso IV do art. 2° desta lei serão repassados de forma regular e automática para os Municípios, Estados e Distrito Federal, de acordo com os critérios previstos no art. 35 da Lei n° 8.080, de 19 de setembro de 1990. 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• Art. 4° Para receberem os recursos, de que trata o art. 3° desta lei, os Municípios, os Estados e o Distrito Federal deverão contar com: 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• IV - </a:t>
            </a:r>
            <a:r>
              <a:rPr lang="pt-BR" sz="2400" b="1" dirty="0">
                <a:solidFill>
                  <a:srgbClr val="FF0000"/>
                </a:solidFill>
              </a:rPr>
              <a:t>relatórios de gestão </a:t>
            </a:r>
            <a:r>
              <a:rPr lang="pt-BR" sz="2400" dirty="0">
                <a:solidFill>
                  <a:srgbClr val="002060"/>
                </a:solidFill>
              </a:rPr>
              <a:t>que permitam o controle de que trata o § 4° do art. 33 da Lei n° 8.080, de 19 de setembro de 1990;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15AFB9C-4582-47D1-9873-F36620571DAF}"/>
              </a:ext>
            </a:extLst>
          </p:cNvPr>
          <p:cNvSpPr/>
          <p:nvPr/>
        </p:nvSpPr>
        <p:spPr>
          <a:xfrm>
            <a:off x="1499435" y="1245491"/>
            <a:ext cx="410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nº 8.142 (28/12/1990)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ECE0417-C17A-4BDB-9944-8FBBF3668CFC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</p:spTree>
    <p:extLst>
      <p:ext uri="{BB962C8B-B14F-4D97-AF65-F5344CB8AC3E}">
        <p14:creationId xmlns:p14="http://schemas.microsoft.com/office/powerpoint/2010/main" val="1436397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27D3918-1B56-4236-A1CD-E02C26F0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92" y="0"/>
            <a:ext cx="9564227" cy="634444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697D252-683A-4A77-AD23-D93B6331FAF6}"/>
              </a:ext>
            </a:extLst>
          </p:cNvPr>
          <p:cNvSpPr/>
          <p:nvPr/>
        </p:nvSpPr>
        <p:spPr>
          <a:xfrm>
            <a:off x="1033918" y="3684636"/>
            <a:ext cx="2132070" cy="19984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364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85A79C4-61CB-498D-9E0C-62AF9422C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38" y="0"/>
            <a:ext cx="7313252" cy="64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21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619133C-5854-496F-B2C4-7212C5CF8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11" y="0"/>
            <a:ext cx="7591748" cy="66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90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744B7DF-ED44-49A9-AC67-BD59D2A7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84" y="235974"/>
            <a:ext cx="7067226" cy="63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0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03867F7-1C34-4E0F-A13F-A0CAAA4B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57" y="347202"/>
            <a:ext cx="82391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0A067F5-DF6E-4A82-8143-08EA571ED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30" y="206477"/>
            <a:ext cx="6375385" cy="63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21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0EE6878-5CF0-4C4A-8646-E3E54FE0F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609600"/>
            <a:ext cx="74866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50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4953E30-7429-4562-A86A-5BEDA8E94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42" y="159160"/>
            <a:ext cx="73818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D539F35-9EB7-463A-9C1F-3F3ADE47D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57" y="103699"/>
            <a:ext cx="7110720" cy="537595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9FEED69-A6E5-4F25-ACD8-1680C5BF3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57" y="5319251"/>
            <a:ext cx="6019340" cy="14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09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0087AD2-ACFA-4C76-975E-A794A1593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81" y="245807"/>
            <a:ext cx="7201970" cy="604521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9DAF248-D7F5-4B07-8378-C0F1618DDD80}"/>
              </a:ext>
            </a:extLst>
          </p:cNvPr>
          <p:cNvSpPr/>
          <p:nvPr/>
        </p:nvSpPr>
        <p:spPr>
          <a:xfrm>
            <a:off x="1584524" y="5208636"/>
            <a:ext cx="1689618" cy="4842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49DE29E-713B-496E-BE23-2BA97419D77F}"/>
              </a:ext>
            </a:extLst>
          </p:cNvPr>
          <p:cNvSpPr/>
          <p:nvPr/>
        </p:nvSpPr>
        <p:spPr>
          <a:xfrm>
            <a:off x="3274142" y="4249990"/>
            <a:ext cx="1435510" cy="28268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1FC3D6F-313D-4FFA-AA0A-E54D02CAB12C}"/>
              </a:ext>
            </a:extLst>
          </p:cNvPr>
          <p:cNvSpPr/>
          <p:nvPr/>
        </p:nvSpPr>
        <p:spPr>
          <a:xfrm>
            <a:off x="3200400" y="5795301"/>
            <a:ext cx="742335" cy="28268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A1C8A37F-C072-4862-AD96-1862EC7680A3}"/>
              </a:ext>
            </a:extLst>
          </p:cNvPr>
          <p:cNvSpPr/>
          <p:nvPr/>
        </p:nvSpPr>
        <p:spPr>
          <a:xfrm rot="2617720">
            <a:off x="8395867" y="2570668"/>
            <a:ext cx="432619" cy="9057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51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1AD9339-F75B-4361-9276-B73E4B62CC67}"/>
              </a:ext>
            </a:extLst>
          </p:cNvPr>
          <p:cNvSpPr/>
          <p:nvPr/>
        </p:nvSpPr>
        <p:spPr>
          <a:xfrm>
            <a:off x="1376516" y="1660989"/>
            <a:ext cx="101370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Art. 36. O gestor do SUS em cada ente da Federação elaborará </a:t>
            </a:r>
            <a:r>
              <a:rPr lang="pt-BR" sz="2400" dirty="0">
                <a:solidFill>
                  <a:srgbClr val="FF0000"/>
                </a:solidFill>
              </a:rPr>
              <a:t>relatório detalhado referente ao quadrimestre anterior</a:t>
            </a:r>
            <a:r>
              <a:rPr lang="pt-BR" sz="2400" dirty="0">
                <a:solidFill>
                  <a:srgbClr val="002060"/>
                </a:solidFill>
              </a:rPr>
              <a:t> [...] 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§ 1º A União, os Estados, o Distrito Federal e os Municípios deverão comprovar a observância do disposto neste artigo mediante o envio de </a:t>
            </a:r>
            <a:r>
              <a:rPr lang="pt-BR" sz="2400" b="1" dirty="0">
                <a:solidFill>
                  <a:srgbClr val="FF0000"/>
                </a:solidFill>
              </a:rPr>
              <a:t>Relatório de Gestão </a:t>
            </a:r>
            <a:r>
              <a:rPr lang="pt-BR" sz="2400" dirty="0">
                <a:solidFill>
                  <a:srgbClr val="FF0000"/>
                </a:solidFill>
              </a:rPr>
              <a:t>ao respectivo Conselho de Saúde, até o dia 30 de março do ano seguinte ao da execução financeira</a:t>
            </a:r>
            <a:r>
              <a:rPr lang="pt-BR" sz="2400" dirty="0">
                <a:solidFill>
                  <a:srgbClr val="002060"/>
                </a:solidFill>
              </a:rPr>
              <a:t>, cabendo ao Conselho emitir parecer conclusivo sobre o cumprimento ou não das normas [...]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9C61A01-F60D-4DA5-B3A1-082324A1265E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0F5D05F-5D6A-49D9-B683-46C15FE5AE6E}"/>
              </a:ext>
            </a:extLst>
          </p:cNvPr>
          <p:cNvSpPr/>
          <p:nvPr/>
        </p:nvSpPr>
        <p:spPr>
          <a:xfrm>
            <a:off x="946788" y="1137769"/>
            <a:ext cx="6131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Complementar nº 141 (12/01/2012) </a:t>
            </a:r>
          </a:p>
        </p:txBody>
      </p:sp>
    </p:spTree>
    <p:extLst>
      <p:ext uri="{BB962C8B-B14F-4D97-AF65-F5344CB8AC3E}">
        <p14:creationId xmlns:p14="http://schemas.microsoft.com/office/powerpoint/2010/main" val="3644584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69" y="457763"/>
            <a:ext cx="8019610" cy="58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24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EF93CA4-698E-4080-98B6-E8FCE003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41" y="206477"/>
            <a:ext cx="7595927" cy="629906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6F62E44-C122-4B9F-B67A-430E209668E4}"/>
              </a:ext>
            </a:extLst>
          </p:cNvPr>
          <p:cNvSpPr/>
          <p:nvPr/>
        </p:nvSpPr>
        <p:spPr>
          <a:xfrm>
            <a:off x="1509251" y="5824798"/>
            <a:ext cx="1686233" cy="35969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B18376D-95A8-485E-B64D-BA965798015E}"/>
              </a:ext>
            </a:extLst>
          </p:cNvPr>
          <p:cNvSpPr/>
          <p:nvPr/>
        </p:nvSpPr>
        <p:spPr>
          <a:xfrm>
            <a:off x="3234813" y="2871020"/>
            <a:ext cx="1543664" cy="26547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48FF4E9-DCB0-45D5-8C5A-A0274E4E7AAB}"/>
              </a:ext>
            </a:extLst>
          </p:cNvPr>
          <p:cNvSpPr/>
          <p:nvPr/>
        </p:nvSpPr>
        <p:spPr>
          <a:xfrm>
            <a:off x="3195484" y="4408060"/>
            <a:ext cx="727587" cy="26547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801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A5BC489-F755-441F-9841-C6D2459C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8888361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F239AD1-18C2-455F-8F20-C4891F0EEDA4}"/>
              </a:ext>
            </a:extLst>
          </p:cNvPr>
          <p:cNvSpPr/>
          <p:nvPr/>
        </p:nvSpPr>
        <p:spPr>
          <a:xfrm>
            <a:off x="1632155" y="4463845"/>
            <a:ext cx="2064774" cy="26547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8069F4C-5836-4BC5-A67A-60C637E1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76" y="1312914"/>
            <a:ext cx="7856896" cy="43991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672F007-01CF-4BD8-A865-EA2048C7FD32}"/>
              </a:ext>
            </a:extLst>
          </p:cNvPr>
          <p:cNvSpPr/>
          <p:nvPr/>
        </p:nvSpPr>
        <p:spPr>
          <a:xfrm>
            <a:off x="3696928" y="1307997"/>
            <a:ext cx="7856895" cy="3634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A7FC16B-C490-4FBD-90AE-15D9BC6570B5}"/>
              </a:ext>
            </a:extLst>
          </p:cNvPr>
          <p:cNvSpPr/>
          <p:nvPr/>
        </p:nvSpPr>
        <p:spPr>
          <a:xfrm>
            <a:off x="3696928" y="6518789"/>
            <a:ext cx="1032388" cy="3392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6614780-59A0-4CF0-A941-B9002DCFF147}"/>
              </a:ext>
            </a:extLst>
          </p:cNvPr>
          <p:cNvSpPr/>
          <p:nvPr/>
        </p:nvSpPr>
        <p:spPr>
          <a:xfrm>
            <a:off x="8126359" y="6518788"/>
            <a:ext cx="2109021" cy="3392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967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14" y="233111"/>
            <a:ext cx="8740631" cy="64555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1BA4DFF-17E8-49D7-8F0A-FD8717AB2111}"/>
              </a:ext>
            </a:extLst>
          </p:cNvPr>
          <p:cNvSpPr/>
          <p:nvPr/>
        </p:nvSpPr>
        <p:spPr>
          <a:xfrm>
            <a:off x="8190269" y="1750144"/>
            <a:ext cx="737421" cy="42278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525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9AE056D-EEA9-4AAD-8D26-1B4EFE81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10" y="116563"/>
            <a:ext cx="9479893" cy="61414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02055C8-75AA-499B-9931-64020AB97754}"/>
              </a:ext>
            </a:extLst>
          </p:cNvPr>
          <p:cNvSpPr/>
          <p:nvPr/>
        </p:nvSpPr>
        <p:spPr>
          <a:xfrm>
            <a:off x="1465005" y="1976286"/>
            <a:ext cx="3746092" cy="42278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913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BDD42CE-8AA4-4212-9A00-E384D1BA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73" y="108155"/>
            <a:ext cx="9851922" cy="604020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2FFC97B-75B3-4132-BBDE-1C4302970EA9}"/>
              </a:ext>
            </a:extLst>
          </p:cNvPr>
          <p:cNvSpPr/>
          <p:nvPr/>
        </p:nvSpPr>
        <p:spPr>
          <a:xfrm>
            <a:off x="1012719" y="816078"/>
            <a:ext cx="1828803" cy="442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114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39" y="156445"/>
            <a:ext cx="8027161" cy="658866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A129EED-7789-4722-84FE-C3BB76B5DE5A}"/>
              </a:ext>
            </a:extLst>
          </p:cNvPr>
          <p:cNvSpPr/>
          <p:nvPr/>
        </p:nvSpPr>
        <p:spPr>
          <a:xfrm>
            <a:off x="2438399" y="6278770"/>
            <a:ext cx="1071718" cy="42278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221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67" y="133301"/>
            <a:ext cx="8245478" cy="65666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56178" y="4639733"/>
            <a:ext cx="1693333" cy="846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95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22" y="0"/>
            <a:ext cx="10043511" cy="629427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3E8F9E7-E369-46C4-BF3A-66D844C8290E}"/>
              </a:ext>
            </a:extLst>
          </p:cNvPr>
          <p:cNvSpPr txBox="1"/>
          <p:nvPr/>
        </p:nvSpPr>
        <p:spPr>
          <a:xfrm>
            <a:off x="7197212" y="206477"/>
            <a:ext cx="468998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Haverá campo para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“CONSIDERAÇÕES DO CONSELHO DE SAÚDE” em todos os tópicos do relatório.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8FE0AA7-7521-4C45-AD08-C576A17DDCEB}"/>
              </a:ext>
            </a:extLst>
          </p:cNvPr>
          <p:cNvSpPr txBox="1"/>
          <p:nvPr/>
        </p:nvSpPr>
        <p:spPr>
          <a:xfrm>
            <a:off x="5019366" y="5461819"/>
            <a:ext cx="468998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 será possível realizar o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parcer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item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“13. Análise e Considerações” após o Preenchimento de todos os outros tópicos.</a:t>
            </a:r>
          </a:p>
        </p:txBody>
      </p:sp>
    </p:spTree>
    <p:extLst>
      <p:ext uri="{BB962C8B-B14F-4D97-AF65-F5344CB8AC3E}">
        <p14:creationId xmlns:p14="http://schemas.microsoft.com/office/powerpoint/2010/main" val="194612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7B05FBD-FCF9-4C11-8EF0-A825736D9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46" y="147483"/>
            <a:ext cx="9803363" cy="63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56D615-09C8-4F7F-B138-6B7524644C3E}"/>
              </a:ext>
            </a:extLst>
          </p:cNvPr>
          <p:cNvSpPr/>
          <p:nvPr/>
        </p:nvSpPr>
        <p:spPr>
          <a:xfrm>
            <a:off x="1445342" y="1522489"/>
            <a:ext cx="9606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Art. 99 - O </a:t>
            </a:r>
            <a:r>
              <a:rPr lang="pt-BR" sz="2400" b="1" dirty="0">
                <a:solidFill>
                  <a:srgbClr val="FF0000"/>
                </a:solidFill>
              </a:rPr>
              <a:t>Relatório de Gestão </a:t>
            </a:r>
            <a:r>
              <a:rPr lang="pt-BR" sz="2400" dirty="0">
                <a:solidFill>
                  <a:srgbClr val="002060"/>
                </a:solidFill>
              </a:rPr>
              <a:t>é o instrumento de gestão com elaboração anual que permite ao gestor apresentar os resultados alcançados com a execução da PAS e orienta eventuais redirecionamentos que se fizerem necessários no Plano de Saúde. 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§ 1º O Relatório de Gestão contemplará os seguintes itens: 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I - as </a:t>
            </a:r>
            <a:r>
              <a:rPr lang="pt-BR" sz="2400" dirty="0">
                <a:solidFill>
                  <a:srgbClr val="FF0000"/>
                </a:solidFill>
              </a:rPr>
              <a:t>diretrizes, objetivos e indicadores do Plano de Saúde</a:t>
            </a:r>
            <a:r>
              <a:rPr lang="pt-BR" sz="2400" dirty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II - </a:t>
            </a:r>
            <a:r>
              <a:rPr lang="pt-BR" sz="2400" dirty="0">
                <a:solidFill>
                  <a:srgbClr val="FF0000"/>
                </a:solidFill>
              </a:rPr>
              <a:t>as metas da PAS previstas e executadas</a:t>
            </a:r>
            <a:r>
              <a:rPr lang="pt-BR" sz="2400" dirty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III - </a:t>
            </a:r>
            <a:r>
              <a:rPr lang="pt-BR" sz="2400" dirty="0">
                <a:solidFill>
                  <a:srgbClr val="FF0000"/>
                </a:solidFill>
              </a:rPr>
              <a:t>a análise da execução orçamentária</a:t>
            </a:r>
            <a:r>
              <a:rPr lang="pt-BR" sz="2400" dirty="0">
                <a:solidFill>
                  <a:srgbClr val="002060"/>
                </a:solidFill>
              </a:rPr>
              <a:t>; e 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IV - as </a:t>
            </a:r>
            <a:r>
              <a:rPr lang="pt-BR" sz="2400" dirty="0">
                <a:solidFill>
                  <a:srgbClr val="FF0000"/>
                </a:solidFill>
              </a:rPr>
              <a:t>recomendações necessárias, incluindo eventuais redirecionamentos do Plano de Saúde</a:t>
            </a:r>
            <a:r>
              <a:rPr lang="pt-BR" sz="24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99A3209-6A7C-4EF4-85D4-00EEBDEC65BD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2988731-2786-4B8D-9902-1AC8B55F13B7}"/>
              </a:ext>
            </a:extLst>
          </p:cNvPr>
          <p:cNvSpPr/>
          <p:nvPr/>
        </p:nvSpPr>
        <p:spPr>
          <a:xfrm>
            <a:off x="1254394" y="999269"/>
            <a:ext cx="666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Portaria de Consolidação nº1 (28/09/2017) </a:t>
            </a:r>
          </a:p>
        </p:txBody>
      </p:sp>
    </p:spTree>
    <p:extLst>
      <p:ext uri="{BB962C8B-B14F-4D97-AF65-F5344CB8AC3E}">
        <p14:creationId xmlns:p14="http://schemas.microsoft.com/office/powerpoint/2010/main" val="1944597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46" y="178103"/>
            <a:ext cx="7793509" cy="6408964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917329C4-C9EB-4C8E-9C6B-67A68678F75F}"/>
              </a:ext>
            </a:extLst>
          </p:cNvPr>
          <p:cNvSpPr/>
          <p:nvPr/>
        </p:nvSpPr>
        <p:spPr>
          <a:xfrm rot="8439281">
            <a:off x="6145832" y="2725012"/>
            <a:ext cx="983226" cy="4424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33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26" y="861654"/>
            <a:ext cx="6963747" cy="51346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956AC9B-F59B-45E7-8581-AAC438F0BF3F}"/>
              </a:ext>
            </a:extLst>
          </p:cNvPr>
          <p:cNvSpPr/>
          <p:nvPr/>
        </p:nvSpPr>
        <p:spPr>
          <a:xfrm>
            <a:off x="7895302" y="4744938"/>
            <a:ext cx="934066" cy="42278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3D63164-90C0-44DC-A12B-EDB42239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778" y="0"/>
            <a:ext cx="7050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263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2E9BB68-66B1-4EAE-9A8E-3EA4A0650DF1}"/>
              </a:ext>
            </a:extLst>
          </p:cNvPr>
          <p:cNvSpPr/>
          <p:nvPr/>
        </p:nvSpPr>
        <p:spPr>
          <a:xfrm>
            <a:off x="3097299" y="515865"/>
            <a:ext cx="6867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TREINAMENTO COMPLETO DO DGMP – ACESSE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AQUI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MANUAL DO USUÁRIO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C0E77BE-31B9-4148-915A-7F7C5D2F0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098" y="1770135"/>
            <a:ext cx="3467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5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2348814" y="853338"/>
            <a:ext cx="8064896" cy="4608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Contatos: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COGEPLAN/SES/MS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 smtClean="0">
                <a:solidFill>
                  <a:srgbClr val="002060"/>
                </a:solidFill>
              </a:rPr>
              <a:t>apoiocogeplan@gmail.com</a:t>
            </a:r>
            <a:endParaRPr lang="pt-BR" sz="36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(67) 3318-1772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t-BR" sz="36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3600" b="1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82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2348814" y="853338"/>
            <a:ext cx="8064896" cy="4608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t-BR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CGAIG/DAI/SE/MS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002060"/>
                </a:solidFill>
              </a:rPr>
              <a:t>cgaig@saude.gov.br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600" b="1" dirty="0" err="1">
                <a:solidFill>
                  <a:srgbClr val="002060"/>
                </a:solidFill>
              </a:rPr>
              <a:t>Tel</a:t>
            </a:r>
            <a:r>
              <a:rPr lang="pt-BR" sz="3600" b="1" dirty="0">
                <a:solidFill>
                  <a:srgbClr val="002060"/>
                </a:solidFill>
              </a:rPr>
              <a:t>: (61) 3315 3442</a:t>
            </a:r>
          </a:p>
          <a:p>
            <a:pPr algn="just">
              <a:lnSpc>
                <a:spcPct val="110000"/>
              </a:lnSpc>
            </a:pP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8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D8412D3-74E1-41E6-A52C-403FBEDCBBF4}"/>
              </a:ext>
            </a:extLst>
          </p:cNvPr>
          <p:cNvSpPr/>
          <p:nvPr/>
        </p:nvSpPr>
        <p:spPr>
          <a:xfrm>
            <a:off x="1873313" y="1828561"/>
            <a:ext cx="8996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• Determinação legal para que os entes contem com </a:t>
            </a:r>
            <a:r>
              <a:rPr lang="pt-BR" sz="2400" dirty="0">
                <a:solidFill>
                  <a:srgbClr val="FF0000"/>
                </a:solidFill>
              </a:rPr>
              <a:t>Fundo de Saúde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>
                <a:solidFill>
                  <a:srgbClr val="FF0000"/>
                </a:solidFill>
              </a:rPr>
              <a:t>Conselho de Saúde </a:t>
            </a:r>
            <a:r>
              <a:rPr lang="pt-BR" sz="2400" dirty="0">
                <a:solidFill>
                  <a:srgbClr val="002060"/>
                </a:solidFill>
              </a:rPr>
              <a:t>e </a:t>
            </a:r>
            <a:r>
              <a:rPr lang="pt-BR" sz="2400" dirty="0">
                <a:solidFill>
                  <a:srgbClr val="FF0000"/>
                </a:solidFill>
              </a:rPr>
              <a:t>Plano de Saúde </a:t>
            </a:r>
            <a:r>
              <a:rPr lang="pt-BR" sz="2400" dirty="0">
                <a:solidFill>
                  <a:srgbClr val="002060"/>
                </a:solidFill>
              </a:rPr>
              <a:t>para repasse de recursos (Art. 22 da Lei complementar 141/12). Lei 8.142 (28/09/1990) </a:t>
            </a:r>
          </a:p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• Determinação legal para que os encaminhem </a:t>
            </a:r>
            <a:r>
              <a:rPr lang="pt-BR" sz="2400" dirty="0">
                <a:solidFill>
                  <a:srgbClr val="FF0000"/>
                </a:solidFill>
              </a:rPr>
              <a:t>Relatório de Gestão ao Conselho de Saúde para repasse de recursos</a:t>
            </a:r>
            <a:r>
              <a:rPr lang="pt-BR" sz="2400" dirty="0">
                <a:solidFill>
                  <a:srgbClr val="002060"/>
                </a:solidFill>
              </a:rPr>
              <a:t> (Art. 4° , inciso IV da Lei 8.142/90)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9D52570-AA9B-4784-9A55-BF7955FA13AB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8D3DFC8-11A0-4BD5-9EF5-8C85FA24A284}"/>
              </a:ext>
            </a:extLst>
          </p:cNvPr>
          <p:cNvSpPr/>
          <p:nvPr/>
        </p:nvSpPr>
        <p:spPr>
          <a:xfrm>
            <a:off x="1210862" y="1091602"/>
            <a:ext cx="570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Lei Complementar 141 (12/01/2012) </a:t>
            </a:r>
          </a:p>
        </p:txBody>
      </p:sp>
    </p:spTree>
    <p:extLst>
      <p:ext uri="{BB962C8B-B14F-4D97-AF65-F5344CB8AC3E}">
        <p14:creationId xmlns:p14="http://schemas.microsoft.com/office/powerpoint/2010/main" val="235980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EEDDDA3-6CEC-4750-943C-B4BD6B40BE58}"/>
              </a:ext>
            </a:extLst>
          </p:cNvPr>
          <p:cNvSpPr/>
          <p:nvPr/>
        </p:nvSpPr>
        <p:spPr>
          <a:xfrm>
            <a:off x="1127066" y="2551837"/>
            <a:ext cx="1023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• Art.1º Aprovar o </a:t>
            </a:r>
            <a:r>
              <a:rPr lang="pt-BR" sz="2400" dirty="0">
                <a:solidFill>
                  <a:srgbClr val="FF0000"/>
                </a:solidFill>
              </a:rPr>
              <a:t>Modelo Padronizado de Relatório Quadrimestral de Prestação de Contas para os Estados e Municípios</a:t>
            </a:r>
            <a:r>
              <a:rPr lang="pt-BR" sz="2400" dirty="0">
                <a:solidFill>
                  <a:srgbClr val="002060"/>
                </a:solidFill>
              </a:rPr>
              <a:t>, conforme dispõe o parágrafo 4º do artigo 36 da Lei Complementar nº 141/2012, na forma do Anexo I desta resolução.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1B87177-427C-422B-AED1-8568D7E6DAA8}"/>
              </a:ext>
            </a:extLst>
          </p:cNvPr>
          <p:cNvSpPr/>
          <p:nvPr/>
        </p:nvSpPr>
        <p:spPr>
          <a:xfrm>
            <a:off x="2708325" y="231532"/>
            <a:ext cx="732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BASE NORMATIVA PARA RDQA E RAG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853F9FA-2094-4340-A98C-CF71CE01CD77}"/>
              </a:ext>
            </a:extLst>
          </p:cNvPr>
          <p:cNvSpPr/>
          <p:nvPr/>
        </p:nvSpPr>
        <p:spPr>
          <a:xfrm>
            <a:off x="1127066" y="1258218"/>
            <a:ext cx="96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Resolução do Conselho Nacional de Saúde nº 459 (10/10/2012) </a:t>
            </a:r>
          </a:p>
        </p:txBody>
      </p:sp>
    </p:spTree>
    <p:extLst>
      <p:ext uri="{BB962C8B-B14F-4D97-AF65-F5344CB8AC3E}">
        <p14:creationId xmlns:p14="http://schemas.microsoft.com/office/powerpoint/2010/main" val="327525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1426129" y="94678"/>
            <a:ext cx="9957732" cy="79215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Selecionar primeiro o ano da PAS e depois o Relatório desejado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40FB88D-EE82-4EF8-9EDD-1F8E66AA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78" y="937446"/>
            <a:ext cx="10665465" cy="542979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911912" y="3126803"/>
            <a:ext cx="905079" cy="472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EE81149-EDA1-434D-A038-B9A502F99545}"/>
              </a:ext>
            </a:extLst>
          </p:cNvPr>
          <p:cNvSpPr/>
          <p:nvPr/>
        </p:nvSpPr>
        <p:spPr>
          <a:xfrm>
            <a:off x="5566198" y="3126803"/>
            <a:ext cx="2336024" cy="472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02512CC-BF71-4753-80F9-830BA0968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720" y="5549960"/>
            <a:ext cx="44005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9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53A07CC-AE27-4BFA-9182-E137A0AC3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16" y="127820"/>
            <a:ext cx="10756151" cy="626314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1E3E99A-91CE-4015-87CE-07C86B9DAC56}"/>
              </a:ext>
            </a:extLst>
          </p:cNvPr>
          <p:cNvSpPr/>
          <p:nvPr/>
        </p:nvSpPr>
        <p:spPr>
          <a:xfrm>
            <a:off x="1790611" y="3520094"/>
            <a:ext cx="2336024" cy="28708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858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712</Words>
  <Application>Microsoft Office PowerPoint</Application>
  <PresentationFormat>Personalizar</PresentationFormat>
  <Paragraphs>61</Paragraphs>
  <Slides>55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FSB - Andre Luis Sousa Cardoso</dc:creator>
  <cp:lastModifiedBy>Vanessa Rosa Prado</cp:lastModifiedBy>
  <cp:revision>148</cp:revision>
  <dcterms:created xsi:type="dcterms:W3CDTF">2019-01-17T17:14:42Z</dcterms:created>
  <dcterms:modified xsi:type="dcterms:W3CDTF">2019-05-17T15:51:24Z</dcterms:modified>
</cp:coreProperties>
</file>