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42D8"/>
    <a:srgbClr val="713ED7"/>
    <a:srgbClr val="764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35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05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20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4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7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44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46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50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39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59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6054-FFBD-4B42-AF83-E7BBDAD77D6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04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11119"/>
            <a:ext cx="12192000" cy="165608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4400" b="1" dirty="0">
                <a:solidFill>
                  <a:schemeClr val="bg1"/>
                </a:solidFill>
                <a:latin typeface="Bahnschrift" panose="020B0502040204020203" pitchFamily="34" charset="0"/>
              </a:rPr>
              <a:t>A IMPORTÂNCIA DA VISÃO MULTIDISCIPLINAR PARA TOMADA DE DECISÃO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68800"/>
            <a:ext cx="9144000" cy="889000"/>
          </a:xfrm>
        </p:spPr>
        <p:txBody>
          <a:bodyPr>
            <a:normAutofit fontScale="92500"/>
          </a:bodyPr>
          <a:lstStyle/>
          <a:p>
            <a:r>
              <a:rPr lang="pt-BR" b="1" dirty="0">
                <a:solidFill>
                  <a:srgbClr val="FFFF00"/>
                </a:solidFill>
                <a:latin typeface="Bahnschrift" panose="020B0502040204020203" pitchFamily="34" charset="0"/>
              </a:rPr>
              <a:t>BANCOS DE DADOS  E INDICADORES DA SECRETARIA DE JUSTIÇA E SEGURANÇA PÚBLICA NORTEANDO A TOMADA DE DECISÃO.</a:t>
            </a:r>
          </a:p>
        </p:txBody>
      </p:sp>
    </p:spTree>
    <p:extLst>
      <p:ext uri="{BB962C8B-B14F-4D97-AF65-F5344CB8AC3E}">
        <p14:creationId xmlns:p14="http://schemas.microsoft.com/office/powerpoint/2010/main" val="35128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721" y="347369"/>
            <a:ext cx="7096760" cy="95567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7442D8"/>
                </a:solidFill>
                <a:latin typeface="Bahnschrift" panose="020B0502040204020203" pitchFamily="34" charset="0"/>
              </a:rPr>
              <a:t>BANCOS DE DADOS  E INDICADORES DA SECRETARIA DE JUSTIÇA E SEGURANÇA PÚBLICA NORTEANDO A TOMADA DE DECISÃO.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C50380-5C53-F44D-15C4-AB8B0CE884B2}"/>
              </a:ext>
            </a:extLst>
          </p:cNvPr>
          <p:cNvSpPr txBox="1"/>
          <p:nvPr/>
        </p:nvSpPr>
        <p:spPr>
          <a:xfrm>
            <a:off x="1074200" y="1781528"/>
            <a:ext cx="403934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APRESENTAÇÃO PESSOAL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DD97FC-D9C3-D2ED-ADB3-B5946C683C59}"/>
              </a:ext>
            </a:extLst>
          </p:cNvPr>
          <p:cNvSpPr txBox="1"/>
          <p:nvPr/>
        </p:nvSpPr>
        <p:spPr>
          <a:xfrm>
            <a:off x="1074200" y="2629344"/>
            <a:ext cx="10100929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NOME: </a:t>
            </a:r>
            <a:r>
              <a:rPr lang="pt-BR" dirty="0"/>
              <a:t>FRANCO ALAN DA SILVA AMORIM</a:t>
            </a:r>
          </a:p>
          <a:p>
            <a:endParaRPr lang="pt-BR" dirty="0"/>
          </a:p>
          <a:p>
            <a:r>
              <a:rPr lang="pt-BR" b="1" dirty="0"/>
              <a:t>POSTO: </a:t>
            </a:r>
            <a:r>
              <a:rPr lang="pt-BR" dirty="0"/>
              <a:t>CORONEL                               </a:t>
            </a:r>
            <a:r>
              <a:rPr lang="pt-BR" b="1" dirty="0"/>
              <a:t>TEMPO DE POLICIA MILITAR</a:t>
            </a:r>
            <a:r>
              <a:rPr lang="pt-BR" dirty="0"/>
              <a:t>: 28 ANOS</a:t>
            </a:r>
          </a:p>
          <a:p>
            <a:endParaRPr lang="pt-BR" dirty="0"/>
          </a:p>
          <a:p>
            <a:r>
              <a:rPr lang="pt-BR" b="1" dirty="0"/>
              <a:t>FUNÇÃO ATUAL: </a:t>
            </a:r>
            <a:r>
              <a:rPr lang="pt-BR" dirty="0"/>
              <a:t>COMANDANTE ACADEMIA DE POLÍCIA MILITAR</a:t>
            </a:r>
          </a:p>
          <a:p>
            <a:endParaRPr lang="pt-BR" dirty="0"/>
          </a:p>
          <a:p>
            <a:r>
              <a:rPr lang="pt-BR" b="1" dirty="0"/>
              <a:t>PRINCIPAIS FUNÇÕES EXERCIDAS NA POLÍCIA MILITAR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ATIVIDADE DE </a:t>
            </a:r>
            <a:r>
              <a:rPr lang="pt-BR" dirty="0" smtClean="0"/>
              <a:t>INTELIGÊNCIA</a:t>
            </a:r>
            <a:r>
              <a:rPr lang="pt-BR" dirty="0"/>
              <a:t>: 17 ANOS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ATIVIDADE DE </a:t>
            </a:r>
            <a:r>
              <a:rPr lang="pt-BR" dirty="0" smtClean="0"/>
              <a:t>TRÂNSITO</a:t>
            </a:r>
            <a:r>
              <a:rPr lang="pt-BR" dirty="0"/>
              <a:t>: 6 ANOS</a:t>
            </a:r>
          </a:p>
        </p:txBody>
      </p:sp>
    </p:spTree>
    <p:extLst>
      <p:ext uri="{BB962C8B-B14F-4D97-AF65-F5344CB8AC3E}">
        <p14:creationId xmlns:p14="http://schemas.microsoft.com/office/powerpoint/2010/main" val="3250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721" y="347369"/>
            <a:ext cx="7096760" cy="95567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7442D8"/>
                </a:solidFill>
                <a:latin typeface="Bahnschrift" panose="020B0502040204020203" pitchFamily="34" charset="0"/>
              </a:rPr>
              <a:t>BANCOS DE DADOS  E INDICADORES DA SECRETARIA DE JUSTIÇA E SEGURANÇA PÚBLICA NORTEANDO A TOMADA DE DECISÃO.</a:t>
            </a:r>
            <a:endParaRPr lang="pt-BR" sz="2400" b="1" dirty="0">
              <a:solidFill>
                <a:srgbClr val="7644D9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FB2EE5-5660-6836-0830-7EDF352671DE}"/>
              </a:ext>
            </a:extLst>
          </p:cNvPr>
          <p:cNvSpPr txBox="1"/>
          <p:nvPr/>
        </p:nvSpPr>
        <p:spPr>
          <a:xfrm>
            <a:off x="3469157" y="1974576"/>
            <a:ext cx="525089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– REGRA GERAL DO BRASIL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uxograma: Disco Magnético 13">
            <a:extLst>
              <a:ext uri="{FF2B5EF4-FFF2-40B4-BE49-F238E27FC236}">
                <a16:creationId xmlns:a16="http://schemas.microsoft.com/office/drawing/2014/main" id="{2A64398A-A8B8-E590-7F0E-86569DAB4AA1}"/>
              </a:ext>
            </a:extLst>
          </p:cNvPr>
          <p:cNvSpPr/>
          <p:nvPr/>
        </p:nvSpPr>
        <p:spPr>
          <a:xfrm>
            <a:off x="4692928" y="4741171"/>
            <a:ext cx="430032" cy="801458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Disco Magnético 14">
            <a:extLst>
              <a:ext uri="{FF2B5EF4-FFF2-40B4-BE49-F238E27FC236}">
                <a16:creationId xmlns:a16="http://schemas.microsoft.com/office/drawing/2014/main" id="{2A64398A-A8B8-E590-7F0E-86569DAB4AA1}"/>
              </a:ext>
            </a:extLst>
          </p:cNvPr>
          <p:cNvSpPr/>
          <p:nvPr/>
        </p:nvSpPr>
        <p:spPr>
          <a:xfrm>
            <a:off x="4692928" y="3817929"/>
            <a:ext cx="430032" cy="801458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luxograma: Disco Magnético 15">
            <a:extLst>
              <a:ext uri="{FF2B5EF4-FFF2-40B4-BE49-F238E27FC236}">
                <a16:creationId xmlns:a16="http://schemas.microsoft.com/office/drawing/2014/main" id="{2A64398A-A8B8-E590-7F0E-86569DAB4AA1}"/>
              </a:ext>
            </a:extLst>
          </p:cNvPr>
          <p:cNvSpPr/>
          <p:nvPr/>
        </p:nvSpPr>
        <p:spPr>
          <a:xfrm>
            <a:off x="5915208" y="3834237"/>
            <a:ext cx="430032" cy="801458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Disco Magnético 16">
            <a:extLst>
              <a:ext uri="{FF2B5EF4-FFF2-40B4-BE49-F238E27FC236}">
                <a16:creationId xmlns:a16="http://schemas.microsoft.com/office/drawing/2014/main" id="{2A64398A-A8B8-E590-7F0E-86569DAB4AA1}"/>
              </a:ext>
            </a:extLst>
          </p:cNvPr>
          <p:cNvSpPr/>
          <p:nvPr/>
        </p:nvSpPr>
        <p:spPr>
          <a:xfrm>
            <a:off x="5915208" y="4765806"/>
            <a:ext cx="430032" cy="801458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Curva para a Esquerda 6">
            <a:extLst>
              <a:ext uri="{FF2B5EF4-FFF2-40B4-BE49-F238E27FC236}">
                <a16:creationId xmlns:a16="http://schemas.microsoft.com/office/drawing/2014/main" id="{54523CF2-3A43-BE5E-CA6B-7C12E2EC3D4C}"/>
              </a:ext>
            </a:extLst>
          </p:cNvPr>
          <p:cNvSpPr/>
          <p:nvPr/>
        </p:nvSpPr>
        <p:spPr>
          <a:xfrm rot="16200000" flipV="1">
            <a:off x="5346920" y="2920098"/>
            <a:ext cx="298644" cy="1365245"/>
          </a:xfrm>
          <a:prstGeom prst="curvedLeftArrow">
            <a:avLst>
              <a:gd name="adj1" fmla="val 25000"/>
              <a:gd name="adj2" fmla="val 50000"/>
              <a:gd name="adj3" fmla="val 17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: Curva para a Esquerda 6">
            <a:extLst>
              <a:ext uri="{FF2B5EF4-FFF2-40B4-BE49-F238E27FC236}">
                <a16:creationId xmlns:a16="http://schemas.microsoft.com/office/drawing/2014/main" id="{54523CF2-3A43-BE5E-CA6B-7C12E2EC3D4C}"/>
              </a:ext>
            </a:extLst>
          </p:cNvPr>
          <p:cNvSpPr/>
          <p:nvPr/>
        </p:nvSpPr>
        <p:spPr>
          <a:xfrm rot="21425522" flipV="1">
            <a:off x="6458011" y="4058548"/>
            <a:ext cx="384436" cy="1365245"/>
          </a:xfrm>
          <a:prstGeom prst="curvedLeftArrow">
            <a:avLst>
              <a:gd name="adj1" fmla="val 25000"/>
              <a:gd name="adj2" fmla="val 50000"/>
              <a:gd name="adj3" fmla="val 17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: Curva para a Esquerda 6">
            <a:extLst>
              <a:ext uri="{FF2B5EF4-FFF2-40B4-BE49-F238E27FC236}">
                <a16:creationId xmlns:a16="http://schemas.microsoft.com/office/drawing/2014/main" id="{54523CF2-3A43-BE5E-CA6B-7C12E2EC3D4C}"/>
              </a:ext>
            </a:extLst>
          </p:cNvPr>
          <p:cNvSpPr/>
          <p:nvPr/>
        </p:nvSpPr>
        <p:spPr>
          <a:xfrm rot="10800000" flipV="1">
            <a:off x="4131449" y="4083183"/>
            <a:ext cx="384436" cy="1365245"/>
          </a:xfrm>
          <a:prstGeom prst="curvedLeftArrow">
            <a:avLst>
              <a:gd name="adj1" fmla="val 25000"/>
              <a:gd name="adj2" fmla="val 50000"/>
              <a:gd name="adj3" fmla="val 17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: Curva para a Esquerda 6">
            <a:extLst>
              <a:ext uri="{FF2B5EF4-FFF2-40B4-BE49-F238E27FC236}">
                <a16:creationId xmlns:a16="http://schemas.microsoft.com/office/drawing/2014/main" id="{54523CF2-3A43-BE5E-CA6B-7C12E2EC3D4C}"/>
              </a:ext>
            </a:extLst>
          </p:cNvPr>
          <p:cNvSpPr/>
          <p:nvPr/>
        </p:nvSpPr>
        <p:spPr>
          <a:xfrm rot="5400000" flipV="1">
            <a:off x="5324143" y="5176826"/>
            <a:ext cx="384436" cy="1365245"/>
          </a:xfrm>
          <a:prstGeom prst="curvedLeftArrow">
            <a:avLst>
              <a:gd name="adj1" fmla="val 25000"/>
              <a:gd name="adj2" fmla="val 50000"/>
              <a:gd name="adj3" fmla="val 17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130086" y="3545915"/>
            <a:ext cx="55235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PM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355723" y="3633263"/>
            <a:ext cx="58772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PC</a:t>
            </a:r>
            <a:endParaRPr lang="pt-BR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036643" y="5486586"/>
            <a:ext cx="6790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smtClean="0"/>
              <a:t>CBM</a:t>
            </a:r>
            <a:endParaRPr lang="pt-BR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345240" y="5493251"/>
            <a:ext cx="72180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AGEPEN</a:t>
            </a:r>
            <a:endParaRPr lang="pt-BR" sz="1200" b="1" dirty="0"/>
          </a:p>
        </p:txBody>
      </p:sp>
      <p:sp>
        <p:nvSpPr>
          <p:cNvPr id="34" name="Retângulo 33"/>
          <p:cNvSpPr/>
          <p:nvPr/>
        </p:nvSpPr>
        <p:spPr>
          <a:xfrm rot="2982902">
            <a:off x="5473697" y="2716198"/>
            <a:ext cx="85328" cy="38389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 rot="18757145">
            <a:off x="5578848" y="2640755"/>
            <a:ext cx="114936" cy="38389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4518090" y="4209604"/>
            <a:ext cx="743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DADOS</a:t>
            </a:r>
            <a:endParaRPr lang="pt-BR" sz="10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758375" y="4187340"/>
            <a:ext cx="743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DADOS</a:t>
            </a:r>
            <a:endParaRPr lang="pt-BR" sz="1000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4547033" y="5172179"/>
            <a:ext cx="743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DADOS</a:t>
            </a:r>
            <a:endParaRPr lang="pt-BR" sz="1000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768869" y="5163628"/>
            <a:ext cx="743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DADOS</a:t>
            </a:r>
            <a:endParaRPr lang="pt-BR" sz="1000" b="1" dirty="0"/>
          </a:p>
        </p:txBody>
      </p:sp>
      <p:sp>
        <p:nvSpPr>
          <p:cNvPr id="3" name="Seta em Curva para Baixo 2"/>
          <p:cNvSpPr/>
          <p:nvPr/>
        </p:nvSpPr>
        <p:spPr>
          <a:xfrm rot="950374" flipH="1">
            <a:off x="7656607" y="3090644"/>
            <a:ext cx="1920240" cy="6613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16242" y="4177659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NÃO É O PADRÃO DA SEJUSP/MS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493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7" grpId="0"/>
      <p:bldP spid="38" grpId="0"/>
      <p:bldP spid="39" grpId="0"/>
      <p:bldP spid="40" grpId="0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721" y="347369"/>
            <a:ext cx="7096760" cy="95567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7442D8"/>
                </a:solidFill>
                <a:latin typeface="Bahnschrift" panose="020B0502040204020203" pitchFamily="34" charset="0"/>
              </a:rPr>
              <a:t>BANCOS DE DADOS  E INDICADORES DA SECRETARIA DE JUSTIÇA E SEGURANÇA PÚBLICA NORTEANDO A TOMADA DE DECISÃO.</a:t>
            </a:r>
            <a:endParaRPr lang="pt-BR" sz="2400" b="1" dirty="0">
              <a:solidFill>
                <a:srgbClr val="7644D9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C50380-5C53-F44D-15C4-AB8B0CE884B2}"/>
              </a:ext>
            </a:extLst>
          </p:cNvPr>
          <p:cNvSpPr txBox="1"/>
          <p:nvPr/>
        </p:nvSpPr>
        <p:spPr>
          <a:xfrm>
            <a:off x="333218" y="2327159"/>
            <a:ext cx="5391706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As instituições de segurança pública em Mato Grosso do Sul e outras conveniadas inserem e concentram em </a:t>
            </a:r>
            <a:r>
              <a:rPr lang="pt-BR" sz="1600" b="1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uma única base de dados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suas informações cotidianas, sejam aquelas do campo operacional ou às de atividade administrativa, </a:t>
            </a:r>
            <a:r>
              <a:rPr lang="pt-BR" sz="1600" b="1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tornando a ferramenta padrão para todos os </a:t>
            </a:r>
            <a:r>
              <a:rPr lang="pt-BR" sz="1600" b="1" i="0" u="none" strike="noStrike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órgãos</a:t>
            </a:r>
            <a:r>
              <a:rPr lang="pt-BR" sz="1600" b="1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</a:t>
            </a:r>
          </a:p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endParaRPr lang="pt-BR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Resolução </a:t>
            </a:r>
            <a:r>
              <a:rPr lang="pt-BR" sz="1600" b="0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SEJUSP/MS/Nº 808 – de 15 de dezembro de </a:t>
            </a:r>
            <a:r>
              <a:rPr lang="pt-BR" sz="1600" b="0" i="0" u="none" strike="noStrike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2016</a:t>
            </a:r>
            <a:r>
              <a:rPr lang="pt-BR" sz="1600" b="0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  <a:endParaRPr lang="pt-BR" sz="1600" dirty="0"/>
          </a:p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endParaRPr lang="pt-BR" sz="1600" b="0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Art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1º O SIGO - Sistema Integrado de Gestão Operacional, o </a:t>
            </a:r>
            <a:r>
              <a:rPr lang="pt-BR" sz="1600" b="1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SIGO CADG 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- Computer </a:t>
            </a:r>
            <a:r>
              <a:rPr lang="pt-BR" sz="1600" b="0" i="0" u="none" strike="noStrike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Aided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pt-BR" sz="1600" b="0" i="0" u="none" strike="noStrike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Dispatch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pt-BR" sz="1600" b="0" i="0" u="none" strike="noStrike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Georeferenced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e o CCC - Sistema de Central de Comando e Controle deverão ser utilizados como </a:t>
            </a:r>
            <a:r>
              <a:rPr lang="pt-BR" sz="1600" b="1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sistemas padrão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no âmbito da Secretaria de Estado de Justiça e Segurança Pública - </a:t>
            </a:r>
            <a:r>
              <a:rPr lang="pt-BR" sz="1600" b="0" i="0" u="none" strike="noStrike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SEJUSP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e das seguintes instituições a ela vinculadas e/ ou subordinadas.</a:t>
            </a:r>
            <a:endParaRPr lang="pt-BR" sz="1600" b="0" dirty="0">
              <a:effectLst/>
            </a:endParaRPr>
          </a:p>
          <a:p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FB2EE5-5660-6836-0830-7EDF352671DE}"/>
              </a:ext>
            </a:extLst>
          </p:cNvPr>
          <p:cNvSpPr txBox="1"/>
          <p:nvPr/>
        </p:nvSpPr>
        <p:spPr>
          <a:xfrm>
            <a:off x="356746" y="1712987"/>
            <a:ext cx="348892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5" name="Fluxograma: Disco Magnético 4">
            <a:extLst>
              <a:ext uri="{FF2B5EF4-FFF2-40B4-BE49-F238E27FC236}">
                <a16:creationId xmlns:a16="http://schemas.microsoft.com/office/drawing/2014/main" id="{2A64398A-A8B8-E590-7F0E-86569DAB4AA1}"/>
              </a:ext>
            </a:extLst>
          </p:cNvPr>
          <p:cNvSpPr/>
          <p:nvPr/>
        </p:nvSpPr>
        <p:spPr>
          <a:xfrm>
            <a:off x="8312186" y="2504646"/>
            <a:ext cx="1171852" cy="1654546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Curva para a Esquerda 6">
            <a:extLst>
              <a:ext uri="{FF2B5EF4-FFF2-40B4-BE49-F238E27FC236}">
                <a16:creationId xmlns:a16="http://schemas.microsoft.com/office/drawing/2014/main" id="{54523CF2-3A43-BE5E-CA6B-7C12E2EC3D4C}"/>
              </a:ext>
            </a:extLst>
          </p:cNvPr>
          <p:cNvSpPr/>
          <p:nvPr/>
        </p:nvSpPr>
        <p:spPr>
          <a:xfrm rot="16357674">
            <a:off x="7634765" y="983826"/>
            <a:ext cx="574089" cy="17481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: Curva para a Esquerda 6">
            <a:extLst>
              <a:ext uri="{FF2B5EF4-FFF2-40B4-BE49-F238E27FC236}">
                <a16:creationId xmlns:a16="http://schemas.microsoft.com/office/drawing/2014/main" id="{54523CF2-3A43-BE5E-CA6B-7C12E2EC3D4C}"/>
              </a:ext>
            </a:extLst>
          </p:cNvPr>
          <p:cNvSpPr/>
          <p:nvPr/>
        </p:nvSpPr>
        <p:spPr>
          <a:xfrm rot="16357674" flipV="1">
            <a:off x="9759994" y="1013025"/>
            <a:ext cx="574089" cy="1826293"/>
          </a:xfrm>
          <a:prstGeom prst="curvedLeftArrow">
            <a:avLst>
              <a:gd name="adj1" fmla="val 25000"/>
              <a:gd name="adj2" fmla="val 50000"/>
              <a:gd name="adj3" fmla="val 17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Curva para a Esquerda 6">
            <a:extLst>
              <a:ext uri="{FF2B5EF4-FFF2-40B4-BE49-F238E27FC236}">
                <a16:creationId xmlns:a16="http://schemas.microsoft.com/office/drawing/2014/main" id="{54523CF2-3A43-BE5E-CA6B-7C12E2EC3D4C}"/>
              </a:ext>
            </a:extLst>
          </p:cNvPr>
          <p:cNvSpPr/>
          <p:nvPr/>
        </p:nvSpPr>
        <p:spPr>
          <a:xfrm rot="17383854" flipV="1">
            <a:off x="10153435" y="2123452"/>
            <a:ext cx="574089" cy="1826293"/>
          </a:xfrm>
          <a:prstGeom prst="curvedLeftArrow">
            <a:avLst>
              <a:gd name="adj1" fmla="val 25000"/>
              <a:gd name="adj2" fmla="val 50000"/>
              <a:gd name="adj3" fmla="val 17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Curva para a Esquerda 6">
            <a:extLst>
              <a:ext uri="{FF2B5EF4-FFF2-40B4-BE49-F238E27FC236}">
                <a16:creationId xmlns:a16="http://schemas.microsoft.com/office/drawing/2014/main" id="{54523CF2-3A43-BE5E-CA6B-7C12E2EC3D4C}"/>
              </a:ext>
            </a:extLst>
          </p:cNvPr>
          <p:cNvSpPr/>
          <p:nvPr/>
        </p:nvSpPr>
        <p:spPr>
          <a:xfrm rot="14883573">
            <a:off x="7228321" y="2172637"/>
            <a:ext cx="574089" cy="15256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672066" y="2160009"/>
            <a:ext cx="91800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PMMS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491198" y="2279257"/>
            <a:ext cx="91800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PCMS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574121" y="3615072"/>
            <a:ext cx="91800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CBMMS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636687" y="3657457"/>
            <a:ext cx="91800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AGEPEN</a:t>
            </a:r>
            <a:endParaRPr lang="pt-BR" sz="16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00184" y="3290616"/>
            <a:ext cx="743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DADOS</a:t>
            </a:r>
            <a:endParaRPr lang="pt-BR" sz="12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6672066" y="4688347"/>
            <a:ext cx="440574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/>
              <a:t>Banco de dados é do estado.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Desenvolvimento dos sistemas sob responsabilidade da empresa privada.</a:t>
            </a:r>
            <a:endParaRPr lang="pt-BR" dirty="0"/>
          </a:p>
        </p:txBody>
      </p:sp>
      <p:sp>
        <p:nvSpPr>
          <p:cNvPr id="14" name="Seta para Cima 13"/>
          <p:cNvSpPr/>
          <p:nvPr/>
        </p:nvSpPr>
        <p:spPr>
          <a:xfrm>
            <a:off x="8680840" y="4188784"/>
            <a:ext cx="382386" cy="4405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5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6" grpId="0" animBg="1"/>
      <p:bldP spid="11" grpId="0" animBg="1"/>
      <p:bldP spid="12" grpId="0" animBg="1"/>
      <p:bldP spid="13" grpId="0" animBg="1"/>
      <p:bldP spid="4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721" y="347369"/>
            <a:ext cx="7096760" cy="95567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7442D8"/>
                </a:solidFill>
                <a:latin typeface="Bahnschrift" panose="020B0502040204020203" pitchFamily="34" charset="0"/>
              </a:rPr>
              <a:t>BANCOS DE DADOS  E INDICADORES DA SECRETARIA DE JUSTIÇA E SEGURANÇA PÚBLICA NORTEANDO A TOMADA DE DECISÃO.</a:t>
            </a:r>
            <a:endParaRPr lang="pt-BR" sz="2400" b="1" dirty="0">
              <a:solidFill>
                <a:srgbClr val="713ED7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30284" y="2560320"/>
            <a:ext cx="9900458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APRESENTAÇÃO DAS FERRAMENTAS DO SISTEMAS SIGO QUE NORTEAM A TOMADA DE DECISÃO DA SEJUSP/MS.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47804" y="5294923"/>
            <a:ext cx="272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Gestão Administrativa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Operações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Metas (indicadores)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7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22" y="1389640"/>
            <a:ext cx="10109908" cy="47926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721" y="347369"/>
            <a:ext cx="7096760" cy="95567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7442D8"/>
                </a:solidFill>
                <a:latin typeface="Bahnschrift" panose="020B0502040204020203" pitchFamily="34" charset="0"/>
              </a:rPr>
              <a:t>BANCOS DE DADOS  E INDICADORES DA SECRETARIA DE JUSTIÇA E SEGURANÇA PÚBLICA NORTEANDO A TOMADA DE DECISÃO.</a:t>
            </a:r>
            <a:endParaRPr lang="pt-BR" sz="2400" b="1" dirty="0">
              <a:solidFill>
                <a:srgbClr val="713ED7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71847" y="1587731"/>
            <a:ext cx="990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SIGO 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(Sistema </a:t>
            </a:r>
            <a:r>
              <a:rPr lang="pt-BR" sz="4000" dirty="0">
                <a:solidFill>
                  <a:schemeClr val="bg1"/>
                </a:solidFill>
                <a:latin typeface="Arial Narrow" panose="020B0606020202030204" pitchFamily="34" charset="0"/>
              </a:rPr>
              <a:t>Integrado de Gestão </a:t>
            </a:r>
            <a:r>
              <a:rPr lang="pt-BR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Operacional)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1" y="1537085"/>
            <a:ext cx="11245907" cy="45234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721" y="347369"/>
            <a:ext cx="7096760" cy="95567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7442D8"/>
                </a:solidFill>
                <a:latin typeface="Bahnschrift" panose="020B0502040204020203" pitchFamily="34" charset="0"/>
              </a:rPr>
              <a:t>BANCOS DE DADOS  E INDICADORES DA SECRETARIA DE JUSTIÇA E SEGURANÇA PÚBLICA NORTEANDO A TOMADA DE DECISÃO.</a:t>
            </a:r>
            <a:endParaRPr lang="pt-BR" sz="2400" b="1" dirty="0">
              <a:solidFill>
                <a:srgbClr val="713ED7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721" y="347369"/>
            <a:ext cx="7096760" cy="95567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7442D8"/>
                </a:solidFill>
                <a:latin typeface="Bahnschrift" panose="020B0502040204020203" pitchFamily="34" charset="0"/>
              </a:rPr>
              <a:t>BANCOS DE DADOS  E INDICADORES DA SECRETARIA DE JUSTIÇA E SEGURANÇA PÚBLICA NORTEANDO A TOMADA DE DECISÃO.</a:t>
            </a:r>
            <a:endParaRPr lang="pt-BR" sz="2400" b="1" dirty="0">
              <a:solidFill>
                <a:srgbClr val="713ED7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1971" y="2951018"/>
            <a:ext cx="9900458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GEOSIGO</a:t>
            </a:r>
          </a:p>
          <a:p>
            <a:pPr algn="ctr"/>
            <a:r>
              <a:rPr lang="pt-BR" sz="4000" b="1" dirty="0" smtClean="0"/>
              <a:t>(Análise </a:t>
            </a:r>
            <a:r>
              <a:rPr lang="pt-BR" sz="4000" b="1" dirty="0" err="1" smtClean="0"/>
              <a:t>Geoespacial</a:t>
            </a:r>
            <a:r>
              <a:rPr lang="pt-BR" sz="4000" b="1" dirty="0" smtClean="0"/>
              <a:t>) 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7018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71" y="1415601"/>
            <a:ext cx="10939549" cy="47596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721" y="347369"/>
            <a:ext cx="7096760" cy="95567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7442D8"/>
                </a:solidFill>
                <a:latin typeface="Bahnschrift" panose="020B0502040204020203" pitchFamily="34" charset="0"/>
              </a:rPr>
              <a:t>BANCOS DE DADOS  E INDICADORES DA SECRETARIA DE JUSTIÇA E SEGURANÇA PÚBLICA NORTEANDO A TOMADA DE DECISÃO.</a:t>
            </a:r>
            <a:endParaRPr lang="pt-BR" sz="2400" b="1" dirty="0">
              <a:solidFill>
                <a:srgbClr val="713ED7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83132" y="1629294"/>
            <a:ext cx="596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BI/SIGO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(Business </a:t>
            </a:r>
            <a:r>
              <a:rPr lang="pt-BR" sz="4000" b="1" dirty="0" err="1" smtClean="0">
                <a:solidFill>
                  <a:schemeClr val="bg1"/>
                </a:solidFill>
              </a:rPr>
              <a:t>Intelligence</a:t>
            </a:r>
            <a:r>
              <a:rPr lang="pt-BR" sz="4000" b="1" dirty="0" smtClean="0">
                <a:solidFill>
                  <a:schemeClr val="bg1"/>
                </a:solidFill>
              </a:rPr>
              <a:t>) 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418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Bahnschrift</vt:lpstr>
      <vt:lpstr>Calibri</vt:lpstr>
      <vt:lpstr>Calibri Light</vt:lpstr>
      <vt:lpstr>Tema do Office</vt:lpstr>
      <vt:lpstr>A IMPORTÂNCIA DA VISÃO MULTIDISCIPLINAR PARA TOMADA DE DECISÃO</vt:lpstr>
      <vt:lpstr>BANCOS DE DADOS  E INDICADORES DA SECRETARIA DE JUSTIÇA E SEGURANÇA PÚBLICA NORTEANDO A TOMADA DE DECISÃO.</vt:lpstr>
      <vt:lpstr>BANCOS DE DADOS  E INDICADORES DA SECRETARIA DE JUSTIÇA E SEGURANÇA PÚBLICA NORTEANDO A TOMADA DE DECISÃO.</vt:lpstr>
      <vt:lpstr>BANCOS DE DADOS  E INDICADORES DA SECRETARIA DE JUSTIÇA E SEGURANÇA PÚBLICA NORTEANDO A TOMADA DE DECISÃO.</vt:lpstr>
      <vt:lpstr>BANCOS DE DADOS  E INDICADORES DA SECRETARIA DE JUSTIÇA E SEGURANÇA PÚBLICA NORTEANDO A TOMADA DE DECISÃO.</vt:lpstr>
      <vt:lpstr>BANCOS DE DADOS  E INDICADORES DA SECRETARIA DE JUSTIÇA E SEGURANÇA PÚBLICA NORTEANDO A TOMADA DE DECISÃO.</vt:lpstr>
      <vt:lpstr>BANCOS DE DADOS  E INDICADORES DA SECRETARIA DE JUSTIÇA E SEGURANÇA PÚBLICA NORTEANDO A TOMADA DE DECISÃO.</vt:lpstr>
      <vt:lpstr>BANCOS DE DADOS  E INDICADORES DA SECRETARIA DE JUSTIÇA E SEGURANÇA PÚBLICA NORTEANDO A TOMADA DE DECISÃO.</vt:lpstr>
      <vt:lpstr>BANCOS DE DADOS  E INDICADORES DA SECRETARIA DE JUSTIÇA E SEGURANÇA PÚBLICA NORTEANDO A TOMADA DE DECISÃO.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Administrador</dc:creator>
  <cp:lastModifiedBy>FRANCO ALAN DA SILVA AMORIM</cp:lastModifiedBy>
  <cp:revision>20</cp:revision>
  <dcterms:created xsi:type="dcterms:W3CDTF">2023-04-24T18:03:36Z</dcterms:created>
  <dcterms:modified xsi:type="dcterms:W3CDTF">2023-05-10T12:47:18Z</dcterms:modified>
</cp:coreProperties>
</file>