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58" r:id="rId5"/>
    <p:sldId id="271" r:id="rId6"/>
    <p:sldId id="273" r:id="rId7"/>
    <p:sldId id="272" r:id="rId8"/>
    <p:sldId id="274" r:id="rId9"/>
    <p:sldId id="275" r:id="rId10"/>
    <p:sldId id="276" r:id="rId11"/>
    <p:sldId id="278" r:id="rId12"/>
    <p:sldId id="282" r:id="rId13"/>
    <p:sldId id="284" r:id="rId14"/>
    <p:sldId id="285" r:id="rId15"/>
    <p:sldId id="26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K Grotesk Bold" panose="020B0604020202020204" charset="0"/>
      <p:regular r:id="rId22"/>
    </p:embeddedFont>
    <p:embeddedFont>
      <p:font typeface="HK Grotesk Medium" panose="020B0604020202020204" charset="0"/>
      <p:regular r:id="rId23"/>
    </p:embeddedFont>
    <p:embeddedFont>
      <p:font typeface="Poppins Light" panose="00000400000000000000" pitchFamily="2" charset="0"/>
      <p:regular r:id="rId24"/>
    </p:embeddedFont>
    <p:embeddedFont>
      <p:font typeface="Poppins Medium" panose="00000600000000000000" pitchFamily="2" charset="0"/>
      <p:regular r:id="rId25"/>
    </p:embeddedFont>
    <p:embeddedFont>
      <p:font typeface="Poppins Medium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orient="horz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324" y="48"/>
      </p:cViewPr>
      <p:guideLst>
        <p:guide pos="5760"/>
        <p:guide orient="horz"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C9F1-5AA2-4BC1-ABEA-A0A91E3C74EE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B1A1-FDC8-423C-97FF-30F69F6537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05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70632" y="4006103"/>
            <a:ext cx="921327" cy="6785647"/>
            <a:chOff x="0" y="0"/>
            <a:chExt cx="242654" cy="17871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54" cy="1787166"/>
            </a:xfrm>
            <a:custGeom>
              <a:avLst/>
              <a:gdLst/>
              <a:ahLst/>
              <a:cxnLst/>
              <a:rect l="l" t="t" r="r" b="b"/>
              <a:pathLst>
                <a:path w="242654" h="1787166">
                  <a:moveTo>
                    <a:pt x="121327" y="0"/>
                  </a:moveTo>
                  <a:lnTo>
                    <a:pt x="121327" y="0"/>
                  </a:lnTo>
                  <a:cubicBezTo>
                    <a:pt x="188334" y="0"/>
                    <a:pt x="242654" y="54320"/>
                    <a:pt x="242654" y="121327"/>
                  </a:cubicBezTo>
                  <a:lnTo>
                    <a:pt x="242654" y="1665839"/>
                  </a:lnTo>
                  <a:cubicBezTo>
                    <a:pt x="242654" y="1698017"/>
                    <a:pt x="229872" y="1728877"/>
                    <a:pt x="207118" y="1751630"/>
                  </a:cubicBezTo>
                  <a:cubicBezTo>
                    <a:pt x="184365" y="1774384"/>
                    <a:pt x="153505" y="1787166"/>
                    <a:pt x="121327" y="1787166"/>
                  </a:cubicBezTo>
                  <a:lnTo>
                    <a:pt x="121327" y="1787166"/>
                  </a:lnTo>
                  <a:cubicBezTo>
                    <a:pt x="89149" y="1787166"/>
                    <a:pt x="58289" y="1774384"/>
                    <a:pt x="35536" y="1751630"/>
                  </a:cubicBezTo>
                  <a:cubicBezTo>
                    <a:pt x="12783" y="1728877"/>
                    <a:pt x="0" y="1698017"/>
                    <a:pt x="0" y="1665839"/>
                  </a:cubicBezTo>
                  <a:lnTo>
                    <a:pt x="0" y="121327"/>
                  </a:lnTo>
                  <a:cubicBezTo>
                    <a:pt x="0" y="89149"/>
                    <a:pt x="12783" y="58289"/>
                    <a:pt x="35536" y="35536"/>
                  </a:cubicBezTo>
                  <a:cubicBezTo>
                    <a:pt x="58289" y="12783"/>
                    <a:pt x="89149" y="0"/>
                    <a:pt x="121327" y="0"/>
                  </a:cubicBezTo>
                  <a:close/>
                </a:path>
              </a:pathLst>
            </a:custGeom>
            <a:solidFill>
              <a:srgbClr val="108A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510" y="-1642147"/>
            <a:ext cx="921327" cy="6785647"/>
            <a:chOff x="0" y="0"/>
            <a:chExt cx="242654" cy="17871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654" cy="1787166"/>
            </a:xfrm>
            <a:custGeom>
              <a:avLst/>
              <a:gdLst/>
              <a:ahLst/>
              <a:cxnLst/>
              <a:rect l="l" t="t" r="r" b="b"/>
              <a:pathLst>
                <a:path w="242654" h="1787166">
                  <a:moveTo>
                    <a:pt x="121327" y="0"/>
                  </a:moveTo>
                  <a:lnTo>
                    <a:pt x="121327" y="0"/>
                  </a:lnTo>
                  <a:cubicBezTo>
                    <a:pt x="188334" y="0"/>
                    <a:pt x="242654" y="54320"/>
                    <a:pt x="242654" y="121327"/>
                  </a:cubicBezTo>
                  <a:lnTo>
                    <a:pt x="242654" y="1665839"/>
                  </a:lnTo>
                  <a:cubicBezTo>
                    <a:pt x="242654" y="1698017"/>
                    <a:pt x="229872" y="1728877"/>
                    <a:pt x="207118" y="1751630"/>
                  </a:cubicBezTo>
                  <a:cubicBezTo>
                    <a:pt x="184365" y="1774384"/>
                    <a:pt x="153505" y="1787166"/>
                    <a:pt x="121327" y="1787166"/>
                  </a:cubicBezTo>
                  <a:lnTo>
                    <a:pt x="121327" y="1787166"/>
                  </a:lnTo>
                  <a:cubicBezTo>
                    <a:pt x="89149" y="1787166"/>
                    <a:pt x="58289" y="1774384"/>
                    <a:pt x="35536" y="1751630"/>
                  </a:cubicBezTo>
                  <a:cubicBezTo>
                    <a:pt x="12783" y="1728877"/>
                    <a:pt x="0" y="1698017"/>
                    <a:pt x="0" y="1665839"/>
                  </a:cubicBezTo>
                  <a:lnTo>
                    <a:pt x="0" y="121327"/>
                  </a:lnTo>
                  <a:cubicBezTo>
                    <a:pt x="0" y="89149"/>
                    <a:pt x="12783" y="58289"/>
                    <a:pt x="35536" y="35536"/>
                  </a:cubicBezTo>
                  <a:cubicBezTo>
                    <a:pt x="58289" y="12783"/>
                    <a:pt x="89149" y="0"/>
                    <a:pt x="121327" y="0"/>
                  </a:cubicBezTo>
                  <a:close/>
                </a:path>
              </a:pathLst>
            </a:custGeom>
            <a:solidFill>
              <a:srgbClr val="1953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81617" y="5143500"/>
            <a:ext cx="15510983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36"/>
              </a:lnSpc>
            </a:pPr>
            <a:r>
              <a:rPr lang="pt-BR" sz="3200" dirty="0">
                <a:solidFill>
                  <a:srgbClr val="19539F"/>
                </a:solidFill>
                <a:latin typeface="Poppins Medium Bold"/>
              </a:rPr>
              <a:t>Workshop</a:t>
            </a:r>
            <a:br>
              <a:rPr lang="pt-BR" sz="4000" dirty="0">
                <a:solidFill>
                  <a:srgbClr val="19539F"/>
                </a:solidFill>
                <a:latin typeface="Poppins Medium Bold"/>
              </a:rPr>
            </a:br>
            <a:r>
              <a:rPr lang="pt-BR" sz="4000" dirty="0">
                <a:solidFill>
                  <a:srgbClr val="19539F"/>
                </a:solidFill>
                <a:latin typeface="Poppins Medium Bold"/>
              </a:rPr>
              <a:t>Construir Inteligência Gestora Pelas Análises de Dados</a:t>
            </a:r>
            <a:endParaRPr lang="en-US" sz="4000" dirty="0">
              <a:solidFill>
                <a:srgbClr val="19539F"/>
              </a:solidFill>
              <a:latin typeface="Poppins Medium Bold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97" y="2463988"/>
            <a:ext cx="7197703" cy="1917512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524000" y="6362700"/>
            <a:ext cx="1426741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36"/>
              </a:lnSpc>
            </a:pPr>
            <a:r>
              <a:rPr lang="pt-BR" sz="2800" dirty="0">
                <a:solidFill>
                  <a:srgbClr val="19539F"/>
                </a:solidFill>
                <a:latin typeface="Poppins Light" panose="020B0604020202020204" charset="0"/>
                <a:cs typeface="Poppins Light" panose="020B0604020202020204" charset="0"/>
              </a:rPr>
              <a:t>Mesa 03: A Inteligência de Dados para Qualificação do Serviço Público</a:t>
            </a:r>
            <a:endParaRPr lang="en-US" sz="2800" dirty="0">
              <a:solidFill>
                <a:srgbClr val="19539F"/>
              </a:solidFill>
              <a:latin typeface="Poppins Light" panose="020B0604020202020204" charset="0"/>
              <a:cs typeface="Poppins Light" panose="020B0604020202020204" charset="0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6301610" y="7754214"/>
            <a:ext cx="5423085" cy="1026972"/>
            <a:chOff x="2510415" y="7993316"/>
            <a:chExt cx="5569060" cy="1037968"/>
          </a:xfrm>
        </p:grpSpPr>
        <p:sp>
          <p:nvSpPr>
            <p:cNvPr id="17" name="TextBox 8"/>
            <p:cNvSpPr txBox="1"/>
            <p:nvPr/>
          </p:nvSpPr>
          <p:spPr>
            <a:xfrm>
              <a:off x="2510415" y="7993316"/>
              <a:ext cx="5569060" cy="7647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36"/>
                </a:lnSpc>
              </a:pPr>
              <a:r>
                <a:rPr lang="pt-BR" sz="2200" dirty="0">
                  <a:solidFill>
                    <a:srgbClr val="19539F"/>
                  </a:solidFill>
                  <a:latin typeface="Poppins Light" panose="020B0604020202020204" charset="0"/>
                  <a:cs typeface="Poppins Light" panose="020B0604020202020204" charset="0"/>
                </a:rPr>
                <a:t>Carlos Eduardo Girão de Arruda</a:t>
              </a: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3295373" y="8379977"/>
              <a:ext cx="4172227" cy="651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36"/>
                </a:lnSpc>
              </a:pPr>
              <a:r>
                <a:rPr lang="pt-BR" sz="2000" dirty="0">
                  <a:solidFill>
                    <a:srgbClr val="19539F"/>
                  </a:solidFill>
                  <a:latin typeface="Poppins Light" panose="020B0604020202020204" charset="0"/>
                  <a:cs typeface="Poppins Light" panose="020B0604020202020204" charset="0"/>
                </a:rPr>
                <a:t>Controlador-Geral do Estado</a:t>
              </a:r>
            </a:p>
          </p:txBody>
        </p: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6860" cy="102863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/>
          <a:stretch/>
        </p:blipFill>
        <p:spPr>
          <a:xfrm>
            <a:off x="914400" y="6058662"/>
            <a:ext cx="18286860" cy="48387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19539F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19539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622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59342" y="4580976"/>
            <a:ext cx="5585014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 err="1">
                <a:solidFill>
                  <a:srgbClr val="19539F"/>
                </a:solidFill>
                <a:latin typeface="Poppins Medium"/>
              </a:rPr>
              <a:t>Pilares</a:t>
            </a:r>
            <a:endParaRPr lang="en-US" sz="8000" dirty="0">
              <a:solidFill>
                <a:srgbClr val="19539F"/>
              </a:solidFill>
              <a:latin typeface="Poppi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2965" y="4034235"/>
            <a:ext cx="955625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HK Grotesk Bo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03351" y="1059689"/>
            <a:ext cx="1363893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pt-BR" sz="4000" spc="270" dirty="0">
                <a:solidFill>
                  <a:srgbClr val="19539F"/>
                </a:solidFill>
                <a:latin typeface="HK Grotesk Medium"/>
              </a:rPr>
              <a:t>Acompanhamento da Execução Orçamentária do PPA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43359" y="4575829"/>
            <a:ext cx="891028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Extração e Análise Automatizada dos Dados do PPA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64140" y="5581189"/>
            <a:ext cx="888950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Envio das análises por e-mail para as áreas responsáveis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922869" y="5505303"/>
            <a:ext cx="587241" cy="587241"/>
            <a:chOff x="0" y="0"/>
            <a:chExt cx="2311400" cy="2311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6922869" y="4482326"/>
            <a:ext cx="587241" cy="587241"/>
            <a:chOff x="0" y="0"/>
            <a:chExt cx="2311400" cy="2311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57" y="8790374"/>
            <a:ext cx="4298279" cy="1145088"/>
          </a:xfrm>
          <a:prstGeom prst="rect">
            <a:avLst/>
          </a:prstGeom>
        </p:spPr>
      </p:pic>
      <p:sp>
        <p:nvSpPr>
          <p:cNvPr id="25" name="TextBox 14"/>
          <p:cNvSpPr txBox="1"/>
          <p:nvPr/>
        </p:nvSpPr>
        <p:spPr>
          <a:xfrm>
            <a:off x="7917462" y="6461259"/>
            <a:ext cx="840278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 err="1">
                <a:solidFill>
                  <a:srgbClr val="000000"/>
                </a:solidFill>
                <a:latin typeface="Poppins Light"/>
              </a:rPr>
              <a:t>Dashboard</a:t>
            </a: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  </a:t>
            </a:r>
          </a:p>
        </p:txBody>
      </p:sp>
      <p:grpSp>
        <p:nvGrpSpPr>
          <p:cNvPr id="26" name="Group 19"/>
          <p:cNvGrpSpPr/>
          <p:nvPr/>
        </p:nvGrpSpPr>
        <p:grpSpPr>
          <a:xfrm>
            <a:off x="6922869" y="6461259"/>
            <a:ext cx="587241" cy="587241"/>
            <a:chOff x="0" y="0"/>
            <a:chExt cx="2311400" cy="2311400"/>
          </a:xfrm>
        </p:grpSpPr>
        <p:sp>
          <p:nvSpPr>
            <p:cNvPr id="27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sp>
        <p:nvSpPr>
          <p:cNvPr id="23" name="TextBox 13"/>
          <p:cNvSpPr txBox="1"/>
          <p:nvPr/>
        </p:nvSpPr>
        <p:spPr>
          <a:xfrm>
            <a:off x="7911983" y="2653636"/>
            <a:ext cx="891028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Decreto Nº 16.117, de 3 de março de 2023</a:t>
            </a:r>
          </a:p>
        </p:txBody>
      </p:sp>
      <p:grpSp>
        <p:nvGrpSpPr>
          <p:cNvPr id="29" name="Group 21"/>
          <p:cNvGrpSpPr/>
          <p:nvPr/>
        </p:nvGrpSpPr>
        <p:grpSpPr>
          <a:xfrm>
            <a:off x="6891493" y="2560133"/>
            <a:ext cx="587241" cy="587241"/>
            <a:chOff x="0" y="0"/>
            <a:chExt cx="2311400" cy="2311400"/>
          </a:xfrm>
        </p:grpSpPr>
        <p:sp>
          <p:nvSpPr>
            <p:cNvPr id="30" name="Freeform 22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sp>
        <p:nvSpPr>
          <p:cNvPr id="31" name="TextBox 13"/>
          <p:cNvSpPr txBox="1"/>
          <p:nvPr/>
        </p:nvSpPr>
        <p:spPr>
          <a:xfrm>
            <a:off x="8006116" y="3141202"/>
            <a:ext cx="89102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000" spc="68" dirty="0">
                <a:solidFill>
                  <a:srgbClr val="000000"/>
                </a:solidFill>
                <a:latin typeface="Poppins Light"/>
              </a:rPr>
              <a:t>Institui Grupo de Trabalho Multidisciplinar e Interinstitucional encarregado de propor normas e procedimentos para elaboração do Plano Plurianual 2024-2027</a:t>
            </a:r>
          </a:p>
        </p:txBody>
      </p:sp>
    </p:spTree>
    <p:extLst>
      <p:ext uri="{BB962C8B-B14F-4D97-AF65-F5344CB8AC3E}">
        <p14:creationId xmlns:p14="http://schemas.microsoft.com/office/powerpoint/2010/main" val="330510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62965" y="4034235"/>
            <a:ext cx="955625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HK Grotesk Bold"/>
              </a:rPr>
              <a:t>18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"/>
            <a:ext cx="15519067" cy="97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8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0939"/>
            <a:ext cx="13639800" cy="99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19539F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19539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622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304481" y="1616708"/>
            <a:ext cx="5585014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 err="1">
                <a:solidFill>
                  <a:srgbClr val="19539F"/>
                </a:solidFill>
                <a:latin typeface="Poppins Medium"/>
              </a:rPr>
              <a:t>Pilares</a:t>
            </a:r>
            <a:endParaRPr lang="en-US" sz="8000" dirty="0">
              <a:solidFill>
                <a:srgbClr val="19539F"/>
              </a:solidFill>
              <a:latin typeface="Poppi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2965" y="4034235"/>
            <a:ext cx="955625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HK Grotesk Bo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03351" y="1059689"/>
            <a:ext cx="13638930" cy="394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pt-BR" sz="4000" spc="270" dirty="0">
                <a:solidFill>
                  <a:srgbClr val="19539F"/>
                </a:solidFill>
                <a:latin typeface="HK Grotesk Medium"/>
              </a:rPr>
              <a:t>Robô Arauto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57192" y="4109446"/>
            <a:ext cx="758376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Aumentar a produtividade e confiabilidade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03870" y="5183162"/>
            <a:ext cx="888950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Oferecer novos serviços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462599" y="5107276"/>
            <a:ext cx="587241" cy="587241"/>
            <a:chOff x="0" y="0"/>
            <a:chExt cx="2311400" cy="2311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462599" y="4084299"/>
            <a:ext cx="587241" cy="587241"/>
            <a:chOff x="0" y="0"/>
            <a:chExt cx="2311400" cy="2311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57" y="8790374"/>
            <a:ext cx="4298279" cy="1145088"/>
          </a:xfrm>
          <a:prstGeom prst="rect">
            <a:avLst/>
          </a:prstGeom>
        </p:spPr>
      </p:pic>
      <p:sp>
        <p:nvSpPr>
          <p:cNvPr id="25" name="TextBox 14"/>
          <p:cNvSpPr txBox="1"/>
          <p:nvPr/>
        </p:nvSpPr>
        <p:spPr>
          <a:xfrm>
            <a:off x="6457192" y="6166846"/>
            <a:ext cx="930373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Reduzir o trabalho manual, repetitivo, sujeito a erros  e CARO</a:t>
            </a:r>
          </a:p>
        </p:txBody>
      </p:sp>
      <p:grpSp>
        <p:nvGrpSpPr>
          <p:cNvPr id="26" name="Group 19"/>
          <p:cNvGrpSpPr/>
          <p:nvPr/>
        </p:nvGrpSpPr>
        <p:grpSpPr>
          <a:xfrm>
            <a:off x="5462599" y="6063232"/>
            <a:ext cx="587241" cy="587241"/>
            <a:chOff x="0" y="0"/>
            <a:chExt cx="2311400" cy="2311400"/>
          </a:xfrm>
        </p:grpSpPr>
        <p:sp>
          <p:nvSpPr>
            <p:cNvPr id="27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pic>
        <p:nvPicPr>
          <p:cNvPr id="28" name="Imagem 27">
            <a:extLst>
              <a:ext uri="{FF2B5EF4-FFF2-40B4-BE49-F238E27FC236}">
                <a16:creationId xmlns:a16="http://schemas.microsoft.com/office/drawing/2014/main" id="{98C8B089-C807-4BFF-96E9-64E3AC5AE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13" y="3421353"/>
            <a:ext cx="3025421" cy="4617747"/>
          </a:xfrm>
          <a:prstGeom prst="rect">
            <a:avLst/>
          </a:prstGeom>
        </p:spPr>
      </p:pic>
      <p:sp>
        <p:nvSpPr>
          <p:cNvPr id="29" name="TextBox 14"/>
          <p:cNvSpPr txBox="1"/>
          <p:nvPr/>
        </p:nvSpPr>
        <p:spPr>
          <a:xfrm>
            <a:off x="6457191" y="7124700"/>
            <a:ext cx="893618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Boa parte do tempo dispendido pelos Auditores  consiste em extrair e preparar dados para usar com subsídio nas auditorias </a:t>
            </a:r>
          </a:p>
        </p:txBody>
      </p:sp>
      <p:grpSp>
        <p:nvGrpSpPr>
          <p:cNvPr id="30" name="Group 19"/>
          <p:cNvGrpSpPr/>
          <p:nvPr/>
        </p:nvGrpSpPr>
        <p:grpSpPr>
          <a:xfrm>
            <a:off x="5462599" y="7259129"/>
            <a:ext cx="587241" cy="587241"/>
            <a:chOff x="0" y="0"/>
            <a:chExt cx="2311400" cy="2311400"/>
          </a:xfrm>
        </p:grpSpPr>
        <p:sp>
          <p:nvSpPr>
            <p:cNvPr id="31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/>
          <a:stretch/>
        </p:blipFill>
        <p:spPr>
          <a:xfrm>
            <a:off x="914400" y="6058662"/>
            <a:ext cx="182868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1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2"/>
          <a:srcRect b="6895"/>
          <a:stretch/>
        </p:blipFill>
        <p:spPr>
          <a:xfrm>
            <a:off x="4495800" y="3082941"/>
            <a:ext cx="12691848" cy="64662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19539F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19539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622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62965" y="4034235"/>
            <a:ext cx="955625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HK Grotesk Bold"/>
              </a:rPr>
              <a:t>18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C283D8DF-6EE7-408C-BC77-E0F786E6091F}"/>
              </a:ext>
            </a:extLst>
          </p:cNvPr>
          <p:cNvSpPr txBox="1"/>
          <p:nvPr/>
        </p:nvSpPr>
        <p:spPr>
          <a:xfrm>
            <a:off x="1618590" y="178078"/>
            <a:ext cx="16189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t-BR" sz="4200" b="1" dirty="0">
                <a:solidFill>
                  <a:schemeClr val="tx1">
                    <a:lumMod val="85000"/>
                    <a:lumOff val="15000"/>
                  </a:schemeClr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r>
              <a:rPr lang="pt-BR" sz="4200" b="1" dirty="0">
                <a:solidFill>
                  <a:schemeClr val="tx1">
                    <a:lumMod val="85000"/>
                    <a:lumOff val="15000"/>
                  </a:schemeClr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pt-BR" sz="4000" spc="270" dirty="0">
                <a:solidFill>
                  <a:srgbClr val="19539F"/>
                </a:solidFill>
                <a:latin typeface="HK Grotesk Medium"/>
              </a:rPr>
              <a:t>Automatização de processos de Auditoria e validação </a:t>
            </a:r>
          </a:p>
          <a:p>
            <a:endParaRPr lang="pt-BR" sz="4200" b="1" dirty="0">
              <a:solidFill>
                <a:schemeClr val="tx1">
                  <a:lumMod val="85000"/>
                  <a:lumOff val="15000"/>
                </a:schemeClr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881366" y="1690365"/>
            <a:ext cx="80340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endParaRPr lang="pt-BR" sz="2600" b="1" dirty="0">
              <a:solidFill>
                <a:schemeClr val="tx1">
                  <a:lumMod val="85000"/>
                  <a:lumOff val="15000"/>
                </a:schemeClr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pt-BR" sz="2600" b="1" spc="270" dirty="0">
                <a:solidFill>
                  <a:srgbClr val="19539F"/>
                </a:solidFill>
                <a:latin typeface="HK Grotesk Medium"/>
              </a:rPr>
              <a:t>Equações de Integridade Contábil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pt-BR" sz="2600" b="1" spc="270" dirty="0">
                <a:solidFill>
                  <a:srgbClr val="19539F"/>
                </a:solidFill>
                <a:latin typeface="HK Grotesk Medium"/>
              </a:rPr>
              <a:t>Demonstrativos DCASP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pt-BR" sz="2600" b="1" spc="270" dirty="0">
                <a:solidFill>
                  <a:srgbClr val="19539F"/>
                </a:solidFill>
                <a:latin typeface="HK Grotesk Medium"/>
              </a:rPr>
              <a:t>Validação do Portal da transparência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pt-BR" sz="2600" b="1" spc="270" dirty="0">
                <a:solidFill>
                  <a:srgbClr val="19539F"/>
                </a:solidFill>
                <a:latin typeface="HK Grotesk Medium"/>
              </a:rPr>
              <a:t>Clipping do Diário Oficial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pt-BR" sz="2600" b="1" spc="270" dirty="0">
                <a:solidFill>
                  <a:srgbClr val="19539F"/>
                </a:solidFill>
                <a:latin typeface="HK Grotesk Medium"/>
              </a:rPr>
              <a:t>Pagamento de Diárias e Férias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pt-BR" sz="2600" b="1" spc="270" dirty="0">
                <a:solidFill>
                  <a:srgbClr val="19539F"/>
                </a:solidFill>
                <a:latin typeface="HK Grotesk Medium"/>
              </a:rPr>
              <a:t>Execução Orçamentária do PPA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pt-BR" sz="2600" b="1" spc="270" dirty="0">
              <a:solidFill>
                <a:srgbClr val="19539F"/>
              </a:solidFill>
              <a:latin typeface="HK Grotesk Medium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/>
          <a:stretch/>
        </p:blipFill>
        <p:spPr>
          <a:xfrm>
            <a:off x="914400" y="6058662"/>
            <a:ext cx="1828686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7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70632" y="4006103"/>
            <a:ext cx="921327" cy="6785647"/>
            <a:chOff x="0" y="0"/>
            <a:chExt cx="242654" cy="17871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54" cy="1787166"/>
            </a:xfrm>
            <a:custGeom>
              <a:avLst/>
              <a:gdLst/>
              <a:ahLst/>
              <a:cxnLst/>
              <a:rect l="l" t="t" r="r" b="b"/>
              <a:pathLst>
                <a:path w="242654" h="1787166">
                  <a:moveTo>
                    <a:pt x="121327" y="0"/>
                  </a:moveTo>
                  <a:lnTo>
                    <a:pt x="121327" y="0"/>
                  </a:lnTo>
                  <a:cubicBezTo>
                    <a:pt x="188334" y="0"/>
                    <a:pt x="242654" y="54320"/>
                    <a:pt x="242654" y="121327"/>
                  </a:cubicBezTo>
                  <a:lnTo>
                    <a:pt x="242654" y="1665839"/>
                  </a:lnTo>
                  <a:cubicBezTo>
                    <a:pt x="242654" y="1698017"/>
                    <a:pt x="229872" y="1728877"/>
                    <a:pt x="207118" y="1751630"/>
                  </a:cubicBezTo>
                  <a:cubicBezTo>
                    <a:pt x="184365" y="1774384"/>
                    <a:pt x="153505" y="1787166"/>
                    <a:pt x="121327" y="1787166"/>
                  </a:cubicBezTo>
                  <a:lnTo>
                    <a:pt x="121327" y="1787166"/>
                  </a:lnTo>
                  <a:cubicBezTo>
                    <a:pt x="89149" y="1787166"/>
                    <a:pt x="58289" y="1774384"/>
                    <a:pt x="35536" y="1751630"/>
                  </a:cubicBezTo>
                  <a:cubicBezTo>
                    <a:pt x="12783" y="1728877"/>
                    <a:pt x="0" y="1698017"/>
                    <a:pt x="0" y="1665839"/>
                  </a:cubicBezTo>
                  <a:lnTo>
                    <a:pt x="0" y="121327"/>
                  </a:lnTo>
                  <a:cubicBezTo>
                    <a:pt x="0" y="89149"/>
                    <a:pt x="12783" y="58289"/>
                    <a:pt x="35536" y="35536"/>
                  </a:cubicBezTo>
                  <a:cubicBezTo>
                    <a:pt x="58289" y="12783"/>
                    <a:pt x="89149" y="0"/>
                    <a:pt x="121327" y="0"/>
                  </a:cubicBezTo>
                  <a:close/>
                </a:path>
              </a:pathLst>
            </a:custGeom>
            <a:solidFill>
              <a:srgbClr val="108A3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510" y="-1642147"/>
            <a:ext cx="921327" cy="6785647"/>
            <a:chOff x="0" y="0"/>
            <a:chExt cx="242654" cy="17871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654" cy="1787166"/>
            </a:xfrm>
            <a:custGeom>
              <a:avLst/>
              <a:gdLst/>
              <a:ahLst/>
              <a:cxnLst/>
              <a:rect l="l" t="t" r="r" b="b"/>
              <a:pathLst>
                <a:path w="242654" h="1787166">
                  <a:moveTo>
                    <a:pt x="121327" y="0"/>
                  </a:moveTo>
                  <a:lnTo>
                    <a:pt x="121327" y="0"/>
                  </a:lnTo>
                  <a:cubicBezTo>
                    <a:pt x="188334" y="0"/>
                    <a:pt x="242654" y="54320"/>
                    <a:pt x="242654" y="121327"/>
                  </a:cubicBezTo>
                  <a:lnTo>
                    <a:pt x="242654" y="1665839"/>
                  </a:lnTo>
                  <a:cubicBezTo>
                    <a:pt x="242654" y="1698017"/>
                    <a:pt x="229872" y="1728877"/>
                    <a:pt x="207118" y="1751630"/>
                  </a:cubicBezTo>
                  <a:cubicBezTo>
                    <a:pt x="184365" y="1774384"/>
                    <a:pt x="153505" y="1787166"/>
                    <a:pt x="121327" y="1787166"/>
                  </a:cubicBezTo>
                  <a:lnTo>
                    <a:pt x="121327" y="1787166"/>
                  </a:lnTo>
                  <a:cubicBezTo>
                    <a:pt x="89149" y="1787166"/>
                    <a:pt x="58289" y="1774384"/>
                    <a:pt x="35536" y="1751630"/>
                  </a:cubicBezTo>
                  <a:cubicBezTo>
                    <a:pt x="12783" y="1728877"/>
                    <a:pt x="0" y="1698017"/>
                    <a:pt x="0" y="1665839"/>
                  </a:cubicBezTo>
                  <a:lnTo>
                    <a:pt x="0" y="121327"/>
                  </a:lnTo>
                  <a:cubicBezTo>
                    <a:pt x="0" y="89149"/>
                    <a:pt x="12783" y="58289"/>
                    <a:pt x="35536" y="35536"/>
                  </a:cubicBezTo>
                  <a:cubicBezTo>
                    <a:pt x="58289" y="12783"/>
                    <a:pt x="89149" y="0"/>
                    <a:pt x="121327" y="0"/>
                  </a:cubicBezTo>
                  <a:close/>
                </a:path>
              </a:pathLst>
            </a:custGeom>
            <a:solidFill>
              <a:srgbClr val="1953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151921" y="6438900"/>
            <a:ext cx="9984157" cy="78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6"/>
              </a:lnSpc>
            </a:pPr>
            <a:r>
              <a:rPr lang="en-US" sz="5763" dirty="0">
                <a:solidFill>
                  <a:srgbClr val="19539F"/>
                </a:solidFill>
                <a:latin typeface="Poppins Medium Bold"/>
              </a:rPr>
              <a:t>OBRIGADO!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80" y="3863382"/>
            <a:ext cx="6945640" cy="185036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b="-1"/>
          <a:stretch/>
        </p:blipFill>
        <p:spPr>
          <a:xfrm>
            <a:off x="0" y="0"/>
            <a:ext cx="18421452" cy="103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8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08624" y="1827386"/>
            <a:ext cx="6311050" cy="69282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99556" y="4271732"/>
            <a:ext cx="6390297" cy="4206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13"/>
              </a:lnSpc>
            </a:pPr>
            <a:r>
              <a:rPr lang="en-US" sz="5866" dirty="0">
                <a:solidFill>
                  <a:srgbClr val="FFFFFF"/>
                </a:solidFill>
                <a:latin typeface="Poppins Medium"/>
              </a:rPr>
              <a:t>3 </a:t>
            </a:r>
            <a:r>
              <a:rPr lang="en-US" sz="5866" dirty="0" err="1">
                <a:solidFill>
                  <a:srgbClr val="FFFFFF"/>
                </a:solidFill>
                <a:latin typeface="Poppins Medium"/>
              </a:rPr>
              <a:t>Eixos</a:t>
            </a:r>
            <a:r>
              <a:rPr lang="en-US" sz="5866" dirty="0">
                <a:solidFill>
                  <a:srgbClr val="FFFFFF"/>
                </a:solidFill>
                <a:latin typeface="Poppins Medium"/>
              </a:rPr>
              <a:t> de</a:t>
            </a:r>
          </a:p>
          <a:p>
            <a:pPr>
              <a:lnSpc>
                <a:spcPts val="8213"/>
              </a:lnSpc>
            </a:pPr>
            <a:r>
              <a:rPr lang="en-US" sz="5866" dirty="0" err="1">
                <a:solidFill>
                  <a:srgbClr val="FFFFFF"/>
                </a:solidFill>
                <a:latin typeface="Poppins Medium"/>
              </a:rPr>
              <a:t>atuação</a:t>
            </a:r>
            <a:endParaRPr lang="en-US" sz="5866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8213"/>
              </a:lnSpc>
            </a:pPr>
            <a:endParaRPr lang="en-US" sz="5866" dirty="0">
              <a:solidFill>
                <a:srgbClr val="FFFFFF"/>
              </a:solidFill>
              <a:latin typeface="Poppins Medium"/>
            </a:endParaRPr>
          </a:p>
          <a:p>
            <a:pPr>
              <a:lnSpc>
                <a:spcPts val="8213"/>
              </a:lnSpc>
            </a:pPr>
            <a:endParaRPr lang="en-US" sz="5866" dirty="0">
              <a:solidFill>
                <a:srgbClr val="FFFFFF"/>
              </a:solidFill>
              <a:latin typeface="Poppins Medium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306485" y="2298486"/>
            <a:ext cx="7786506" cy="1577355"/>
            <a:chOff x="0" y="64671"/>
            <a:chExt cx="10382008" cy="210314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116241"/>
              <a:ext cx="409163" cy="40916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D63AC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114057" y="64671"/>
              <a:ext cx="9267951" cy="21031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37"/>
                </a:lnSpc>
              </a:pPr>
              <a:endParaRPr dirty="0"/>
            </a:p>
            <a:p>
              <a:pPr>
                <a:lnSpc>
                  <a:spcPts val="4137"/>
                </a:lnSpc>
              </a:pPr>
              <a:r>
                <a:rPr lang="pt-BR" sz="2955" dirty="0">
                  <a:solidFill>
                    <a:srgbClr val="000000"/>
                  </a:solidFill>
                  <a:latin typeface="Poppins Light"/>
                </a:rPr>
                <a:t>Desenvolvimento do novo Portal da Transparência do Governo do MS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05800" y="4298394"/>
            <a:ext cx="7273888" cy="1051570"/>
            <a:chOff x="0" y="277058"/>
            <a:chExt cx="9698517" cy="1402093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773523"/>
              <a:ext cx="409163" cy="409163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EA84A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114057" y="277058"/>
              <a:ext cx="8584460" cy="1402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37"/>
                </a:lnSpc>
              </a:pPr>
              <a:r>
                <a:rPr lang="pt-BR" sz="2955" dirty="0">
                  <a:solidFill>
                    <a:srgbClr val="000000"/>
                  </a:solidFill>
                  <a:latin typeface="Poppins Light"/>
                </a:rPr>
                <a:t>Acompanhamento da Execução Orçamentária do PPA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341121" y="5669285"/>
            <a:ext cx="9225278" cy="1051570"/>
            <a:chOff x="0" y="372891"/>
            <a:chExt cx="12300372" cy="1402093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1116241"/>
              <a:ext cx="409163" cy="409163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D63AC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1203621" y="372891"/>
              <a:ext cx="11096751" cy="1402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137"/>
                </a:lnSpc>
              </a:pPr>
              <a:endParaRPr dirty="0"/>
            </a:p>
            <a:p>
              <a:pPr>
                <a:lnSpc>
                  <a:spcPts val="4137"/>
                </a:lnSpc>
              </a:pPr>
              <a:r>
                <a:rPr lang="pt-BR" sz="2955" dirty="0">
                  <a:solidFill>
                    <a:srgbClr val="000000"/>
                  </a:solidFill>
                  <a:latin typeface="Poppins Light"/>
                </a:rPr>
                <a:t>Automatização de Processos – robô Arauto</a:t>
              </a:r>
              <a:endParaRPr lang="en-US" sz="2955" dirty="0">
                <a:solidFill>
                  <a:srgbClr val="000000"/>
                </a:solidFill>
                <a:latin typeface="Poppins Light"/>
              </a:endParaRP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57" y="8790374"/>
            <a:ext cx="4298279" cy="114508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/>
          <a:stretch/>
        </p:blipFill>
        <p:spPr>
          <a:xfrm>
            <a:off x="914400" y="6058662"/>
            <a:ext cx="1828686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60868"/>
            <a:ext cx="112078" cy="5810374"/>
            <a:chOff x="0" y="0"/>
            <a:chExt cx="149437" cy="7747165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9437" cy="2280560"/>
            </a:xfrm>
            <a:prstGeom prst="rect">
              <a:avLst/>
            </a:prstGeom>
            <a:solidFill>
              <a:srgbClr val="19539F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0248" y="0"/>
              <a:ext cx="28940" cy="7747165"/>
            </a:xfrm>
            <a:prstGeom prst="rect">
              <a:avLst/>
            </a:prstGeom>
            <a:solidFill>
              <a:srgbClr val="19539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01141" y="942735"/>
            <a:ext cx="452015" cy="45201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5622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32448" y="4984088"/>
            <a:ext cx="5585014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dirty="0" err="1">
                <a:solidFill>
                  <a:srgbClr val="19539F"/>
                </a:solidFill>
                <a:latin typeface="Poppins Medium"/>
              </a:rPr>
              <a:t>Pilares</a:t>
            </a:r>
            <a:endParaRPr lang="en-US" sz="8000" dirty="0">
              <a:solidFill>
                <a:srgbClr val="19539F"/>
              </a:solidFill>
              <a:latin typeface="Poppi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2965" y="4034235"/>
            <a:ext cx="955625" cy="43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>
                    <a:alpha val="9804"/>
                  </a:srgbClr>
                </a:solidFill>
                <a:latin typeface="HK Grotesk Bold"/>
              </a:rPr>
              <a:t>18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91670" y="995921"/>
            <a:ext cx="777153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4000" spc="270" dirty="0">
                <a:solidFill>
                  <a:srgbClr val="19539F"/>
                </a:solidFill>
                <a:latin typeface="HK Grotesk Medium"/>
              </a:rPr>
              <a:t>Novo Portal da </a:t>
            </a:r>
            <a:r>
              <a:rPr lang="en-US" sz="4000" spc="270" dirty="0" err="1">
                <a:solidFill>
                  <a:srgbClr val="19539F"/>
                </a:solidFill>
                <a:latin typeface="HK Grotesk Medium"/>
              </a:rPr>
              <a:t>Transparência</a:t>
            </a:r>
            <a:endParaRPr lang="en-US" sz="4000" spc="270" dirty="0">
              <a:solidFill>
                <a:srgbClr val="19539F"/>
              </a:solidFill>
              <a:latin typeface="HK Grotesk Medi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58515" y="2951003"/>
            <a:ext cx="758376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Valorizar o trabalho de quem produz o conteúdo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79297" y="3956363"/>
            <a:ext cx="6457572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 err="1">
                <a:solidFill>
                  <a:srgbClr val="000000"/>
                </a:solidFill>
                <a:latin typeface="Poppins Light"/>
              </a:rPr>
              <a:t>Empoderar</a:t>
            </a: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 o “dono dos dados”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138025" y="3880477"/>
            <a:ext cx="587241" cy="587241"/>
            <a:chOff x="0" y="0"/>
            <a:chExt cx="2311400" cy="2311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138025" y="2857500"/>
            <a:ext cx="587241" cy="587241"/>
            <a:chOff x="0" y="0"/>
            <a:chExt cx="2311400" cy="2311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57" y="8790374"/>
            <a:ext cx="4298279" cy="1145088"/>
          </a:xfrm>
          <a:prstGeom prst="rect">
            <a:avLst/>
          </a:prstGeom>
        </p:spPr>
      </p:pic>
      <p:sp>
        <p:nvSpPr>
          <p:cNvPr id="25" name="TextBox 14"/>
          <p:cNvSpPr txBox="1"/>
          <p:nvPr/>
        </p:nvSpPr>
        <p:spPr>
          <a:xfrm>
            <a:off x="8132618" y="4836433"/>
            <a:ext cx="840278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Construir juntos: CGE + Gestores + SGI + </a:t>
            </a:r>
            <a:r>
              <a:rPr lang="pt-BR" sz="2277" spc="68" dirty="0" err="1">
                <a:solidFill>
                  <a:srgbClr val="000000"/>
                </a:solidFill>
                <a:latin typeface="Poppins Light"/>
              </a:rPr>
              <a:t>Tellus</a:t>
            </a:r>
            <a:endParaRPr lang="pt-BR" sz="2277" spc="68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6" name="Group 19"/>
          <p:cNvGrpSpPr/>
          <p:nvPr/>
        </p:nvGrpSpPr>
        <p:grpSpPr>
          <a:xfrm>
            <a:off x="7138025" y="4836433"/>
            <a:ext cx="587241" cy="587241"/>
            <a:chOff x="0" y="0"/>
            <a:chExt cx="2311400" cy="2311400"/>
          </a:xfrm>
        </p:grpSpPr>
        <p:sp>
          <p:nvSpPr>
            <p:cNvPr id="27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sp>
        <p:nvSpPr>
          <p:cNvPr id="28" name="TextBox 14"/>
          <p:cNvSpPr txBox="1"/>
          <p:nvPr/>
        </p:nvSpPr>
        <p:spPr>
          <a:xfrm>
            <a:off x="8179297" y="5725087"/>
            <a:ext cx="7562984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Gerenciamento descentralizado – todos os gestores terão acesso ao Painel de Monitoramento das atualizações</a:t>
            </a:r>
          </a:p>
        </p:txBody>
      </p:sp>
      <p:grpSp>
        <p:nvGrpSpPr>
          <p:cNvPr id="29" name="Group 19"/>
          <p:cNvGrpSpPr/>
          <p:nvPr/>
        </p:nvGrpSpPr>
        <p:grpSpPr>
          <a:xfrm>
            <a:off x="7138025" y="5984306"/>
            <a:ext cx="587241" cy="587241"/>
            <a:chOff x="0" y="0"/>
            <a:chExt cx="2311400" cy="2311400"/>
          </a:xfrm>
        </p:grpSpPr>
        <p:sp>
          <p:nvSpPr>
            <p:cNvPr id="30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sp>
        <p:nvSpPr>
          <p:cNvPr id="31" name="TextBox 14"/>
          <p:cNvSpPr txBox="1"/>
          <p:nvPr/>
        </p:nvSpPr>
        <p:spPr>
          <a:xfrm>
            <a:off x="8104157" y="7353300"/>
            <a:ext cx="7562984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pt-BR" sz="2277" spc="68" dirty="0">
                <a:solidFill>
                  <a:srgbClr val="000000"/>
                </a:solidFill>
                <a:latin typeface="Poppins Light"/>
              </a:rPr>
              <a:t>Ferramenta automatizada para conferência e validação dos dados publicados </a:t>
            </a:r>
          </a:p>
        </p:txBody>
      </p:sp>
      <p:grpSp>
        <p:nvGrpSpPr>
          <p:cNvPr id="32" name="Group 19"/>
          <p:cNvGrpSpPr/>
          <p:nvPr/>
        </p:nvGrpSpPr>
        <p:grpSpPr>
          <a:xfrm>
            <a:off x="7138025" y="7467651"/>
            <a:ext cx="587241" cy="587241"/>
            <a:chOff x="0" y="0"/>
            <a:chExt cx="2311400" cy="2311400"/>
          </a:xfrm>
        </p:grpSpPr>
        <p:sp>
          <p:nvSpPr>
            <p:cNvPr id="33" name="Freeform 20"/>
            <p:cNvSpPr/>
            <p:nvPr/>
          </p:nvSpPr>
          <p:spPr>
            <a:xfrm>
              <a:off x="0" y="0"/>
              <a:ext cx="2311400" cy="2311400"/>
            </a:xfrm>
            <a:custGeom>
              <a:avLst/>
              <a:gdLst/>
              <a:ahLst/>
              <a:cxnLst/>
              <a:rect l="l" t="t" r="r" b="b"/>
              <a:pathLst>
                <a:path w="2311400" h="2311400">
                  <a:moveTo>
                    <a:pt x="2006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2006600" y="2311400"/>
                  </a:lnTo>
                  <a:cubicBezTo>
                    <a:pt x="2175510" y="2311400"/>
                    <a:pt x="2311400" y="2175510"/>
                    <a:pt x="2311400" y="2006600"/>
                  </a:cubicBezTo>
                  <a:lnTo>
                    <a:pt x="2311400" y="304800"/>
                  </a:lnTo>
                  <a:cubicBezTo>
                    <a:pt x="2311400" y="135890"/>
                    <a:pt x="2175510" y="0"/>
                    <a:pt x="2006600" y="0"/>
                  </a:cubicBezTo>
                  <a:close/>
                </a:path>
              </a:pathLst>
            </a:custGeom>
            <a:solidFill>
              <a:srgbClr val="FFC033"/>
            </a:solidFill>
          </p:spPr>
        </p:sp>
      </p:grp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/>
          <a:stretch/>
        </p:blipFill>
        <p:spPr>
          <a:xfrm>
            <a:off x="914400" y="6058662"/>
            <a:ext cx="1828686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11343922" y="1181100"/>
            <a:ext cx="588994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pt-BR" sz="8000" spc="160" dirty="0">
                <a:solidFill>
                  <a:srgbClr val="FFFFFF"/>
                </a:solidFill>
                <a:latin typeface="Poppins Medium Bold"/>
              </a:rPr>
              <a:t>O Portal Atual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174573" y="4686300"/>
            <a:ext cx="67056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pt-BR" sz="2400" spc="30" dirty="0">
                <a:solidFill>
                  <a:srgbClr val="FFFFFF"/>
                </a:solidFill>
                <a:latin typeface="Poppins Light"/>
              </a:rPr>
              <a:t>Criado força da LAI</a:t>
            </a: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pt-BR" sz="2400" spc="30" dirty="0">
                <a:solidFill>
                  <a:srgbClr val="FFFFFF"/>
                </a:solidFill>
                <a:latin typeface="Poppins Light"/>
              </a:rPr>
              <a:t>Desenvolvido por equipe técnica, em curto tempo – trabalho heroico</a:t>
            </a: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pt-BR" sz="2400" spc="30" dirty="0">
                <a:solidFill>
                  <a:srgbClr val="FFFFFF"/>
                </a:solidFill>
                <a:latin typeface="Poppins Light"/>
              </a:rPr>
              <a:t>CGE não atuou no desenvolvimento </a:t>
            </a:r>
          </a:p>
          <a:p>
            <a:pPr marL="342900" indent="-3429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pt-BR" sz="2400" spc="30" dirty="0">
                <a:solidFill>
                  <a:srgbClr val="FFFFFF"/>
                </a:solidFill>
                <a:latin typeface="Poppins Light"/>
              </a:rPr>
              <a:t>Pouca participação de quem produz o conteúdo - o “dono dos dados”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70954"/>
            <a:ext cx="8905522" cy="6901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1125200" y="1104900"/>
            <a:ext cx="6934200" cy="7664648"/>
            <a:chOff x="-825904" y="-2852231"/>
            <a:chExt cx="9245600" cy="10219531"/>
          </a:xfrm>
        </p:grpSpPr>
        <p:sp>
          <p:nvSpPr>
            <p:cNvPr id="4" name="TextBox 4"/>
            <p:cNvSpPr txBox="1"/>
            <p:nvPr/>
          </p:nvSpPr>
          <p:spPr>
            <a:xfrm>
              <a:off x="-216304" y="-2852231"/>
              <a:ext cx="7853265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O novo</a:t>
              </a:r>
            </a:p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Portal</a:t>
              </a:r>
              <a:endParaRPr lang="en-US" sz="8000" spc="160" dirty="0">
                <a:solidFill>
                  <a:srgbClr val="FFFFFF"/>
                </a:solidFill>
                <a:latin typeface="Poppins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25904" y="1211769"/>
              <a:ext cx="9245600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Áreas Temáticas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Linguagem cidadã 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Ferramenta de busca inteligente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Dashboads</a:t>
              </a: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 interativos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Informações </a:t>
              </a: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georreferenciadas</a:t>
              </a:r>
              <a:endParaRPr lang="pt-BR" sz="3000" spc="30" dirty="0">
                <a:solidFill>
                  <a:srgbClr val="FFFFFF"/>
                </a:solidFill>
                <a:latin typeface="Poppins Light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Gerenciamento compartilhado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Validação (Arauto)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Dados tabulados</a:t>
              </a:r>
              <a:endParaRPr lang="en-US" sz="3000" spc="30" dirty="0">
                <a:solidFill>
                  <a:srgbClr val="FFFFFF"/>
                </a:solidFill>
                <a:latin typeface="Poppins Light"/>
              </a:endParaRPr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6" y="813782"/>
            <a:ext cx="10679015" cy="865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1125200" y="1104900"/>
            <a:ext cx="6934200" cy="7664648"/>
            <a:chOff x="-825904" y="-2852231"/>
            <a:chExt cx="9245600" cy="10219531"/>
          </a:xfrm>
        </p:grpSpPr>
        <p:sp>
          <p:nvSpPr>
            <p:cNvPr id="4" name="TextBox 4"/>
            <p:cNvSpPr txBox="1"/>
            <p:nvPr/>
          </p:nvSpPr>
          <p:spPr>
            <a:xfrm>
              <a:off x="-216304" y="-2852231"/>
              <a:ext cx="7853265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O novo</a:t>
              </a:r>
            </a:p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Portal</a:t>
              </a:r>
              <a:endParaRPr lang="en-US" sz="8000" spc="160" dirty="0">
                <a:solidFill>
                  <a:srgbClr val="FFFFFF"/>
                </a:solidFill>
                <a:latin typeface="Poppins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25904" y="1211769"/>
              <a:ext cx="9245600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Áreas Temáticas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Linguagem cidadã 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Ferramenta de busca inteligente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Dashboads</a:t>
              </a: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 interativos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Informações </a:t>
              </a: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georreferenciadas</a:t>
              </a:r>
              <a:endParaRPr lang="pt-BR" sz="3000" spc="30" dirty="0">
                <a:solidFill>
                  <a:srgbClr val="FFFFFF"/>
                </a:solidFill>
                <a:latin typeface="Poppins Light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Gerenciamento compartilhado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Validação (Arauto)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Dados tabulados</a:t>
              </a:r>
              <a:endParaRPr lang="en-US" sz="3000" spc="30" dirty="0">
                <a:solidFill>
                  <a:srgbClr val="FFFFFF"/>
                </a:solidFill>
                <a:latin typeface="Poppins Light"/>
              </a:endParaRP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" y="1460433"/>
            <a:ext cx="10738904" cy="77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1125200" y="1104900"/>
            <a:ext cx="6934200" cy="7664648"/>
            <a:chOff x="-825904" y="-2852231"/>
            <a:chExt cx="9245600" cy="10219531"/>
          </a:xfrm>
        </p:grpSpPr>
        <p:sp>
          <p:nvSpPr>
            <p:cNvPr id="4" name="TextBox 4"/>
            <p:cNvSpPr txBox="1"/>
            <p:nvPr/>
          </p:nvSpPr>
          <p:spPr>
            <a:xfrm>
              <a:off x="-216304" y="-2852231"/>
              <a:ext cx="7853265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O novo</a:t>
              </a:r>
            </a:p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Portal</a:t>
              </a:r>
              <a:endParaRPr lang="en-US" sz="8000" spc="160" dirty="0">
                <a:solidFill>
                  <a:srgbClr val="FFFFFF"/>
                </a:solidFill>
                <a:latin typeface="Poppins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25904" y="1211769"/>
              <a:ext cx="9245600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Áreas Temáticas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Linguagem cidadã 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Ferramenta de busca inteligente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Dashboads</a:t>
              </a: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 interativos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Informações </a:t>
              </a: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georreferenciadas</a:t>
              </a:r>
              <a:endParaRPr lang="pt-BR" sz="3000" spc="30" dirty="0">
                <a:solidFill>
                  <a:srgbClr val="FFFFFF"/>
                </a:solidFill>
                <a:latin typeface="Poppins Light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Gerenciamento compartilhado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Validação (Arauto)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Dados tabulados</a:t>
              </a:r>
              <a:endParaRPr lang="en-US" sz="3000" spc="30" dirty="0">
                <a:solidFill>
                  <a:srgbClr val="FFFFFF"/>
                </a:solidFill>
                <a:latin typeface="Poppins Light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82106"/>
            <a:ext cx="10809808" cy="80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1125200" y="1104900"/>
            <a:ext cx="6934200" cy="7664648"/>
            <a:chOff x="-825904" y="-2852231"/>
            <a:chExt cx="9245600" cy="10219531"/>
          </a:xfrm>
        </p:grpSpPr>
        <p:sp>
          <p:nvSpPr>
            <p:cNvPr id="4" name="TextBox 4"/>
            <p:cNvSpPr txBox="1"/>
            <p:nvPr/>
          </p:nvSpPr>
          <p:spPr>
            <a:xfrm>
              <a:off x="-216304" y="-2852231"/>
              <a:ext cx="7853265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O novo</a:t>
              </a:r>
            </a:p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Portal</a:t>
              </a:r>
              <a:endParaRPr lang="en-US" sz="8000" spc="160" dirty="0">
                <a:solidFill>
                  <a:srgbClr val="FFFFFF"/>
                </a:solidFill>
                <a:latin typeface="Poppins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25904" y="1211769"/>
              <a:ext cx="9245600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Áreas Temáticas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Linguagem cidadã 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Ferramenta de busca inteligente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Dashboads</a:t>
              </a: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 interativos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Informações </a:t>
              </a: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georreferenciadas</a:t>
              </a:r>
              <a:endParaRPr lang="pt-BR" sz="3000" spc="30" dirty="0">
                <a:solidFill>
                  <a:srgbClr val="FFFFFF"/>
                </a:solidFill>
                <a:latin typeface="Poppins Light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Gerenciamento compartilhado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Validação (Arauto)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Dados tabulados</a:t>
              </a:r>
              <a:endParaRPr lang="en-US" sz="3000" spc="30" dirty="0">
                <a:solidFill>
                  <a:srgbClr val="FFFFFF"/>
                </a:solidFill>
                <a:latin typeface="Poppins Light"/>
              </a:endParaRP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1130950"/>
            <a:ext cx="10816736" cy="81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4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1080980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1125200" y="1104900"/>
            <a:ext cx="6934200" cy="7664648"/>
            <a:chOff x="-825904" y="-2852231"/>
            <a:chExt cx="9245600" cy="10219531"/>
          </a:xfrm>
        </p:grpSpPr>
        <p:sp>
          <p:nvSpPr>
            <p:cNvPr id="4" name="TextBox 4"/>
            <p:cNvSpPr txBox="1"/>
            <p:nvPr/>
          </p:nvSpPr>
          <p:spPr>
            <a:xfrm>
              <a:off x="-216304" y="-2852231"/>
              <a:ext cx="7853265" cy="328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O novo</a:t>
              </a:r>
            </a:p>
            <a:p>
              <a:pPr algn="ctr">
                <a:lnSpc>
                  <a:spcPts val="9600"/>
                </a:lnSpc>
              </a:pPr>
              <a:r>
                <a:rPr lang="pt-BR" sz="8000" spc="160" dirty="0">
                  <a:solidFill>
                    <a:srgbClr val="FFFFFF"/>
                  </a:solidFill>
                  <a:latin typeface="Poppins Medium Bold"/>
                </a:rPr>
                <a:t>Portal</a:t>
              </a:r>
              <a:endParaRPr lang="en-US" sz="8000" spc="160" dirty="0">
                <a:solidFill>
                  <a:srgbClr val="FFFFFF"/>
                </a:solidFill>
                <a:latin typeface="Poppins Medium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25904" y="1211769"/>
              <a:ext cx="9245600" cy="6155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Áreas Temáticas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Linguagem cidadã 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Ferramenta de busca inteligente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Dashboads</a:t>
              </a: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 interativos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Informações </a:t>
              </a:r>
              <a:r>
                <a:rPr lang="pt-BR" sz="3000" spc="30" dirty="0" err="1">
                  <a:solidFill>
                    <a:srgbClr val="FFFFFF"/>
                  </a:solidFill>
                  <a:latin typeface="Poppins Light"/>
                </a:rPr>
                <a:t>georreferenciadas</a:t>
              </a:r>
              <a:endParaRPr lang="pt-BR" sz="3000" spc="30" dirty="0">
                <a:solidFill>
                  <a:srgbClr val="FFFFFF"/>
                </a:solidFill>
                <a:latin typeface="Poppins Light"/>
              </a:endParaRP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Gerenciamento compartilhado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Validação (Arauto)</a:t>
              </a:r>
            </a:p>
            <a:p>
              <a:pPr marL="457200" indent="-457200">
                <a:lnSpc>
                  <a:spcPts val="4500"/>
                </a:lnSpc>
                <a:buFont typeface="Arial" panose="020B0604020202020204" pitchFamily="34" charset="0"/>
                <a:buChar char="•"/>
              </a:pPr>
              <a:r>
                <a:rPr lang="pt-BR" sz="3000" spc="30" dirty="0">
                  <a:solidFill>
                    <a:srgbClr val="FFFFFF"/>
                  </a:solidFill>
                  <a:latin typeface="Poppins Light"/>
                </a:rPr>
                <a:t>Dados tabulados</a:t>
              </a:r>
              <a:endParaRPr lang="en-US" sz="3000" spc="30" dirty="0">
                <a:solidFill>
                  <a:srgbClr val="FFFFFF"/>
                </a:solidFill>
                <a:latin typeface="Poppins Light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842"/>
            <a:ext cx="10809809" cy="68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396</Words>
  <Application>Microsoft Office PowerPoint</Application>
  <PresentationFormat>Personalizar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Calibri</vt:lpstr>
      <vt:lpstr>Poppins Light</vt:lpstr>
      <vt:lpstr>HK Grotesk Medium</vt:lpstr>
      <vt:lpstr>Wingdings</vt:lpstr>
      <vt:lpstr>Poppins Medium</vt:lpstr>
      <vt:lpstr>Poppins Medium Bold</vt:lpstr>
      <vt:lpstr>HK Grotesk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CGE MS</dc:title>
  <dc:creator>Leandro Silveira dos Santos</dc:creator>
  <cp:lastModifiedBy>Carlos Eduardo Arruda</cp:lastModifiedBy>
  <cp:revision>30</cp:revision>
  <dcterms:created xsi:type="dcterms:W3CDTF">2006-08-16T00:00:00Z</dcterms:created>
  <dcterms:modified xsi:type="dcterms:W3CDTF">2023-05-11T00:11:50Z</dcterms:modified>
  <dc:identifier>DAFihxzkLN4</dc:identifier>
</cp:coreProperties>
</file>