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0" r:id="rId8"/>
    <p:sldId id="262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59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42E8B-AB84-455E-0843-7C3BA655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66C402-29AF-155B-DDDB-98AE68357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8736B4-1D60-2D25-E7F7-5FF4D206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34EBDF-FDEA-A8F0-730B-4BD2ACEF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75FF50-6002-60C1-1A0C-06682594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89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E7362-1B0B-FBB1-DCD1-5D8276D7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BA60CF-DD0F-5D40-3FE3-CDFF95285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729DAD-1D23-7045-8FEA-06AD4141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46CA5-4C58-0023-9639-48AE14EF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90F300-4FEE-411D-CA49-7F9DA0E0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C74D10-D175-01D2-E634-E85CE703A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C21DA8-9CF3-EB67-35C5-BC9F77923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9E5EC-553E-7A5B-0D41-03516C53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1CB975-D024-B654-74B9-95614B11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26EF4F-B9B0-E56B-BBBF-7C7CEEB1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1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128B1-6780-FF0C-4F90-56E014FF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B280FD-FD9E-B3EB-118A-C9552EA8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4E4984-2888-4A49-9CB8-4E8C3BE0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3A5691-98B5-3F26-FE63-5D28DCC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CE19EB-03D7-6EFB-391D-6DEA9EF8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0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C9C9C-0C03-227B-E1C8-C1F0005A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6AB97D-A99F-411D-589C-32534BDE6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E4ED37-2433-FD4C-66E6-DFFACA9E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F344C4-A245-5ACC-F2DF-184E4376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7C1BC7-2CCF-F6AA-7C75-D3970BCD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24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0AB5D-9F19-002C-C02B-F76CA612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F13F36-2782-68A2-8310-08CB0109C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BCF755-46EC-FC03-AF23-B1DE6946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9618C1-8A8B-638F-8EE8-798387DE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3F1224-2FFE-4440-F9DF-E0E015C9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DA8AF0-AD18-4697-462F-1EBCD2D4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91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E4A51-35D4-6AED-06E4-7568E045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58ADC-F196-5BE3-01A6-82B012D0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774A42-078C-4354-1143-B268AAF6F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510D58-624C-3CA2-9FDF-202E20526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7FF958-DFF0-5F60-2538-B46700151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C5B352-66C6-F657-CC64-0A898129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3E00F1-F52C-A36C-11E6-50DFA9D7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4FAD50-AA37-4711-3C79-C0B6AEDB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21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E9452-5C1A-AE1A-0CB8-BAB03468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AAB05C-D796-17C4-6E93-AA1CF1E1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90BFEC-A6BB-3078-70EA-E10E94F3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7ED313-9549-FA66-4226-5789A070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21FFF7-BFE4-A151-EC75-7B2FA936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20CD58-F59B-C842-7B19-7FA8D585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5D6CB3-2FD1-FD37-3FA6-EB366F64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3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F9DB7-BC80-7B5D-CA6B-E2122765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DDBA3D-AE78-47B2-18B9-BFFDA81C2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14E0C4-D3A6-197D-4A07-FEE49827D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F4F966-7048-CEA1-D788-DEBBFE88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C6BD5-5C12-6850-BD20-314CAC23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19F028-A90D-60EB-0C27-723849AA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88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BF02A-3C74-89C4-3FE2-4AD7C349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B1C7B9-30DA-0DE6-F081-BD25C7283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878E88-4E1C-D814-C4D6-01584D412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DF5442-A6FD-B84C-3B7B-230AA9B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BC7DE3-7614-63B8-A4C4-570BAE4F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30D8D0-853F-DA44-4732-1A558DB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0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61D454-8D83-892D-3932-E8E8A23C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2AE44D-F672-8791-4861-5C0E0C84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FF639-D183-F42F-084C-5D59C9494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407D-4702-429A-93C2-CC6C89B424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7F07EB-F837-90B1-B639-3E042B262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BD49B6-7526-1698-A0EC-C74F6FC18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4B4D-3DAB-4AE3-A70D-37FC5C978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0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47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57D8A0-32A9-2717-1863-2CDEB099F0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61" y="1029515"/>
            <a:ext cx="9699687" cy="33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39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BF2524-380C-99AC-F0A8-8E816D50487C}"/>
              </a:ext>
            </a:extLst>
          </p:cNvPr>
          <p:cNvSpPr txBox="1"/>
          <p:nvPr/>
        </p:nvSpPr>
        <p:spPr>
          <a:xfrm>
            <a:off x="2731611" y="1457781"/>
            <a:ext cx="575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Imprimir Notificação Cadastrada</a:t>
            </a:r>
          </a:p>
        </p:txBody>
      </p:sp>
    </p:spTree>
    <p:extLst>
      <p:ext uri="{BB962C8B-B14F-4D97-AF65-F5344CB8AC3E}">
        <p14:creationId xmlns:p14="http://schemas.microsoft.com/office/powerpoint/2010/main" val="259390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" y="272624"/>
            <a:ext cx="10144027" cy="61449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Enquanto a situação da notificação estiver como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Cadastrada, o usuário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pode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alterá-la.  É possível, também,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incluir novos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arquivos e para imprimi-la é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necessário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alterá-la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Encaminhada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isso,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deve-se acessar o menu Notificação -&gt;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Consultar.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Após c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onsultar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notificação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Cadastrada, marque, no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lado esquerdo da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tabela, 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notificação que deseja encaminhar, conforme figura abaixo.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1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FD7FBE-65AB-ED7B-9E85-F608B13A8E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999" y="164059"/>
            <a:ext cx="6935645" cy="46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A184A9-8AA8-18AC-4F28-D0357EFE4B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2927" y="924587"/>
            <a:ext cx="4330816" cy="22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3514F7-A958-BBB2-EF20-9C07D42E44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48" y="4099109"/>
            <a:ext cx="4397927" cy="248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55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" y="268448"/>
            <a:ext cx="10144027" cy="55619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imprimir,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usuário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deverá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acessar o menu Notificação &gt;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Consultar,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elecionar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notificação na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lista e,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 filtro de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ação, selecionar a opção Imprimir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otificação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desta forma será feito o download em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pdf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da notificação, a qual deverá ser levada ao órgão responsável.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notificações de autolesão são </a:t>
            </a:r>
            <a:r>
              <a:rPr lang="pt-BR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encaminhadas, automaticamente, </a:t>
            </a:r>
            <a:r>
              <a:rPr lang="pt-B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o </a:t>
            </a:r>
            <a:r>
              <a:rPr lang="pt-BR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Conselho </a:t>
            </a:r>
            <a:r>
              <a:rPr lang="pt-BR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utelar, </a:t>
            </a:r>
            <a:r>
              <a:rPr lang="pt-B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e-mail.</a:t>
            </a:r>
          </a:p>
        </p:txBody>
      </p:sp>
    </p:spTree>
    <p:extLst>
      <p:ext uri="{BB962C8B-B14F-4D97-AF65-F5344CB8AC3E}">
        <p14:creationId xmlns:p14="http://schemas.microsoft.com/office/powerpoint/2010/main" val="56324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670C40-94B5-CD43-B3E7-FC6BC51EEC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7" y="2114550"/>
            <a:ext cx="4581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88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BF2524-380C-99AC-F0A8-8E816D50487C}"/>
              </a:ext>
            </a:extLst>
          </p:cNvPr>
          <p:cNvSpPr txBox="1"/>
          <p:nvPr/>
        </p:nvSpPr>
        <p:spPr>
          <a:xfrm>
            <a:off x="2558094" y="2274838"/>
            <a:ext cx="575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Orientações Escolares</a:t>
            </a:r>
          </a:p>
        </p:txBody>
      </p:sp>
    </p:spTree>
    <p:extLst>
      <p:ext uri="{BB962C8B-B14F-4D97-AF65-F5344CB8AC3E}">
        <p14:creationId xmlns:p14="http://schemas.microsoft.com/office/powerpoint/2010/main" val="146773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" y="272624"/>
            <a:ext cx="10144027" cy="61449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Existem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algumas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orientações para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as escolas,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disponíveis no menu Orientações -&gt;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Consultar,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sobre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ocorrência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 deverá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ser cadastrada para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determinado tipo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comportamentos/ações relacionados ao aluno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9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6EC907-0C3E-3B3C-6265-80D8807F9A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201" y="309437"/>
            <a:ext cx="7962078" cy="58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38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BF2524-380C-99AC-F0A8-8E816D50487C}"/>
              </a:ext>
            </a:extLst>
          </p:cNvPr>
          <p:cNvSpPr txBox="1"/>
          <p:nvPr/>
        </p:nvSpPr>
        <p:spPr>
          <a:xfrm>
            <a:off x="2583261" y="2308394"/>
            <a:ext cx="575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Relatórios</a:t>
            </a:r>
          </a:p>
        </p:txBody>
      </p:sp>
    </p:spTree>
    <p:extLst>
      <p:ext uri="{BB962C8B-B14F-4D97-AF65-F5344CB8AC3E}">
        <p14:creationId xmlns:p14="http://schemas.microsoft.com/office/powerpoint/2010/main" val="151649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F4FCB-4E03-153D-36F9-B7B31DB3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69" y="2493391"/>
            <a:ext cx="9317610" cy="1325563"/>
          </a:xfrm>
        </p:spPr>
        <p:txBody>
          <a:bodyPr>
            <a:normAutofit/>
          </a:bodyPr>
          <a:lstStyle/>
          <a:p>
            <a:pPr algn="r"/>
            <a:r>
              <a:rPr lang="pt-BR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SNOE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10B30-5AEF-20EF-B50D-1864FA543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749" y="4364609"/>
            <a:ext cx="8300430" cy="181235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de Notificação de Ocorrências Escolares</a:t>
            </a:r>
          </a:p>
        </p:txBody>
      </p:sp>
    </p:spTree>
    <p:extLst>
      <p:ext uri="{BB962C8B-B14F-4D97-AF65-F5344CB8AC3E}">
        <p14:creationId xmlns:p14="http://schemas.microsoft.com/office/powerpoint/2010/main" val="316669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71" y="2025924"/>
            <a:ext cx="10144027" cy="22272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 menu Relatórios -&gt; Ocorrências, é possível realizar o download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das ocorrências cadastradas por escola, separadas por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data, em </a:t>
            </a:r>
            <a:r>
              <a:rPr lang="pt-BR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pdf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7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F8F304-A5C3-777D-CAAF-E96C82475B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371" y="796918"/>
            <a:ext cx="7970468" cy="460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2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E644D18-C505-2856-9DAF-C3D8FA81A58A}"/>
              </a:ext>
            </a:extLst>
          </p:cNvPr>
          <p:cNvSpPr txBox="1"/>
          <p:nvPr/>
        </p:nvSpPr>
        <p:spPr>
          <a:xfrm>
            <a:off x="2916168" y="1969510"/>
            <a:ext cx="575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Busca</a:t>
            </a:r>
          </a:p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Ativa</a:t>
            </a:r>
          </a:p>
        </p:txBody>
      </p:sp>
    </p:spTree>
    <p:extLst>
      <p:ext uri="{BB962C8B-B14F-4D97-AF65-F5344CB8AC3E}">
        <p14:creationId xmlns:p14="http://schemas.microsoft.com/office/powerpoint/2010/main" val="412525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06" y="1602297"/>
            <a:ext cx="10144027" cy="265092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Ao entrar no SNOE, o usuário pode consultar os alunos que estão elegíveis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busca ativa, clicando em Busca Ativa e depois em Consultar.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Na sequ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ência,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 aparecerão as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opções de filtro para busca.</a:t>
            </a:r>
          </a:p>
        </p:txBody>
      </p:sp>
    </p:spTree>
    <p:extLst>
      <p:ext uri="{BB962C8B-B14F-4D97-AF65-F5344CB8AC3E}">
        <p14:creationId xmlns:p14="http://schemas.microsoft.com/office/powerpoint/2010/main" val="40688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F70727-5C6F-9205-5A16-E2CD5892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7" y="469366"/>
            <a:ext cx="9559223" cy="24248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3AFD47-29D4-080A-A995-EF6024358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55" y="3212462"/>
            <a:ext cx="5400040" cy="30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12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1" y="444617"/>
            <a:ext cx="10144027" cy="57548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sistema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trará o nome 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todos os alunos, de acordo com o filtro,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equivalente 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dias de faltas.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usuário deve marcar o aluno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e, depois,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Ação,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selecionar a opção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Avaliar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luno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Após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esse procedimento,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ele deverá responder o questionário do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aluno, anexar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os documentos e marcar a opção de encaminhamento.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Se o aluno </a:t>
            </a:r>
            <a:r>
              <a:rPr lang="pt-BR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maior de 18 anos, </a:t>
            </a:r>
            <a:r>
              <a:rPr lang="pt-B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busca não é encaminhada para o Conselho tutelar.</a:t>
            </a:r>
          </a:p>
        </p:txBody>
      </p:sp>
    </p:spTree>
    <p:extLst>
      <p:ext uri="{BB962C8B-B14F-4D97-AF65-F5344CB8AC3E}">
        <p14:creationId xmlns:p14="http://schemas.microsoft.com/office/powerpoint/2010/main" val="400447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BCEBA4-2D83-E991-6A00-3AC543FE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73" y="2256640"/>
            <a:ext cx="9288014" cy="434474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74BA75F-D319-AA88-CA68-6F4D52F11445}"/>
              </a:ext>
            </a:extLst>
          </p:cNvPr>
          <p:cNvGrpSpPr/>
          <p:nvPr/>
        </p:nvGrpSpPr>
        <p:grpSpPr>
          <a:xfrm>
            <a:off x="233329" y="185446"/>
            <a:ext cx="10596857" cy="1945358"/>
            <a:chOff x="233329" y="185446"/>
            <a:chExt cx="10596857" cy="194535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1DBF8D2-F2F6-FB20-2198-BB3C519FD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816"/>
            <a:stretch/>
          </p:blipFill>
          <p:spPr>
            <a:xfrm>
              <a:off x="233329" y="185446"/>
              <a:ext cx="10596857" cy="1945358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E2813CD-D5C7-EC17-5F01-9B1587A6CE00}"/>
                </a:ext>
              </a:extLst>
            </p:cNvPr>
            <p:cNvSpPr/>
            <p:nvPr/>
          </p:nvSpPr>
          <p:spPr>
            <a:xfrm>
              <a:off x="1602297" y="1291905"/>
              <a:ext cx="1350628" cy="8388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AFB21C7-E1C1-FDC1-5DA7-CA1B87AC4CEA}"/>
                </a:ext>
              </a:extLst>
            </p:cNvPr>
            <p:cNvSpPr/>
            <p:nvPr/>
          </p:nvSpPr>
          <p:spPr>
            <a:xfrm>
              <a:off x="563460" y="1291904"/>
              <a:ext cx="736834" cy="8388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7814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680E15F-02DA-495F-6A49-53D05925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5" y="151749"/>
            <a:ext cx="9424125" cy="33016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F71070-F849-CCE0-6E50-BE159E01E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4"/>
          <a:stretch/>
        </p:blipFill>
        <p:spPr>
          <a:xfrm>
            <a:off x="604007" y="3730215"/>
            <a:ext cx="9420504" cy="257837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332E32E-9BF2-5167-7E79-F8C703F79585}"/>
              </a:ext>
            </a:extLst>
          </p:cNvPr>
          <p:cNvSpPr/>
          <p:nvPr/>
        </p:nvSpPr>
        <p:spPr>
          <a:xfrm>
            <a:off x="780176" y="5217952"/>
            <a:ext cx="310393" cy="369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290C40-488E-68D2-CC35-46C205BC5FD3}"/>
              </a:ext>
            </a:extLst>
          </p:cNvPr>
          <p:cNvSpPr txBox="1"/>
          <p:nvPr/>
        </p:nvSpPr>
        <p:spPr>
          <a:xfrm>
            <a:off x="897622" y="5696125"/>
            <a:ext cx="675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* Se o usuário marcar “Sim” a ocorrência não é encaminhada ao Conselho, caso contrário é </a:t>
            </a:r>
            <a:r>
              <a:rPr lang="pt-BR" i="1" dirty="0" smtClean="0">
                <a:solidFill>
                  <a:srgbClr val="FF0000"/>
                </a:solidFill>
              </a:rPr>
              <a:t>encaminhada, </a:t>
            </a:r>
            <a:r>
              <a:rPr lang="pt-BR" i="1" dirty="0">
                <a:solidFill>
                  <a:srgbClr val="FF0000"/>
                </a:solidFill>
              </a:rPr>
              <a:t>automaticamente.</a:t>
            </a:r>
          </a:p>
        </p:txBody>
      </p:sp>
    </p:spTree>
    <p:extLst>
      <p:ext uri="{BB962C8B-B14F-4D97-AF65-F5344CB8AC3E}">
        <p14:creationId xmlns:p14="http://schemas.microsoft.com/office/powerpoint/2010/main" val="306447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550B349-D8E3-6C51-04A8-17B79464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3" y="2139021"/>
            <a:ext cx="9658831" cy="143416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505E79B-67E7-A927-CC26-CC0F96AA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29" y="3618948"/>
            <a:ext cx="7130642" cy="314677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96866A5-BA65-E8A9-150B-3871892C8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937" y="89394"/>
            <a:ext cx="6686026" cy="19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9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1" y="1308683"/>
            <a:ext cx="10144027" cy="43790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 a ocorrência da busca ativa ainda não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tiver sido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encaminhada para 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Conselho,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é possível visualizar, editar 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excluí-la.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Caso já tenha sido encaminhada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possível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apenas visualizar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2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5F0A-C4AD-0FA7-9C04-6456A23D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4" y="355700"/>
            <a:ext cx="10144027" cy="101118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de Notificação de Ocorrências Escolares (SNOE)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4A4A59-F455-AC09-BD05-2B4E4CC6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4" y="1816199"/>
            <a:ext cx="10144027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É um sistema pensado para auxiliar nas notificações de ocorrências escolares, tais como: ameaças no ambiente escolar; dependência química; rede de proteção; reiteradas faltas e busca ativa escolar; saúde mental e comportamento suicida; violência contra crianças e adolescentes; violências entre estudantes.</a:t>
            </a:r>
          </a:p>
        </p:txBody>
      </p:sp>
    </p:spTree>
    <p:extLst>
      <p:ext uri="{BB962C8B-B14F-4D97-AF65-F5344CB8AC3E}">
        <p14:creationId xmlns:p14="http://schemas.microsoft.com/office/powerpoint/2010/main" val="238040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76FD89B-992A-BAF0-FED1-6B381D6C56D9}"/>
              </a:ext>
            </a:extLst>
          </p:cNvPr>
          <p:cNvGrpSpPr/>
          <p:nvPr/>
        </p:nvGrpSpPr>
        <p:grpSpPr>
          <a:xfrm>
            <a:off x="191386" y="1795864"/>
            <a:ext cx="10496188" cy="2952305"/>
            <a:chOff x="157830" y="1980422"/>
            <a:chExt cx="10496188" cy="2952305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7B94E9B-E4C0-876E-950D-81DB08D48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b="-2088"/>
            <a:stretch/>
          </p:blipFill>
          <p:spPr>
            <a:xfrm>
              <a:off x="157830" y="1980422"/>
              <a:ext cx="10496188" cy="2952305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5933AC1-CA9A-1F24-C5FD-DD2ADC865808}"/>
                </a:ext>
              </a:extLst>
            </p:cNvPr>
            <p:cNvSpPr/>
            <p:nvPr/>
          </p:nvSpPr>
          <p:spPr>
            <a:xfrm>
              <a:off x="1501629" y="3011648"/>
              <a:ext cx="1400962" cy="179524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77E789A-B120-F77D-A8F7-1A54ADC288E2}"/>
                </a:ext>
              </a:extLst>
            </p:cNvPr>
            <p:cNvSpPr/>
            <p:nvPr/>
          </p:nvSpPr>
          <p:spPr>
            <a:xfrm>
              <a:off x="486561" y="3011648"/>
              <a:ext cx="520118" cy="179524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42788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108AE0-6EC0-E87E-11C9-79B240637050}"/>
              </a:ext>
            </a:extLst>
          </p:cNvPr>
          <p:cNvSpPr txBox="1"/>
          <p:nvPr/>
        </p:nvSpPr>
        <p:spPr>
          <a:xfrm>
            <a:off x="2916168" y="1701062"/>
            <a:ext cx="575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Busca Ativa</a:t>
            </a:r>
          </a:p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Conselho Tutelar</a:t>
            </a:r>
          </a:p>
        </p:txBody>
      </p:sp>
    </p:spTree>
    <p:extLst>
      <p:ext uri="{BB962C8B-B14F-4D97-AF65-F5344CB8AC3E}">
        <p14:creationId xmlns:p14="http://schemas.microsoft.com/office/powerpoint/2010/main" val="1540393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1" y="2172751"/>
            <a:ext cx="10144027" cy="22734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As consultas podem ser realizadas utilizando os filtros Município, Unidade Escolar, Situação 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Nome,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conforme modelo abaixo:</a:t>
            </a:r>
          </a:p>
        </p:txBody>
      </p:sp>
    </p:spTree>
    <p:extLst>
      <p:ext uri="{BB962C8B-B14F-4D97-AF65-F5344CB8AC3E}">
        <p14:creationId xmlns:p14="http://schemas.microsoft.com/office/powerpoint/2010/main" val="372873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FECBF7-3BAD-A296-678F-E8F12835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00" y="432313"/>
            <a:ext cx="5399405" cy="295656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FB896BF-033B-5C4F-EBEC-579BDC57F4C6}"/>
              </a:ext>
            </a:extLst>
          </p:cNvPr>
          <p:cNvGrpSpPr/>
          <p:nvPr/>
        </p:nvGrpSpPr>
        <p:grpSpPr>
          <a:xfrm>
            <a:off x="2783899" y="3714226"/>
            <a:ext cx="5399405" cy="2533650"/>
            <a:chOff x="2783899" y="3714226"/>
            <a:chExt cx="5399405" cy="253365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424143A-CB2C-55E9-8222-9C207EA2A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3899" y="3714226"/>
              <a:ext cx="5399405" cy="2533650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70D9265-E1DE-CF5B-F88C-2B8FB65A821A}"/>
                </a:ext>
              </a:extLst>
            </p:cNvPr>
            <p:cNvSpPr/>
            <p:nvPr/>
          </p:nvSpPr>
          <p:spPr>
            <a:xfrm>
              <a:off x="3506598" y="5226341"/>
              <a:ext cx="620785" cy="15939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1CAC56D-E095-8BF0-40BE-1F2BFDCADCA6}"/>
                </a:ext>
              </a:extLst>
            </p:cNvPr>
            <p:cNvSpPr/>
            <p:nvPr/>
          </p:nvSpPr>
          <p:spPr>
            <a:xfrm>
              <a:off x="2987256" y="5226341"/>
              <a:ext cx="200561" cy="16078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01046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1" y="838900"/>
            <a:ext cx="10144027" cy="43287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Conselheiros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utelares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têm a opção de analisar as ocorrências selecionando o Aluno e marcando a ação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Analisar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Após esta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seleção,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abrirá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uma tela que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mostrará o questionário preenchido e os documentos enviados.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final,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Conselheiro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Tutelar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responsável pode registrar o seu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parecer, que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ficará disponível para 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Diretor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acompanhar.</a:t>
            </a:r>
          </a:p>
        </p:txBody>
      </p:sp>
    </p:spTree>
    <p:extLst>
      <p:ext uri="{BB962C8B-B14F-4D97-AF65-F5344CB8AC3E}">
        <p14:creationId xmlns:p14="http://schemas.microsoft.com/office/powerpoint/2010/main" val="57240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2FB8B5F-94C0-D1D7-9406-2485F6902011}"/>
              </a:ext>
            </a:extLst>
          </p:cNvPr>
          <p:cNvGrpSpPr/>
          <p:nvPr/>
        </p:nvGrpSpPr>
        <p:grpSpPr>
          <a:xfrm>
            <a:off x="610835" y="271551"/>
            <a:ext cx="9883793" cy="1590806"/>
            <a:chOff x="610835" y="271551"/>
            <a:chExt cx="9883793" cy="159080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F7DF4B0-61D5-4110-86A1-109B35915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5489"/>
            <a:stretch/>
          </p:blipFill>
          <p:spPr>
            <a:xfrm>
              <a:off x="610835" y="271551"/>
              <a:ext cx="9883793" cy="1590806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02B6659-E0A7-94B5-C2CA-2901279497D5}"/>
                </a:ext>
              </a:extLst>
            </p:cNvPr>
            <p:cNvSpPr/>
            <p:nvPr/>
          </p:nvSpPr>
          <p:spPr>
            <a:xfrm>
              <a:off x="1006679" y="1551963"/>
              <a:ext cx="536895" cy="1761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FF08085-C348-9D81-631A-60613F4E023F}"/>
                </a:ext>
              </a:extLst>
            </p:cNvPr>
            <p:cNvSpPr/>
            <p:nvPr/>
          </p:nvSpPr>
          <p:spPr>
            <a:xfrm>
              <a:off x="2509706" y="1553361"/>
              <a:ext cx="1558955" cy="17477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D181803-8EF0-2BEB-1B7E-96AD6F1DFEC8}"/>
              </a:ext>
            </a:extLst>
          </p:cNvPr>
          <p:cNvGrpSpPr/>
          <p:nvPr/>
        </p:nvGrpSpPr>
        <p:grpSpPr>
          <a:xfrm>
            <a:off x="610835" y="2058512"/>
            <a:ext cx="8893892" cy="4465730"/>
            <a:chOff x="610835" y="2058512"/>
            <a:chExt cx="8893892" cy="446573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2720EB9-1F36-81B4-9ADB-F34032AEB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35" y="2058512"/>
              <a:ext cx="8893892" cy="4465730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762B33A-5577-10C0-8E89-6C0702197E34}"/>
                </a:ext>
              </a:extLst>
            </p:cNvPr>
            <p:cNvSpPr/>
            <p:nvPr/>
          </p:nvSpPr>
          <p:spPr>
            <a:xfrm>
              <a:off x="1090569" y="2984834"/>
              <a:ext cx="1596704" cy="85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B985129-0A4B-DC9B-899E-891325B28B38}"/>
                </a:ext>
              </a:extLst>
            </p:cNvPr>
            <p:cNvSpPr/>
            <p:nvPr/>
          </p:nvSpPr>
          <p:spPr>
            <a:xfrm>
              <a:off x="1090569" y="3218270"/>
              <a:ext cx="1596704" cy="85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803ACAE-57EF-5AE7-9EA3-22B1CCAC89AD}"/>
                </a:ext>
              </a:extLst>
            </p:cNvPr>
            <p:cNvSpPr/>
            <p:nvPr/>
          </p:nvSpPr>
          <p:spPr>
            <a:xfrm>
              <a:off x="3951216" y="2986480"/>
              <a:ext cx="1409350" cy="755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10628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4DB734-1165-5978-CF2D-98B9BD91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38" y="256607"/>
            <a:ext cx="7870435" cy="25960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469E47-5346-08E9-08F2-457A39A43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69" y="2493755"/>
            <a:ext cx="7175709" cy="41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7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7ED88-7AC1-3222-8A79-E314844B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7" y="4285565"/>
            <a:ext cx="10515600" cy="102466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de Notificação de Ocorrências Escolares</a:t>
            </a:r>
            <a:br>
              <a:rPr lang="pt-BR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Busca 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470E9-94BF-BDDD-E6D8-C8A6969A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45" y="5402596"/>
            <a:ext cx="6563686" cy="765977"/>
          </a:xfrm>
        </p:spPr>
        <p:txBody>
          <a:bodyPr/>
          <a:lstStyle/>
          <a:p>
            <a:pPr marL="0" indent="0" algn="r">
              <a:buNone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Diego Cruz Januário</a:t>
            </a:r>
          </a:p>
        </p:txBody>
      </p:sp>
    </p:spTree>
    <p:extLst>
      <p:ext uri="{BB962C8B-B14F-4D97-AF65-F5344CB8AC3E}">
        <p14:creationId xmlns:p14="http://schemas.microsoft.com/office/powerpoint/2010/main" val="130257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E644D18-C505-2856-9DAF-C3D8FA81A58A}"/>
              </a:ext>
            </a:extLst>
          </p:cNvPr>
          <p:cNvSpPr txBox="1"/>
          <p:nvPr/>
        </p:nvSpPr>
        <p:spPr>
          <a:xfrm>
            <a:off x="2916168" y="1969510"/>
            <a:ext cx="575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Cadastro de Notificações</a:t>
            </a:r>
          </a:p>
        </p:txBody>
      </p:sp>
    </p:spTree>
    <p:extLst>
      <p:ext uri="{BB962C8B-B14F-4D97-AF65-F5344CB8AC3E}">
        <p14:creationId xmlns:p14="http://schemas.microsoft.com/office/powerpoint/2010/main" val="261415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06" y="1958812"/>
            <a:ext cx="10144027" cy="20930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Ao entrar no SNOE, o usuário pode consultar todas as notificações já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cadastradas. Pode, também, incluir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nova notificação, clicando em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ncluir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otificação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112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69DDBD-D58B-A052-2BB0-D4546D68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0" y="495824"/>
            <a:ext cx="10237627" cy="48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4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" y="272624"/>
            <a:ext cx="10144027" cy="61449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1.	Selecionar o aluno: Aparece opção para marcar o município,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 escola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 como o usuário pretende localizar o aluno (Nome ou Código do aluno). Após preencher e clicar em pesquisar aparecerá uma lista de alunos para o usuário selecionar.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2.	Dados da notificação: Data da notificação, descrição da ocorrência e quem assinará a notificação (Diretor, diretor adjunto ou secretário).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3.	Ocorrências: Nesta etapa é necessário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adicionar as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ocorrências (Abandono Escolar, Autolesão, Maus –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tratos etc.)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local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 o qual as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mesmas serão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enviadas.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É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 possível, também, cadastrar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mais de uma ocorrência por notificação. Na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imagem, abaixo, há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um exemplo de cadastro, nela foi adicionada a ocorrência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Abandono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Escolar,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ocorrência deverá ser encaminhada para o Conselho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Tutelar, e o usuário precisa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selecionar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 Conselho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Tutelar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ao qual deverá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encaminhada.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or fim,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é necessário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campo de confirmação para cada ocorrência adicionada. </a:t>
            </a:r>
          </a:p>
        </p:txBody>
      </p:sp>
    </p:spTree>
    <p:extLst>
      <p:ext uri="{BB962C8B-B14F-4D97-AF65-F5344CB8AC3E}">
        <p14:creationId xmlns:p14="http://schemas.microsoft.com/office/powerpoint/2010/main" val="40965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459CDC-81CB-AA2F-12E3-D0472705F4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059" y="300899"/>
            <a:ext cx="8943033" cy="369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85ECF-7184-D934-94AA-0EBA0D24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" y="4156726"/>
            <a:ext cx="10144027" cy="14219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Dependendo da ocorrência selecionada, esta poderá ser encaminhada para mais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um 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(Conselho Tutelar, CREAS, Autoridade Policial ou Unidade Básica de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Saúde). É necessário selecionar o local para o qual ela </a:t>
            </a:r>
            <a:r>
              <a:rPr lang="pt-BR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encaminhada,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todas as colunas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aparecer 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seletor. 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7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0D0A7F2-EAC9-CAAC-B375-56B170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8" y="1363194"/>
            <a:ext cx="10144027" cy="329269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4.	Por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fim,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será necessário anexar os documentos obrigatórios para a notificação e os que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 usuário achar pertinentes.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ara isso, é necessário clicar no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botão azul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“Anexar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ocumento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” e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selecionar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arquivo que deseja encaminhar.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Na sequência, precisa clicar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 “Cadastrar Notificação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para finalizar o cadastro.</a:t>
            </a:r>
          </a:p>
        </p:txBody>
      </p:sp>
    </p:spTree>
    <p:extLst>
      <p:ext uri="{BB962C8B-B14F-4D97-AF65-F5344CB8AC3E}">
        <p14:creationId xmlns:p14="http://schemas.microsoft.com/office/powerpoint/2010/main" val="385643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853</Words>
  <Application>Microsoft Office PowerPoint</Application>
  <PresentationFormat>Widescreen</PresentationFormat>
  <Paragraphs>37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Segoe UI</vt:lpstr>
      <vt:lpstr>Segoe UI Black</vt:lpstr>
      <vt:lpstr>Times New Roman</vt:lpstr>
      <vt:lpstr>Tema do Office</vt:lpstr>
      <vt:lpstr>Apresentação do PowerPoint</vt:lpstr>
      <vt:lpstr>SNOE</vt:lpstr>
      <vt:lpstr>Sistema de Notificação de Ocorrências Escolares (SNOE)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de Notificação de Ocorrências Escolares Busca 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Castanho</dc:creator>
  <cp:lastModifiedBy>Célia Trindade de Araújo e Silva</cp:lastModifiedBy>
  <cp:revision>8</cp:revision>
  <dcterms:created xsi:type="dcterms:W3CDTF">2023-02-15T13:22:45Z</dcterms:created>
  <dcterms:modified xsi:type="dcterms:W3CDTF">2023-05-10T12:23:58Z</dcterms:modified>
</cp:coreProperties>
</file>