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4" r:id="rId6"/>
    <p:sldId id="265" r:id="rId7"/>
    <p:sldId id="266" r:id="rId8"/>
    <p:sldId id="269" r:id="rId9"/>
    <p:sldId id="263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Barlow Bold" panose="020B0604020202020204" charset="0"/>
      <p:regular r:id="rId15"/>
    </p:embeddedFont>
    <p:embeddedFont>
      <p:font typeface="Barlow Black" panose="020B0604020202020204" charset="0"/>
      <p:regular r:id="rId16"/>
    </p:embeddedFont>
    <p:embeddedFont>
      <p:font typeface="Ruda Regular" panose="020B0604020202020204" charset="0"/>
      <p:regular r:id="rId17"/>
    </p:embeddedFont>
    <p:embeddedFont>
      <p:font typeface="Barlow SemiCondensed Bold" panose="020B0604020202020204" charset="0"/>
      <p:regular r:id="rId18"/>
    </p:embeddedFont>
    <p:embeddedFont>
      <p:font typeface="Ruda Black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FF0000"/>
    <a:srgbClr val="D7E4BD"/>
    <a:srgbClr val="C9E265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5" d="100"/>
          <a:sy n="75" d="100"/>
        </p:scale>
        <p:origin x="360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sv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28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4" Type="http://schemas.openxmlformats.org/officeDocument/2006/relationships/image" Target="../media/image3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16.png"/><Relationship Id="rId10" Type="http://schemas.openxmlformats.org/officeDocument/2006/relationships/image" Target="../media/image42.svg"/><Relationship Id="rId4" Type="http://schemas.openxmlformats.org/officeDocument/2006/relationships/image" Target="../media/image3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16.png"/><Relationship Id="rId10" Type="http://schemas.openxmlformats.org/officeDocument/2006/relationships/image" Target="../media/image42.sv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16.png"/><Relationship Id="rId10" Type="http://schemas.openxmlformats.org/officeDocument/2006/relationships/image" Target="../media/image42.svg"/><Relationship Id="rId4" Type="http://schemas.openxmlformats.org/officeDocument/2006/relationships/image" Target="../media/image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7" Type="http://schemas.openxmlformats.org/officeDocument/2006/relationships/image" Target="../media/image8.png"/><Relationship Id="rId2" Type="http://schemas.openxmlformats.org/officeDocument/2006/relationships/image" Target="../media/image2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5" Type="http://schemas.openxmlformats.org/officeDocument/2006/relationships/image" Target="../media/image33.png"/><Relationship Id="rId4" Type="http://schemas.openxmlformats.org/officeDocument/2006/relationships/image" Target="../media/image3.sv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51.sv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/>
          <a:stretch>
            <a:fillRect/>
          </a:stretch>
        </p:blipFill>
        <p:spPr>
          <a:xfrm>
            <a:off x="-26365" y="0"/>
            <a:ext cx="1552754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5406" y="-1779651"/>
            <a:ext cx="12909508" cy="1543546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329D5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61539">
            <a:off x="9802084" y="506686"/>
            <a:ext cx="772024" cy="2002891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13002" y="1323234"/>
            <a:ext cx="6697672" cy="11186092"/>
            <a:chOff x="0" y="0"/>
            <a:chExt cx="6083300" cy="10160000"/>
          </a:xfrm>
        </p:grpSpPr>
        <p:sp>
          <p:nvSpPr>
            <p:cNvPr id="8" name="Freeform 8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7"/>
              <a:stretch>
                <a:fillRect l="-986" t="-1972" r="-98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8"/>
              <a:stretch>
                <a:fillRect l="-34" r="-34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t="74832"/>
          <a:stretch>
            <a:fillRect/>
          </a:stretch>
        </p:blipFill>
        <p:spPr>
          <a:xfrm>
            <a:off x="-2828272" y="0"/>
            <a:ext cx="15055364" cy="31480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66314" y="7923811"/>
            <a:ext cx="1945060" cy="1894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97829" y="1562100"/>
            <a:ext cx="5513472" cy="22288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76399" y="7887073"/>
            <a:ext cx="1877758" cy="18777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86200" y="7799635"/>
            <a:ext cx="2038103" cy="20595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020645" y="5016599"/>
            <a:ext cx="4467839" cy="1403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/>
          <a:stretch>
            <a:fillRect/>
          </a:stretch>
        </p:blipFill>
        <p:spPr>
          <a:xfrm>
            <a:off x="32077" y="0"/>
            <a:ext cx="15527547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4344170" y="0"/>
            <a:ext cx="5830260" cy="10287000"/>
            <a:chOff x="0" y="0"/>
            <a:chExt cx="3598926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8441" y="480160"/>
            <a:ext cx="4354559" cy="1760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879316" y="2680099"/>
            <a:ext cx="10303724" cy="7170210"/>
            <a:chOff x="0" y="0"/>
            <a:chExt cx="9144000" cy="5928360"/>
          </a:xfrm>
        </p:grpSpPr>
        <p:sp>
          <p:nvSpPr>
            <p:cNvPr id="8" name="Freeform 8"/>
            <p:cNvSpPr/>
            <p:nvPr/>
          </p:nvSpPr>
          <p:spPr>
            <a:xfrm>
              <a:off x="622300" y="203200"/>
              <a:ext cx="7848600" cy="4965700"/>
            </a:xfrm>
            <a:custGeom>
              <a:avLst/>
              <a:gdLst/>
              <a:ahLst/>
              <a:cxnLst/>
              <a:rect l="l" t="t" r="r" b="b"/>
              <a:pathLst>
                <a:path w="7848600" h="4965700">
                  <a:moveTo>
                    <a:pt x="0" y="0"/>
                  </a:moveTo>
                  <a:lnTo>
                    <a:pt x="7848600" y="0"/>
                  </a:lnTo>
                  <a:lnTo>
                    <a:pt x="7848600" y="4965700"/>
                  </a:lnTo>
                  <a:lnTo>
                    <a:pt x="0" y="4965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23" b="-150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9144000" cy="5928360"/>
            </a:xfrm>
            <a:custGeom>
              <a:avLst/>
              <a:gdLst/>
              <a:ahLst/>
              <a:cxnLst/>
              <a:rect l="l" t="t" r="r" b="b"/>
              <a:pathLst>
                <a:path w="9144000" h="5928360">
                  <a:moveTo>
                    <a:pt x="9144000" y="5928360"/>
                  </a:moveTo>
                  <a:lnTo>
                    <a:pt x="0" y="592836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592836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414754" y="4561967"/>
            <a:ext cx="3855815" cy="6439776"/>
            <a:chOff x="0" y="0"/>
            <a:chExt cx="6083300" cy="10160000"/>
          </a:xfrm>
        </p:grpSpPr>
        <p:sp>
          <p:nvSpPr>
            <p:cNvPr id="11" name="Freeform 11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8"/>
              <a:stretch>
                <a:fillRect l="-986" t="-1972" r="-9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9"/>
              <a:stretch>
                <a:fillRect l="-34" r="-34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029" y="3301749"/>
            <a:ext cx="3563132" cy="124861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40417" y="2417616"/>
            <a:ext cx="4662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67"/>
              </a:lnSpc>
            </a:pPr>
            <a:r>
              <a:rPr lang="en-US" sz="5400" dirty="0" err="1" smtClean="0">
                <a:solidFill>
                  <a:srgbClr val="FFFFFF"/>
                </a:solidFill>
                <a:latin typeface="Barlow Bold"/>
              </a:rPr>
              <a:t>Composta</a:t>
            </a:r>
            <a:r>
              <a:rPr lang="en-US" sz="5400" dirty="0" smtClean="0">
                <a:solidFill>
                  <a:srgbClr val="FFFFFF"/>
                </a:solidFill>
                <a:latin typeface="Barlow Bold"/>
              </a:rPr>
              <a:t> de:</a:t>
            </a:r>
            <a:endParaRPr lang="en-US" sz="5400" dirty="0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7799" y="7429500"/>
            <a:ext cx="4615795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 dirty="0">
                <a:solidFill>
                  <a:srgbClr val="FFFFFF"/>
                </a:solidFill>
                <a:latin typeface="Ruda Regular"/>
              </a:rPr>
              <a:t>O REGISTRO ELETRÔNICO DA VISITA </a:t>
            </a:r>
            <a:r>
              <a:rPr lang="en-US" sz="2800" dirty="0" smtClean="0">
                <a:solidFill>
                  <a:srgbClr val="FFFFFF"/>
                </a:solidFill>
                <a:latin typeface="Ruda Regular"/>
              </a:rPr>
              <a:t>AJUDA </a:t>
            </a:r>
            <a:r>
              <a:rPr lang="en-US" sz="2800" dirty="0">
                <a:solidFill>
                  <a:srgbClr val="FFFFFF"/>
                </a:solidFill>
                <a:latin typeface="Ruda Regular"/>
              </a:rPr>
              <a:t>NO MONITORAMENTO, TOMADA DE DECISÕES E INTERVENÇÕES COM MAIS RAPIDEZ E AGILIDADE.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03514" y="2090194"/>
            <a:ext cx="344000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86"/>
              </a:lnSpc>
            </a:pPr>
            <a:r>
              <a:rPr lang="en-US" sz="4000" dirty="0">
                <a:solidFill>
                  <a:srgbClr val="C9E265"/>
                </a:solidFill>
                <a:latin typeface="Ruda Black"/>
              </a:rPr>
              <a:t>SISTEMA  </a:t>
            </a:r>
            <a:r>
              <a:rPr lang="en-US" sz="4000" dirty="0" smtClean="0">
                <a:solidFill>
                  <a:srgbClr val="C9E265"/>
                </a:solidFill>
                <a:latin typeface="Ruda Black"/>
              </a:rPr>
              <a:t>WEB </a:t>
            </a:r>
            <a:endParaRPr lang="en-US" sz="4000" dirty="0">
              <a:solidFill>
                <a:srgbClr val="C9E265"/>
              </a:solidFill>
              <a:latin typeface="Ruda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94874" y="5325237"/>
            <a:ext cx="2339022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 smtClean="0">
                <a:solidFill>
                  <a:srgbClr val="C9E265"/>
                </a:solidFill>
                <a:latin typeface="Ruda Black"/>
              </a:rPr>
              <a:t> </a:t>
            </a:r>
            <a:endParaRPr lang="en-US" sz="3299" dirty="0">
              <a:solidFill>
                <a:srgbClr val="C9E265"/>
              </a:solidFill>
              <a:latin typeface="Ruda Black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5174944" y="3064002"/>
            <a:ext cx="1908217" cy="591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586"/>
              </a:lnSpc>
            </a:pPr>
            <a:r>
              <a:rPr lang="en-US" sz="4800" dirty="0" smtClean="0">
                <a:solidFill>
                  <a:srgbClr val="C9E265"/>
                </a:solidFill>
                <a:latin typeface="Ruda Black"/>
              </a:rPr>
              <a:t>App</a:t>
            </a:r>
            <a:r>
              <a:rPr lang="en-US" sz="4800" dirty="0" smtClean="0">
                <a:solidFill>
                  <a:srgbClr val="C9E265"/>
                </a:solidFill>
                <a:latin typeface="Ruda Black"/>
              </a:rPr>
              <a:t> </a:t>
            </a:r>
            <a:endParaRPr lang="en-US" sz="4800" dirty="0">
              <a:solidFill>
                <a:srgbClr val="C9E265"/>
              </a:solidFill>
              <a:latin typeface="Rud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t="7022" b="7022"/>
          <a:stretch>
            <a:fillRect/>
          </a:stretch>
        </p:blipFill>
        <p:spPr>
          <a:xfrm>
            <a:off x="0" y="0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794040" y="0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8711" y="-633268"/>
            <a:ext cx="2459954" cy="325234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712139" y="522295"/>
            <a:ext cx="544774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Coleta</a:t>
            </a:r>
            <a:r>
              <a:rPr lang="en-US" sz="4500" dirty="0" smtClean="0">
                <a:solidFill>
                  <a:srgbClr val="C9E265"/>
                </a:solidFill>
                <a:latin typeface="Barlow Bold"/>
              </a:rPr>
              <a:t> </a:t>
            </a:r>
            <a:r>
              <a:rPr lang="en-US" sz="4500" dirty="0">
                <a:solidFill>
                  <a:srgbClr val="C9E265"/>
                </a:solidFill>
                <a:latin typeface="Barlow Bold"/>
              </a:rPr>
              <a:t>de Dados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83159" y="187138"/>
            <a:ext cx="1407640" cy="1407640"/>
          </a:xfrm>
          <a:prstGeom prst="rect">
            <a:avLst/>
          </a:prstGeom>
        </p:spPr>
      </p:pic>
      <p:grpSp>
        <p:nvGrpSpPr>
          <p:cNvPr id="21" name="Group 6"/>
          <p:cNvGrpSpPr>
            <a:grpSpLocks noChangeAspect="1"/>
          </p:cNvGrpSpPr>
          <p:nvPr/>
        </p:nvGrpSpPr>
        <p:grpSpPr>
          <a:xfrm>
            <a:off x="685800" y="2438400"/>
            <a:ext cx="4920094" cy="8217276"/>
            <a:chOff x="0" y="0"/>
            <a:chExt cx="6083300" cy="10160000"/>
          </a:xfrm>
        </p:grpSpPr>
        <p:sp>
          <p:nvSpPr>
            <p:cNvPr id="22" name="Freeform 7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11"/>
              <a:stretch>
                <a:fillRect l="-588" t="-1923" r="-38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8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12"/>
              <a:stretch>
                <a:fillRect l="-34" r="-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4" name="TextBox 18"/>
          <p:cNvSpPr txBox="1"/>
          <p:nvPr/>
        </p:nvSpPr>
        <p:spPr>
          <a:xfrm>
            <a:off x="1030490" y="1746132"/>
            <a:ext cx="422731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Identificação</a:t>
            </a:r>
            <a:r>
              <a:rPr lang="en-US" sz="3000" dirty="0" smtClean="0">
                <a:solidFill>
                  <a:srgbClr val="FFFFFF"/>
                </a:solidFill>
                <a:latin typeface="Barlow Bold"/>
              </a:rPr>
              <a:t> do </a:t>
            </a: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Imóvel</a:t>
            </a:r>
            <a:endParaRPr lang="en-US" sz="3000" dirty="0">
              <a:solidFill>
                <a:srgbClr val="FFFFFF"/>
              </a:solidFill>
              <a:latin typeface="Barlow Bold"/>
            </a:endParaRPr>
          </a:p>
        </p:txBody>
      </p:sp>
      <p:grpSp>
        <p:nvGrpSpPr>
          <p:cNvPr id="25" name="Group 6"/>
          <p:cNvGrpSpPr>
            <a:grpSpLocks noChangeAspect="1"/>
          </p:cNvGrpSpPr>
          <p:nvPr/>
        </p:nvGrpSpPr>
        <p:grpSpPr>
          <a:xfrm>
            <a:off x="12837281" y="2400300"/>
            <a:ext cx="4920094" cy="8217276"/>
            <a:chOff x="0" y="0"/>
            <a:chExt cx="6083300" cy="10160000"/>
          </a:xfrm>
        </p:grpSpPr>
        <p:sp>
          <p:nvSpPr>
            <p:cNvPr id="26" name="Freeform 7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13"/>
              <a:stretch>
                <a:fillRect l="-90" t="-1456" r="-750"/>
              </a:stretch>
            </a:blipFill>
          </p:spPr>
        </p:sp>
        <p:sp>
          <p:nvSpPr>
            <p:cNvPr id="27" name="Freeform 8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12"/>
              <a:stretch>
                <a:fillRect l="-34" r="-34"/>
              </a:stretch>
            </a:blipFill>
          </p:spPr>
        </p:sp>
      </p:grpSp>
      <p:grpSp>
        <p:nvGrpSpPr>
          <p:cNvPr id="28" name="Group 9"/>
          <p:cNvGrpSpPr>
            <a:grpSpLocks noChangeAspect="1"/>
          </p:cNvGrpSpPr>
          <p:nvPr/>
        </p:nvGrpSpPr>
        <p:grpSpPr>
          <a:xfrm>
            <a:off x="6770581" y="2400300"/>
            <a:ext cx="5040285" cy="8418013"/>
            <a:chOff x="0" y="0"/>
            <a:chExt cx="6083300" cy="10160000"/>
          </a:xfrm>
        </p:grpSpPr>
        <p:sp>
          <p:nvSpPr>
            <p:cNvPr id="29" name="Freeform 10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14"/>
              <a:stretch>
                <a:fillRect l="-594" t="-2516" r="-594"/>
              </a:stretch>
            </a:blipFill>
          </p:spPr>
        </p:sp>
        <p:sp>
          <p:nvSpPr>
            <p:cNvPr id="30" name="Freeform 11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12"/>
              <a:stretch>
                <a:fillRect l="-34" r="-34"/>
              </a:stretch>
            </a:blipFill>
          </p:spPr>
        </p:sp>
      </p:grpSp>
      <p:sp>
        <p:nvSpPr>
          <p:cNvPr id="31" name="TextBox 19"/>
          <p:cNvSpPr txBox="1"/>
          <p:nvPr/>
        </p:nvSpPr>
        <p:spPr>
          <a:xfrm>
            <a:off x="8520866" y="1663495"/>
            <a:ext cx="1684258" cy="53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Barlow Bold"/>
              </a:rPr>
              <a:t>Inspeção</a:t>
            </a:r>
            <a:endParaRPr lang="en-US" sz="3000" dirty="0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32" name="TextBox 20"/>
          <p:cNvSpPr txBox="1"/>
          <p:nvPr/>
        </p:nvSpPr>
        <p:spPr>
          <a:xfrm>
            <a:off x="14506134" y="1663495"/>
            <a:ext cx="20078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Barlow Bold"/>
              </a:rPr>
              <a:t>Tratamento</a:t>
            </a:r>
            <a:endParaRPr lang="en-US" sz="3000" dirty="0">
              <a:solidFill>
                <a:srgbClr val="FFFFFF"/>
              </a:solidFill>
              <a:latin typeface="Barl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t="7022" b="7022"/>
          <a:stretch>
            <a:fillRect/>
          </a:stretch>
        </p:blipFill>
        <p:spPr>
          <a:xfrm>
            <a:off x="0" y="0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363345" y="-174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57200" y="1866900"/>
            <a:ext cx="5040285" cy="8418013"/>
            <a:chOff x="0" y="0"/>
            <a:chExt cx="6083300" cy="10160000"/>
          </a:xfrm>
        </p:grpSpPr>
        <p:sp>
          <p:nvSpPr>
            <p:cNvPr id="13" name="Freeform 13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5"/>
              <a:stretch>
                <a:fillRect t="-1691" r="-1721" b="-9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6"/>
              <a:stretch>
                <a:fillRect l="-34" r="-34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" y="687946"/>
            <a:ext cx="874154" cy="874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1427">
            <a:off x="-62898" y="140893"/>
            <a:ext cx="2167992" cy="26497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1871" y="705923"/>
            <a:ext cx="4181503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Sintomatologia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grpSp>
        <p:nvGrpSpPr>
          <p:cNvPr id="65" name="Group 17"/>
          <p:cNvGrpSpPr>
            <a:grpSpLocks noChangeAspect="1"/>
          </p:cNvGrpSpPr>
          <p:nvPr/>
        </p:nvGrpSpPr>
        <p:grpSpPr>
          <a:xfrm>
            <a:off x="8740803" y="1487885"/>
            <a:ext cx="2805290" cy="2805290"/>
            <a:chOff x="0" y="0"/>
            <a:chExt cx="6350000" cy="6350000"/>
          </a:xfrm>
        </p:grpSpPr>
        <p:sp>
          <p:nvSpPr>
            <p:cNvPr id="66" name="Freeform 18"/>
            <p:cNvSpPr/>
            <p:nvPr/>
          </p:nvSpPr>
          <p:spPr>
            <a:xfrm>
              <a:off x="411243" y="532999"/>
              <a:ext cx="5514815" cy="5263682"/>
            </a:xfrm>
            <a:custGeom>
              <a:avLst/>
              <a:gdLst/>
              <a:ahLst/>
              <a:cxnLst/>
              <a:rect l="l" t="t" r="r" b="b"/>
              <a:pathLst>
                <a:path w="5514815" h="5263682">
                  <a:moveTo>
                    <a:pt x="2757407" y="4211"/>
                  </a:moveTo>
                  <a:cubicBezTo>
                    <a:pt x="1815846" y="0"/>
                    <a:pt x="944000" y="499901"/>
                    <a:pt x="472000" y="1314622"/>
                  </a:cubicBezTo>
                  <a:cubicBezTo>
                    <a:pt x="0" y="2129343"/>
                    <a:pt x="0" y="3134338"/>
                    <a:pt x="472000" y="3949060"/>
                  </a:cubicBezTo>
                  <a:cubicBezTo>
                    <a:pt x="944000" y="4763781"/>
                    <a:pt x="1815846" y="5263682"/>
                    <a:pt x="2757407" y="5259471"/>
                  </a:cubicBezTo>
                  <a:cubicBezTo>
                    <a:pt x="3698968" y="5263682"/>
                    <a:pt x="4570814" y="4763781"/>
                    <a:pt x="5042814" y="3949060"/>
                  </a:cubicBezTo>
                  <a:cubicBezTo>
                    <a:pt x="5514814" y="3134338"/>
                    <a:pt x="5514814" y="2129343"/>
                    <a:pt x="5042814" y="1314622"/>
                  </a:cubicBezTo>
                  <a:cubicBezTo>
                    <a:pt x="4570814" y="499901"/>
                    <a:pt x="3698968" y="0"/>
                    <a:pt x="2757407" y="4211"/>
                  </a:cubicBezTo>
                  <a:close/>
                </a:path>
              </a:pathLst>
            </a:custGeom>
            <a:blipFill>
              <a:blip r:embed="rId12"/>
              <a:stretch>
                <a:fillRect l="223" r="223"/>
              </a:stretch>
            </a:blipFill>
          </p:spPr>
        </p:sp>
      </p:grpSp>
      <p:sp>
        <p:nvSpPr>
          <p:cNvPr id="67" name="Retângulo 66"/>
          <p:cNvSpPr/>
          <p:nvPr/>
        </p:nvSpPr>
        <p:spPr>
          <a:xfrm>
            <a:off x="9222661" y="3524734"/>
            <a:ext cx="1854067" cy="1141697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8" name="Group 11"/>
          <p:cNvGrpSpPr>
            <a:grpSpLocks noChangeAspect="1"/>
          </p:cNvGrpSpPr>
          <p:nvPr/>
        </p:nvGrpSpPr>
        <p:grpSpPr>
          <a:xfrm>
            <a:off x="6409218" y="1487885"/>
            <a:ext cx="2805290" cy="2805290"/>
            <a:chOff x="0" y="0"/>
            <a:chExt cx="6350000" cy="6350000"/>
          </a:xfrm>
        </p:grpSpPr>
        <p:sp>
          <p:nvSpPr>
            <p:cNvPr id="69" name="Freeform 12"/>
            <p:cNvSpPr/>
            <p:nvPr/>
          </p:nvSpPr>
          <p:spPr>
            <a:xfrm>
              <a:off x="411243" y="532999"/>
              <a:ext cx="5514815" cy="5263682"/>
            </a:xfrm>
            <a:custGeom>
              <a:avLst/>
              <a:gdLst/>
              <a:ahLst/>
              <a:cxnLst/>
              <a:rect l="l" t="t" r="r" b="b"/>
              <a:pathLst>
                <a:path w="5514815" h="5263682">
                  <a:moveTo>
                    <a:pt x="2757407" y="4211"/>
                  </a:moveTo>
                  <a:cubicBezTo>
                    <a:pt x="1815846" y="0"/>
                    <a:pt x="944000" y="499901"/>
                    <a:pt x="472000" y="1314622"/>
                  </a:cubicBezTo>
                  <a:cubicBezTo>
                    <a:pt x="0" y="2129343"/>
                    <a:pt x="0" y="3134338"/>
                    <a:pt x="472000" y="3949060"/>
                  </a:cubicBezTo>
                  <a:cubicBezTo>
                    <a:pt x="944000" y="4763781"/>
                    <a:pt x="1815846" y="5263682"/>
                    <a:pt x="2757407" y="5259471"/>
                  </a:cubicBezTo>
                  <a:cubicBezTo>
                    <a:pt x="3698968" y="5263682"/>
                    <a:pt x="4570814" y="4763781"/>
                    <a:pt x="5042814" y="3949060"/>
                  </a:cubicBezTo>
                  <a:cubicBezTo>
                    <a:pt x="5514814" y="3134338"/>
                    <a:pt x="5514814" y="2129343"/>
                    <a:pt x="5042814" y="1314622"/>
                  </a:cubicBezTo>
                  <a:cubicBezTo>
                    <a:pt x="4570814" y="499901"/>
                    <a:pt x="3698968" y="0"/>
                    <a:pt x="2757407" y="4211"/>
                  </a:cubicBezTo>
                  <a:close/>
                </a:path>
              </a:pathLst>
            </a:custGeom>
            <a:blipFill>
              <a:blip r:embed="rId13"/>
              <a:stretch>
                <a:fillRect l="223" r="223"/>
              </a:stretch>
            </a:blipFill>
          </p:spPr>
        </p:sp>
      </p:grpSp>
      <p:sp>
        <p:nvSpPr>
          <p:cNvPr id="70" name="Retângulo 69"/>
          <p:cNvSpPr/>
          <p:nvPr/>
        </p:nvSpPr>
        <p:spPr>
          <a:xfrm>
            <a:off x="6910248" y="3504275"/>
            <a:ext cx="1854067" cy="1162157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" name="Group 13"/>
          <p:cNvGrpSpPr>
            <a:grpSpLocks noChangeAspect="1"/>
          </p:cNvGrpSpPr>
          <p:nvPr/>
        </p:nvGrpSpPr>
        <p:grpSpPr>
          <a:xfrm>
            <a:off x="6409218" y="4892971"/>
            <a:ext cx="2805290" cy="2805290"/>
            <a:chOff x="0" y="0"/>
            <a:chExt cx="6350000" cy="6350000"/>
          </a:xfrm>
        </p:grpSpPr>
        <p:sp>
          <p:nvSpPr>
            <p:cNvPr id="72" name="Freeform 14"/>
            <p:cNvSpPr/>
            <p:nvPr/>
          </p:nvSpPr>
          <p:spPr>
            <a:xfrm>
              <a:off x="411243" y="532999"/>
              <a:ext cx="5514815" cy="5263682"/>
            </a:xfrm>
            <a:custGeom>
              <a:avLst/>
              <a:gdLst/>
              <a:ahLst/>
              <a:cxnLst/>
              <a:rect l="l" t="t" r="r" b="b"/>
              <a:pathLst>
                <a:path w="5514815" h="5263682">
                  <a:moveTo>
                    <a:pt x="2757407" y="4211"/>
                  </a:moveTo>
                  <a:cubicBezTo>
                    <a:pt x="1815846" y="0"/>
                    <a:pt x="944000" y="499901"/>
                    <a:pt x="472000" y="1314622"/>
                  </a:cubicBezTo>
                  <a:cubicBezTo>
                    <a:pt x="0" y="2129343"/>
                    <a:pt x="0" y="3134338"/>
                    <a:pt x="472000" y="3949060"/>
                  </a:cubicBezTo>
                  <a:cubicBezTo>
                    <a:pt x="944000" y="4763781"/>
                    <a:pt x="1815846" y="5263682"/>
                    <a:pt x="2757407" y="5259471"/>
                  </a:cubicBezTo>
                  <a:cubicBezTo>
                    <a:pt x="3698968" y="5263682"/>
                    <a:pt x="4570814" y="4763781"/>
                    <a:pt x="5042814" y="3949060"/>
                  </a:cubicBezTo>
                  <a:cubicBezTo>
                    <a:pt x="5514814" y="3134338"/>
                    <a:pt x="5514814" y="2129343"/>
                    <a:pt x="5042814" y="1314622"/>
                  </a:cubicBezTo>
                  <a:cubicBezTo>
                    <a:pt x="4570814" y="499901"/>
                    <a:pt x="3698968" y="0"/>
                    <a:pt x="2757407" y="4211"/>
                  </a:cubicBezTo>
                  <a:close/>
                </a:path>
              </a:pathLst>
            </a:custGeom>
            <a:blipFill>
              <a:blip r:embed="rId14"/>
              <a:stretch>
                <a:fillRect l="223" r="223"/>
              </a:stretch>
            </a:blipFill>
          </p:spPr>
        </p:sp>
      </p:grpSp>
      <p:grpSp>
        <p:nvGrpSpPr>
          <p:cNvPr id="73" name="Group 15"/>
          <p:cNvGrpSpPr>
            <a:grpSpLocks noChangeAspect="1"/>
          </p:cNvGrpSpPr>
          <p:nvPr/>
        </p:nvGrpSpPr>
        <p:grpSpPr>
          <a:xfrm>
            <a:off x="8752887" y="4929010"/>
            <a:ext cx="2805290" cy="2805290"/>
            <a:chOff x="0" y="0"/>
            <a:chExt cx="6350000" cy="6350000"/>
          </a:xfrm>
        </p:grpSpPr>
        <p:sp>
          <p:nvSpPr>
            <p:cNvPr id="74" name="Freeform 16"/>
            <p:cNvSpPr/>
            <p:nvPr/>
          </p:nvSpPr>
          <p:spPr>
            <a:xfrm>
              <a:off x="411243" y="532999"/>
              <a:ext cx="5514815" cy="5263682"/>
            </a:xfrm>
            <a:custGeom>
              <a:avLst/>
              <a:gdLst/>
              <a:ahLst/>
              <a:cxnLst/>
              <a:rect l="l" t="t" r="r" b="b"/>
              <a:pathLst>
                <a:path w="5514815" h="5263682">
                  <a:moveTo>
                    <a:pt x="2757407" y="4211"/>
                  </a:moveTo>
                  <a:cubicBezTo>
                    <a:pt x="1815846" y="0"/>
                    <a:pt x="944000" y="499901"/>
                    <a:pt x="472000" y="1314622"/>
                  </a:cubicBezTo>
                  <a:cubicBezTo>
                    <a:pt x="0" y="2129343"/>
                    <a:pt x="0" y="3134338"/>
                    <a:pt x="472000" y="3949060"/>
                  </a:cubicBezTo>
                  <a:cubicBezTo>
                    <a:pt x="944000" y="4763781"/>
                    <a:pt x="1815846" y="5263682"/>
                    <a:pt x="2757407" y="5259471"/>
                  </a:cubicBezTo>
                  <a:cubicBezTo>
                    <a:pt x="3698968" y="5263682"/>
                    <a:pt x="4570814" y="4763781"/>
                    <a:pt x="5042814" y="3949060"/>
                  </a:cubicBezTo>
                  <a:cubicBezTo>
                    <a:pt x="5514814" y="3134338"/>
                    <a:pt x="5514814" y="2129343"/>
                    <a:pt x="5042814" y="1314622"/>
                  </a:cubicBezTo>
                  <a:cubicBezTo>
                    <a:pt x="4570814" y="499901"/>
                    <a:pt x="3698968" y="0"/>
                    <a:pt x="2757407" y="4211"/>
                  </a:cubicBezTo>
                  <a:close/>
                </a:path>
              </a:pathLst>
            </a:custGeom>
            <a:blipFill>
              <a:blip r:embed="rId15"/>
              <a:stretch>
                <a:fillRect l="223" r="223"/>
              </a:stretch>
            </a:blipFill>
          </p:spPr>
        </p:sp>
      </p:grpSp>
      <p:sp>
        <p:nvSpPr>
          <p:cNvPr id="75" name="TextBox 20"/>
          <p:cNvSpPr txBox="1"/>
          <p:nvPr/>
        </p:nvSpPr>
        <p:spPr>
          <a:xfrm>
            <a:off x="9230266" y="3563634"/>
            <a:ext cx="187282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000" dirty="0">
                <a:solidFill>
                  <a:srgbClr val="C9E265"/>
                </a:solidFill>
                <a:latin typeface="Barlow Bold"/>
              </a:rPr>
              <a:t>VISA</a:t>
            </a:r>
          </a:p>
          <a:p>
            <a:pPr algn="ctr">
              <a:lnSpc>
                <a:spcPts val="2747"/>
              </a:lnSpc>
            </a:pPr>
            <a:r>
              <a:rPr lang="en-US" sz="2800" dirty="0">
                <a:solidFill>
                  <a:srgbClr val="C9E265"/>
                </a:solidFill>
                <a:latin typeface="Barlow SemiCondensed Bold"/>
              </a:rPr>
              <a:t>Est. / </a:t>
            </a:r>
            <a:r>
              <a:rPr lang="en-US" sz="2800" dirty="0" err="1">
                <a:solidFill>
                  <a:srgbClr val="C9E265"/>
                </a:solidFill>
                <a:latin typeface="Barlow SemiCondensed Bold"/>
              </a:rPr>
              <a:t>Mun</a:t>
            </a:r>
            <a:r>
              <a:rPr lang="en-US" sz="2800" dirty="0">
                <a:solidFill>
                  <a:srgbClr val="C9E265"/>
                </a:solidFill>
                <a:latin typeface="Barlow SemiCondensed Bold"/>
              </a:rPr>
              <a:t>.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6910248" y="6920899"/>
            <a:ext cx="1854067" cy="1162157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/>
          <p:cNvSpPr/>
          <p:nvPr/>
        </p:nvSpPr>
        <p:spPr>
          <a:xfrm>
            <a:off x="9222661" y="6941358"/>
            <a:ext cx="1854067" cy="1141697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TextBox 22"/>
          <p:cNvSpPr txBox="1"/>
          <p:nvPr/>
        </p:nvSpPr>
        <p:spPr>
          <a:xfrm>
            <a:off x="9455863" y="7058415"/>
            <a:ext cx="15285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rgbClr val="C9E265"/>
                </a:solidFill>
                <a:latin typeface="Barlow Bold"/>
              </a:rPr>
              <a:t>SEDHAST </a:t>
            </a:r>
            <a:r>
              <a:rPr lang="en-US" sz="3600" dirty="0" smtClean="0">
                <a:solidFill>
                  <a:srgbClr val="C9E265"/>
                </a:solidFill>
                <a:latin typeface="Barlow Bold"/>
              </a:rPr>
              <a:t>SAS  </a:t>
            </a:r>
            <a:r>
              <a:rPr lang="en-US" sz="2400" dirty="0" smtClean="0">
                <a:solidFill>
                  <a:srgbClr val="C9E265"/>
                </a:solidFill>
                <a:latin typeface="Barlow Bold"/>
              </a:rPr>
              <a:t>   </a:t>
            </a:r>
            <a:endParaRPr lang="en-US" sz="2400" dirty="0">
              <a:solidFill>
                <a:srgbClr val="C9E265"/>
              </a:solidFill>
              <a:latin typeface="Barlow Bold"/>
            </a:endParaRPr>
          </a:p>
        </p:txBody>
      </p:sp>
      <p:sp>
        <p:nvSpPr>
          <p:cNvPr id="80" name="TextBox 23"/>
          <p:cNvSpPr txBox="1"/>
          <p:nvPr/>
        </p:nvSpPr>
        <p:spPr>
          <a:xfrm>
            <a:off x="7325850" y="3502104"/>
            <a:ext cx="12092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smtClean="0">
                <a:solidFill>
                  <a:srgbClr val="C9E265"/>
                </a:solidFill>
                <a:latin typeface="Barlow Bold"/>
              </a:rPr>
              <a:t>SES / SMS</a:t>
            </a:r>
            <a:endParaRPr lang="en-US" sz="3600" dirty="0">
              <a:solidFill>
                <a:srgbClr val="C9E265"/>
              </a:solidFill>
              <a:latin typeface="Barlow Bold"/>
            </a:endParaRPr>
          </a:p>
        </p:txBody>
      </p:sp>
      <p:sp>
        <p:nvSpPr>
          <p:cNvPr id="81" name="TextBox 19"/>
          <p:cNvSpPr txBox="1"/>
          <p:nvPr/>
        </p:nvSpPr>
        <p:spPr>
          <a:xfrm>
            <a:off x="9241174" y="611746"/>
            <a:ext cx="584642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C9E265"/>
                </a:solidFill>
                <a:latin typeface="Barlow Bold"/>
              </a:rPr>
              <a:t>Tratamento</a:t>
            </a:r>
            <a:r>
              <a:rPr lang="en-US" sz="4500" dirty="0">
                <a:solidFill>
                  <a:srgbClr val="C9E265"/>
                </a:solidFill>
                <a:latin typeface="Barlow Bold"/>
              </a:rPr>
              <a:t> de </a:t>
            </a:r>
            <a:r>
              <a:rPr lang="en-US" sz="4500" dirty="0" err="1">
                <a:solidFill>
                  <a:srgbClr val="C9E265"/>
                </a:solidFill>
                <a:latin typeface="Barlow Bold"/>
              </a:rPr>
              <a:t>Riscos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pic>
        <p:nvPicPr>
          <p:cNvPr id="82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7238" y="591623"/>
            <a:ext cx="874154" cy="874154"/>
          </a:xfrm>
          <a:prstGeom prst="rect">
            <a:avLst/>
          </a:prstGeom>
        </p:spPr>
      </p:pic>
      <p:grpSp>
        <p:nvGrpSpPr>
          <p:cNvPr id="83" name="Group 6"/>
          <p:cNvGrpSpPr>
            <a:grpSpLocks noChangeAspect="1"/>
          </p:cNvGrpSpPr>
          <p:nvPr/>
        </p:nvGrpSpPr>
        <p:grpSpPr>
          <a:xfrm>
            <a:off x="12882443" y="1929296"/>
            <a:ext cx="4900724" cy="8184926"/>
            <a:chOff x="0" y="0"/>
            <a:chExt cx="6083300" cy="10160000"/>
          </a:xfrm>
        </p:grpSpPr>
        <p:sp>
          <p:nvSpPr>
            <p:cNvPr id="84" name="Freeform 7"/>
            <p:cNvSpPr/>
            <p:nvPr/>
          </p:nvSpPr>
          <p:spPr>
            <a:xfrm>
              <a:off x="292100" y="304800"/>
              <a:ext cx="5537200" cy="9550400"/>
            </a:xfrm>
            <a:custGeom>
              <a:avLst/>
              <a:gdLst/>
              <a:ahLst/>
              <a:cxnLst/>
              <a:rect l="l" t="t" r="r" b="b"/>
              <a:pathLst>
                <a:path w="5537200" h="9550400">
                  <a:moveTo>
                    <a:pt x="5537200" y="9550400"/>
                  </a:moveTo>
                  <a:lnTo>
                    <a:pt x="0" y="9550400"/>
                  </a:lnTo>
                  <a:lnTo>
                    <a:pt x="0" y="0"/>
                  </a:lnTo>
                  <a:lnTo>
                    <a:pt x="5537200" y="0"/>
                  </a:lnTo>
                  <a:lnTo>
                    <a:pt x="5537200" y="9550400"/>
                  </a:lnTo>
                  <a:close/>
                </a:path>
              </a:pathLst>
            </a:custGeom>
            <a:blipFill>
              <a:blip r:embed="rId16"/>
              <a:stretch>
                <a:fillRect l="-491" t="-1450" r="-848"/>
              </a:stretch>
            </a:blipFill>
          </p:spPr>
        </p:sp>
        <p:sp>
          <p:nvSpPr>
            <p:cNvPr id="85" name="Freeform 8"/>
            <p:cNvSpPr/>
            <p:nvPr/>
          </p:nvSpPr>
          <p:spPr>
            <a:xfrm>
              <a:off x="0" y="0"/>
              <a:ext cx="6083300" cy="10160000"/>
            </a:xfrm>
            <a:custGeom>
              <a:avLst/>
              <a:gdLst/>
              <a:ahLst/>
              <a:cxnLst/>
              <a:rect l="l" t="t" r="r" b="b"/>
              <a:pathLst>
                <a:path w="6083300" h="10160000">
                  <a:moveTo>
                    <a:pt x="6083300" y="10160000"/>
                  </a:moveTo>
                  <a:lnTo>
                    <a:pt x="0" y="10160000"/>
                  </a:lnTo>
                  <a:lnTo>
                    <a:pt x="0" y="0"/>
                  </a:lnTo>
                  <a:lnTo>
                    <a:pt x="6083300" y="0"/>
                  </a:lnTo>
                  <a:lnTo>
                    <a:pt x="6083300" y="10160000"/>
                  </a:lnTo>
                  <a:close/>
                </a:path>
              </a:pathLst>
            </a:custGeom>
            <a:blipFill>
              <a:blip r:embed="rId6"/>
              <a:stretch>
                <a:fillRect l="-34" r="-34"/>
              </a:stretch>
            </a:blipFill>
          </p:spPr>
        </p:sp>
      </p:grpSp>
      <p:cxnSp>
        <p:nvCxnSpPr>
          <p:cNvPr id="8" name="Conector de Seta Reta 7"/>
          <p:cNvCxnSpPr/>
          <p:nvPr/>
        </p:nvCxnSpPr>
        <p:spPr>
          <a:xfrm flipV="1">
            <a:off x="3981673" y="4353531"/>
            <a:ext cx="3141132" cy="5345021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H="1" flipV="1">
            <a:off x="10919214" y="3857733"/>
            <a:ext cx="2293443" cy="124021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H="1">
            <a:off x="10838980" y="5800865"/>
            <a:ext cx="2400345" cy="1652952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 flipV="1">
            <a:off x="8495313" y="7937796"/>
            <a:ext cx="4717344" cy="257024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3"/>
          <p:cNvSpPr txBox="1"/>
          <p:nvPr/>
        </p:nvSpPr>
        <p:spPr>
          <a:xfrm>
            <a:off x="7186282" y="6928658"/>
            <a:ext cx="12092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smtClean="0">
                <a:solidFill>
                  <a:srgbClr val="C9E265"/>
                </a:solidFill>
                <a:latin typeface="Barlow Bold"/>
              </a:rPr>
              <a:t>SES / SMS</a:t>
            </a:r>
            <a:endParaRPr lang="en-US" sz="3600" dirty="0">
              <a:solidFill>
                <a:srgbClr val="C9E265"/>
              </a:solidFill>
              <a:latin typeface="Barl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t="7022" b="7022"/>
          <a:stretch>
            <a:fillRect/>
          </a:stretch>
        </p:blipFill>
        <p:spPr>
          <a:xfrm>
            <a:off x="0" y="0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363345" y="-174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687946"/>
            <a:ext cx="874154" cy="874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1427">
            <a:off x="-62898" y="140893"/>
            <a:ext cx="2167992" cy="26497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1871" y="705923"/>
            <a:ext cx="590092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Relatório</a:t>
            </a:r>
            <a:r>
              <a:rPr lang="en-US" sz="4500" dirty="0" smtClean="0">
                <a:solidFill>
                  <a:srgbClr val="C9E265"/>
                </a:solidFill>
                <a:latin typeface="Barlow Bold"/>
              </a:rPr>
              <a:t> de </a:t>
            </a: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Riscos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sp>
        <p:nvSpPr>
          <p:cNvPr id="35" name="TextBox 20"/>
          <p:cNvSpPr txBox="1"/>
          <p:nvPr/>
        </p:nvSpPr>
        <p:spPr>
          <a:xfrm>
            <a:off x="11810999" y="952500"/>
            <a:ext cx="332916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Enviar</a:t>
            </a:r>
            <a:r>
              <a:rPr lang="en-US" sz="3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Relatório</a:t>
            </a:r>
            <a:endParaRPr lang="en-US" sz="3000" dirty="0">
              <a:solidFill>
                <a:srgbClr val="FFFFFF"/>
              </a:solidFill>
              <a:latin typeface="Barlow Bold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1866900"/>
            <a:ext cx="16344900" cy="8162925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423863" flipH="1">
            <a:off x="12705580" y="2022138"/>
            <a:ext cx="4157667" cy="11032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7046" y="4001284"/>
            <a:ext cx="4121306" cy="628674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5621000" y="4010821"/>
            <a:ext cx="1409700" cy="619137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8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t="7022" b="7022"/>
          <a:stretch>
            <a:fillRect/>
          </a:stretch>
        </p:blipFill>
        <p:spPr>
          <a:xfrm>
            <a:off x="0" y="0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363345" y="-174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266700"/>
            <a:ext cx="1295400" cy="1295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1427">
            <a:off x="-62898" y="140893"/>
            <a:ext cx="2167992" cy="26497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1871" y="705923"/>
            <a:ext cx="590092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Relatório</a:t>
            </a:r>
            <a:r>
              <a:rPr lang="en-US" sz="4500" dirty="0" smtClean="0">
                <a:solidFill>
                  <a:srgbClr val="C9E265"/>
                </a:solidFill>
                <a:latin typeface="Barlow Bold"/>
              </a:rPr>
              <a:t> de </a:t>
            </a: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Riscos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sp>
        <p:nvSpPr>
          <p:cNvPr id="35" name="TextBox 20"/>
          <p:cNvSpPr txBox="1"/>
          <p:nvPr/>
        </p:nvSpPr>
        <p:spPr>
          <a:xfrm>
            <a:off x="11810999" y="952500"/>
            <a:ext cx="332916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Relatório</a:t>
            </a:r>
            <a:r>
              <a:rPr lang="en-US" sz="3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separado</a:t>
            </a:r>
            <a:r>
              <a:rPr lang="en-US" sz="3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por</a:t>
            </a:r>
            <a:r>
              <a:rPr lang="en-US" sz="3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rlow Bold"/>
              </a:rPr>
              <a:t>Risco</a:t>
            </a:r>
            <a:endParaRPr lang="en-US" sz="3000" dirty="0">
              <a:solidFill>
                <a:srgbClr val="FFFFFF"/>
              </a:solidFill>
              <a:latin typeface="Barlow Bold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673" y="2616561"/>
            <a:ext cx="13280572" cy="7151077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13765" flipH="1">
            <a:off x="8832742" y="2900938"/>
            <a:ext cx="4419834" cy="104508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848600" y="4762500"/>
            <a:ext cx="1676400" cy="5334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924800" y="6009311"/>
            <a:ext cx="1676400" cy="5334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7592286" y="6968174"/>
            <a:ext cx="2237513" cy="5334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566202" y="8228186"/>
            <a:ext cx="2237513" cy="5334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724400" y="4610100"/>
            <a:ext cx="1905000" cy="304800"/>
          </a:xfrm>
          <a:prstGeom prst="rect">
            <a:avLst/>
          </a:prstGeom>
          <a:solidFill>
            <a:srgbClr val="C3D6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202307" y="2742618"/>
            <a:ext cx="223388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RISCO SOCIAL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991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t="7022" b="7022"/>
          <a:stretch>
            <a:fillRect/>
          </a:stretch>
        </p:blipFill>
        <p:spPr>
          <a:xfrm>
            <a:off x="0" y="0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363345" y="-174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266700"/>
            <a:ext cx="1295400" cy="1295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1427">
            <a:off x="-62898" y="140893"/>
            <a:ext cx="2167992" cy="26497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45158" y="470079"/>
            <a:ext cx="704392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Situação</a:t>
            </a:r>
            <a:r>
              <a:rPr lang="en-US" sz="4500" dirty="0" smtClean="0">
                <a:solidFill>
                  <a:srgbClr val="C9E265"/>
                </a:solidFill>
                <a:latin typeface="Barlow Bold"/>
              </a:rPr>
              <a:t> de </a:t>
            </a:r>
            <a:r>
              <a:rPr lang="en-US" sz="4500" dirty="0" err="1" smtClean="0">
                <a:solidFill>
                  <a:srgbClr val="C9E265"/>
                </a:solidFill>
                <a:latin typeface="Barlow Bold"/>
              </a:rPr>
              <a:t>Implantação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sp>
        <p:nvSpPr>
          <p:cNvPr id="35" name="TextBox 20"/>
          <p:cNvSpPr txBox="1"/>
          <p:nvPr/>
        </p:nvSpPr>
        <p:spPr>
          <a:xfrm>
            <a:off x="8213074" y="239697"/>
            <a:ext cx="3947824" cy="14465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FF"/>
                </a:solidFill>
                <a:latin typeface="Barlow Bold"/>
              </a:rPr>
              <a:t>Municípios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Barlow Bold"/>
              </a:rPr>
              <a:t>Treinados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 (</a:t>
            </a:r>
            <a:r>
              <a:rPr lang="en-US" sz="5400" dirty="0" smtClean="0">
                <a:solidFill>
                  <a:srgbClr val="FFFFFF"/>
                </a:solidFill>
                <a:latin typeface="Barlow Bold"/>
              </a:rPr>
              <a:t>75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)</a:t>
            </a:r>
            <a:endParaRPr lang="en-US" sz="4000" dirty="0">
              <a:solidFill>
                <a:srgbClr val="FFFFFF"/>
              </a:solidFill>
              <a:latin typeface="Barlow Bold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927" y="1925944"/>
            <a:ext cx="8130393" cy="80657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0" y="1925945"/>
            <a:ext cx="8281155" cy="8065780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095132" flipH="1">
            <a:off x="6285974" y="2249870"/>
            <a:ext cx="2734675" cy="724831"/>
          </a:xfrm>
          <a:prstGeom prst="rect">
            <a:avLst/>
          </a:prstGeom>
        </p:spPr>
      </p:pic>
      <p:sp>
        <p:nvSpPr>
          <p:cNvPr id="19" name="TextBox 20"/>
          <p:cNvSpPr txBox="1"/>
          <p:nvPr/>
        </p:nvSpPr>
        <p:spPr>
          <a:xfrm>
            <a:off x="13520888" y="191125"/>
            <a:ext cx="4311425" cy="14465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FF"/>
                </a:solidFill>
                <a:latin typeface="Barlow Bold"/>
              </a:rPr>
              <a:t>Municípios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Barlow Bold"/>
              </a:rPr>
              <a:t>Implantados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 (</a:t>
            </a:r>
            <a:r>
              <a:rPr lang="en-US" sz="5400" dirty="0" smtClean="0">
                <a:solidFill>
                  <a:srgbClr val="FFFFFF"/>
                </a:solidFill>
                <a:latin typeface="Barlow Bold"/>
              </a:rPr>
              <a:t>51</a:t>
            </a:r>
            <a:r>
              <a:rPr lang="en-US" sz="4000" dirty="0" smtClean="0">
                <a:solidFill>
                  <a:srgbClr val="FFFFFF"/>
                </a:solidFill>
                <a:latin typeface="Barlow Bold"/>
              </a:rPr>
              <a:t>)</a:t>
            </a:r>
            <a:endParaRPr lang="en-US" sz="4000" dirty="0">
              <a:solidFill>
                <a:srgbClr val="FFFFFF"/>
              </a:solidFill>
              <a:latin typeface="Barlow Bold"/>
            </a:endParaRP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4978959" y="1986858"/>
            <a:ext cx="1851015" cy="95707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857999" y="8334054"/>
            <a:ext cx="1815125" cy="1447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smtClean="0"/>
              <a:t>95%</a:t>
            </a:r>
            <a:endParaRPr lang="pt-BR" sz="4800" b="1" dirty="0"/>
          </a:p>
        </p:txBody>
      </p:sp>
      <p:sp>
        <p:nvSpPr>
          <p:cNvPr id="18" name="Elipse 17"/>
          <p:cNvSpPr/>
          <p:nvPr/>
        </p:nvSpPr>
        <p:spPr>
          <a:xfrm>
            <a:off x="15676903" y="8262677"/>
            <a:ext cx="1815125" cy="1447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smtClean="0"/>
              <a:t>65%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11921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1427">
            <a:off x="-181598" y="25631"/>
            <a:ext cx="2580576" cy="264976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2">
            <a:alphaModFix amt="9999"/>
          </a:blip>
          <a:srcRect t="7022" b="7022"/>
          <a:stretch>
            <a:fillRect/>
          </a:stretch>
        </p:blipFill>
        <p:spPr>
          <a:xfrm>
            <a:off x="0" y="133125"/>
            <a:ext cx="1806482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7000" y="5871635"/>
            <a:ext cx="18314365" cy="41176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15363345" y="-174"/>
            <a:ext cx="5830260" cy="10287000"/>
            <a:chOff x="0" y="0"/>
            <a:chExt cx="359892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2467239" y="641864"/>
            <a:ext cx="9482329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 smtClean="0">
                <a:solidFill>
                  <a:srgbClr val="C9E265"/>
                </a:solidFill>
                <a:latin typeface="Barlow Bold"/>
              </a:rPr>
              <a:t>COOPERAÇÃO TÉCNICA</a:t>
            </a:r>
            <a:endParaRPr lang="en-US" sz="4500" dirty="0">
              <a:solidFill>
                <a:srgbClr val="C9E265"/>
              </a:solidFill>
              <a:latin typeface="Barlow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36815" y="358046"/>
            <a:ext cx="1524000" cy="152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69" y="3068781"/>
            <a:ext cx="7211431" cy="2010056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8382000" y="3105828"/>
            <a:ext cx="1447800" cy="9906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Direita 24"/>
          <p:cNvSpPr/>
          <p:nvPr/>
        </p:nvSpPr>
        <p:spPr>
          <a:xfrm rot="10800000">
            <a:off x="8382000" y="4072114"/>
            <a:ext cx="1447800" cy="9906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10800" y="3068781"/>
            <a:ext cx="6398207" cy="201005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457200" y="5440772"/>
            <a:ext cx="17241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u="sng" dirty="0" smtClean="0">
                <a:solidFill>
                  <a:schemeClr val="bg1"/>
                </a:solidFill>
              </a:rPr>
              <a:t>OBJETIVO: </a:t>
            </a:r>
            <a:r>
              <a:rPr lang="pt-BR" sz="3800" dirty="0" smtClean="0">
                <a:solidFill>
                  <a:schemeClr val="bg1"/>
                </a:solidFill>
              </a:rPr>
              <a:t>Troca de experiências, expertise e informações através de Cooperação Técnica formal.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Sistemas de Informação: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8" name="Picture 12"/>
          <p:cNvPicPr>
            <a:picLocks noChangeAspect="1"/>
          </p:cNvPicPr>
          <p:nvPr/>
        </p:nvPicPr>
        <p:blipFill rotWithShape="1">
          <a:blip r:embed="rId17"/>
          <a:srcRect b="17823"/>
          <a:stretch/>
        </p:blipFill>
        <p:spPr>
          <a:xfrm>
            <a:off x="9935026" y="7971864"/>
            <a:ext cx="3736574" cy="1241317"/>
          </a:xfrm>
          <a:prstGeom prst="rect">
            <a:avLst/>
          </a:prstGeom>
        </p:spPr>
      </p:pic>
      <p:sp>
        <p:nvSpPr>
          <p:cNvPr id="29" name="Seta para a Direita 28"/>
          <p:cNvSpPr/>
          <p:nvPr/>
        </p:nvSpPr>
        <p:spPr>
          <a:xfrm>
            <a:off x="8624263" y="7878758"/>
            <a:ext cx="1053137" cy="687449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Direita 29"/>
          <p:cNvSpPr/>
          <p:nvPr/>
        </p:nvSpPr>
        <p:spPr>
          <a:xfrm rot="10800000">
            <a:off x="8564804" y="8592523"/>
            <a:ext cx="1053137" cy="687449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666318" y="7956065"/>
            <a:ext cx="35814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 smtClean="0">
                <a:solidFill>
                  <a:schemeClr val="bg1"/>
                </a:solidFill>
              </a:rPr>
              <a:t>CEFIES</a:t>
            </a:r>
            <a:endParaRPr lang="pt-BR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800535">
            <a:off x="3818975" y="-4061849"/>
            <a:ext cx="9998049" cy="1889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365" y="6169373"/>
            <a:ext cx="18314365" cy="41176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4271" y="508164"/>
            <a:ext cx="4389296" cy="1774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51438" y="3724229"/>
            <a:ext cx="5543550" cy="6683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47800" y="6205965"/>
            <a:ext cx="1389198" cy="13891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1600" y="8027548"/>
            <a:ext cx="1440306" cy="14554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8200" y="2871023"/>
            <a:ext cx="2701710" cy="2631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61554" y="944705"/>
            <a:ext cx="2868974" cy="9013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759910" y="5676900"/>
            <a:ext cx="3818594" cy="3710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308081" y="4983405"/>
            <a:ext cx="4683134" cy="45660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190621" y="342006"/>
            <a:ext cx="5167008" cy="502132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898602" y="2198445"/>
            <a:ext cx="3846063" cy="99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8"/>
              </a:lnSpc>
            </a:pPr>
            <a:r>
              <a:rPr lang="en-US" sz="2841">
                <a:solidFill>
                  <a:srgbClr val="FFFFFF"/>
                </a:solidFill>
                <a:latin typeface="Barlow Black"/>
              </a:rPr>
              <a:t>HelpDesk CTEC</a:t>
            </a:r>
          </a:p>
          <a:p>
            <a:pPr algn="ctr">
              <a:lnSpc>
                <a:spcPts val="3978"/>
              </a:lnSpc>
            </a:pPr>
            <a:r>
              <a:rPr lang="en-US" sz="2841">
                <a:solidFill>
                  <a:srgbClr val="FFFFFF"/>
                </a:solidFill>
                <a:latin typeface="Ruda Regular"/>
              </a:rPr>
              <a:t> (67) 4042-2479 OPÇÃO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115</Words>
  <Application>Microsoft Office PowerPoint</Application>
  <PresentationFormat>Personalizar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Calibri</vt:lpstr>
      <vt:lpstr>Barlow Bold</vt:lpstr>
      <vt:lpstr>Barlow Black</vt:lpstr>
      <vt:lpstr>Arial</vt:lpstr>
      <vt:lpstr>Ruda Regular</vt:lpstr>
      <vt:lpstr>Barlow SemiCondensed Bold</vt:lpstr>
      <vt:lpstr>Ruda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Visita</dc:title>
  <dc:creator>Mariane Cristina de Souza Lima</dc:creator>
  <cp:lastModifiedBy>Home</cp:lastModifiedBy>
  <cp:revision>45</cp:revision>
  <dcterms:created xsi:type="dcterms:W3CDTF">2006-08-16T00:00:00Z</dcterms:created>
  <dcterms:modified xsi:type="dcterms:W3CDTF">2023-05-10T00:58:09Z</dcterms:modified>
  <dc:identifier>DAFBKPoNf2Y</dc:identifier>
</cp:coreProperties>
</file>