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rimo" panose="020B0604020202020204" charset="0"/>
      <p:bold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2315a784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2315a784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0.png"/><Relationship Id="rId10" Type="http://schemas.openxmlformats.org/officeDocument/2006/relationships/image" Target="../media/image24.png"/><Relationship Id="rId4" Type="http://schemas.openxmlformats.org/officeDocument/2006/relationships/image" Target="../media/image2.jp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figma.com/proto/ntmz74VX5Jh8dxPmZGDTE0/SESAP-Telas-Iniciais?type=design&amp;node-id=129-264&amp;scaling=min-zoom&amp;page-id=0: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377440" y="3943349"/>
            <a:ext cx="13533120" cy="115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Sala de Informações Estratégicas em Saúde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121067" y="5002815"/>
            <a:ext cx="13533120" cy="59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 Experiência do Estado do Rio Grande do Norte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5557838" y="5794473"/>
            <a:ext cx="12403587" cy="265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8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Douglas Ferreira </a:t>
            </a:r>
            <a:r>
              <a:rPr lang="en-US" sz="2700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Enedino</a:t>
            </a:r>
            <a:r>
              <a:rPr lang="en-US" sz="27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Albino</a:t>
            </a:r>
            <a:endParaRPr dirty="0"/>
          </a:p>
          <a:p>
            <a:pPr marL="0" marR="0" lvl="0" indent="0" algn="r" rtl="0">
              <a:lnSpc>
                <a:spcPct val="128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Diretor</a:t>
            </a:r>
            <a:r>
              <a:rPr lang="en-US" sz="27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700" b="0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Planejamento</a:t>
            </a:r>
            <a:endParaRPr dirty="0"/>
          </a:p>
          <a:p>
            <a:pPr marL="0" marR="0" lvl="0" indent="0" algn="r" rtl="0">
              <a:lnSpc>
                <a:spcPct val="128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lang="en-US" dirty="0">
              <a:ea typeface="Open Sans"/>
            </a:endParaRPr>
          </a:p>
          <a:p>
            <a:pPr marL="0" marR="0" lvl="0" indent="0" algn="r" rtl="0">
              <a:lnSpc>
                <a:spcPct val="128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Chander de Oliveira Pinheiro</a:t>
            </a:r>
            <a:endParaRPr dirty="0"/>
          </a:p>
          <a:p>
            <a:pPr marL="0" marR="0" lvl="0" indent="0" algn="r" rtl="0">
              <a:lnSpc>
                <a:spcPct val="128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Diretor</a:t>
            </a:r>
            <a:r>
              <a:rPr lang="en-US" sz="27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2700" b="0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Unidade</a:t>
            </a:r>
            <a:r>
              <a:rPr lang="en-US" sz="27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700" b="0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Gestão</a:t>
            </a:r>
            <a:r>
              <a:rPr lang="en-US" sz="27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700" b="0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Sistemas</a:t>
            </a:r>
            <a:r>
              <a:rPr lang="en-US" sz="27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700" b="0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Informação</a:t>
            </a:r>
            <a:r>
              <a:rPr lang="en-US" sz="27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700" b="0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Comunicação</a:t>
            </a:r>
            <a:endParaRPr dirty="0"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2555" y="8917212"/>
            <a:ext cx="2129897" cy="116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5">
            <a:alphaModFix/>
          </a:blip>
          <a:srcRect t="87" b="86"/>
          <a:stretch/>
        </p:blipFill>
        <p:spPr>
          <a:xfrm>
            <a:off x="13875351" y="8917212"/>
            <a:ext cx="1143945" cy="114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854" y="8789025"/>
            <a:ext cx="2129896" cy="116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/>
          <p:cNvPicPr preferRelativeResize="0"/>
          <p:nvPr/>
        </p:nvPicPr>
        <p:blipFill rotWithShape="1">
          <a:blip r:embed="rId5">
            <a:alphaModFix/>
          </a:blip>
          <a:srcRect t="87" b="86"/>
          <a:stretch/>
        </p:blipFill>
        <p:spPr>
          <a:xfrm>
            <a:off x="3133287" y="8789025"/>
            <a:ext cx="1143945" cy="114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6104" y="3931817"/>
            <a:ext cx="3414365" cy="242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36997" y="402502"/>
            <a:ext cx="10271905" cy="885579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 txBox="1"/>
          <p:nvPr/>
        </p:nvSpPr>
        <p:spPr>
          <a:xfrm>
            <a:off x="354075" y="2759547"/>
            <a:ext cx="5529583" cy="126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854" y="8789025"/>
            <a:ext cx="2129896" cy="116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 rotWithShape="1">
          <a:blip r:embed="rId5">
            <a:alphaModFix/>
          </a:blip>
          <a:srcRect t="89" b="79"/>
          <a:stretch/>
        </p:blipFill>
        <p:spPr>
          <a:xfrm>
            <a:off x="3133287" y="8789025"/>
            <a:ext cx="1143945" cy="114818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3"/>
          <p:cNvSpPr txBox="1"/>
          <p:nvPr/>
        </p:nvSpPr>
        <p:spPr>
          <a:xfrm>
            <a:off x="354075" y="2759547"/>
            <a:ext cx="5529600" cy="1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7" name="Google Shape;23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3675" y="1955050"/>
            <a:ext cx="12003549" cy="68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1700" y="3262300"/>
            <a:ext cx="3790950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/>
          <p:nvPr/>
        </p:nvSpPr>
        <p:spPr>
          <a:xfrm>
            <a:off x="1635475" y="2379275"/>
            <a:ext cx="33057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7030A0"/>
                </a:solidFill>
                <a:highlight>
                  <a:srgbClr val="F6F1FF"/>
                </a:highlight>
              </a:rPr>
              <a:t>SISTEMA REGULA CIRURGIA</a:t>
            </a:r>
            <a:endParaRPr sz="2550">
              <a:solidFill>
                <a:srgbClr val="7030A0"/>
              </a:solidFill>
              <a:highlight>
                <a:srgbClr val="F6F1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93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854" y="8789025"/>
            <a:ext cx="2129896" cy="116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 rotWithShape="1">
          <a:blip r:embed="rId5">
            <a:alphaModFix/>
          </a:blip>
          <a:srcRect t="87" b="86"/>
          <a:stretch/>
        </p:blipFill>
        <p:spPr>
          <a:xfrm>
            <a:off x="3133287" y="8789025"/>
            <a:ext cx="1143945" cy="114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4"/>
          <p:cNvPicPr preferRelativeResize="0"/>
          <p:nvPr/>
        </p:nvPicPr>
        <p:blipFill rotWithShape="1">
          <a:blip r:embed="rId6">
            <a:alphaModFix/>
          </a:blip>
          <a:srcRect t="2048" b="2047"/>
          <a:stretch/>
        </p:blipFill>
        <p:spPr>
          <a:xfrm>
            <a:off x="6290754" y="1991936"/>
            <a:ext cx="11494793" cy="615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/>
          <p:nvPr/>
        </p:nvSpPr>
        <p:spPr>
          <a:xfrm>
            <a:off x="1172710" y="2328517"/>
            <a:ext cx="4042388" cy="126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Rede de Dados em Saúde do Rio</a:t>
            </a:r>
            <a:endParaRPr/>
          </a:p>
          <a:p>
            <a:pPr marL="0" marR="0" lvl="0" indent="0" algn="ctr" rtl="0">
              <a:lnSpc>
                <a:spcPct val="104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Grande do Norte (</a:t>
            </a: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RDS-RN</a:t>
            </a: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49" name="Google Shape;249;p24"/>
          <p:cNvGrpSpPr/>
          <p:nvPr/>
        </p:nvGrpSpPr>
        <p:grpSpPr>
          <a:xfrm>
            <a:off x="1360585" y="3639288"/>
            <a:ext cx="4380761" cy="4791444"/>
            <a:chOff x="0" y="-76200"/>
            <a:chExt cx="812800" cy="889000"/>
          </a:xfrm>
        </p:grpSpPr>
        <p:sp>
          <p:nvSpPr>
            <p:cNvPr id="250" name="Google Shape;250;p24"/>
            <p:cNvSpPr/>
            <p:nvPr/>
          </p:nvSpPr>
          <p:spPr>
            <a:xfrm>
              <a:off x="30320" y="-35327"/>
              <a:ext cx="578620" cy="174876"/>
            </a:xfrm>
            <a:custGeom>
              <a:avLst/>
              <a:gdLst/>
              <a:ahLst/>
              <a:cxnLst/>
              <a:rect l="l" t="t" r="r" b="b"/>
              <a:pathLst>
                <a:path w="602728" h="177539" extrusionOk="0">
                  <a:moveTo>
                    <a:pt x="88769" y="0"/>
                  </a:moveTo>
                  <a:lnTo>
                    <a:pt x="513959" y="0"/>
                  </a:lnTo>
                  <a:cubicBezTo>
                    <a:pt x="562985" y="0"/>
                    <a:pt x="602728" y="39743"/>
                    <a:pt x="602728" y="88769"/>
                  </a:cubicBezTo>
                  <a:lnTo>
                    <a:pt x="602728" y="88769"/>
                  </a:lnTo>
                  <a:cubicBezTo>
                    <a:pt x="602728" y="137795"/>
                    <a:pt x="562985" y="177539"/>
                    <a:pt x="513959" y="177539"/>
                  </a:cubicBezTo>
                  <a:lnTo>
                    <a:pt x="88769" y="177539"/>
                  </a:lnTo>
                  <a:cubicBezTo>
                    <a:pt x="39743" y="177539"/>
                    <a:pt x="0" y="137795"/>
                    <a:pt x="0" y="88769"/>
                  </a:cubicBezTo>
                  <a:lnTo>
                    <a:pt x="0" y="88769"/>
                  </a:lnTo>
                  <a:cubicBezTo>
                    <a:pt x="0" y="39743"/>
                    <a:pt x="39743" y="0"/>
                    <a:pt x="88769" y="0"/>
                  </a:cubicBezTo>
                  <a:close/>
                </a:path>
              </a:pathLst>
            </a:custGeom>
            <a:solidFill>
              <a:srgbClr val="F6F1FF"/>
            </a:solidFill>
            <a:ln w="5715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Barreamento</a:t>
              </a:r>
              <a:r>
                <a:rPr lang="en-US" sz="1800" b="0" i="0" u="none" strike="noStrike" cap="none">
                  <a:solidFill>
                    <a:srgbClr val="3F315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0" i="0" u="none" strike="noStrike" cap="none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de</a:t>
              </a:r>
              <a:r>
                <a:rPr lang="en-US" sz="1800" b="0" i="0" u="none" strike="noStrike" cap="none">
                  <a:solidFill>
                    <a:srgbClr val="3F315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0" i="0" u="none" strike="noStrike" cap="none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Dados</a:t>
              </a:r>
              <a:r>
                <a:rPr lang="en-US" sz="1800" b="0" i="0" u="none" strike="noStrike" cap="none">
                  <a:solidFill>
                    <a:srgbClr val="3F315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251" name="Google Shape;251;p2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24"/>
          <p:cNvGrpSpPr/>
          <p:nvPr/>
        </p:nvGrpSpPr>
        <p:grpSpPr>
          <a:xfrm>
            <a:off x="1524001" y="5825065"/>
            <a:ext cx="4401201" cy="4791444"/>
            <a:chOff x="0" y="-76200"/>
            <a:chExt cx="812800" cy="889000"/>
          </a:xfrm>
        </p:grpSpPr>
        <p:sp>
          <p:nvSpPr>
            <p:cNvPr id="253" name="Google Shape;253;p24"/>
            <p:cNvSpPr/>
            <p:nvPr/>
          </p:nvSpPr>
          <p:spPr>
            <a:xfrm>
              <a:off x="0" y="0"/>
              <a:ext cx="602728" cy="177539"/>
            </a:xfrm>
            <a:custGeom>
              <a:avLst/>
              <a:gdLst/>
              <a:ahLst/>
              <a:cxnLst/>
              <a:rect l="l" t="t" r="r" b="b"/>
              <a:pathLst>
                <a:path w="602728" h="177539" extrusionOk="0">
                  <a:moveTo>
                    <a:pt x="88769" y="0"/>
                  </a:moveTo>
                  <a:lnTo>
                    <a:pt x="513959" y="0"/>
                  </a:lnTo>
                  <a:cubicBezTo>
                    <a:pt x="562985" y="0"/>
                    <a:pt x="602728" y="39743"/>
                    <a:pt x="602728" y="88769"/>
                  </a:cubicBezTo>
                  <a:lnTo>
                    <a:pt x="602728" y="88769"/>
                  </a:lnTo>
                  <a:cubicBezTo>
                    <a:pt x="602728" y="137795"/>
                    <a:pt x="562985" y="177539"/>
                    <a:pt x="513959" y="177539"/>
                  </a:cubicBezTo>
                  <a:lnTo>
                    <a:pt x="88769" y="177539"/>
                  </a:lnTo>
                  <a:cubicBezTo>
                    <a:pt x="39743" y="177539"/>
                    <a:pt x="0" y="137795"/>
                    <a:pt x="0" y="88769"/>
                  </a:cubicBezTo>
                  <a:lnTo>
                    <a:pt x="0" y="88769"/>
                  </a:lnTo>
                  <a:cubicBezTo>
                    <a:pt x="0" y="39743"/>
                    <a:pt x="39743" y="0"/>
                    <a:pt x="88769" y="0"/>
                  </a:cubicBezTo>
                  <a:close/>
                </a:path>
              </a:pathLst>
            </a:custGeom>
            <a:solidFill>
              <a:srgbClr val="F6F1FF"/>
            </a:solidFill>
            <a:ln w="5715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24"/>
          <p:cNvGrpSpPr/>
          <p:nvPr/>
        </p:nvGrpSpPr>
        <p:grpSpPr>
          <a:xfrm>
            <a:off x="1562978" y="4620693"/>
            <a:ext cx="4205538" cy="4791444"/>
            <a:chOff x="0" y="-76200"/>
            <a:chExt cx="812800" cy="889000"/>
          </a:xfrm>
        </p:grpSpPr>
        <p:sp>
          <p:nvSpPr>
            <p:cNvPr id="256" name="Google Shape;256;p24"/>
            <p:cNvSpPr/>
            <p:nvPr/>
          </p:nvSpPr>
          <p:spPr>
            <a:xfrm>
              <a:off x="0" y="0"/>
              <a:ext cx="602728" cy="177539"/>
            </a:xfrm>
            <a:custGeom>
              <a:avLst/>
              <a:gdLst/>
              <a:ahLst/>
              <a:cxnLst/>
              <a:rect l="l" t="t" r="r" b="b"/>
              <a:pathLst>
                <a:path w="602728" h="177539" extrusionOk="0">
                  <a:moveTo>
                    <a:pt x="88769" y="0"/>
                  </a:moveTo>
                  <a:lnTo>
                    <a:pt x="513959" y="0"/>
                  </a:lnTo>
                  <a:cubicBezTo>
                    <a:pt x="562985" y="0"/>
                    <a:pt x="602728" y="39743"/>
                    <a:pt x="602728" y="88769"/>
                  </a:cubicBezTo>
                  <a:lnTo>
                    <a:pt x="602728" y="88769"/>
                  </a:lnTo>
                  <a:cubicBezTo>
                    <a:pt x="602728" y="137795"/>
                    <a:pt x="562985" y="177539"/>
                    <a:pt x="513959" y="177539"/>
                  </a:cubicBezTo>
                  <a:lnTo>
                    <a:pt x="88769" y="177539"/>
                  </a:lnTo>
                  <a:cubicBezTo>
                    <a:pt x="39743" y="177539"/>
                    <a:pt x="0" y="137795"/>
                    <a:pt x="0" y="88769"/>
                  </a:cubicBezTo>
                  <a:lnTo>
                    <a:pt x="0" y="88769"/>
                  </a:lnTo>
                  <a:cubicBezTo>
                    <a:pt x="0" y="39743"/>
                    <a:pt x="39743" y="0"/>
                    <a:pt x="88769" y="0"/>
                  </a:cubicBezTo>
                  <a:close/>
                </a:path>
              </a:pathLst>
            </a:custGeom>
            <a:solidFill>
              <a:srgbClr val="F6F1FF"/>
            </a:solidFill>
            <a:ln w="5715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1524001" y="7456819"/>
            <a:ext cx="5352655" cy="5148726"/>
            <a:chOff x="-180324" y="-142490"/>
            <a:chExt cx="993124" cy="955290"/>
          </a:xfrm>
        </p:grpSpPr>
        <p:sp>
          <p:nvSpPr>
            <p:cNvPr id="259" name="Google Shape;259;p24"/>
            <p:cNvSpPr/>
            <p:nvPr/>
          </p:nvSpPr>
          <p:spPr>
            <a:xfrm>
              <a:off x="-180324" y="-142490"/>
              <a:ext cx="602728" cy="177539"/>
            </a:xfrm>
            <a:custGeom>
              <a:avLst/>
              <a:gdLst/>
              <a:ahLst/>
              <a:cxnLst/>
              <a:rect l="l" t="t" r="r" b="b"/>
              <a:pathLst>
                <a:path w="602728" h="177539" extrusionOk="0">
                  <a:moveTo>
                    <a:pt x="88769" y="0"/>
                  </a:moveTo>
                  <a:lnTo>
                    <a:pt x="513959" y="0"/>
                  </a:lnTo>
                  <a:cubicBezTo>
                    <a:pt x="562985" y="0"/>
                    <a:pt x="602728" y="39743"/>
                    <a:pt x="602728" y="88769"/>
                  </a:cubicBezTo>
                  <a:lnTo>
                    <a:pt x="602728" y="88769"/>
                  </a:lnTo>
                  <a:cubicBezTo>
                    <a:pt x="602728" y="137795"/>
                    <a:pt x="562985" y="177539"/>
                    <a:pt x="513959" y="177539"/>
                  </a:cubicBezTo>
                  <a:lnTo>
                    <a:pt x="88769" y="177539"/>
                  </a:lnTo>
                  <a:cubicBezTo>
                    <a:pt x="39743" y="177539"/>
                    <a:pt x="0" y="137795"/>
                    <a:pt x="0" y="88769"/>
                  </a:cubicBezTo>
                  <a:lnTo>
                    <a:pt x="0" y="88769"/>
                  </a:lnTo>
                  <a:cubicBezTo>
                    <a:pt x="0" y="39743"/>
                    <a:pt x="39743" y="0"/>
                    <a:pt x="88769" y="0"/>
                  </a:cubicBezTo>
                  <a:close/>
                </a:path>
              </a:pathLst>
            </a:custGeom>
            <a:solidFill>
              <a:srgbClr val="F6F1FF"/>
            </a:solidFill>
            <a:ln w="5715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24"/>
          <p:cNvSpPr/>
          <p:nvPr/>
        </p:nvSpPr>
        <p:spPr>
          <a:xfrm>
            <a:off x="1691603" y="5323645"/>
            <a:ext cx="27833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Arquitetura</a:t>
            </a:r>
            <a:r>
              <a:rPr lang="en-US" sz="1800" b="0" i="0" u="none" strike="noStrike" cap="non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Infraestrutura</a:t>
            </a:r>
            <a:endParaRPr/>
          </a:p>
        </p:txBody>
      </p:sp>
      <p:sp>
        <p:nvSpPr>
          <p:cNvPr id="262" name="Google Shape;262;p24"/>
          <p:cNvSpPr/>
          <p:nvPr/>
        </p:nvSpPr>
        <p:spPr>
          <a:xfrm>
            <a:off x="1736127" y="6542836"/>
            <a:ext cx="27722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Fontes de Dados Integradas</a:t>
            </a: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2547341" y="7774804"/>
            <a:ext cx="11498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Segurança</a:t>
            </a:r>
            <a:endParaRPr/>
          </a:p>
        </p:txBody>
      </p:sp>
      <p:pic>
        <p:nvPicPr>
          <p:cNvPr id="264" name="Google Shape;26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7119" y="4819650"/>
            <a:ext cx="5352650" cy="974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302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5"/>
          <p:cNvSpPr txBox="1"/>
          <p:nvPr/>
        </p:nvSpPr>
        <p:spPr>
          <a:xfrm>
            <a:off x="6477000" y="106775"/>
            <a:ext cx="10462260" cy="213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3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208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PERSPECTIVAS</a:t>
            </a:r>
            <a:endParaRPr/>
          </a:p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40" b="1">
              <a:solidFill>
                <a:srgbClr val="7442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1" name="Google Shape;27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854" y="8789025"/>
            <a:ext cx="2129896" cy="116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5"/>
          <p:cNvPicPr preferRelativeResize="0"/>
          <p:nvPr/>
        </p:nvPicPr>
        <p:blipFill rotWithShape="1">
          <a:blip r:embed="rId5">
            <a:alphaModFix/>
          </a:blip>
          <a:srcRect t="87" b="86"/>
          <a:stretch/>
        </p:blipFill>
        <p:spPr>
          <a:xfrm>
            <a:off x="3133287" y="8789025"/>
            <a:ext cx="1143945" cy="11481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25"/>
          <p:cNvGrpSpPr/>
          <p:nvPr/>
        </p:nvGrpSpPr>
        <p:grpSpPr>
          <a:xfrm>
            <a:off x="1028700" y="3775922"/>
            <a:ext cx="4380758" cy="4791451"/>
            <a:chOff x="0" y="-76200"/>
            <a:chExt cx="812800" cy="889000"/>
          </a:xfrm>
        </p:grpSpPr>
        <p:sp>
          <p:nvSpPr>
            <p:cNvPr id="274" name="Google Shape;274;p25"/>
            <p:cNvSpPr/>
            <p:nvPr/>
          </p:nvSpPr>
          <p:spPr>
            <a:xfrm>
              <a:off x="0" y="1767"/>
              <a:ext cx="689077" cy="412747"/>
            </a:xfrm>
            <a:custGeom>
              <a:avLst/>
              <a:gdLst/>
              <a:ahLst/>
              <a:cxnLst/>
              <a:rect l="l" t="t" r="r" b="b"/>
              <a:pathLst>
                <a:path w="689077" h="412747" extrusionOk="0">
                  <a:moveTo>
                    <a:pt x="206373" y="0"/>
                  </a:moveTo>
                  <a:lnTo>
                    <a:pt x="482704" y="0"/>
                  </a:lnTo>
                  <a:cubicBezTo>
                    <a:pt x="537437" y="0"/>
                    <a:pt x="589929" y="21743"/>
                    <a:pt x="628632" y="60445"/>
                  </a:cubicBezTo>
                  <a:cubicBezTo>
                    <a:pt x="667334" y="99148"/>
                    <a:pt x="689077" y="151640"/>
                    <a:pt x="689077" y="206373"/>
                  </a:cubicBezTo>
                  <a:lnTo>
                    <a:pt x="689077" y="206373"/>
                  </a:lnTo>
                  <a:cubicBezTo>
                    <a:pt x="689077" y="261107"/>
                    <a:pt x="667334" y="313599"/>
                    <a:pt x="628632" y="352301"/>
                  </a:cubicBezTo>
                  <a:cubicBezTo>
                    <a:pt x="589929" y="391004"/>
                    <a:pt x="537437" y="412747"/>
                    <a:pt x="482704" y="412747"/>
                  </a:cubicBezTo>
                  <a:lnTo>
                    <a:pt x="206373" y="412747"/>
                  </a:lnTo>
                  <a:cubicBezTo>
                    <a:pt x="151640" y="412747"/>
                    <a:pt x="99148" y="391004"/>
                    <a:pt x="60445" y="352301"/>
                  </a:cubicBezTo>
                  <a:cubicBezTo>
                    <a:pt x="21743" y="313599"/>
                    <a:pt x="0" y="261107"/>
                    <a:pt x="0" y="206373"/>
                  </a:cubicBezTo>
                  <a:lnTo>
                    <a:pt x="0" y="206373"/>
                  </a:lnTo>
                  <a:cubicBezTo>
                    <a:pt x="0" y="151640"/>
                    <a:pt x="21743" y="99148"/>
                    <a:pt x="60445" y="60445"/>
                  </a:cubicBezTo>
                  <a:cubicBezTo>
                    <a:pt x="99148" y="21743"/>
                    <a:pt x="151640" y="0"/>
                    <a:pt x="206373" y="0"/>
                  </a:cubicBezTo>
                  <a:close/>
                </a:path>
              </a:pathLst>
            </a:custGeom>
            <a:solidFill>
              <a:srgbClr val="F6F1FF"/>
            </a:solidFill>
            <a:ln w="5715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Finalizar a identidade visual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25"/>
          <p:cNvGrpSpPr/>
          <p:nvPr/>
        </p:nvGrpSpPr>
        <p:grpSpPr>
          <a:xfrm>
            <a:off x="12978868" y="3972620"/>
            <a:ext cx="4507951" cy="4791451"/>
            <a:chOff x="-23600" y="-76200"/>
            <a:chExt cx="836400" cy="889000"/>
          </a:xfrm>
        </p:grpSpPr>
        <p:sp>
          <p:nvSpPr>
            <p:cNvPr id="277" name="Google Shape;277;p25"/>
            <p:cNvSpPr/>
            <p:nvPr/>
          </p:nvSpPr>
          <p:spPr>
            <a:xfrm>
              <a:off x="-23600" y="-36170"/>
              <a:ext cx="678433" cy="448917"/>
            </a:xfrm>
            <a:custGeom>
              <a:avLst/>
              <a:gdLst/>
              <a:ahLst/>
              <a:cxnLst/>
              <a:rect l="l" t="t" r="r" b="b"/>
              <a:pathLst>
                <a:path w="654833" h="412747" extrusionOk="0">
                  <a:moveTo>
                    <a:pt x="206373" y="0"/>
                  </a:moveTo>
                  <a:lnTo>
                    <a:pt x="448459" y="0"/>
                  </a:lnTo>
                  <a:cubicBezTo>
                    <a:pt x="503193" y="0"/>
                    <a:pt x="555685" y="21743"/>
                    <a:pt x="594387" y="60445"/>
                  </a:cubicBezTo>
                  <a:cubicBezTo>
                    <a:pt x="633090" y="99148"/>
                    <a:pt x="654833" y="151640"/>
                    <a:pt x="654833" y="206373"/>
                  </a:cubicBezTo>
                  <a:lnTo>
                    <a:pt x="654833" y="206373"/>
                  </a:lnTo>
                  <a:cubicBezTo>
                    <a:pt x="654833" y="320350"/>
                    <a:pt x="562436" y="412747"/>
                    <a:pt x="448459" y="412747"/>
                  </a:cubicBezTo>
                  <a:lnTo>
                    <a:pt x="206373" y="412747"/>
                  </a:lnTo>
                  <a:cubicBezTo>
                    <a:pt x="151640" y="412747"/>
                    <a:pt x="99148" y="391004"/>
                    <a:pt x="60445" y="352301"/>
                  </a:cubicBezTo>
                  <a:cubicBezTo>
                    <a:pt x="21743" y="313599"/>
                    <a:pt x="0" y="261107"/>
                    <a:pt x="0" y="206373"/>
                  </a:cubicBezTo>
                  <a:lnTo>
                    <a:pt x="0" y="206373"/>
                  </a:lnTo>
                  <a:cubicBezTo>
                    <a:pt x="0" y="151640"/>
                    <a:pt x="21743" y="99148"/>
                    <a:pt x="60445" y="60445"/>
                  </a:cubicBezTo>
                  <a:cubicBezTo>
                    <a:pt x="99148" y="21743"/>
                    <a:pt x="151640" y="0"/>
                    <a:pt x="206373" y="0"/>
                  </a:cubicBezTo>
                  <a:close/>
                </a:path>
              </a:pathLst>
            </a:custGeom>
            <a:solidFill>
              <a:srgbClr val="F6F1FF"/>
            </a:solidFill>
            <a:ln w="5715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Consolidar a Sala de Informações Estratégicas e disponibilizar aos usuários</a:t>
              </a:r>
              <a:endParaRPr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6685767" y="3561924"/>
            <a:ext cx="4380756" cy="4791448"/>
            <a:chOff x="0" y="-76200"/>
            <a:chExt cx="812800" cy="889000"/>
          </a:xfrm>
        </p:grpSpPr>
        <p:sp>
          <p:nvSpPr>
            <p:cNvPr id="280" name="Google Shape;280;p25"/>
            <p:cNvSpPr/>
            <p:nvPr/>
          </p:nvSpPr>
          <p:spPr>
            <a:xfrm>
              <a:off x="0" y="0"/>
              <a:ext cx="733270" cy="492157"/>
            </a:xfrm>
            <a:custGeom>
              <a:avLst/>
              <a:gdLst/>
              <a:ahLst/>
              <a:cxnLst/>
              <a:rect l="l" t="t" r="r" b="b"/>
              <a:pathLst>
                <a:path w="733270" h="492157" extrusionOk="0">
                  <a:moveTo>
                    <a:pt x="195893" y="0"/>
                  </a:moveTo>
                  <a:lnTo>
                    <a:pt x="537376" y="0"/>
                  </a:lnTo>
                  <a:cubicBezTo>
                    <a:pt x="589331" y="0"/>
                    <a:pt x="639157" y="20639"/>
                    <a:pt x="675894" y="57376"/>
                  </a:cubicBezTo>
                  <a:cubicBezTo>
                    <a:pt x="712631" y="94113"/>
                    <a:pt x="733270" y="143939"/>
                    <a:pt x="733270" y="195893"/>
                  </a:cubicBezTo>
                  <a:lnTo>
                    <a:pt x="733270" y="296263"/>
                  </a:lnTo>
                  <a:cubicBezTo>
                    <a:pt x="733270" y="404452"/>
                    <a:pt x="645565" y="492157"/>
                    <a:pt x="537376" y="492157"/>
                  </a:cubicBezTo>
                  <a:lnTo>
                    <a:pt x="195893" y="492157"/>
                  </a:lnTo>
                  <a:cubicBezTo>
                    <a:pt x="87704" y="492157"/>
                    <a:pt x="0" y="404452"/>
                    <a:pt x="0" y="296263"/>
                  </a:cubicBezTo>
                  <a:lnTo>
                    <a:pt x="0" y="195893"/>
                  </a:lnTo>
                  <a:cubicBezTo>
                    <a:pt x="0" y="87704"/>
                    <a:pt x="87704" y="0"/>
                    <a:pt x="195893" y="0"/>
                  </a:cubicBezTo>
                  <a:close/>
                </a:path>
              </a:pathLst>
            </a:custGeom>
            <a:solidFill>
              <a:srgbClr val="F6F1FF"/>
            </a:solidFill>
            <a:ln w="5715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Definir os indicadores estratégicos a serem monitorados e correlacionados para disponibilizados à alta gestão</a:t>
              </a:r>
              <a:endParaRPr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282" name="Google Shape;282;p25"/>
          <p:cNvCxnSpPr/>
          <p:nvPr/>
        </p:nvCxnSpPr>
        <p:spPr>
          <a:xfrm rot="10800000" flipH="1">
            <a:off x="4961832" y="5298911"/>
            <a:ext cx="1515168" cy="19049"/>
          </a:xfrm>
          <a:prstGeom prst="straightConnector1">
            <a:avLst/>
          </a:prstGeom>
          <a:noFill/>
          <a:ln w="38100" cap="flat" cmpd="sng">
            <a:solidFill>
              <a:srgbClr val="8C52F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83" name="Google Shape;283;p25"/>
          <p:cNvCxnSpPr/>
          <p:nvPr/>
        </p:nvCxnSpPr>
        <p:spPr>
          <a:xfrm>
            <a:off x="10888399" y="5279861"/>
            <a:ext cx="1881736" cy="0"/>
          </a:xfrm>
          <a:prstGeom prst="straightConnector1">
            <a:avLst/>
          </a:prstGeom>
          <a:noFill/>
          <a:ln w="38100" cap="flat" cmpd="sng">
            <a:solidFill>
              <a:srgbClr val="8C52FF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2" y="-6534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854" y="8789025"/>
            <a:ext cx="2129896" cy="116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6"/>
          <p:cNvPicPr preferRelativeResize="0"/>
          <p:nvPr/>
        </p:nvPicPr>
        <p:blipFill rotWithShape="1">
          <a:blip r:embed="rId5">
            <a:alphaModFix/>
          </a:blip>
          <a:srcRect t="87" b="86"/>
          <a:stretch/>
        </p:blipFill>
        <p:spPr>
          <a:xfrm>
            <a:off x="3133287" y="8789025"/>
            <a:ext cx="1143945" cy="114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7927" y="4951924"/>
            <a:ext cx="715151" cy="71515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6"/>
          <p:cNvSpPr txBox="1"/>
          <p:nvPr/>
        </p:nvSpPr>
        <p:spPr>
          <a:xfrm>
            <a:off x="1230806" y="3462214"/>
            <a:ext cx="5685756" cy="147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62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Douglas Ferreira Enedino Albino</a:t>
            </a:r>
            <a:endParaRPr/>
          </a:p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Diretor de Planejamento</a:t>
            </a:r>
            <a:endParaRPr sz="2400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6"/>
          <p:cNvSpPr txBox="1"/>
          <p:nvPr/>
        </p:nvSpPr>
        <p:spPr>
          <a:xfrm>
            <a:off x="9424394" y="2733675"/>
            <a:ext cx="8258473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Chander de Oliveira Pinheiro</a:t>
            </a:r>
            <a:endParaRPr/>
          </a:p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Diretor da Unidade de Gestão de Sistemas de Informação e Comunicação</a:t>
            </a:r>
            <a:endParaRPr sz="2400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0969" y="4970145"/>
            <a:ext cx="715151" cy="71515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6"/>
          <p:cNvSpPr txBox="1"/>
          <p:nvPr/>
        </p:nvSpPr>
        <p:spPr>
          <a:xfrm>
            <a:off x="2281644" y="5114925"/>
            <a:ext cx="2847231" cy="62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douguiferreira@gmail.com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26"/>
          <p:cNvSpPr txBox="1"/>
          <p:nvPr/>
        </p:nvSpPr>
        <p:spPr>
          <a:xfrm>
            <a:off x="6430027" y="572276"/>
            <a:ext cx="10462260" cy="116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7442D8"/>
                </a:solidFill>
                <a:latin typeface="Montserrat"/>
                <a:ea typeface="Montserrat"/>
                <a:cs typeface="Montserrat"/>
                <a:sym typeface="Montserrat"/>
              </a:rPr>
              <a:t>OBRIGADO !</a:t>
            </a:r>
            <a:endParaRPr/>
          </a:p>
        </p:txBody>
      </p:sp>
      <p:sp>
        <p:nvSpPr>
          <p:cNvPr id="297" name="Google Shape;297;p26"/>
          <p:cNvSpPr txBox="1"/>
          <p:nvPr/>
        </p:nvSpPr>
        <p:spPr>
          <a:xfrm>
            <a:off x="10476540" y="5144082"/>
            <a:ext cx="27525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chander.op@gmail.com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6324600" y="159651"/>
            <a:ext cx="10777413" cy="236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7442D8"/>
                </a:solidFill>
                <a:latin typeface="Calibri"/>
                <a:ea typeface="Calibri"/>
                <a:cs typeface="Calibri"/>
                <a:sym typeface="Calibri"/>
              </a:rPr>
              <a:t>INTRODUÇÃO: 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7442D8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3600" b="0" i="0" u="none" strike="noStrike" cap="none" dirty="0" err="1">
                <a:solidFill>
                  <a:srgbClr val="7442D8"/>
                </a:solidFill>
                <a:latin typeface="Calibri"/>
                <a:ea typeface="Calibri"/>
                <a:cs typeface="Calibri"/>
                <a:sym typeface="Calibri"/>
              </a:rPr>
              <a:t>onde</a:t>
            </a:r>
            <a:r>
              <a:rPr lang="en-US" sz="3600" b="0" i="0" u="none" strike="noStrike" cap="none" dirty="0">
                <a:solidFill>
                  <a:srgbClr val="7442D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7442D8"/>
                </a:solidFill>
                <a:latin typeface="Calibri"/>
                <a:ea typeface="Calibri"/>
                <a:cs typeface="Calibri"/>
                <a:sym typeface="Calibri"/>
              </a:rPr>
              <a:t>partimos</a:t>
            </a:r>
            <a:r>
              <a:rPr lang="en-US" sz="3600" b="0" i="0" u="none" strike="noStrike" cap="none" dirty="0">
                <a:solidFill>
                  <a:srgbClr val="7442D8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endParaRPr dirty="0"/>
          </a:p>
          <a:p>
            <a:pPr marL="0" marR="0" lvl="0" indent="0" algn="just" rtl="0">
              <a:lnSpc>
                <a:spcPct val="17999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9" b="1" i="0" u="none" strike="noStrike" cap="none" dirty="0">
              <a:solidFill>
                <a:srgbClr val="7442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6" name="Google Shape;96;p14"/>
          <p:cNvGrpSpPr/>
          <p:nvPr/>
        </p:nvGrpSpPr>
        <p:grpSpPr>
          <a:xfrm>
            <a:off x="12026662" y="7123435"/>
            <a:ext cx="4030729" cy="880486"/>
            <a:chOff x="-48252" y="407780"/>
            <a:chExt cx="5374306" cy="1173978"/>
          </a:xfrm>
        </p:grpSpPr>
        <p:sp>
          <p:nvSpPr>
            <p:cNvPr id="97" name="Google Shape;97;p14"/>
            <p:cNvSpPr txBox="1"/>
            <p:nvPr/>
          </p:nvSpPr>
          <p:spPr>
            <a:xfrm>
              <a:off x="0" y="1130354"/>
              <a:ext cx="5326054" cy="451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Oficina</a:t>
              </a:r>
              <a:r>
                <a:rPr lang="en-US" sz="22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dias</a:t>
              </a:r>
              <a:r>
                <a:rPr lang="en-US" sz="22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06 e 07/02/2023</a:t>
              </a:r>
              <a:endParaRPr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-48252" y="407780"/>
              <a:ext cx="5326054" cy="827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28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8" b="0" i="0" u="none" strike="noStrike" cap="none" dirty="0" err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Apoio</a:t>
              </a:r>
              <a:r>
                <a:rPr lang="en-US" sz="1928" b="0" i="0" u="none" strike="noStrike" cap="none" dirty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 do CIEGES/CONASS </a:t>
              </a:r>
              <a:endParaRPr dirty="0"/>
            </a:p>
            <a:p>
              <a:pPr marL="0" marR="0" lvl="0" indent="0" algn="just" rtl="0">
                <a:lnSpc>
                  <a:spcPct val="128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28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14"/>
          <p:cNvGrpSpPr/>
          <p:nvPr/>
        </p:nvGrpSpPr>
        <p:grpSpPr>
          <a:xfrm>
            <a:off x="2851669" y="6577813"/>
            <a:ext cx="5595242" cy="2483876"/>
            <a:chOff x="160917" y="951303"/>
            <a:chExt cx="7121116" cy="3490971"/>
          </a:xfrm>
        </p:grpSpPr>
        <p:sp>
          <p:nvSpPr>
            <p:cNvPr id="100" name="Google Shape;100;p14"/>
            <p:cNvSpPr txBox="1"/>
            <p:nvPr/>
          </p:nvSpPr>
          <p:spPr>
            <a:xfrm>
              <a:off x="193361" y="1976651"/>
              <a:ext cx="6859452" cy="2465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Apoiar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no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desenvolvimento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de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Painel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de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Monitoramento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voltado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para as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ações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do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Consórcio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Interfederativo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de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Saúde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no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intuito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de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acompanhar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a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tendência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de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mudanças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na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dinâmica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da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gestão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, com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ênfase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nas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ações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de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vigilância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em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saúde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e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atenção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básica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no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âmbito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das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oito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regiões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de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saúde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do Estado.</a:t>
              </a:r>
              <a:endPara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160917" y="951303"/>
              <a:ext cx="7121116" cy="2061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29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Projeto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Observatório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da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Gestão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Estadual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– </a:t>
              </a:r>
              <a:r>
                <a:rPr lang="en-US" sz="1900" b="0" i="0" u="none" strike="noStrike" cap="none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parceria</a:t>
              </a:r>
              <a:r>
                <a:rPr lang="en-US" sz="1900" b="0" i="0" u="none" strike="noStrike" cap="none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com a FIOCRUZ – Meta 02</a:t>
              </a:r>
            </a:p>
            <a:p>
              <a:pPr marL="0" marR="0" lvl="0" indent="0" algn="just" rtl="0">
                <a:lnSpc>
                  <a:spcPct val="129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just" rtl="0">
                <a:lnSpc>
                  <a:spcPct val="129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89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9267" y="3475850"/>
            <a:ext cx="3409106" cy="170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979344" y="5229040"/>
            <a:ext cx="3491214" cy="17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7901" y="4104484"/>
            <a:ext cx="2151838" cy="215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09917" y="4108486"/>
            <a:ext cx="2241108" cy="224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39826" y="4546409"/>
            <a:ext cx="1267988" cy="126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70175" y="4589763"/>
            <a:ext cx="1320590" cy="13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4853" y="9351245"/>
            <a:ext cx="1099161" cy="59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10">
            <a:alphaModFix/>
          </a:blip>
          <a:srcRect t="87" b="86"/>
          <a:stretch/>
        </p:blipFill>
        <p:spPr>
          <a:xfrm>
            <a:off x="1896342" y="9351245"/>
            <a:ext cx="692998" cy="69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79649" y="3438947"/>
            <a:ext cx="3409106" cy="170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908283" y="4158569"/>
            <a:ext cx="2151838" cy="215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350208" y="4600495"/>
            <a:ext cx="1267988" cy="126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7979344" y="2209617"/>
            <a:ext cx="3928940" cy="189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Desenvolvimento</a:t>
            </a:r>
            <a:r>
              <a:rPr lang="en-US" sz="2000" b="0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sistemas</a:t>
            </a:r>
            <a:r>
              <a:rPr lang="en-US" sz="2000" b="0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com </a:t>
            </a:r>
            <a:r>
              <a:rPr lang="en-US" sz="2000" b="0" i="0" u="none" strike="noStrike" cap="none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painéis</a:t>
            </a:r>
            <a:r>
              <a:rPr lang="en-US" sz="2000" b="0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independents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99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Desenvolvimento</a:t>
            </a:r>
            <a:r>
              <a:rPr lang="en-US" sz="2000" b="0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sistemas</a:t>
            </a:r>
            <a:r>
              <a:rPr lang="en-US" sz="2000" b="0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setoriais</a:t>
            </a:r>
            <a:r>
              <a:rPr lang="en-US" sz="2000" b="0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gerando</a:t>
            </a:r>
            <a:r>
              <a:rPr lang="en-US" sz="2000" b="0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dados e </a:t>
            </a:r>
            <a:r>
              <a:rPr lang="en-US" sz="2000" b="0" i="0" u="none" strike="noStrike" cap="none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análise</a:t>
            </a:r>
            <a:r>
              <a:rPr lang="en-US" sz="2000" b="0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independente</a:t>
            </a:r>
            <a:r>
              <a:rPr lang="en-US" sz="2000" b="0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dos </a:t>
            </a:r>
            <a:r>
              <a:rPr lang="en-US" sz="2000" b="0" i="0" u="none" strike="noStrike" cap="none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setores</a:t>
            </a:r>
            <a:r>
              <a:rPr lang="en-US" sz="2000" b="0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29" y="-6724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853" y="9351245"/>
            <a:ext cx="1099161" cy="59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5">
            <a:alphaModFix/>
          </a:blip>
          <a:srcRect t="87" b="86"/>
          <a:stretch/>
        </p:blipFill>
        <p:spPr>
          <a:xfrm>
            <a:off x="1896342" y="9351245"/>
            <a:ext cx="692998" cy="69556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7116394" y="729449"/>
            <a:ext cx="9760343" cy="7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0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7442D8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95349" y="3496653"/>
            <a:ext cx="5504697" cy="550469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12343067" y="5344673"/>
            <a:ext cx="52092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24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D0C9B"/>
                </a:solidFill>
                <a:latin typeface="Calibri"/>
                <a:ea typeface="Calibri"/>
                <a:cs typeface="Calibri"/>
                <a:sym typeface="Calibri"/>
              </a:rPr>
              <a:t>Transparência</a:t>
            </a:r>
            <a:r>
              <a:rPr lang="en-US" sz="2400" b="0" i="0" u="none" strike="noStrike" cap="none">
                <a:solidFill>
                  <a:srgbClr val="5D0C9B"/>
                </a:solidFill>
                <a:latin typeface="Calibri"/>
                <a:ea typeface="Calibri"/>
                <a:cs typeface="Calibri"/>
                <a:sym typeface="Calibri"/>
              </a:rPr>
              <a:t> nas informações e acesso aos dados, para a população em geral</a:t>
            </a:r>
            <a:endParaRPr sz="2400" b="0" i="0" u="none" strike="noStrike" cap="none">
              <a:solidFill>
                <a:srgbClr val="5D0C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5426" y="3564271"/>
            <a:ext cx="5369462" cy="5369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5"/>
          <p:cNvGrpSpPr/>
          <p:nvPr/>
        </p:nvGrpSpPr>
        <p:grpSpPr>
          <a:xfrm>
            <a:off x="1464625" y="4188907"/>
            <a:ext cx="4292325" cy="4106358"/>
            <a:chOff x="-14515" y="-155316"/>
            <a:chExt cx="5723100" cy="5475144"/>
          </a:xfrm>
        </p:grpSpPr>
        <p:grpSp>
          <p:nvGrpSpPr>
            <p:cNvPr id="126" name="Google Shape;126;p15"/>
            <p:cNvGrpSpPr/>
            <p:nvPr/>
          </p:nvGrpSpPr>
          <p:grpSpPr>
            <a:xfrm>
              <a:off x="0" y="-155316"/>
              <a:ext cx="3313416" cy="3468732"/>
              <a:chOff x="0" y="-38100"/>
              <a:chExt cx="812800" cy="850900"/>
            </a:xfrm>
          </p:grpSpPr>
          <p:sp>
            <p:nvSpPr>
              <p:cNvPr id="127" name="Google Shape;127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" name="Google Shape;129;p15"/>
            <p:cNvSpPr txBox="1"/>
            <p:nvPr/>
          </p:nvSpPr>
          <p:spPr>
            <a:xfrm>
              <a:off x="-14515" y="190128"/>
              <a:ext cx="5723100" cy="51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874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5D0C9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Integrar as informações </a:t>
              </a:r>
              <a:r>
                <a:rPr lang="en-US" sz="2400" b="0" i="0" u="none" strike="noStrike" cap="none">
                  <a:solidFill>
                    <a:srgbClr val="5D0C9B"/>
                  </a:solidFill>
                  <a:latin typeface="Calibri"/>
                  <a:ea typeface="Calibri"/>
                  <a:cs typeface="Calibri"/>
                  <a:sym typeface="Calibri"/>
                </a:rPr>
                <a:t>estratégicas</a:t>
              </a:r>
              <a:r>
                <a:rPr lang="en-US" sz="2400" b="1" i="0" u="none" strike="noStrike" cap="none">
                  <a:solidFill>
                    <a:srgbClr val="5D0C9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das diferentes áreas e níveis da Secretaria de Estado da Saúde Pública – SESAP. </a:t>
              </a:r>
              <a:endParaRPr/>
            </a:p>
            <a:p>
              <a:pPr marL="0" marR="0" lvl="0" indent="0" algn="ctr" rtl="0">
                <a:lnSpc>
                  <a:spcPct val="180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9" b="1" i="0" u="none" strike="noStrike" cap="none">
                <a:solidFill>
                  <a:srgbClr val="5D0C9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30" name="Google Shape;13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62559" y="3669365"/>
            <a:ext cx="5385119" cy="538511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5"/>
          <p:cNvSpPr txBox="1"/>
          <p:nvPr/>
        </p:nvSpPr>
        <p:spPr>
          <a:xfrm>
            <a:off x="7116394" y="4677341"/>
            <a:ext cx="44253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5D0C9B"/>
                </a:solidFill>
                <a:latin typeface="Calibri"/>
                <a:ea typeface="Calibri"/>
                <a:cs typeface="Calibri"/>
                <a:sym typeface="Calibri"/>
              </a:rPr>
              <a:t>Apontar informações oportunas e relevantes para o processo de tomada de decisão da gestão.</a:t>
            </a:r>
            <a:endParaRPr/>
          </a:p>
          <a:p>
            <a:pPr marL="0" marR="0" lvl="0" indent="0" algn="ctr" rtl="0">
              <a:lnSpc>
                <a:spcPct val="17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5D0C9B"/>
                </a:solidFill>
                <a:latin typeface="Calibri"/>
                <a:ea typeface="Calibri"/>
                <a:cs typeface="Calibri"/>
                <a:sym typeface="Calibri"/>
              </a:rPr>
              <a:t>Cruzamento e análise de dados,</a:t>
            </a:r>
            <a:endParaRPr/>
          </a:p>
          <a:p>
            <a:pPr marL="0" marR="0" lvl="0" indent="0" algn="ctr" rtl="0">
              <a:lnSpc>
                <a:spcPct val="17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5D0C9B"/>
                </a:solidFill>
                <a:latin typeface="Calibri"/>
                <a:ea typeface="Calibri"/>
                <a:cs typeface="Calibri"/>
                <a:sym typeface="Calibri"/>
              </a:rPr>
              <a:t>BIG DATA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0382" y="4437951"/>
            <a:ext cx="3409106" cy="170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556591" y="6191141"/>
            <a:ext cx="3491214" cy="17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5147" y="5066585"/>
            <a:ext cx="2151838" cy="215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87163" y="5070587"/>
            <a:ext cx="2241108" cy="224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70627" y="4472027"/>
            <a:ext cx="3340953" cy="167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473065" y="5103042"/>
            <a:ext cx="2136077" cy="213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7072" y="5508510"/>
            <a:ext cx="1267988" cy="126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47422" y="5551864"/>
            <a:ext cx="1320590" cy="13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913170" y="5555086"/>
            <a:ext cx="1258700" cy="12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 txBox="1"/>
          <p:nvPr/>
        </p:nvSpPr>
        <p:spPr>
          <a:xfrm>
            <a:off x="3776309" y="7735692"/>
            <a:ext cx="4410855" cy="89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Formação</a:t>
            </a:r>
            <a:r>
              <a:rPr lang="en-US" sz="2400" b="0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de Grupo de </a:t>
            </a:r>
            <a:r>
              <a:rPr lang="en-US" sz="2400" b="0" i="0" u="none" strike="noStrike" cap="none" dirty="0" err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Trabalho</a:t>
            </a:r>
            <a:r>
              <a:rPr lang="en-US" sz="2400" b="0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strike="noStrike" cap="none" dirty="0" err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Núcleo</a:t>
            </a:r>
            <a:r>
              <a:rPr lang="en-US" sz="2400" b="0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Dirigente</a:t>
            </a:r>
            <a:r>
              <a:rPr lang="en-US" sz="2400" b="0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+ DPLAN + ASCOM + UGTSIC</a:t>
            </a:r>
            <a:endParaRPr dirty="0"/>
          </a:p>
        </p:txBody>
      </p:sp>
      <p:sp>
        <p:nvSpPr>
          <p:cNvPr id="147" name="Google Shape;147;p16"/>
          <p:cNvSpPr txBox="1"/>
          <p:nvPr/>
        </p:nvSpPr>
        <p:spPr>
          <a:xfrm>
            <a:off x="7175814" y="3252210"/>
            <a:ext cx="4737356" cy="59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Apoio</a:t>
            </a:r>
            <a:r>
              <a:rPr lang="en-US" sz="2400" b="0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do CIEGES/CONASS </a:t>
            </a:r>
            <a:r>
              <a:rPr lang="en-US" sz="2400" b="0" i="0" u="none" strike="noStrike" cap="none" dirty="0" err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Oficina</a:t>
            </a:r>
            <a:r>
              <a:rPr lang="en-US" sz="2400" b="0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dias</a:t>
            </a:r>
            <a:r>
              <a:rPr lang="en-US" sz="2400" b="0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06 e 07/02/2023</a:t>
            </a:r>
            <a:endParaRPr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11431521" y="7870134"/>
            <a:ext cx="3955122" cy="89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Reuniões</a:t>
            </a:r>
            <a:r>
              <a:rPr lang="en-US" sz="2400" b="0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dirty="0" err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alinhamento</a:t>
            </a:r>
            <a:r>
              <a:rPr lang="en-US" sz="2400" b="0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com as </a:t>
            </a:r>
            <a:r>
              <a:rPr lang="en-US" sz="2400" b="0" i="0" u="none" strike="noStrike" cap="none" dirty="0" err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áreas</a:t>
            </a:r>
            <a:r>
              <a:rPr lang="en-US" sz="2400" b="0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técnicas</a:t>
            </a:r>
            <a:endParaRPr sz="2400" b="0" i="0" u="none" strike="noStrike" cap="none" dirty="0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11">
            <a:alphaModFix/>
          </a:blip>
          <a:srcRect t="87" b="86"/>
          <a:stretch/>
        </p:blipFill>
        <p:spPr>
          <a:xfrm>
            <a:off x="1896342" y="9351245"/>
            <a:ext cx="692998" cy="69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4853" y="9351245"/>
            <a:ext cx="1099161" cy="59954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/>
          <p:nvPr/>
        </p:nvSpPr>
        <p:spPr>
          <a:xfrm>
            <a:off x="6400800" y="610830"/>
            <a:ext cx="11435741" cy="110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442D8"/>
                </a:solidFill>
                <a:latin typeface="Calibri"/>
                <a:ea typeface="Calibri"/>
                <a:cs typeface="Calibri"/>
                <a:sym typeface="Calibri"/>
              </a:rPr>
              <a:t>METODOLOGIA: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7442D8"/>
                </a:solidFill>
                <a:latin typeface="Calibri"/>
                <a:ea typeface="Calibri"/>
                <a:cs typeface="Calibri"/>
                <a:sym typeface="Calibri"/>
              </a:rPr>
              <a:t>Caminhos que estamos trilhando...</a:t>
            </a:r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104C88-D4A0-6C81-986C-8B2FFD053ADF}"/>
              </a:ext>
            </a:extLst>
          </p:cNvPr>
          <p:cNvSpPr txBox="1"/>
          <p:nvPr/>
        </p:nvSpPr>
        <p:spPr>
          <a:xfrm>
            <a:off x="7126985" y="3986861"/>
            <a:ext cx="77463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3F3151"/>
                </a:solidFill>
                <a:latin typeface="Calibri"/>
                <a:ea typeface="Calibri"/>
                <a:cs typeface="Calibri"/>
              </a:rPr>
              <a:t>Reuniões de acompanhamento (Pontos de controle)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853" y="9351245"/>
            <a:ext cx="1099161" cy="59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 rotWithShape="1">
          <a:blip r:embed="rId5">
            <a:alphaModFix/>
          </a:blip>
          <a:srcRect t="87" b="86"/>
          <a:stretch/>
        </p:blipFill>
        <p:spPr>
          <a:xfrm>
            <a:off x="1896342" y="9351245"/>
            <a:ext cx="692998" cy="69556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/>
          <p:nvPr/>
        </p:nvSpPr>
        <p:spPr>
          <a:xfrm>
            <a:off x="0" y="6412929"/>
            <a:ext cx="21184644" cy="9525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3865" y="6272274"/>
            <a:ext cx="300359" cy="30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16819" y="3714367"/>
            <a:ext cx="1661255" cy="166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/>
          <p:nvPr/>
        </p:nvSpPr>
        <p:spPr>
          <a:xfrm>
            <a:off x="7837922" y="5375622"/>
            <a:ext cx="9525" cy="896652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2505" y="6272274"/>
            <a:ext cx="300359" cy="30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05934" y="3714367"/>
            <a:ext cx="1661255" cy="166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/>
          <p:nvPr/>
        </p:nvSpPr>
        <p:spPr>
          <a:xfrm>
            <a:off x="10636561" y="5375622"/>
            <a:ext cx="9525" cy="896652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91144" y="6272274"/>
            <a:ext cx="300359" cy="30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609336" y="3714367"/>
            <a:ext cx="1661255" cy="166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/>
          <p:nvPr/>
        </p:nvSpPr>
        <p:spPr>
          <a:xfrm>
            <a:off x="13435201" y="5375622"/>
            <a:ext cx="9525" cy="896652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89784" y="6272274"/>
            <a:ext cx="300359" cy="30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31614" y="3714367"/>
            <a:ext cx="1661255" cy="166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/>
          <p:nvPr/>
        </p:nvSpPr>
        <p:spPr>
          <a:xfrm>
            <a:off x="5039282" y="5375622"/>
            <a:ext cx="9525" cy="896652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38648" y="3981519"/>
            <a:ext cx="1047187" cy="104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49301" y="4018269"/>
            <a:ext cx="977241" cy="97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11747" y="3985543"/>
            <a:ext cx="1063917" cy="108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2943564" y="3966155"/>
            <a:ext cx="1064197" cy="107791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/>
          <p:nvPr/>
        </p:nvSpPr>
        <p:spPr>
          <a:xfrm>
            <a:off x="6405535" y="479460"/>
            <a:ext cx="11009338" cy="157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442D8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7442D8"/>
                </a:solidFill>
                <a:latin typeface="Calibri"/>
                <a:ea typeface="Calibri"/>
                <a:cs typeface="Calibri"/>
                <a:sym typeface="Calibri"/>
              </a:rPr>
              <a:t>Onde Estamos...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3786495" y="7197381"/>
            <a:ext cx="2237401" cy="166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Configuração</a:t>
            </a:r>
            <a:r>
              <a:rPr lang="en-US" sz="2400" b="0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da Sala de </a:t>
            </a:r>
            <a:r>
              <a:rPr lang="en-US" sz="2400" b="0" i="0" u="none" strike="noStrike" cap="none" dirty="0" err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Informações</a:t>
            </a:r>
            <a:r>
              <a:rPr lang="en-US" sz="2400" b="0" i="0" u="none" strike="noStrike" cap="none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Estratégicas</a:t>
            </a:r>
            <a:endParaRPr sz="2400" b="0" i="0" u="none" strike="noStrike" cap="none" dirty="0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6728746" y="7144041"/>
            <a:ext cx="2237401" cy="173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Alguns indicadores já definidos em conjunto com as áreas técnicas</a:t>
            </a:r>
            <a:endParaRPr sz="2400" b="0" i="0" u="none" strike="noStrike" cap="none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9672803" y="7144041"/>
            <a:ext cx="2237401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Proposta de identidade visual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12735716" y="7144041"/>
            <a:ext cx="223740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Reuniões de alinhamento com as áreas técnicas</a:t>
            </a:r>
            <a:endParaRPr sz="2400" b="0" i="0" u="none" strike="noStrike" cap="none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854" y="8789025"/>
            <a:ext cx="2129896" cy="116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 rotWithShape="1">
          <a:blip r:embed="rId5">
            <a:alphaModFix/>
          </a:blip>
          <a:srcRect t="87" b="86"/>
          <a:stretch/>
        </p:blipFill>
        <p:spPr>
          <a:xfrm>
            <a:off x="3133287" y="8789025"/>
            <a:ext cx="1143945" cy="114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8"/>
          <p:cNvPicPr preferRelativeResize="0"/>
          <p:nvPr/>
        </p:nvPicPr>
        <p:blipFill rotWithShape="1">
          <a:blip r:embed="rId6">
            <a:alphaModFix/>
          </a:blip>
          <a:srcRect l="1997" r="776"/>
          <a:stretch/>
        </p:blipFill>
        <p:spPr>
          <a:xfrm>
            <a:off x="6182355" y="422300"/>
            <a:ext cx="10105703" cy="966940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8"/>
          <p:cNvSpPr txBox="1"/>
          <p:nvPr/>
        </p:nvSpPr>
        <p:spPr>
          <a:xfrm>
            <a:off x="354075" y="2759547"/>
            <a:ext cx="5529583" cy="1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Layout da Sala de Informações estratégicas em Saúde </a:t>
            </a:r>
            <a:endParaRPr/>
          </a:p>
          <a:p>
            <a:pPr marL="0" marR="0" lvl="0" indent="0" algn="ctr" rtl="0">
              <a:lnSpc>
                <a:spcPct val="1044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44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368495" y="3671626"/>
            <a:ext cx="5529583" cy="126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0" b="1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Link</a:t>
            </a:r>
            <a:r>
              <a:rPr lang="en-US" sz="179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: https://www.figma.com/proto/ntmz74VX5Jh8dxPmZGDTE0/SESAP-Telas-Iniciais?type=design&amp;node-id=129-264&amp;scaling=min-zoom&amp;page-id=0%3A1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854" y="8789025"/>
            <a:ext cx="2129896" cy="116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 rotWithShape="1">
          <a:blip r:embed="rId5">
            <a:alphaModFix/>
          </a:blip>
          <a:srcRect t="87" b="86"/>
          <a:stretch/>
        </p:blipFill>
        <p:spPr>
          <a:xfrm>
            <a:off x="3133287" y="8789025"/>
            <a:ext cx="1143945" cy="114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 rotWithShape="1">
          <a:blip r:embed="rId6">
            <a:alphaModFix/>
          </a:blip>
          <a:srcRect r="673"/>
          <a:stretch/>
        </p:blipFill>
        <p:spPr>
          <a:xfrm>
            <a:off x="7301132" y="635747"/>
            <a:ext cx="9181068" cy="862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/>
          <p:cNvSpPr txBox="1"/>
          <p:nvPr/>
        </p:nvSpPr>
        <p:spPr>
          <a:xfrm>
            <a:off x="354075" y="2759547"/>
            <a:ext cx="5529583" cy="222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Layout da Sala de Informações estratégicas em Saúde</a:t>
            </a:r>
            <a:endParaRPr sz="24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4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lnSpc>
                <a:spcPct val="104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Aba da Atenção Especializada</a:t>
            </a:r>
            <a:endParaRPr sz="24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854" y="8789025"/>
            <a:ext cx="2129896" cy="116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 rotWithShape="1">
          <a:blip r:embed="rId5">
            <a:alphaModFix/>
          </a:blip>
          <a:srcRect t="87" b="86"/>
          <a:stretch/>
        </p:blipFill>
        <p:spPr>
          <a:xfrm>
            <a:off x="3133287" y="8789025"/>
            <a:ext cx="1143945" cy="114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49427" y="392996"/>
            <a:ext cx="9509873" cy="886530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 txBox="1"/>
          <p:nvPr/>
        </p:nvSpPr>
        <p:spPr>
          <a:xfrm>
            <a:off x="354075" y="2759547"/>
            <a:ext cx="5529583" cy="222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Layout da Sala de Informações estratégicas em Saúde </a:t>
            </a:r>
            <a:endParaRPr/>
          </a:p>
          <a:p>
            <a:pPr marL="0" marR="0" lvl="0" indent="0" algn="ctr" rtl="0">
              <a:lnSpc>
                <a:spcPct val="1044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4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Aba das Redes de Atenção</a:t>
            </a:r>
            <a:endParaRPr sz="24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854" y="8789025"/>
            <a:ext cx="2129896" cy="116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5">
            <a:alphaModFix/>
          </a:blip>
          <a:srcRect t="87" b="86"/>
          <a:stretch/>
        </p:blipFill>
        <p:spPr>
          <a:xfrm>
            <a:off x="3133287" y="8789025"/>
            <a:ext cx="1143945" cy="114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8831" y="3920038"/>
            <a:ext cx="3377888" cy="226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7">
            <a:alphaModFix/>
          </a:blip>
          <a:srcRect t="261" b="262"/>
          <a:stretch/>
        </p:blipFill>
        <p:spPr>
          <a:xfrm>
            <a:off x="6350383" y="1028700"/>
            <a:ext cx="11573602" cy="778331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/>
          <p:nvPr/>
        </p:nvSpPr>
        <p:spPr>
          <a:xfrm>
            <a:off x="354075" y="2759547"/>
            <a:ext cx="5529583" cy="1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Notifica RN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431</Words>
  <Application>Microsoft Office PowerPoint</Application>
  <PresentationFormat>Personalizar</PresentationFormat>
  <Paragraphs>74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Arimo</vt:lpstr>
      <vt:lpstr>Calibri</vt:lpstr>
      <vt:lpstr>Open Sans</vt:lpstr>
      <vt:lpstr>Montserrat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Douglas Albino</cp:lastModifiedBy>
  <cp:revision>2</cp:revision>
  <dcterms:modified xsi:type="dcterms:W3CDTF">2023-05-11T04:40:53Z</dcterms:modified>
</cp:coreProperties>
</file>