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0">
          <p15:clr>
            <a:srgbClr val="9AA0A6"/>
          </p15:clr>
        </p15:guide>
        <p15:guide id="2" orient="horz" pos="3803">
          <p15:clr>
            <a:srgbClr val="9AA0A6"/>
          </p15:clr>
        </p15:guide>
        <p15:guide id="3" orient="horz" pos="1957">
          <p15:clr>
            <a:srgbClr val="FF0000"/>
          </p15:clr>
        </p15:guide>
        <p15:guide id="4" orient="horz" pos="1618">
          <p15:clr>
            <a:srgbClr val="9AA0A6"/>
          </p15:clr>
        </p15:guide>
        <p15:guide id="5" orient="horz" pos="3465">
          <p15:clr>
            <a:srgbClr val="FF0000"/>
          </p15:clr>
        </p15:guide>
        <p15:guide id="6" orient="horz" pos="6036">
          <p15:clr>
            <a:srgbClr val="9AA0A6"/>
          </p15:clr>
        </p15:guide>
        <p15:guide id="7" orient="horz" pos="1460">
          <p15:clr>
            <a:srgbClr val="9AA0A6"/>
          </p15:clr>
        </p15:guide>
        <p15:guide id="8" pos="2381">
          <p15:clr>
            <a:srgbClr val="9AA0A6"/>
          </p15:clr>
        </p15:guide>
        <p15:guide id="9" pos="3729">
          <p15:clr>
            <a:srgbClr val="747775"/>
          </p15:clr>
        </p15:guide>
        <p15:guide id="10" orient="horz" pos="4872">
          <p15:clr>
            <a:srgbClr val="747775"/>
          </p15:clr>
        </p15:guide>
        <p15:guide id="11" orient="horz" pos="441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B05562-4B40-4A26-8BF2-B814784FD2EF}">
  <a:tblStyle styleId="{D4B05562-4B40-4A26-8BF2-B814784FD2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F538FA6-50D4-4555-A0EF-14E3AC356D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1FC275A-E30E-48B8-AEFB-88A7DE816FE6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0" orient="horz"/>
        <p:guide pos="3803" orient="horz"/>
        <p:guide pos="1957" orient="horz"/>
        <p:guide pos="1618" orient="horz"/>
        <p:guide pos="3465" orient="horz"/>
        <p:guide pos="6036" orient="horz"/>
        <p:guide pos="1460" orient="horz"/>
        <p:guide pos="2381"/>
        <p:guide pos="3729"/>
        <p:guide pos="4872" orient="horz"/>
        <p:guide pos="44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b64e90692_1_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b64e9069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1e716edb6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1e716ed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3063dd301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3063dd3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74ce49b2e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74ce49b2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a0731f89f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a0731f8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31d1b401a_1_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31d1b401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ccd2b38cb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ccd2b38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79b763c98_0_5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79b763c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b155888d5_2_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b155888d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b155888d5_2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db155888d5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b155888d5_2_8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db155888d5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3d001725a_0_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f3d00172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6025" y="533738"/>
            <a:ext cx="1774802" cy="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888" y="537163"/>
            <a:ext cx="669600" cy="6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540000" y="2612800"/>
            <a:ext cx="6480000" cy="3426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Gerência de Influenza e Doenças Respiratórias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0" y="537175"/>
            <a:ext cx="2134800" cy="6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5088900" y="2612800"/>
            <a:ext cx="1931100" cy="3426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40000" y="1293050"/>
            <a:ext cx="500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66666"/>
                </a:solidFill>
              </a:rPr>
              <a:t>Boletim Epidemiológico</a:t>
            </a:r>
            <a:endParaRPr sz="3200">
              <a:solidFill>
                <a:srgbClr val="666666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0000" y="-11054350"/>
            <a:ext cx="6480000" cy="282000"/>
          </a:xfrm>
          <a:prstGeom prst="rect">
            <a:avLst/>
          </a:prstGeom>
          <a:solidFill>
            <a:srgbClr val="4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28850" y="1788050"/>
            <a:ext cx="32400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rgbClr val="004F9F"/>
                </a:solidFill>
              </a:rPr>
              <a:t>COVID-19</a:t>
            </a:r>
            <a:endParaRPr b="1" sz="5100">
              <a:solidFill>
                <a:srgbClr val="004F9F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348000" y="1647150"/>
            <a:ext cx="664800" cy="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6348025" y="1889999"/>
            <a:ext cx="664800" cy="5664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623700" y="1864260"/>
            <a:ext cx="174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Semana</a:t>
            </a:r>
            <a:endParaRPr sz="1900">
              <a:solidFill>
                <a:srgbClr val="666666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Epidemiológica</a:t>
            </a:r>
            <a:endParaRPr sz="1900">
              <a:solidFill>
                <a:srgbClr val="666666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1191">
          <p15:clr>
            <a:srgbClr val="FA7B17"/>
          </p15:clr>
        </p15:guide>
        <p15:guide id="5" orient="horz" pos="2098">
          <p15:clr>
            <a:srgbClr val="FA7B17"/>
          </p15:clr>
        </p15:guide>
        <p15:guide id="6" orient="horz" pos="34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 com títul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  <p15:guide id="5" orient="horz" pos="9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1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vid19.who.int/" TargetMode="External"/><Relationship Id="rId4" Type="http://schemas.openxmlformats.org/officeDocument/2006/relationships/hyperlink" Target="https://covid.saude.gov.br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cievs@saude.ms.gov.br" TargetMode="External"/><Relationship Id="rId4" Type="http://schemas.openxmlformats.org/officeDocument/2006/relationships/hyperlink" Target="mailto:cievs.ms@hotmail.com" TargetMode="External"/><Relationship Id="rId5" Type="http://schemas.openxmlformats.org/officeDocument/2006/relationships/hyperlink" Target="http://mais.saude.ms.gov.b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hyperlink" Target="https://portalsinan.saude.gov.br/calendario-epidemiologico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4294967295"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</a:rPr>
              <a:t>01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36" name="Google Shape;36;p5"/>
          <p:cNvGraphicFramePr/>
          <p:nvPr/>
        </p:nvGraphicFramePr>
        <p:xfrm>
          <a:off x="482766" y="3253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Mundo e Brasil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" name="Google Shape;37;p5"/>
          <p:cNvSpPr txBox="1"/>
          <p:nvPr/>
        </p:nvSpPr>
        <p:spPr>
          <a:xfrm>
            <a:off x="540000" y="9581945"/>
            <a:ext cx="241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OMS, Ministério da Saúde e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8180025" y="8701117"/>
            <a:ext cx="4194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à devido instabilidade do sistema de informação oficial do Ministério da Saúde - E-SUS VE, os municípios apresentaram dificuldade no acesso para inserir e encerrar seus casos. Tão logo a situação seja regularizada os dados serão atualizados.   </a:t>
            </a:r>
            <a:endParaRPr sz="800">
              <a:solidFill>
                <a:srgbClr val="BD0026"/>
              </a:solidFill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8180015" y="6037700"/>
            <a:ext cx="5731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*Total de casos encerrados durante a última semana, incluindo notificações antigas pendentes de encerramento.</a:t>
            </a:r>
            <a:endParaRPr sz="800">
              <a:solidFill>
                <a:srgbClr val="BD002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Para cenário epidemiológico atual, consultar gráfico na página 2.</a:t>
            </a:r>
            <a:endParaRPr sz="800">
              <a:solidFill>
                <a:srgbClr val="BD0026"/>
              </a:solidFill>
            </a:endParaRPr>
          </a:p>
        </p:txBody>
      </p:sp>
      <p:graphicFrame>
        <p:nvGraphicFramePr>
          <p:cNvPr id="40" name="Google Shape;40;p5"/>
          <p:cNvGraphicFramePr/>
          <p:nvPr/>
        </p:nvGraphicFramePr>
        <p:xfrm>
          <a:off x="482766" y="6378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Google Shape;41;p5"/>
          <p:cNvGraphicFramePr/>
          <p:nvPr/>
        </p:nvGraphicFramePr>
        <p:xfrm>
          <a:off x="587603" y="534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777.112.363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39.073.544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7.079.587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714.597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2" name="Google Shape;42;p5"/>
          <p:cNvSpPr txBox="1"/>
          <p:nvPr/>
        </p:nvSpPr>
        <p:spPr>
          <a:xfrm>
            <a:off x="8060075" y="3336500"/>
            <a:ext cx="24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https://covid19.who.int/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https://covid.saude.gov.br/</a:t>
            </a:r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6241275" y="1446204"/>
            <a:ext cx="88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F9F"/>
                </a:solidFill>
              </a:rPr>
              <a:t>2025</a:t>
            </a:r>
            <a:endParaRPr b="1" sz="2400">
              <a:solidFill>
                <a:srgbClr val="004F9F"/>
              </a:solidFill>
            </a:endParaRPr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6152" y="378489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820" y="378307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8527" y="6906551"/>
            <a:ext cx="1440000" cy="144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" name="Google Shape;47;p5"/>
          <p:cNvGraphicFramePr/>
          <p:nvPr/>
        </p:nvGraphicFramePr>
        <p:xfrm>
          <a:off x="663816" y="8455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636.589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11.317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1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8" name="Google Shape;48;p5"/>
          <p:cNvSpPr txBox="1"/>
          <p:nvPr/>
        </p:nvSpPr>
        <p:spPr>
          <a:xfrm>
            <a:off x="8119853" y="9386944"/>
            <a:ext cx="4194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devido a instabilidade na funcionalidade da API do SIVEP Gripe e e-SUS Notifica, não foi possível gerar os dados para atualização e elaboração do Boletim Epidemiológico COVID-19, sendo assim, repetimos os dados da semana passada na Planilha de envio de dados de COVID-19.</a:t>
            </a:r>
            <a:endParaRPr sz="800">
              <a:solidFill>
                <a:srgbClr val="BD0026"/>
              </a:solidFill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92263" y="5759563"/>
            <a:ext cx="6629116" cy="37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46" name="Google Shape;146;p14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Mapeamento Genômico de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p14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LACEN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até 26/12/2024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48" name="Google Shape;148;p14"/>
          <p:cNvGraphicFramePr/>
          <p:nvPr/>
        </p:nvGraphicFramePr>
        <p:xfrm>
          <a:off x="9972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371400"/>
                <a:gridCol w="451275"/>
                <a:gridCol w="1349300"/>
              </a:tblGrid>
              <a:tr h="2188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Variante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6C6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Delta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Gama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0A6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Ômicron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49" name="Google Shape;149;p14"/>
          <p:cNvGraphicFramePr/>
          <p:nvPr/>
        </p:nvGraphicFramePr>
        <p:xfrm>
          <a:off x="29418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371400"/>
                <a:gridCol w="583825"/>
                <a:gridCol w="1276400"/>
                <a:gridCol w="361750"/>
                <a:gridCol w="230822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Sequenciamentos por município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sequenciamento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61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B9BB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 a 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286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5" y="1148625"/>
            <a:ext cx="6890650" cy="66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56" name="Google Shape;156;p15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7" name="Google Shape;157;p15"/>
          <p:cNvSpPr txBox="1"/>
          <p:nvPr/>
        </p:nvSpPr>
        <p:spPr>
          <a:xfrm>
            <a:off x="540000" y="9239050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em 30/12/2024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monovalente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540000" y="5285078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em Mato Grosso do Sul por faixa etária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-1727900" y="8632950"/>
            <a:ext cx="1357500" cy="948900"/>
          </a:xfrm>
          <a:prstGeom prst="rect">
            <a:avLst/>
          </a:prstGeom>
          <a:solidFill>
            <a:srgbClr val="E62F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Data da última atualização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61" name="Google Shape;161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5" y="1873238"/>
            <a:ext cx="6538048" cy="33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75" y="5717973"/>
            <a:ext cx="6538048" cy="335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68" name="Google Shape;168;p16"/>
          <p:cNvGraphicFramePr/>
          <p:nvPr/>
        </p:nvGraphicFramePr>
        <p:xfrm>
          <a:off x="543591" y="7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2750"/>
                <a:gridCol w="60800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Avenida do Poeta Manoel de Barros, Bloco VII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79.031-902 -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69" name="Google Shape;169;p16"/>
          <p:cNvGraphicFramePr/>
          <p:nvPr/>
        </p:nvGraphicFramePr>
        <p:xfrm>
          <a:off x="543600" y="6080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 de Arruda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Ferreira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Estadual 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Ana Paula Rezende de Oliveira Goldfinger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Gerente de Influenza e Doenças Respiratórias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Almeida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Antonio Felipe Monge Pascual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Frederico Jorge Pontes de Moraes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Grazielli Rocha Romera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Lucienne Gamarra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Naira Rocha Chaves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Valdir Castanho Escandolhero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Viviane Campos Ametlla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0" name="Google Shape;170;p16"/>
          <p:cNvGraphicFramePr/>
          <p:nvPr/>
        </p:nvGraphicFramePr>
        <p:xfrm>
          <a:off x="543600" y="53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2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Visite o painel interativo COVID-19 de Mato Grosso do Sul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sng">
                          <a:solidFill>
                            <a:srgbClr val="FFFF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http://mais.saude.ms.gov.br/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55" name="Google Shape;55;p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" name="Google Shape;56;p6"/>
          <p:cNvSpPr txBox="1"/>
          <p:nvPr/>
        </p:nvSpPr>
        <p:spPr>
          <a:xfrm>
            <a:off x="540000" y="8093201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57" name="Google Shape;57;p6"/>
          <p:cNvGraphicFramePr/>
          <p:nvPr/>
        </p:nvGraphicFramePr>
        <p:xfrm>
          <a:off x="54000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2089425"/>
                <a:gridCol w="948600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2020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133.761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4.761,2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2.397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85,3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Google Shape;58;p6"/>
          <p:cNvGraphicFramePr/>
          <p:nvPr/>
        </p:nvGraphicFramePr>
        <p:xfrm>
          <a:off x="3981975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2089425"/>
                <a:gridCol w="948600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2021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246.644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8.687,1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7.358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3,0%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Google Shape;59;p6"/>
          <p:cNvGraphicFramePr/>
          <p:nvPr/>
        </p:nvGraphicFramePr>
        <p:xfrm>
          <a:off x="540000" y="4810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2089425"/>
                <a:gridCol w="948600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2022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212.804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7.719,5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1.207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43,8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Google Shape;60;p6"/>
          <p:cNvGraphicFramePr/>
          <p:nvPr/>
        </p:nvGraphicFramePr>
        <p:xfrm>
          <a:off x="3981975" y="4810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2089425"/>
                <a:gridCol w="948600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FFFFFF"/>
                          </a:solidFill>
                        </a:rPr>
                        <a:t>2023</a:t>
                      </a:r>
                      <a:endParaRPr b="1"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29.277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1.062,0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219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7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6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666666"/>
                          </a:solidFill>
                        </a:rPr>
                        <a:t>7,9</a:t>
                      </a:r>
                      <a:endParaRPr sz="16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66" name="Google Shape;66;p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Evolução dos Casos Confirmados e 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" name="Google Shape;67;p7"/>
          <p:cNvSpPr txBox="1"/>
          <p:nvPr/>
        </p:nvSpPr>
        <p:spPr>
          <a:xfrm>
            <a:off x="515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Casos confirmados por semana epidemiológica de notificação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540000" y="586725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Óbitos por semana epidemiológica de ocorrência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40025" y="514642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</a:t>
            </a:r>
            <a:r>
              <a:rPr lang="pt-BR" sz="800">
                <a:solidFill>
                  <a:srgbClr val="666666"/>
                </a:solidFill>
              </a:rPr>
              <a:t>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</a:t>
            </a:r>
            <a:r>
              <a:rPr lang="pt-BR" sz="800">
                <a:solidFill>
                  <a:srgbClr val="666666"/>
                </a:solidFill>
              </a:rPr>
              <a:t>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539988" y="9467456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71" name="Google Shape;71;p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50" y="1872901"/>
            <a:ext cx="6525952" cy="314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63" y="6438451"/>
            <a:ext cx="6530065" cy="3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78" name="Google Shape;78;p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Casos Confirmados Novos</a:t>
                      </a:r>
                      <a:endParaRPr b="1" sz="20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8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Google Shape;80;p8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{31FC275A-E30E-48B8-AEFB-88A7DE816FE6}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51/2024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52/2024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Casos novos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221.620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221.622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+2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636.587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636.589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+2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81" name="Google Shape;81;p8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82" name="Google Shape;82;p8"/>
          <p:cNvGraphicFramePr/>
          <p:nvPr/>
        </p:nvGraphicFramePr>
        <p:xfrm>
          <a:off x="518350" y="839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9"/>
          <p:cNvGraphicFramePr/>
          <p:nvPr/>
        </p:nvGraphicFramePr>
        <p:xfrm>
          <a:off x="7734388" y="3878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OS ÓBITOS 5.140 DE ÁGUA CLARA E 9.662 DE CAMPO GRANDE FORAM EXCLUÍDOS DA BASE DE DADOS ESTADUAL APÓS VERIFICAÇÃO DE DUPLICIDADES.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89" name="Google Shape;89;p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Últimos Óbitos por COVID-19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Google Shape;90;p9"/>
          <p:cNvGraphicFramePr/>
          <p:nvPr/>
        </p:nvGraphicFramePr>
        <p:xfrm>
          <a:off x="543355" y="18728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499050"/>
                <a:gridCol w="1076375"/>
                <a:gridCol w="373050"/>
                <a:gridCol w="422150"/>
                <a:gridCol w="866025"/>
                <a:gridCol w="909025"/>
                <a:gridCol w="243115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11.317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65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30/12/2024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04/01/2025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Outra Pneumopatia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Google Shape;91;p9"/>
          <p:cNvGraphicFramePr/>
          <p:nvPr/>
        </p:nvGraphicFramePr>
        <p:xfrm>
          <a:off x="7938263" y="493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24/03/2022 COM NÚMERO DE ORDEM 10.475, RESIDENTE DE TRÊS LAGOAS E NOTIFICADO POR SÃO PAULO, FOI REMOVIDO DA BASE DE DADOS ESTADUAL POIS FOI EQUIVOCADAMENTE ENCERRADO COMO ÓBITO POR COVID.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10.476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10.476, PASSA A SER O 10.475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Google Shape;92;p9"/>
          <p:cNvGraphicFramePr/>
          <p:nvPr/>
        </p:nvGraphicFramePr>
        <p:xfrm>
          <a:off x="-7689825" y="493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Informamos que não há óbitos novos a serem publicados na data de hoje.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oogle Shape;93;p9"/>
          <p:cNvGraphicFramePr/>
          <p:nvPr/>
        </p:nvGraphicFramePr>
        <p:xfrm>
          <a:off x="7938263" y="654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devido à instabilidade do sistema de informação oficial do Ministério da Saúde - SIVEP Gripe na última semana, os municípios tiveram dificuldade para inserir e encerrar seus casos oportunamente. Com a situação regularizada, os dados foram atualizados no sistema, gerando acúmulo de casos anteriormente represados.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Google Shape;94;p9"/>
          <p:cNvGraphicFramePr/>
          <p:nvPr/>
        </p:nvGraphicFramePr>
        <p:xfrm>
          <a:off x="7938263" y="761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6875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consta no presente boletim epidemiológico a remoção de um óbito anteriormente publicado como sendo de causa básica xxxxxx e que necessitou ser alterado já que foi encerrado equivocadamente.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Google Shape;95;p9"/>
          <p:cNvGraphicFramePr/>
          <p:nvPr/>
        </p:nvGraphicFramePr>
        <p:xfrm>
          <a:off x="8234738" y="2814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APÓS INVESTIGAÇÃO PELA GERÊNCIA TÉCNICA ESTADUAL DE INFLUENZA E DOENÇAS RESPIRATÓRIAS E VIGILÂNCIA EPIDEMIOLÓGICA MUNICIPAL, FOI CONSTATADO QUE O ÓBITO 10.845 OCORRIDO EM 08/02/2022, DE SETE QUEDAS, OCORREU POR COVID-19.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Google Shape;96;p9"/>
          <p:cNvGraphicFramePr/>
          <p:nvPr/>
        </p:nvGraphicFramePr>
        <p:xfrm>
          <a:off x="-7689812" y="606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A GERÊNCIA DE INFLUENZA E DOENÇAS RESPIRATÓRIAS REALIZOU CRUZAMENTO ENTRE OS SISTEMAS DE INFORMAÇÃO DO MINISTÉRIO DA SAÚDE - SIVEP GRIPE E SIM, DETECTANDO ÓBITOS QUE NÃO HAVIAM SIDO DEVIDAMENTE NOTIFICADOS, SENDO INCLUÍDOS E CONTABILIZADOS NESTE MOMENTO.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97" name="Google Shape;97;p9"/>
          <p:cNvSpPr txBox="1"/>
          <p:nvPr/>
        </p:nvSpPr>
        <p:spPr>
          <a:xfrm>
            <a:off x="539975" y="8648700"/>
            <a:ext cx="64800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4F9F"/>
                </a:solidFill>
              </a:rPr>
              <a:t>Nota:</a:t>
            </a:r>
            <a:r>
              <a:rPr lang="pt-BR" sz="1200">
                <a:solidFill>
                  <a:schemeClr val="dk2"/>
                </a:solidFill>
              </a:rPr>
              <a:t> Dados sujeitos a atualização semanal com alimentação retroativa e contabilizados se ocorridos nas últimas 10 semanas epidemiológicas no gráfico da página 3.</a:t>
            </a:r>
            <a:endParaRPr sz="1200">
              <a:solidFill>
                <a:schemeClr val="dk2"/>
              </a:solidFill>
            </a:endParaRPr>
          </a:p>
        </p:txBody>
      </p:sp>
      <p:graphicFrame>
        <p:nvGraphicFramePr>
          <p:cNvPr id="98" name="Google Shape;98;p9"/>
          <p:cNvGraphicFramePr/>
          <p:nvPr/>
        </p:nvGraphicFramePr>
        <p:xfrm>
          <a:off x="-7693175" y="6252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8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26/03/2024 COM NÚMERO DE ORDEM 11.229, RESIDENTE DE RIBAS DO RIO PARDO, FOI RETIFICADO NA BASE DE DADOS ESTADUAL, POIS FOI EQUIVOCADAMENTE ENCERRADO COMO ÓBITO POR COVID-19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11.230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11.230, PASSA A SER O 11.229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Google Shape;99;p9"/>
          <p:cNvGraphicFramePr/>
          <p:nvPr/>
        </p:nvGraphicFramePr>
        <p:xfrm>
          <a:off x="-7689820" y="20429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562550"/>
                <a:gridCol w="1245050"/>
                <a:gridCol w="379950"/>
                <a:gridCol w="445225"/>
                <a:gridCol w="789575"/>
                <a:gridCol w="757025"/>
                <a:gridCol w="229390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11.295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62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29/09/2024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30/09/2024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0" name="Google Shape;100;p9"/>
          <p:cNvGraphicFramePr/>
          <p:nvPr/>
        </p:nvGraphicFramePr>
        <p:xfrm>
          <a:off x="-7624037" y="35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06" name="Google Shape;106;p1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Campo Grande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" name="Google Shape;107;p10"/>
          <p:cNvSpPr txBox="1"/>
          <p:nvPr/>
        </p:nvSpPr>
        <p:spPr>
          <a:xfrm>
            <a:off x="540000" y="9460503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08" name="Google Shape;108;p10"/>
          <p:cNvGraphicFramePr/>
          <p:nvPr/>
        </p:nvGraphicFramePr>
        <p:xfrm>
          <a:off x="439900" y="138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{31FC275A-E30E-48B8-AEFB-88A7DE816FE6}</a:tableStyleId>
              </a:tblPr>
              <a:tblGrid>
                <a:gridCol w="1882375"/>
                <a:gridCol w="1078475"/>
                <a:gridCol w="778425"/>
                <a:gridCol w="813200"/>
                <a:gridCol w="954325"/>
                <a:gridCol w="1123375"/>
              </a:tblGrid>
              <a:tr h="338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19.585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273,3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3.997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15.776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390,7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11.468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164,8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3.285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13.224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13.650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320,4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6.105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375,0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16.600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285,2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221.622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24.195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522,1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17.048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240,1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9.642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36.386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317,0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9.484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36.377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8.476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402,4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17.641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19.374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19.859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420,3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9.466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356,4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13.061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26.686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257,4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16.663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16.021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210,2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19.598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217,7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1.408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24.483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295,6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19.754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13.820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240,5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5.700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22.521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1.379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28.983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252,2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20.779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17.148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6.291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22.744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9.957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16.379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294,4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3.319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3.431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15.101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378,5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14" name="Google Shape;114;p1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Dourados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11"/>
          <p:cNvSpPr txBox="1"/>
          <p:nvPr/>
        </p:nvSpPr>
        <p:spPr>
          <a:xfrm>
            <a:off x="540000" y="921891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16" name="Google Shape;116;p11"/>
          <p:cNvGraphicFramePr/>
          <p:nvPr/>
        </p:nvGraphicFramePr>
        <p:xfrm>
          <a:off x="514950" y="154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{31FC275A-E30E-48B8-AEFB-88A7DE816FE6}</a:tableStyleId>
              </a:tblPr>
              <a:tblGrid>
                <a:gridCol w="1853975"/>
                <a:gridCol w="930825"/>
                <a:gridCol w="898025"/>
                <a:gridCol w="800950"/>
                <a:gridCol w="939925"/>
                <a:gridCol w="1106400"/>
              </a:tblGrid>
              <a:tr h="34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6.934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17.229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260,9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17.475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22.426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243,7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16.802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7.226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183,8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17.989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7.205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23.238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225,8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1.888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12.221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4.039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30.967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368,0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25.029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57.842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25.370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27.851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428,2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312,1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10.139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116,8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3.672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16.997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37.956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373,8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1.121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16.339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204,1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1.467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19.570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5.275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28.394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274,5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15.271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27.036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0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15.788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226,6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24.803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393,7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1.262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17.617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437,5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7.796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1.843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17.143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250,8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33.884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22" name="Google Shape;122;p1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Três Lagoas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3" name="Google Shape;123;p12"/>
          <p:cNvGraphicFramePr/>
          <p:nvPr/>
        </p:nvGraphicFramePr>
        <p:xfrm>
          <a:off x="489966" y="4744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COVID-19 na Macrorregião de Corumbá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2"/>
          <p:cNvSpPr txBox="1"/>
          <p:nvPr/>
        </p:nvSpPr>
        <p:spPr>
          <a:xfrm>
            <a:off x="540025" y="41217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540000" y="710686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Metodologia de cálculo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26" name="Google Shape;126;p12"/>
          <p:cNvGraphicFramePr/>
          <p:nvPr/>
        </p:nvGraphicFramePr>
        <p:xfrm>
          <a:off x="1223088" y="7699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incidência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27" name="Google Shape;127;p12"/>
          <p:cNvSpPr txBox="1"/>
          <p:nvPr/>
        </p:nvSpPr>
        <p:spPr>
          <a:xfrm>
            <a:off x="540025" y="6264637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28" name="Google Shape;128;p12"/>
          <p:cNvGraphicFramePr/>
          <p:nvPr/>
        </p:nvGraphicFramePr>
        <p:xfrm>
          <a:off x="1223100" y="8499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mortalidade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129" name="Google Shape;129;p12"/>
          <p:cNvGraphicFramePr/>
          <p:nvPr/>
        </p:nvGraphicFramePr>
        <p:xfrm>
          <a:off x="1198088" y="92988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Letalidade %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130" name="Google Shape;130;p12"/>
          <p:cNvGraphicFramePr/>
          <p:nvPr/>
        </p:nvGraphicFramePr>
        <p:xfrm>
          <a:off x="563975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{31FC275A-E30E-48B8-AEFB-88A7DE816FE6}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45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5.831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36.387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461,8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7.403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28.057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4.800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2.614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22.087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245,0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6.017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27.769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9.123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21.516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448,1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27.416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16.369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320,4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34.045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" name="Google Shape;131;p12"/>
          <p:cNvGraphicFramePr/>
          <p:nvPr/>
        </p:nvGraphicFramePr>
        <p:xfrm>
          <a:off x="563975" y="537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{31FC275A-E30E-48B8-AEFB-88A7DE816FE6}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52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22.978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471,3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4.488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18.669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307,8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37" name="Google Shape;137;p13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{D4B05562-4B40-4A26-8BF2-B814784FD2EF}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Distribuição Espacial por Incidência (14 Dias)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8" name="Google Shape;138;p13"/>
          <p:cNvGraphicFramePr/>
          <p:nvPr/>
        </p:nvGraphicFramePr>
        <p:xfrm>
          <a:off x="1568580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{4F538FA6-50D4-4555-A0EF-14E3AC356D32}</a:tableStyleId>
              </a:tblPr>
              <a:tblGrid>
                <a:gridCol w="371400"/>
                <a:gridCol w="583825"/>
                <a:gridCol w="1566700"/>
                <a:gridCol w="371400"/>
                <a:gridCol w="200827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por 100 mil habitantes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C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 a 499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76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2F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500 a 9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A64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a 199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00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9" name="Google Shape;139;p13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MS, IBGE (Censo 2022)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140" name="Google Shape;14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75" y="1451475"/>
            <a:ext cx="6776202" cy="650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letim Epidemiológi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