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80">
          <p15:clr>
            <a:srgbClr val="9AA0A6"/>
          </p15:clr>
        </p15:guide>
        <p15:guide id="2" orient="horz" pos="3803">
          <p15:clr>
            <a:srgbClr val="9AA0A6"/>
          </p15:clr>
        </p15:guide>
        <p15:guide id="3" orient="horz" pos="1957">
          <p15:clr>
            <a:srgbClr val="FF0000"/>
          </p15:clr>
        </p15:guide>
        <p15:guide id="4" orient="horz" pos="1618">
          <p15:clr>
            <a:srgbClr val="9AA0A6"/>
          </p15:clr>
        </p15:guide>
        <p15:guide id="5" orient="horz" pos="3465">
          <p15:clr>
            <a:srgbClr val="FF0000"/>
          </p15:clr>
        </p15:guide>
        <p15:guide id="6" orient="horz" pos="6036">
          <p15:clr>
            <a:srgbClr val="9AA0A6"/>
          </p15:clr>
        </p15:guide>
        <p15:guide id="7" orient="horz" pos="1460">
          <p15:clr>
            <a:srgbClr val="9AA0A6"/>
          </p15:clr>
        </p15:guide>
        <p15:guide id="8" pos="2381">
          <p15:clr>
            <a:srgbClr val="9AA0A6"/>
          </p15:clr>
        </p15:guide>
        <p15:guide id="9" pos="3729">
          <p15:clr>
            <a:srgbClr val="747775"/>
          </p15:clr>
        </p15:guide>
        <p15:guide id="10" orient="horz" pos="4872">
          <p15:clr>
            <a:srgbClr val="747775"/>
          </p15:clr>
        </p15:guide>
        <p15:guide id="11" orient="horz" pos="441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2977B1-4094-46C7-BF4B-40D16C52AC6C}">
  <a:tblStyle styleId="{022977B1-4094-46C7-BF4B-40D16C52AC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053EEFC-A275-4BFD-8BE1-5F607952A55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C8193FA-4348-43D5-A998-020FA030789F}" styleName="Table_2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80" orient="horz"/>
        <p:guide pos="3803" orient="horz"/>
        <p:guide pos="1957" orient="horz"/>
        <p:guide pos="1618" orient="horz"/>
        <p:guide pos="3465" orient="horz"/>
        <p:guide pos="6036" orient="horz"/>
        <p:guide pos="1460" orient="horz"/>
        <p:guide pos="2381"/>
        <p:guide pos="3729"/>
        <p:guide pos="4872" orient="horz"/>
        <p:guide pos="441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8b64e90692_1_4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8b64e90692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9783faad9_0_1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d9783faad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9783faad9_0_2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9783faad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79b763c98_0_5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79b763c9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db155888d5_2_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db155888d5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db155888d5_2_7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db155888d5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db155888d5_2_8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db155888d5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3d001725a_0_1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f3d001725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1e716edb6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e1e716ed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f3063dd301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f3063dd3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74ce49b2e_0_18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74ce49b2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a0731f89f_0_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a0731f89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31d1b401a_1_4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31d1b401a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6eea84a90_0_1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6eea84a9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6eea84a90_0_27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6eea84a9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ccd2b38cb_0_14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ccd2b38c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98af6d18b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98af6d1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d81397b970_0_9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d81397b97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9783faad9_0_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9783faa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ira págin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46025" y="533738"/>
            <a:ext cx="1774802" cy="6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6888" y="537163"/>
            <a:ext cx="669600" cy="6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540000" y="2612800"/>
            <a:ext cx="6480000" cy="3426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</a:rPr>
              <a:t>Gerência de Influenza e Doenças Respiratórias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00" y="537175"/>
            <a:ext cx="2134800" cy="6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5088900" y="2612800"/>
            <a:ext cx="1931100" cy="342600"/>
          </a:xfrm>
          <a:prstGeom prst="rect">
            <a:avLst/>
          </a:prstGeom>
        </p:spPr>
        <p:txBody>
          <a:bodyPr anchorCtr="0" anchor="ctr" bIns="0" lIns="0" spcFirstLastPara="1" rIns="9000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540000" y="1293050"/>
            <a:ext cx="5009100" cy="5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666666"/>
                </a:solidFill>
              </a:rPr>
              <a:t>Boletim Epidemiológico</a:t>
            </a:r>
            <a:endParaRPr sz="3200">
              <a:solidFill>
                <a:srgbClr val="666666"/>
              </a:solidFill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40000" y="-11054350"/>
            <a:ext cx="6480000" cy="282000"/>
          </a:xfrm>
          <a:prstGeom prst="rect">
            <a:avLst/>
          </a:prstGeom>
          <a:solidFill>
            <a:srgbClr val="4FB8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528850" y="1788050"/>
            <a:ext cx="32400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100">
                <a:solidFill>
                  <a:srgbClr val="004F9F"/>
                </a:solidFill>
              </a:rPr>
              <a:t>COVID-19</a:t>
            </a:r>
            <a:endParaRPr b="1" sz="5100">
              <a:solidFill>
                <a:srgbClr val="004F9F"/>
              </a:solidFill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348000" y="1647150"/>
            <a:ext cx="664800" cy="81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/>
        </p:nvSpPr>
        <p:spPr>
          <a:xfrm>
            <a:off x="6348025" y="1889999"/>
            <a:ext cx="664800" cy="566400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FFFFFF"/>
              </a:solidFill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4623700" y="1864260"/>
            <a:ext cx="17442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0000" wrap="square" tIns="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Semana</a:t>
            </a:r>
            <a:endParaRPr sz="1900">
              <a:solidFill>
                <a:srgbClr val="666666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rgbClr val="666666"/>
                </a:solidFill>
              </a:rPr>
              <a:t>Epidemiológica</a:t>
            </a:r>
            <a:endParaRPr sz="1900">
              <a:solidFill>
                <a:srgbClr val="666666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1191">
          <p15:clr>
            <a:srgbClr val="FA7B17"/>
          </p15:clr>
        </p15:guide>
        <p15:guide id="5" orient="horz" pos="2098">
          <p15:clr>
            <a:srgbClr val="FA7B17"/>
          </p15:clr>
        </p15:guide>
        <p15:guide id="6" orient="horz" pos="34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zio com título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1894525" y="352700"/>
            <a:ext cx="580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454">
          <p15:clr>
            <a:srgbClr val="FA7B17"/>
          </p15:clr>
        </p15:guide>
        <p15:guide id="5" orient="horz" pos="907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zio">
  <p:cSld name="BLANK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1894525" y="352700"/>
            <a:ext cx="5804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381">
          <p15:clr>
            <a:srgbClr val="FA7B17"/>
          </p15:clr>
        </p15:guide>
        <p15:guide id="2" pos="340">
          <p15:clr>
            <a:srgbClr val="FA7B17"/>
          </p15:clr>
        </p15:guide>
        <p15:guide id="3" pos="4422">
          <p15:clr>
            <a:srgbClr val="FA7B17"/>
          </p15:clr>
        </p15:guide>
        <p15:guide id="4" orient="horz" pos="45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0" y="0"/>
            <a:ext cx="7560000" cy="36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10167700"/>
            <a:ext cx="7560000" cy="54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17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ovid19.who.int/" TargetMode="External"/><Relationship Id="rId4" Type="http://schemas.openxmlformats.org/officeDocument/2006/relationships/hyperlink" Target="https://covid.saude.gov.br/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5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cievs@saude.ms.gov.br" TargetMode="External"/><Relationship Id="rId4" Type="http://schemas.openxmlformats.org/officeDocument/2006/relationships/hyperlink" Target="mailto:cievs.ms@hotmail.com" TargetMode="External"/><Relationship Id="rId5" Type="http://schemas.openxmlformats.org/officeDocument/2006/relationships/hyperlink" Target="http://mais.saude.ms.gov.br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ortalsinan.saude.gov.br/calendario-epidemiologico" TargetMode="External"/><Relationship Id="rId4" Type="http://schemas.openxmlformats.org/officeDocument/2006/relationships/hyperlink" Target="https://portalsinan.saude.gov.br/calendario-epidemiologico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ortalsinan.saude.gov.br/calendario-epidemiologico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ortalsinan.saude.gov.br/calendario-epidemiologico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4294967295" type="ctrTitle"/>
          </p:nvPr>
        </p:nvSpPr>
        <p:spPr>
          <a:xfrm>
            <a:off x="6348025" y="1889999"/>
            <a:ext cx="664800" cy="56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lt1"/>
                </a:solidFill>
              </a:rPr>
              <a:t>17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36" name="Google Shape;36;p5"/>
          <p:cNvGraphicFramePr/>
          <p:nvPr/>
        </p:nvGraphicFramePr>
        <p:xfrm>
          <a:off x="482766" y="3253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Panorama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Mundo e Brasil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" name="Google Shape;37;p5"/>
          <p:cNvSpPr txBox="1"/>
          <p:nvPr/>
        </p:nvSpPr>
        <p:spPr>
          <a:xfrm>
            <a:off x="540000" y="9581945"/>
            <a:ext cx="2417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OMS, Ministério da Saúde e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8180025" y="8701117"/>
            <a:ext cx="41940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Informamos que à devido instabilidade do sistema de informação oficial do Ministério da Saúde - E-SUS VE, os municípios apresentaram dificuldade no acesso para inserir e encerrar seus casos. Tão logo a situação seja regularizada os dados serão atualizados.   </a:t>
            </a:r>
            <a:endParaRPr sz="800">
              <a:solidFill>
                <a:srgbClr val="BD0026"/>
              </a:solidFill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8180015" y="6037700"/>
            <a:ext cx="57312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*Total de casos encerrados durante a última semana, incluindo notificações antigas pendentes de encerramento.</a:t>
            </a:r>
            <a:endParaRPr sz="800">
              <a:solidFill>
                <a:srgbClr val="BD002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Para cenário epidemiológico atual, consultar gráfico na página 2.</a:t>
            </a:r>
            <a:endParaRPr sz="800">
              <a:solidFill>
                <a:srgbClr val="BD0026"/>
              </a:solidFill>
            </a:endParaRPr>
          </a:p>
        </p:txBody>
      </p:sp>
      <p:graphicFrame>
        <p:nvGraphicFramePr>
          <p:cNvPr id="40" name="Google Shape;40;p5"/>
          <p:cNvGraphicFramePr/>
          <p:nvPr/>
        </p:nvGraphicFramePr>
        <p:xfrm>
          <a:off x="482766" y="63789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Panorama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</a:t>
                      </a:r>
                      <a:r>
                        <a:rPr b="1" lang="pt-BR" sz="20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 Mato Grosso do Sul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Google Shape;41;p5"/>
          <p:cNvGraphicFramePr/>
          <p:nvPr/>
        </p:nvGraphicFramePr>
        <p:xfrm>
          <a:off x="587603" y="5343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1694425"/>
                <a:gridCol w="257150"/>
                <a:gridCol w="1140525"/>
                <a:gridCol w="726800"/>
                <a:gridCol w="627375"/>
                <a:gridCol w="1121600"/>
                <a:gridCol w="745600"/>
              </a:tblGrid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Confirmados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777.720.205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39.253.864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</a:tr>
              <a:tr h="10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</a:tr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7.094.447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716.029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42" name="Google Shape;42;p5"/>
          <p:cNvSpPr txBox="1"/>
          <p:nvPr/>
        </p:nvSpPr>
        <p:spPr>
          <a:xfrm>
            <a:off x="8060075" y="3336500"/>
            <a:ext cx="241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https://covid19.who.int/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4"/>
              </a:rPr>
              <a:t>https://covid.saude.gov.br/</a:t>
            </a:r>
            <a:endParaRPr/>
          </a:p>
        </p:txBody>
      </p:sp>
      <p:sp>
        <p:nvSpPr>
          <p:cNvPr id="43" name="Google Shape;43;p5"/>
          <p:cNvSpPr txBox="1"/>
          <p:nvPr/>
        </p:nvSpPr>
        <p:spPr>
          <a:xfrm>
            <a:off x="6241275" y="1446204"/>
            <a:ext cx="880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04F9F"/>
                </a:solidFill>
              </a:rPr>
              <a:t>2025</a:t>
            </a:r>
            <a:endParaRPr b="1" sz="2400">
              <a:solidFill>
                <a:srgbClr val="004F9F"/>
              </a:solidFill>
            </a:endParaRPr>
          </a:p>
        </p:txBody>
      </p:sp>
      <p:pic>
        <p:nvPicPr>
          <p:cNvPr id="44" name="Google Shape;4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6152" y="3784899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6820" y="3783075"/>
            <a:ext cx="1440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8527" y="6906551"/>
            <a:ext cx="1440000" cy="144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7" name="Google Shape;47;p5"/>
          <p:cNvGraphicFramePr/>
          <p:nvPr/>
        </p:nvGraphicFramePr>
        <p:xfrm>
          <a:off x="663816" y="8455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1694425"/>
                <a:gridCol w="257150"/>
                <a:gridCol w="1140525"/>
                <a:gridCol w="726800"/>
                <a:gridCol w="627375"/>
                <a:gridCol w="1121600"/>
                <a:gridCol w="745600"/>
              </a:tblGrid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Confirmados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639.309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chemeClr val="lt1"/>
                          </a:solidFill>
                        </a:rPr>
                        <a:t>2.539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4257"/>
                    </a:solidFill>
                  </a:tcPr>
                </a:tc>
                <a:tc hMerge="1"/>
              </a:tr>
              <a:tr h="10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5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</a:tr>
              <a:tr h="2141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11.350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FFFFFF"/>
                          </a:solidFill>
                        </a:rPr>
                        <a:t>33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66666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48" name="Google Shape;48;p5"/>
          <p:cNvSpPr txBox="1"/>
          <p:nvPr/>
        </p:nvSpPr>
        <p:spPr>
          <a:xfrm>
            <a:off x="8119853" y="9386944"/>
            <a:ext cx="4194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BD0026"/>
                </a:solidFill>
              </a:rPr>
              <a:t>Informamos que devido a instabilidade na funcionalidade da API do SIVEP Gripe e e-SUS Notifica, não foi possível gerar os dados para atualização e elaboração do Boletim Epidemiológico COVID-19, sendo assim, repetimos os dados da semana passada na Planilha de envio de dados de COVID-19.</a:t>
            </a:r>
            <a:endParaRPr sz="800">
              <a:solidFill>
                <a:srgbClr val="BD0026"/>
              </a:solidFill>
            </a:endParaRPr>
          </a:p>
        </p:txBody>
      </p:sp>
      <p:pic>
        <p:nvPicPr>
          <p:cNvPr id="49" name="Google Shape;49;p5"/>
          <p:cNvPicPr preferRelativeResize="0"/>
          <p:nvPr/>
        </p:nvPicPr>
        <p:blipFill rotWithShape="1">
          <a:blip r:embed="rId8">
            <a:alphaModFix/>
          </a:blip>
          <a:srcRect b="30713" l="39138" r="39138" t="30706"/>
          <a:stretch/>
        </p:blipFill>
        <p:spPr>
          <a:xfrm>
            <a:off x="5286825" y="6906550"/>
            <a:ext cx="1440000" cy="1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38" name="Google Shape;138;p14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Casos Confirmados de COVID-19, acumulados, por município de residência, MS, 2025.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9" name="Google Shape;139;p14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Campo Grande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0" name="Google Shape;140;p14"/>
          <p:cNvGraphicFramePr/>
          <p:nvPr/>
        </p:nvGraphicFramePr>
        <p:xfrm>
          <a:off x="543363" y="1536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{0C8193FA-4348-43D5-A998-020FA030789F}</a:tableStyleId>
              </a:tblPr>
              <a:tblGrid>
                <a:gridCol w="4983500"/>
                <a:gridCol w="1489775"/>
              </a:tblGrid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Municipio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Casos Acumulados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Eldorado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Fátima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Figueirão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Glória de 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Guia Lopes da Laguna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Iguatemi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Inocência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Itaquiraí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Ivinhema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Jaraguari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Jardim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Jateí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Juti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Ladário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Laguna Carapã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Maracaju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Miranda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Mundo Novo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Naviraí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Nioaque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Alvorada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Novo Horizonte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Paraíso das Águas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Paranhos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Pedro Gomes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Porto Murtinho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Ribas do Rio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1" name="Google Shape;141;p14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142" name="Google Shape;142;p14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48" name="Google Shape;148;p15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Casos Confirmados de COVID-19, acumulados, por município de residência, MS, 2025.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49" name="Google Shape;149;p15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Dourados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" name="Google Shape;150;p15"/>
          <p:cNvGraphicFramePr/>
          <p:nvPr/>
        </p:nvGraphicFramePr>
        <p:xfrm>
          <a:off x="541675" y="1557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{0C8193FA-4348-43D5-A998-020FA030789F}</a:tableStyleId>
              </a:tblPr>
              <a:tblGrid>
                <a:gridCol w="4948375"/>
                <a:gridCol w="1528275"/>
              </a:tblGrid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Municipio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Casos Acumulados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Brilhante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Negro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Verde de Mato Grosso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Rochedo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Santa Rita do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São Gabriel do Oeste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Selvíria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Sete Quedas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Sidrolândia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Sonora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Tacuru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Taquarussu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Terenos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Três Lagoas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Vicentina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Mato Grosso do Sul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2.539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15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152" name="Google Shape;152;p15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" name="Google Shape;153;p15"/>
          <p:cNvGraphicFramePr/>
          <p:nvPr/>
        </p:nvGraphicFramePr>
        <p:xfrm>
          <a:off x="-7120987" y="511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foram reavaliados a contagem de casos por semana epidemiológica e ajustados conforme a disponibilidade de dados do banco.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16"/>
          <p:cNvGraphicFramePr/>
          <p:nvPr/>
        </p:nvGraphicFramePr>
        <p:xfrm>
          <a:off x="7734388" y="38784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OS ÓBITOS 5.140 DE ÁGUA CLARA E 9.662 DE CAMPO GRANDE FORAM EXCLUÍDOS DA BASE DE DADOS ESTADUAL APÓS VERIFICAÇÃO DE DUPLICIDADES.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sp>
        <p:nvSpPr>
          <p:cNvPr id="159" name="Google Shape;159;p16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60" name="Google Shape;160;p16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Últimos Óbitos por COVID-19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1" name="Google Shape;161;p16"/>
          <p:cNvGraphicFramePr/>
          <p:nvPr/>
        </p:nvGraphicFramePr>
        <p:xfrm>
          <a:off x="-7741595" y="92547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499050"/>
                <a:gridCol w="1076375"/>
                <a:gridCol w="373050"/>
                <a:gridCol w="422150"/>
                <a:gridCol w="866025"/>
                <a:gridCol w="909025"/>
                <a:gridCol w="2431150"/>
              </a:tblGrid>
              <a:tr h="36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0" marB="0" marR="28575" marL="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Sexo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de Notificação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do Óbito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Comorbidades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11.338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42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06/03/2025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20/02/2025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neurológica crônica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11.339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75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27/02/2025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27/02/2025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cardiovascular crônica, Doença renal crônica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11.340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72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01/03/2025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28/02/2025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cardiovascular crônica, Doença respiratória crônica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11.341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Bela Vista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F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77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27/02/2025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03/03/2025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cardiovascular crônica, Doença respiratória crônica, Hipertensão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62" name="Google Shape;162;p16"/>
          <p:cNvGraphicFramePr/>
          <p:nvPr/>
        </p:nvGraphicFramePr>
        <p:xfrm>
          <a:off x="-7549775" y="815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 ÓBITO PUBLICADO NO BOLETIM ESTADUAL NA DATA DE </a:t>
                      </a: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02/07/2021</a:t>
                      </a: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 COM NÚMERO DE ORDEM 11.319, RESIDENTE DE BRASILÂNDIA E NOTIFICADO POR SÃO PAULO, FOI APONTADO NA BASE DE DADOS ESTADUAL POIS FOI INSERIDO E ENCERRADO COMO ÓBITO POR COVID TARDIAMENTE PELO MUNICÍPIO NOTIFICADOR.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3" name="Google Shape;163;p16"/>
          <p:cNvGraphicFramePr/>
          <p:nvPr/>
        </p:nvGraphicFramePr>
        <p:xfrm>
          <a:off x="-8013487" y="473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Informamos que não há óbitos novos a serem publicados na data de hoje.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" name="Google Shape;164;p16"/>
          <p:cNvGraphicFramePr/>
          <p:nvPr/>
        </p:nvGraphicFramePr>
        <p:xfrm>
          <a:off x="7938263" y="654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 devido à instabilidade do sistema de informação oficial do Ministério da Saúde - SIVEP Gripe na última semana, os municípios tiveram dificuldade para inserir e encerrar seus casos oportunamente. Com a situação regularizada, os dados foram atualizados no sistema, gerando acúmulo de casos anteriormente represados.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5" name="Google Shape;165;p16"/>
          <p:cNvGraphicFramePr/>
          <p:nvPr/>
        </p:nvGraphicFramePr>
        <p:xfrm>
          <a:off x="7938263" y="7618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6875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 consta no presente boletim epidemiológico a remoção de um óbito anteriormente publicado como sendo de causa básica xxxxxx e que necessitou ser alterado já que foi encerrado equivocadamente.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" name="Google Shape;166;p16"/>
          <p:cNvGraphicFramePr/>
          <p:nvPr/>
        </p:nvGraphicFramePr>
        <p:xfrm>
          <a:off x="8234738" y="28145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APÓS INVESTIGAÇÃO PELA GERÊNCIA TÉCNICA ESTADUAL DE INFLUENZA E DOENÇAS RESPIRATÓRIAS E VIGILÂNCIA EPIDEMIOLÓGICA MUNICIPAL, FOI CONSTATADO QUE O ÓBITO 10.845 OCORRIDO EM 08/02/2022, DE SETE QUEDAS, OCORREU POR COVID-19.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" name="Google Shape;167;p16"/>
          <p:cNvGraphicFramePr/>
          <p:nvPr/>
        </p:nvGraphicFramePr>
        <p:xfrm>
          <a:off x="-7689812" y="6067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A GERÊNCIA DE INFLUENZA E DOENÇAS RESPIRATÓRIAS REALIZOU CRUZAMENTO ENTRE OS SISTEMAS DE INFORMAÇÃO DO MINISTÉRIO DA SAÚDE - SIVEP GRIPE E SIM, DETECTANDO ÓBITOS QUE NÃO HAVIAM SIDO DEVIDAMENTE NOTIFICADOS, SENDO INCLUÍDOS E CONTABILIZADOS NESTE MOMENTO.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168" name="Google Shape;168;p16"/>
          <p:cNvSpPr txBox="1"/>
          <p:nvPr/>
        </p:nvSpPr>
        <p:spPr>
          <a:xfrm>
            <a:off x="539975" y="8648700"/>
            <a:ext cx="64800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004F9F"/>
                </a:solidFill>
              </a:rPr>
              <a:t>Nota:</a:t>
            </a:r>
            <a:r>
              <a:rPr lang="pt-BR" sz="1200">
                <a:solidFill>
                  <a:schemeClr val="dk2"/>
                </a:solidFill>
              </a:rPr>
              <a:t> Dados sujeitos a atualização semanal com alimentação retroativa e contabilizados se ocorridos nas últimas 10 semanas epidemiológicas no gráfico da página 3.</a:t>
            </a:r>
            <a:endParaRPr sz="1200">
              <a:solidFill>
                <a:schemeClr val="dk2"/>
              </a:solidFill>
            </a:endParaRPr>
          </a:p>
        </p:txBody>
      </p:sp>
      <p:graphicFrame>
        <p:nvGraphicFramePr>
          <p:cNvPr id="169" name="Google Shape;169;p16"/>
          <p:cNvGraphicFramePr/>
          <p:nvPr/>
        </p:nvGraphicFramePr>
        <p:xfrm>
          <a:off x="-7693175" y="62524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80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 ÓBITO PUBLICADO NO BOLETIM ESTADUAL NA DATA DE 26/03/2024 COM NÚMERO DE ORDEM 11.229, RESIDENTE DE RIBAS DO RIO PARDO, FOI RETIFICADO NA BASE DE DADOS ESTADUAL, POIS FOI EQUIVOCADAMENTE ENCERRADO COMO ÓBITO POR COVID-19 PELO MUNICÍPIO NOTIFICADOR.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CONSEQUENTEMENTE COM ESSA RETIFICAÇÃO A NUMERAÇÃO DOS ÓBITOS A PARTIR DE 11.230 FOI AJUSTADA CONSIDERANDO DECREMENTO DE UM NA SEQUÊNCIA DOS ÓBITOS.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PORTANTO O ÓBITO 11.230, PASSA A SER O 11.229 E ASSIM POR DIANTE.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0" name="Google Shape;170;p16"/>
          <p:cNvGraphicFramePr/>
          <p:nvPr/>
        </p:nvGraphicFramePr>
        <p:xfrm>
          <a:off x="543368" y="1472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562550"/>
                <a:gridCol w="1245050"/>
                <a:gridCol w="379950"/>
                <a:gridCol w="445225"/>
                <a:gridCol w="789575"/>
                <a:gridCol w="757025"/>
                <a:gridCol w="2293900"/>
              </a:tblGrid>
              <a:tr h="36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0" marB="0" marR="28575" marL="0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 de Residência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Sexo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de Notificação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Data do Óbito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Comorbidades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1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11.350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M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21/04/2025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21/04/2025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solidFill>
                            <a:srgbClr val="666666"/>
                          </a:solidFill>
                        </a:rPr>
                        <a:t>Doença renal crônica, Hipertensão</a:t>
                      </a:r>
                      <a:endParaRPr sz="11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71" name="Google Shape;171;p16"/>
          <p:cNvGraphicFramePr/>
          <p:nvPr/>
        </p:nvGraphicFramePr>
        <p:xfrm>
          <a:off x="-7624037" y="358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" name="Google Shape;172;p16"/>
          <p:cNvGraphicFramePr/>
          <p:nvPr/>
        </p:nvGraphicFramePr>
        <p:xfrm>
          <a:off x="7938263" y="4931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INFORMAMOS QUE O ÓBITO PUBLICADO NO BOLETIM ESTADUAL NA DATA DE 24/03/2022 COM NÚMERO DE ORDEM 10.475, RESIDENTE DE TRÊS LAGOAS E NOTIFICADO POR SÃO PAULO, FOI REMOVIDO DA BASE DE DADOS ESTADUAL POIS FOI EQUIVOCADAMENTE ENCERRADO COMO ÓBITO POR COVID.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CONSEQUENTEMENTE COM ESSA RETIFICAÇÃO A NUMERAÇÃO DOS ÓBITOS A PARTIR DE 10.476 FOI AJUSTADA CONSIDERANDO DECREMENTO DE UM NA SEQUÊNCIA DOS ÓBITOS.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</a:rPr>
                        <a:t>PORTANTO O ÓBITO 10.476, PASSA A SER O 10.475 E ASSIM POR DIANTE.</a:t>
                      </a:r>
                      <a:endParaRPr b="1" sz="9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A85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6666579" y="10004274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78" name="Google Shape;178;p17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COVID-19 na Macrorregião Centro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9" name="Google Shape;179;p17"/>
          <p:cNvSpPr txBox="1"/>
          <p:nvPr/>
        </p:nvSpPr>
        <p:spPr>
          <a:xfrm>
            <a:off x="540000" y="9460503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180" name="Google Shape;180;p17"/>
          <p:cNvGraphicFramePr/>
          <p:nvPr/>
        </p:nvGraphicFramePr>
        <p:xfrm>
          <a:off x="439900" y="1389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{0C8193FA-4348-43D5-A998-020FA030789F}</a:tableStyleId>
              </a:tblPr>
              <a:tblGrid>
                <a:gridCol w="1882375"/>
                <a:gridCol w="1078475"/>
                <a:gridCol w="778425"/>
                <a:gridCol w="813200"/>
                <a:gridCol w="954325"/>
                <a:gridCol w="1123375"/>
              </a:tblGrid>
              <a:tr h="338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Alcinópolis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1.080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19.676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273,3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Anastácio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4.006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15.811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390,7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Aquidauana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8.711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18.079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386,0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Bandeirantes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11.468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164,8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Bela Vista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3.343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13.457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193,2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Bodoquena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1.078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13.817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320,4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Bonito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6.125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27.343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375,0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Camapuã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2.291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16.753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285,2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222.093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24.246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4.793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523,3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Caracol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1.113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17.817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256,1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Chapadão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9.710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36.643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317,0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Corguinho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598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9.711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211,1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Costa Rica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7.888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36.764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405,5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8.484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25.290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405,4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Dois Irmãos do Buriti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2.066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17.892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303,1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Figueirão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19.374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228,3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Guia Lopes da Laguna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1.948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19.971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430,6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Jaraguari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9.684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149,8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Jardim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20.413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356,4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Maracaju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13.094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16.754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257,4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Nioaque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16.050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210,2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Alvorada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4.527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19.711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217,7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Paraíso das Águas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1.421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24.709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295,6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Pedro Gomes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20.005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303,9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Porto Murtinho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13.946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240,5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Ribas do Rio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5.710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22.560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288,4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Negro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1.390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29.214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252,2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Verde de Mato Grosso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4.199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20.969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439,5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Rochedo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881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17.207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253,9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São Gabriel do Oeste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6.326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22.871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361,5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Sidrolândia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9.996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16.443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297,7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Sonora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3.337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16.554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218,3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9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Terenos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3.469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15.268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378,5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/>
          <p:nvPr>
            <p:ph idx="12" type="sldNum"/>
          </p:nvPr>
        </p:nvSpPr>
        <p:spPr>
          <a:xfrm>
            <a:off x="6666579" y="10004274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86" name="Google Shape;186;p18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COVID-19 na Macrorregião Cone Sul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7" name="Google Shape;187;p18"/>
          <p:cNvSpPr txBox="1"/>
          <p:nvPr/>
        </p:nvSpPr>
        <p:spPr>
          <a:xfrm>
            <a:off x="540000" y="921891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188" name="Google Shape;188;p18"/>
          <p:cNvGraphicFramePr/>
          <p:nvPr/>
        </p:nvGraphicFramePr>
        <p:xfrm>
          <a:off x="514950" y="1312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{0C8193FA-4348-43D5-A998-020FA030789F}</a:tableStyleId>
              </a:tblPr>
              <a:tblGrid>
                <a:gridCol w="1853975"/>
                <a:gridCol w="930825"/>
                <a:gridCol w="898025"/>
                <a:gridCol w="800950"/>
                <a:gridCol w="939925"/>
                <a:gridCol w="1106400"/>
              </a:tblGrid>
              <a:tr h="34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Amambai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7.017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17.435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260,9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Anaurilândia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1.618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17.749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219,4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Angélica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2.514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22.687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252,7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Antônio João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17.419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231,2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Aral Moreira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1.284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10.263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183,8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Batayporã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18.103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316,7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Caarapó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7.290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23.512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225,8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Coronel Sapucaia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1.956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12.661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304,2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Deodápolis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4.097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31.411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368,0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25.012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249,0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57.600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25.264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785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344,3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Eldorado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2.104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16.904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457,9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44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Fátima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5.353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27.950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428,2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Glória de 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24.230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312,1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Iguatemi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1.648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10.127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116,8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4.196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16.469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219,8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Itaquiraí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3.758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17.395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259,2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Ivinhema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8.929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38.360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386,6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2.465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138,7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Jateí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13.973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224,2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Juti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1.137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16.572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204,1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Laguna Carapã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1.503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20.051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200,1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Mundo Novo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5.311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28.588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279,9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Naviraí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15.287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27.064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509,9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06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8.874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15.830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226,6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Novo Horizonte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25.281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393,7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Paranhos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1.272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8.727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171,5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16.964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17.797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442,7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2,5%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Brilhante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7.800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20.080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249,7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1,2%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Sete Quedas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1.845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17.161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241,8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Tacuru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1.659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14.065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161,1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Taquarussu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18.339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250,8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1,4%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Vicentina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2.096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34.276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588,7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9" name="Google Shape;189;p18"/>
          <p:cNvGraphicFramePr/>
          <p:nvPr/>
        </p:nvGraphicFramePr>
        <p:xfrm>
          <a:off x="-7910787" y="80463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Dourados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/>
          <p:nvPr>
            <p:ph idx="12" type="sldNum"/>
          </p:nvPr>
        </p:nvSpPr>
        <p:spPr>
          <a:xfrm>
            <a:off x="6666579" y="10004274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95" name="Google Shape;195;p19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COVID-19 na Macrorregião Costa Leste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6" name="Google Shape;196;p19"/>
          <p:cNvGraphicFramePr/>
          <p:nvPr/>
        </p:nvGraphicFramePr>
        <p:xfrm>
          <a:off x="489966" y="47441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COVID-19 na Macrorregião Pantanal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7" name="Google Shape;197;p19"/>
          <p:cNvSpPr txBox="1"/>
          <p:nvPr/>
        </p:nvSpPr>
        <p:spPr>
          <a:xfrm>
            <a:off x="540025" y="4121700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540000" y="725926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Metodologia de cálculo</a:t>
            </a:r>
            <a:endParaRPr b="1">
              <a:solidFill>
                <a:srgbClr val="666666"/>
              </a:solidFill>
            </a:endParaRPr>
          </a:p>
        </p:txBody>
      </p:sp>
      <p:graphicFrame>
        <p:nvGraphicFramePr>
          <p:cNvPr id="199" name="Google Shape;199;p19"/>
          <p:cNvGraphicFramePr/>
          <p:nvPr/>
        </p:nvGraphicFramePr>
        <p:xfrm>
          <a:off x="1223088" y="78517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1704600"/>
                <a:gridCol w="1747100"/>
                <a:gridCol w="1662125"/>
              </a:tblGrid>
              <a:tr h="238600">
                <a:tc rowSpan="2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Taxa de incidência  =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100800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x 100 mil habitantes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1008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população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200" name="Google Shape;200;p19"/>
          <p:cNvSpPr txBox="1"/>
          <p:nvPr/>
        </p:nvSpPr>
        <p:spPr>
          <a:xfrm>
            <a:off x="540025" y="6493237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201" name="Google Shape;201;p19"/>
          <p:cNvGraphicFramePr/>
          <p:nvPr/>
        </p:nvGraphicFramePr>
        <p:xfrm>
          <a:off x="1223100" y="8651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1704600"/>
                <a:gridCol w="1747100"/>
                <a:gridCol w="1662125"/>
              </a:tblGrid>
              <a:tr h="238600">
                <a:tc rowSpan="2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Taxa de mortalidade  =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100800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x 100 mil habitantes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1008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população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202" name="Google Shape;202;p19"/>
          <p:cNvGraphicFramePr/>
          <p:nvPr/>
        </p:nvGraphicFramePr>
        <p:xfrm>
          <a:off x="1198088" y="94512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1704600"/>
                <a:gridCol w="1747100"/>
                <a:gridCol w="1662125"/>
              </a:tblGrid>
              <a:tr h="238600">
                <a:tc rowSpan="2"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Letalidade %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  =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100800" marL="2857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100800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graphicFrame>
        <p:nvGraphicFramePr>
          <p:cNvPr id="203" name="Google Shape;203;p19"/>
          <p:cNvGraphicFramePr/>
          <p:nvPr/>
        </p:nvGraphicFramePr>
        <p:xfrm>
          <a:off x="563975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{0C8193FA-4348-43D5-A998-020FA030789F}</a:tableStyleId>
              </a:tblPr>
              <a:tblGrid>
                <a:gridCol w="1853975"/>
                <a:gridCol w="930825"/>
                <a:gridCol w="898025"/>
                <a:gridCol w="800950"/>
                <a:gridCol w="939950"/>
                <a:gridCol w="1056275"/>
              </a:tblGrid>
              <a:tr h="345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Água Clara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5.835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36.412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461,8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Aparecida do Taboado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7.435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28.178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303,2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Bataguassu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4.801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20.326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258,3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Brasilândia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2.681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22.653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253,5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6.023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27.299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516,7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1,9%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Inocência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2.102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27.782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171,8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9.140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21.556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448,1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2,1%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9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Santa Rita do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2.269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28.548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188,7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152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Selvíria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1.082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16.506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335,6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8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Três Lagoas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34.098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27.249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455,5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4" name="Google Shape;204;p19"/>
          <p:cNvGraphicFramePr/>
          <p:nvPr/>
        </p:nvGraphicFramePr>
        <p:xfrm>
          <a:off x="563975" y="5376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{0C8193FA-4348-43D5-A998-020FA030789F}</a:tableStyleId>
              </a:tblPr>
              <a:tblGrid>
                <a:gridCol w="1853975"/>
                <a:gridCol w="930825"/>
                <a:gridCol w="898025"/>
                <a:gridCol w="800950"/>
                <a:gridCol w="939950"/>
                <a:gridCol w="1056275"/>
              </a:tblGrid>
              <a:tr h="352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Casos confirmados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Incidência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Óbitos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Mortalidade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100">
                          <a:solidFill>
                            <a:srgbClr val="FFFFFF"/>
                          </a:solidFill>
                        </a:rPr>
                        <a:t>Letalidade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22.987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20.402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533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473,1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Ladário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4.508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18.752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307,8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Miranda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4.762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16.754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383,5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2,3%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210" name="Google Shape;210;p20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Distribuição Espacial por Incidência (14 Dias)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1" name="Google Shape;211;p20"/>
          <p:cNvGraphicFramePr/>
          <p:nvPr/>
        </p:nvGraphicFramePr>
        <p:xfrm>
          <a:off x="1568580" y="8259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371400"/>
                <a:gridCol w="583825"/>
                <a:gridCol w="1566700"/>
                <a:gridCol w="371400"/>
                <a:gridCol w="2008275"/>
              </a:tblGrid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por 100 mil habitantes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Sem casos confirmados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6C3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200 a 499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76D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 a 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62F2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500 a 9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A64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100 a 199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D00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1.000 ou mais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2" name="Google Shape;212;p20"/>
          <p:cNvSpPr txBox="1"/>
          <p:nvPr/>
        </p:nvSpPr>
        <p:spPr>
          <a:xfrm>
            <a:off x="540000" y="7660975"/>
            <a:ext cx="324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MS, IBGE (Censo 2022)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213" name="Google Shape;2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25" y="1357825"/>
            <a:ext cx="6716749" cy="644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219" name="Google Shape;219;p21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Mapeamento Genômico de Mato Grosso do Sul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0" name="Google Shape;220;p21"/>
          <p:cNvSpPr txBox="1"/>
          <p:nvPr/>
        </p:nvSpPr>
        <p:spPr>
          <a:xfrm>
            <a:off x="540000" y="7660975"/>
            <a:ext cx="324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LACEN /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atualizados até 26/04/2025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221" name="Google Shape;221;p21"/>
          <p:cNvGraphicFramePr/>
          <p:nvPr/>
        </p:nvGraphicFramePr>
        <p:xfrm>
          <a:off x="997205" y="8259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371400"/>
                <a:gridCol w="451275"/>
                <a:gridCol w="1349300"/>
              </a:tblGrid>
              <a:tr h="2188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Variante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36C65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Delta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C23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Gama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20A6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Ômicron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222" name="Google Shape;222;p21"/>
          <p:cNvGraphicFramePr/>
          <p:nvPr/>
        </p:nvGraphicFramePr>
        <p:xfrm>
          <a:off x="2941805" y="82592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371400"/>
                <a:gridCol w="583825"/>
                <a:gridCol w="1276400"/>
                <a:gridCol w="361750"/>
                <a:gridCol w="2308225"/>
              </a:tblGrid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Sequenciamentos por município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Sem sequenciamento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D4E7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 a 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619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50 a 99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B9BB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 a 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0286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100 ou mais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23" name="Google Shape;2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75" y="1148625"/>
            <a:ext cx="6890650" cy="66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229" name="Google Shape;229;p22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Imunização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0" name="Google Shape;230;p22"/>
          <p:cNvSpPr txBox="1"/>
          <p:nvPr/>
        </p:nvSpPr>
        <p:spPr>
          <a:xfrm>
            <a:off x="540000" y="9239050"/>
            <a:ext cx="324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atualizados em 01/04/2025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540000" y="14400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Cobertura vacinal monovalente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540000" y="5285078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Cobertura vacinal em Mato Grosso do Sul por faixa etária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-1727900" y="8632950"/>
            <a:ext cx="1357500" cy="948900"/>
          </a:xfrm>
          <a:prstGeom prst="rect">
            <a:avLst/>
          </a:prstGeom>
          <a:solidFill>
            <a:srgbClr val="E62F2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</a:rPr>
              <a:t>Data da última atualização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234" name="Google Shape;234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50" y="1872900"/>
            <a:ext cx="6530106" cy="33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50" y="5717975"/>
            <a:ext cx="6530106" cy="33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241" name="Google Shape;241;p23"/>
          <p:cNvGraphicFramePr/>
          <p:nvPr/>
        </p:nvGraphicFramePr>
        <p:xfrm>
          <a:off x="543591" y="72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2750"/>
                <a:gridCol w="6080050"/>
              </a:tblGrid>
              <a:tr h="392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Plantão CIEVS Estadual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0000" marB="90000" marR="28800" marL="288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2999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DISQUE-NOTIFICA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0800-647-1650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3318-1823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98477-3435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(ligações, SMS, WhatsApp - 24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cievs@saude.ms.gov.br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cievs.ms@hotmail.com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681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004F9F"/>
                          </a:solidFill>
                        </a:rPr>
                        <a:t>ENDEREÇO</a:t>
                      </a:r>
                      <a:endParaRPr b="1" sz="12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Avenida do Poeta Manoel de Barros, Bloco VII 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CEP: 79.031-902 - Campo Grande / MS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aphicFrame>
        <p:nvGraphicFramePr>
          <p:cNvPr id="242" name="Google Shape;242;p23"/>
          <p:cNvGraphicFramePr/>
          <p:nvPr/>
        </p:nvGraphicFramePr>
        <p:xfrm>
          <a:off x="543600" y="60804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3236400"/>
                <a:gridCol w="3236400"/>
              </a:tblGrid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Governador do Estado de Mato Grosso do Sul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Eduardo Correa Riedel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Secretário de Estado de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Maurício Simões Corrêa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Secretária de Estado de Saúde Adjunta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Crhistinne Cavalheiro Maymone Gonçalves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Superintendente</a:t>
                      </a: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 de Vigilância em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Larissa Domingues Castilho de Arruda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Coordenadora de Emergências em Saúde Pública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Karine Ferreira Barbosa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Coordenadora Estadual </a:t>
                      </a: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Imunização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Ana Paula Rezende de Oliveira Goldfinger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Gerente de Influenza e Doenças Respiratórias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Lívia de Mello Almeida Maziero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Elaboração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Antonio Felipe Monge Pascual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Frederico Jorge Pontes de Moraes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Grazielli Rocha Romera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Lívia de Mello Maziero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Lucienne Gamarra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Naira Rocha Chaves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Valdir Castanho Escandolhero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Viviane Campos Ametlla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43" name="Google Shape;243;p23"/>
          <p:cNvGraphicFramePr/>
          <p:nvPr/>
        </p:nvGraphicFramePr>
        <p:xfrm>
          <a:off x="543600" y="538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2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Visite o painel interativo COVID-19 de Mato Grosso do Sul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sng">
                          <a:solidFill>
                            <a:srgbClr val="FFFFFF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http://mais.saude.ms.gov.br/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55" name="Google Shape;55;p6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Panorama </a:t>
                      </a:r>
                      <a:r>
                        <a:rPr b="1" lang="pt-BR" sz="1800">
                          <a:solidFill>
                            <a:srgbClr val="004F9F"/>
                          </a:solidFill>
                        </a:rPr>
                        <a:t>::</a:t>
                      </a: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 Mato Grosso do Sul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" name="Google Shape;56;p6"/>
          <p:cNvSpPr txBox="1"/>
          <p:nvPr/>
        </p:nvSpPr>
        <p:spPr>
          <a:xfrm>
            <a:off x="540000" y="9541001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graphicFrame>
        <p:nvGraphicFramePr>
          <p:cNvPr id="57" name="Google Shape;57;p6"/>
          <p:cNvGraphicFramePr/>
          <p:nvPr/>
        </p:nvGraphicFramePr>
        <p:xfrm>
          <a:off x="540000" y="136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2089425"/>
                <a:gridCol w="948600"/>
              </a:tblGrid>
              <a:tr h="41722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2020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5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133.761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4.761,2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2.397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1,8%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85,3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Google Shape;58;p6"/>
          <p:cNvGraphicFramePr/>
          <p:nvPr/>
        </p:nvGraphicFramePr>
        <p:xfrm>
          <a:off x="3981975" y="136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2089425"/>
                <a:gridCol w="948600"/>
              </a:tblGrid>
              <a:tr h="4118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2021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5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246.644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1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8.687,1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7.358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3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3,0%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1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259,2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Google Shape;59;p6"/>
          <p:cNvGraphicFramePr/>
          <p:nvPr/>
        </p:nvGraphicFramePr>
        <p:xfrm>
          <a:off x="540000" y="40481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2089425"/>
                <a:gridCol w="948600"/>
              </a:tblGrid>
              <a:tr h="4025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2022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5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212.804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1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7.719,5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1.207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5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0,6%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4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>
                          <a:solidFill>
                            <a:srgbClr val="666666"/>
                          </a:solidFill>
                        </a:rPr>
                        <a:t>43,8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Google Shape;60;p6"/>
          <p:cNvGraphicFramePr/>
          <p:nvPr/>
        </p:nvGraphicFramePr>
        <p:xfrm>
          <a:off x="3981975" y="404814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2089425"/>
                <a:gridCol w="948600"/>
              </a:tblGrid>
              <a:tr h="3743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</a:t>
                      </a: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3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4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29.277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1.062,0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4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4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0,7%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Google Shape;61;p6"/>
          <p:cNvGraphicFramePr/>
          <p:nvPr/>
        </p:nvGraphicFramePr>
        <p:xfrm>
          <a:off x="552975" y="67759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2089425"/>
                <a:gridCol w="948600"/>
              </a:tblGrid>
              <a:tr h="3697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2024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34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Casos confirmados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.998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Incidência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435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,2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4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Óbitos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34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Letalidade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1,1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%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50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Mortalidade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(por 100 mil habitantes)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,9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67" name="Google Shape;67;p7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Evolução dos Casos Confirmados e Óbitos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8" name="Google Shape;68;p7"/>
          <p:cNvSpPr txBox="1"/>
          <p:nvPr/>
        </p:nvSpPr>
        <p:spPr>
          <a:xfrm>
            <a:off x="515000" y="144000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Casos confirmados por semana epidemiológica de notificação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540000" y="5867250"/>
            <a:ext cx="64800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666666"/>
                </a:solidFill>
              </a:rPr>
              <a:t>► Óbitos por semana epidemiológica de ocorrência</a:t>
            </a:r>
            <a:endParaRPr b="1">
              <a:solidFill>
                <a:srgbClr val="666666"/>
              </a:solidFill>
            </a:endParaRPr>
          </a:p>
        </p:txBody>
      </p:sp>
      <p:sp>
        <p:nvSpPr>
          <p:cNvPr id="70" name="Google Shape;70;p7"/>
          <p:cNvSpPr txBox="1"/>
          <p:nvPr/>
        </p:nvSpPr>
        <p:spPr>
          <a:xfrm>
            <a:off x="540025" y="5146428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por semana epidemiológica</a:t>
            </a:r>
            <a:r>
              <a:rPr lang="pt-BR" sz="800">
                <a:solidFill>
                  <a:srgbClr val="666666"/>
                </a:solidFill>
              </a:rPr>
              <a:t> (</a:t>
            </a:r>
            <a:r>
              <a:rPr lang="pt-BR" sz="800" u="sng">
                <a:solidFill>
                  <a:srgbClr val="004F9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pt-BR" sz="800">
                <a:solidFill>
                  <a:srgbClr val="666666"/>
                </a:solidFill>
              </a:rPr>
              <a:t>)</a:t>
            </a:r>
            <a:r>
              <a:rPr lang="pt-BR" sz="800">
                <a:solidFill>
                  <a:srgbClr val="666666"/>
                </a:solidFill>
              </a:rPr>
              <a:t>,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71" name="Google Shape;71;p7"/>
          <p:cNvSpPr txBox="1"/>
          <p:nvPr/>
        </p:nvSpPr>
        <p:spPr>
          <a:xfrm>
            <a:off x="539988" y="9467456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por semana epidemiológica (</a:t>
            </a:r>
            <a:r>
              <a:rPr lang="pt-BR" sz="800" u="sng">
                <a:solidFill>
                  <a:srgbClr val="004F9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pt-BR" sz="800">
                <a:solidFill>
                  <a:srgbClr val="666666"/>
                </a:solidFill>
              </a:rPr>
              <a:t>),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72" name="Google Shape;72;p7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963" y="1872901"/>
            <a:ext cx="6530065" cy="3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 title="Gráfic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000" y="6312062"/>
            <a:ext cx="6530049" cy="3143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79" name="Google Shape;79;p8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Perfil dos Casos de COVID-19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0" name="Google Shape;80;p8"/>
          <p:cNvSpPr txBox="1"/>
          <p:nvPr/>
        </p:nvSpPr>
        <p:spPr>
          <a:xfrm>
            <a:off x="540000" y="9538178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por semana epidemiológica (</a:t>
            </a:r>
            <a:r>
              <a:rPr lang="pt-BR" sz="800" u="sng">
                <a:solidFill>
                  <a:srgbClr val="004F9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pt-BR" sz="800">
                <a:solidFill>
                  <a:srgbClr val="666666"/>
                </a:solidFill>
              </a:rPr>
              <a:t>),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81" name="Google Shape;81;p8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975" y="1376477"/>
            <a:ext cx="6530049" cy="3992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525" y="5501476"/>
            <a:ext cx="6702949" cy="3549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88" name="Google Shape;88;p9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000">
                          <a:solidFill>
                            <a:srgbClr val="666666"/>
                          </a:solidFill>
                        </a:rPr>
                        <a:t>Perfil dos Óbito de COVID-19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9" name="Google Shape;89;p9"/>
          <p:cNvSpPr txBox="1"/>
          <p:nvPr/>
        </p:nvSpPr>
        <p:spPr>
          <a:xfrm>
            <a:off x="540000" y="9538178"/>
            <a:ext cx="6480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Fonte: SES / MS</a:t>
            </a:r>
            <a:endParaRPr sz="8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</a:rPr>
              <a:t>*Dados por semana epidemiológica (</a:t>
            </a:r>
            <a:r>
              <a:rPr lang="pt-BR" sz="800" u="sng">
                <a:solidFill>
                  <a:srgbClr val="004F9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</a:t>
            </a:r>
            <a:r>
              <a:rPr lang="pt-BR" sz="800">
                <a:solidFill>
                  <a:srgbClr val="666666"/>
                </a:solidFill>
              </a:rPr>
              <a:t>), sujeitos a alterações pelos municípios.</a:t>
            </a:r>
            <a:endParaRPr sz="800">
              <a:solidFill>
                <a:srgbClr val="666666"/>
              </a:solidFill>
            </a:endParaRPr>
          </a:p>
        </p:txBody>
      </p:sp>
      <p:pic>
        <p:nvPicPr>
          <p:cNvPr id="90" name="Google Shape;90;p9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63" y="1440001"/>
            <a:ext cx="6530068" cy="399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975" y="5501474"/>
            <a:ext cx="6530062" cy="345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97" name="Google Shape;97;p10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Comparativo de casos confirmados nas Últimas SE</a:t>
                      </a:r>
                      <a:endParaRPr b="1" sz="1800">
                        <a:solidFill>
                          <a:srgbClr val="E62F21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8" name="Google Shape;98;p10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Campo Grande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Google Shape;99;p10"/>
          <p:cNvGraphicFramePr/>
          <p:nvPr/>
        </p:nvGraphicFramePr>
        <p:xfrm>
          <a:off x="54335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{0C8193FA-4348-43D5-A998-020FA030789F}</a:tableStyleId>
              </a:tblPr>
              <a:tblGrid>
                <a:gridCol w="1912300"/>
                <a:gridCol w="1324350"/>
                <a:gridCol w="1618325"/>
                <a:gridCol w="1618325"/>
              </a:tblGrid>
              <a:tr h="224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16/2025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17/2025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Diferença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Água Clara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Alcinópolis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Amambai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Anastácio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Anaurilândia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Angélica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Antônio João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Aparecida do Taboado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Aquidauana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Aral Moreira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Bandeirantes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Bataguassu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Batayporã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Bela Vista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Bodoquena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Bonito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Brasilândia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Caarapó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Camapuã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Caracol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Chapadão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Corguinho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Coronel Sapucaia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Costa Rica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Deodápolis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Dois Irmãos do Buriti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0" name="Google Shape;100;p10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101" name="Google Shape;101;p10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07" name="Google Shape;107;p11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Comparativo de casos confirmados nas Últimas SE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8" name="Google Shape;108;p11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Campo Grande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" name="Google Shape;109;p11"/>
          <p:cNvGraphicFramePr/>
          <p:nvPr/>
        </p:nvGraphicFramePr>
        <p:xfrm>
          <a:off x="54335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{0C8193FA-4348-43D5-A998-020FA030789F}</a:tableStyleId>
              </a:tblPr>
              <a:tblGrid>
                <a:gridCol w="1912300"/>
                <a:gridCol w="1324350"/>
                <a:gridCol w="1618325"/>
                <a:gridCol w="1618325"/>
              </a:tblGrid>
              <a:tr h="224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16/2025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17/2025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Diferença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Eldorado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Fátima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Figueirão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Glória de 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Guia Lopes da Laguna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Iguatemi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Inocência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Itaquiraí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Ivinhema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Jaraguari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Jardim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Jateí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Juti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Ladário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Laguna Carapã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Maracaju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Miranda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Mundo Novo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Naviraí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Nioaque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Alvorada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Nova Andradina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Novo Horizonte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Paraíso das Águas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Paranaíba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Paranhos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Pedro Gomes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Ponta 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Porto Murtinho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Ribas do Rio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0" name="Google Shape;110;p11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111" name="Google Shape;111;p11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17" name="Google Shape;117;p12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Comparativo de casos confirmados nas Últimas SE</a:t>
                      </a:r>
                      <a:endParaRPr b="1" sz="18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18" name="Google Shape;118;p12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Campo Grande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9" name="Google Shape;119;p12"/>
          <p:cNvGraphicFramePr/>
          <p:nvPr/>
        </p:nvGraphicFramePr>
        <p:xfrm>
          <a:off x="543350" y="144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{0C8193FA-4348-43D5-A998-020FA030789F}</a:tableStyleId>
              </a:tblPr>
              <a:tblGrid>
                <a:gridCol w="1912300"/>
                <a:gridCol w="1324350"/>
                <a:gridCol w="1618325"/>
                <a:gridCol w="1618325"/>
              </a:tblGrid>
              <a:tr h="2249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Município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16/2025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SE 17/2025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200">
                          <a:solidFill>
                            <a:schemeClr val="lt1"/>
                          </a:solidFill>
                        </a:rPr>
                        <a:t>Diferença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Brilhante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Negro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Rio Verde de Mato Grosso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Rochedo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Santa Rita do Pardo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São Gabriel do Oeste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Selvíria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Sete Quedas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Sidrolândia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Sonora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Tacuru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Taquarussu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Terenos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Três Lagoas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Vicentina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Mato Grosso do Sul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2.531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2.539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8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sp>
        <p:nvSpPr>
          <p:cNvPr id="120" name="Google Shape;120;p12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121" name="Google Shape;121;p12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2" name="Google Shape;122;p12"/>
          <p:cNvGraphicFramePr/>
          <p:nvPr/>
        </p:nvGraphicFramePr>
        <p:xfrm>
          <a:off x="-7399912" y="438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f</a:t>
                      </a: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oram reavaliados</a:t>
                      </a: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 a contagem de casos e a</a:t>
                      </a: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justados </a:t>
                      </a: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conforme a disponibilidade de dados do banco.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6666579" y="10028648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28" name="Google Shape;128;p13"/>
          <p:cNvGraphicFramePr/>
          <p:nvPr/>
        </p:nvGraphicFramePr>
        <p:xfrm>
          <a:off x="489966" y="71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{022977B1-4094-46C7-BF4B-40D16C52AC6C}</a:tableStyleId>
              </a:tblPr>
              <a:tblGrid>
                <a:gridCol w="396225"/>
                <a:gridCol w="613382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800">
                          <a:solidFill>
                            <a:srgbClr val="004F9F"/>
                          </a:solidFill>
                        </a:rPr>
                        <a:t>►</a:t>
                      </a:r>
                      <a:endParaRPr sz="2800">
                        <a:solidFill>
                          <a:srgbClr val="004F9F"/>
                        </a:solidFill>
                      </a:endParaRPr>
                    </a:p>
                  </a:txBody>
                  <a:tcPr marT="0" marB="0" marR="0" marL="0">
                    <a:lnL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A8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800">
                          <a:solidFill>
                            <a:srgbClr val="666666"/>
                          </a:solidFill>
                        </a:rPr>
                        <a:t>Casos Confirmados de COVID-19, acumulados, por município de residência, MS, 2025.</a:t>
                      </a:r>
                      <a:endParaRPr b="1" sz="1800">
                        <a:solidFill>
                          <a:srgbClr val="E62F21"/>
                        </a:solidFill>
                      </a:endParaRPr>
                    </a:p>
                  </a:txBody>
                  <a:tcPr marT="54000" marB="0" marR="0" marL="72000">
                    <a:lnL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9" name="Google Shape;129;p13"/>
          <p:cNvGraphicFramePr/>
          <p:nvPr/>
        </p:nvGraphicFramePr>
        <p:xfrm>
          <a:off x="-7017550" y="7491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FFFFFF"/>
                          </a:solidFill>
                        </a:rPr>
                        <a:t>Informamos que o decréscimo de casos do município de Campo Grande publicados hoje são justificados pela exclusão de duplicidades e adequações de divergências no sistema de informação e-SUS Notifica, o qual é utilizado como fonte de dados para este Boletim Epidemiológico.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" name="Google Shape;130;p13"/>
          <p:cNvGraphicFramePr/>
          <p:nvPr/>
        </p:nvGraphicFramePr>
        <p:xfrm>
          <a:off x="541675" y="1514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{0C8193FA-4348-43D5-A998-020FA030789F}</a:tableStyleId>
              </a:tblPr>
              <a:tblGrid>
                <a:gridCol w="4977700"/>
                <a:gridCol w="1498950"/>
              </a:tblGrid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Municipio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Casos </a:t>
                      </a:r>
                      <a:r>
                        <a:rPr b="1" lang="pt-BR" sz="1200">
                          <a:solidFill>
                            <a:srgbClr val="FFFFFF"/>
                          </a:solidFill>
                        </a:rPr>
                        <a:t>Acumulados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Água Clara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Alcinópolis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Amambai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Anastácio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Anaurilândia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Angélica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Antônio João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Aparecida do Taboado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Aquidauana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Aral Moreira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Bandeirantes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Bataguassu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Batayporã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Bela Vista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Bodoquena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Bonito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Brasilândia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Caarapó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Camapuã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Campo Grande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450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Caracol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Cassilândia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Chapadão do Sul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Corguinho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Coronel Sapucaia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Corumbá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Costa Rica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Coxim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Deodápolis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Dois Irmãos do Buriti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Douradina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Dourados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1" name="Google Shape;131;p13"/>
          <p:cNvSpPr txBox="1"/>
          <p:nvPr/>
        </p:nvSpPr>
        <p:spPr>
          <a:xfrm>
            <a:off x="7867900" y="4458225"/>
            <a:ext cx="653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D0026"/>
                </a:solidFill>
              </a:rPr>
              <a:t>*Total de casos encerrados durante a última semana, incluindo notificações antigas que estavam pendentes de encerramento. Para cenário epidemiológico atual, consultar gráfico na página 3.</a:t>
            </a:r>
            <a:endParaRPr sz="1600">
              <a:solidFill>
                <a:srgbClr val="BD0026"/>
              </a:solidFill>
            </a:endParaRPr>
          </a:p>
        </p:txBody>
      </p:sp>
      <p:graphicFrame>
        <p:nvGraphicFramePr>
          <p:cNvPr id="132" name="Google Shape;132;p13"/>
          <p:cNvGraphicFramePr/>
          <p:nvPr/>
        </p:nvGraphicFramePr>
        <p:xfrm>
          <a:off x="-7191450" y="622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{8053EEFC-A275-4BFD-8BE1-5F607952A552}</a:tableStyleId>
              </a:tblPr>
              <a:tblGrid>
                <a:gridCol w="6473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FFFFFF"/>
                          </a:solidFill>
                        </a:rPr>
                        <a:t>Informamos que, devido à instabilidade no sistema oficial de informações do Ministério da Saúde, o E-SUS Notifica, ocorrida na última semana, os municípios têm enfrentado dificuldades para registrar e finalizar os casos de maneira oportuna.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oletim Epidemiológic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