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51">
          <p15:clr>
            <a:srgbClr val="9AA0A6"/>
          </p15:clr>
        </p15:guide>
        <p15:guide id="2" orient="horz" pos="1237">
          <p15:clr>
            <a:srgbClr val="9AA0A6"/>
          </p15:clr>
        </p15:guide>
        <p15:guide id="3" orient="horz" pos="3969">
          <p15:clr>
            <a:srgbClr val="9AA0A6"/>
          </p15:clr>
        </p15:guide>
        <p15:guide id="4" orient="horz" pos="5876">
          <p15:clr>
            <a:srgbClr val="9AA0A6"/>
          </p15:clr>
        </p15:guide>
        <p15:guide id="5" orient="horz" pos="3724">
          <p15:clr>
            <a:srgbClr val="747775"/>
          </p15:clr>
        </p15:guide>
        <p15:guide id="6" orient="horz" pos="32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A50B71-C6B0-4F73-9041-7EFF56601CAC}">
  <a:tblStyle styleId="{69A50B71-C6B0-4F73-9041-7EFF56601C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08F9694-D92A-4BF3-8CC2-693794965D6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C02EEF6-52C0-43F2-ABB7-69FAA6723488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51" orient="horz"/>
        <p:guide pos="1237" orient="horz"/>
        <p:guide pos="3969" orient="horz"/>
        <p:guide pos="5876" orient="horz"/>
        <p:guide pos="3724" orient="horz"/>
        <p:guide pos="320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849b295157_0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849b2951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7f28a455b_0_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47f28a455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7f28a455b_0_2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7f28a455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6a6e71e8c_0_1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6a6e71e8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41c70b3f4_0_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41c70b3f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7f28a455b_0_3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47f28a455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364f6bb82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d364f6bb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fb6017992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fb60179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fb6017992_0_3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fb601799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28bc37734_0_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28bc377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fb6017992_0_7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fb601799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9742f63fe_0_1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9742f63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3a2053df6_0_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3a2053d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485c2ae21_0_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485c2ae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fd2da9850_1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dfd2da985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ira págin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6348000" y="1647150"/>
            <a:ext cx="664800" cy="8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  <a:solidFill>
            <a:srgbClr val="004F9F"/>
          </a:solidFill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088900" y="2612800"/>
            <a:ext cx="1931100" cy="3426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540000" y="1293050"/>
            <a:ext cx="50091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666666"/>
                </a:solidFill>
              </a:rPr>
              <a:t>Boletim Epidemiológico</a:t>
            </a:r>
            <a:endParaRPr sz="3200">
              <a:solidFill>
                <a:srgbClr val="666666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40000" y="-11054350"/>
            <a:ext cx="6480000" cy="282000"/>
          </a:xfrm>
          <a:prstGeom prst="rect">
            <a:avLst/>
          </a:prstGeom>
          <a:solidFill>
            <a:srgbClr val="4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40000" y="2612800"/>
            <a:ext cx="6480000" cy="3426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40000" y="2612800"/>
            <a:ext cx="54768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Gerência de Influenza e Doenças Respiratórias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528850" y="1788050"/>
            <a:ext cx="32400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rgbClr val="004F9F"/>
                </a:solidFill>
              </a:rPr>
              <a:t>Influenza</a:t>
            </a:r>
            <a:endParaRPr b="1" sz="5100">
              <a:solidFill>
                <a:srgbClr val="004F9F"/>
              </a:solidFill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4623700" y="1864260"/>
            <a:ext cx="174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Semana</a:t>
            </a:r>
            <a:endParaRPr sz="1900">
              <a:solidFill>
                <a:srgbClr val="666666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Epidemiológica</a:t>
            </a:r>
            <a:endParaRPr sz="1900">
              <a:solidFill>
                <a:srgbClr val="666666"/>
              </a:solidFill>
            </a:endParaRPr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400" y="537175"/>
            <a:ext cx="2134800" cy="6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025" y="533738"/>
            <a:ext cx="1774802" cy="6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888" y="537163"/>
            <a:ext cx="669600" cy="6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1191">
          <p15:clr>
            <a:srgbClr val="FA7B17"/>
          </p15:clr>
        </p15:guide>
        <p15:guide id="5" orient="horz" pos="2098">
          <p15:clr>
            <a:srgbClr val="FA7B17"/>
          </p15:clr>
        </p15:guide>
        <p15:guide id="6" orient="horz" pos="340">
          <p15:clr>
            <a:srgbClr val="E46962"/>
          </p15:clr>
        </p15:guide>
        <p15:guide id="7" orient="horz" pos="76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 com título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  <p15:guide id="5" orient="horz" pos="90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">
  <p:cSld name="BLANK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10167700"/>
            <a:ext cx="7560000" cy="54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1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cievs@saude.ms.gov.br" TargetMode="External"/><Relationship Id="rId4" Type="http://schemas.openxmlformats.org/officeDocument/2006/relationships/hyperlink" Target="mailto:cievs.ms@hot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2009650" y="5911648"/>
            <a:ext cx="3603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Google Shape;36;p5"/>
          <p:cNvCxnSpPr/>
          <p:nvPr/>
        </p:nvCxnSpPr>
        <p:spPr>
          <a:xfrm>
            <a:off x="3941825" y="9163168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5"/>
          <p:cNvCxnSpPr/>
          <p:nvPr/>
        </p:nvCxnSpPr>
        <p:spPr>
          <a:xfrm>
            <a:off x="3946549" y="8030966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5"/>
          <p:cNvCxnSpPr/>
          <p:nvPr/>
        </p:nvCxnSpPr>
        <p:spPr>
          <a:xfrm>
            <a:off x="3941825" y="8603003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Google Shape;39;p5"/>
          <p:cNvCxnSpPr/>
          <p:nvPr/>
        </p:nvCxnSpPr>
        <p:spPr>
          <a:xfrm>
            <a:off x="3939444" y="7458905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" name="Google Shape;40;p5"/>
          <p:cNvCxnSpPr/>
          <p:nvPr/>
        </p:nvCxnSpPr>
        <p:spPr>
          <a:xfrm>
            <a:off x="5566575" y="5257619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5"/>
          <p:cNvCxnSpPr/>
          <p:nvPr/>
        </p:nvCxnSpPr>
        <p:spPr>
          <a:xfrm>
            <a:off x="5369350" y="5257632"/>
            <a:ext cx="2190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" name="Google Shape;42;p5"/>
          <p:cNvCxnSpPr/>
          <p:nvPr/>
        </p:nvCxnSpPr>
        <p:spPr>
          <a:xfrm>
            <a:off x="5571475" y="6056626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Google Shape;43;p5"/>
          <p:cNvCxnSpPr/>
          <p:nvPr/>
        </p:nvCxnSpPr>
        <p:spPr>
          <a:xfrm>
            <a:off x="5569094" y="4424876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" name="Google Shape;44;p5"/>
          <p:cNvCxnSpPr/>
          <p:nvPr/>
        </p:nvCxnSpPr>
        <p:spPr>
          <a:xfrm rot="10800000">
            <a:off x="5588375" y="4414696"/>
            <a:ext cx="0" cy="16479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Google Shape;45;p5"/>
          <p:cNvCxnSpPr/>
          <p:nvPr/>
        </p:nvCxnSpPr>
        <p:spPr>
          <a:xfrm>
            <a:off x="3052450" y="6760143"/>
            <a:ext cx="0" cy="996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6" name="Google Shape;46;p5"/>
          <p:cNvSpPr txBox="1"/>
          <p:nvPr>
            <p:ph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16</a:t>
            </a:r>
            <a:endParaRPr/>
          </a:p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48" name="Google Shape;48;p5"/>
          <p:cNvGraphicFramePr/>
          <p:nvPr/>
        </p:nvGraphicFramePr>
        <p:xfrm>
          <a:off x="482766" y="332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de SRAG (Síndrome Respiratória Aguda Grave) nos Municípios de Fronteira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2025*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" name="Google Shape;49;p5"/>
          <p:cNvSpPr txBox="1"/>
          <p:nvPr/>
        </p:nvSpPr>
        <p:spPr>
          <a:xfrm>
            <a:off x="6241275" y="1446204"/>
            <a:ext cx="88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4F9F"/>
                </a:solidFill>
              </a:rPr>
              <a:t>2025</a:t>
            </a:r>
            <a:endParaRPr b="1" sz="2400">
              <a:solidFill>
                <a:srgbClr val="004F9F"/>
              </a:solidFill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5750496" y="4066644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6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750496" y="4466740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H1N1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5743221" y="4885069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0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5743221" y="5285165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H3N2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5743221" y="5697010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2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5743225" y="6101090"/>
            <a:ext cx="1269600" cy="4437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Não subtipado**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2369900" y="7737362"/>
            <a:ext cx="1365000" cy="566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rgbClr val="FFFFFF"/>
                </a:solidFill>
              </a:rPr>
              <a:t>0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2369900" y="8299763"/>
            <a:ext cx="13650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Óbitos</a:t>
            </a:r>
            <a:endParaRPr b="1" sz="1600">
              <a:solidFill>
                <a:srgbClr val="666666"/>
              </a:solidFill>
            </a:endParaRPr>
          </a:p>
        </p:txBody>
      </p:sp>
      <p:sp>
        <p:nvSpPr>
          <p:cNvPr id="58" name="Google Shape;58;p5"/>
          <p:cNvSpPr txBox="1"/>
          <p:nvPr/>
        </p:nvSpPr>
        <p:spPr>
          <a:xfrm>
            <a:off x="4139928" y="8352365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0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59" name="Google Shape;59;p5"/>
          <p:cNvSpPr txBox="1"/>
          <p:nvPr/>
        </p:nvSpPr>
        <p:spPr>
          <a:xfrm>
            <a:off x="4806565" y="8352363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</a:t>
            </a:r>
            <a:endParaRPr sz="13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não subtipado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4139928" y="8930490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0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4806565" y="8930480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B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62" name="Google Shape;62;p5"/>
          <p:cNvSpPr txBox="1"/>
          <p:nvPr/>
        </p:nvSpPr>
        <p:spPr>
          <a:xfrm>
            <a:off x="4139928" y="7225615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0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4806565" y="7225610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 H1N1</a:t>
            </a:r>
            <a:endParaRPr sz="1300">
              <a:solidFill>
                <a:srgbClr val="666666"/>
              </a:solidFill>
            </a:endParaRPr>
          </a:p>
        </p:txBody>
      </p:sp>
      <p:cxnSp>
        <p:nvCxnSpPr>
          <p:cNvPr id="64" name="Google Shape;64;p5"/>
          <p:cNvCxnSpPr/>
          <p:nvPr/>
        </p:nvCxnSpPr>
        <p:spPr>
          <a:xfrm>
            <a:off x="3738575" y="5911648"/>
            <a:ext cx="2190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5"/>
          <p:cNvCxnSpPr/>
          <p:nvPr/>
        </p:nvCxnSpPr>
        <p:spPr>
          <a:xfrm>
            <a:off x="3940700" y="6612432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5"/>
          <p:cNvCxnSpPr/>
          <p:nvPr/>
        </p:nvCxnSpPr>
        <p:spPr>
          <a:xfrm>
            <a:off x="3940700" y="5289182"/>
            <a:ext cx="207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5"/>
          <p:cNvCxnSpPr/>
          <p:nvPr/>
        </p:nvCxnSpPr>
        <p:spPr>
          <a:xfrm rot="10800000">
            <a:off x="3957600" y="5273632"/>
            <a:ext cx="0" cy="13527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5"/>
          <p:cNvSpPr txBox="1"/>
          <p:nvPr/>
        </p:nvSpPr>
        <p:spPr>
          <a:xfrm>
            <a:off x="4130950" y="6208319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2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4130950" y="6608415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B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4130950" y="4885069"/>
            <a:ext cx="1269600" cy="4041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66666"/>
                </a:solidFill>
              </a:rPr>
              <a:t>8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4130950" y="5285165"/>
            <a:ext cx="1269600" cy="312600"/>
          </a:xfrm>
          <a:prstGeom prst="rect">
            <a:avLst/>
          </a:prstGeom>
          <a:solidFill>
            <a:srgbClr val="C0D4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</a:t>
            </a:r>
            <a:endParaRPr b="1" sz="1300">
              <a:solidFill>
                <a:srgbClr val="666666"/>
              </a:solidFill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2369958" y="5093547"/>
            <a:ext cx="1365000" cy="818100"/>
          </a:xfrm>
          <a:prstGeom prst="rect">
            <a:avLst/>
          </a:prstGeom>
          <a:noFill/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rgbClr val="666666"/>
                </a:solidFill>
              </a:rPr>
              <a:t>10</a:t>
            </a:r>
            <a:endParaRPr b="1" sz="3500">
              <a:solidFill>
                <a:srgbClr val="666666"/>
              </a:solidFill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2369950" y="5903548"/>
            <a:ext cx="1365000" cy="818100"/>
          </a:xfrm>
          <a:prstGeom prst="rect">
            <a:avLst/>
          </a:prstGeom>
          <a:solidFill>
            <a:srgbClr val="004F9F">
              <a:alpha val="24710"/>
            </a:srgbClr>
          </a:solidFill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Confirmados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para </a:t>
            </a:r>
            <a:r>
              <a:rPr b="1" lang="pt-BR" sz="1600">
                <a:solidFill>
                  <a:srgbClr val="666666"/>
                </a:solidFill>
              </a:rPr>
              <a:t>Influenza</a:t>
            </a:r>
            <a:endParaRPr b="1" sz="1600">
              <a:solidFill>
                <a:srgbClr val="666666"/>
              </a:solidFill>
            </a:endParaRPr>
          </a:p>
        </p:txBody>
      </p:sp>
      <p:cxnSp>
        <p:nvCxnSpPr>
          <p:cNvPr id="74" name="Google Shape;74;p5"/>
          <p:cNvCxnSpPr/>
          <p:nvPr/>
        </p:nvCxnSpPr>
        <p:spPr>
          <a:xfrm>
            <a:off x="3737300" y="8278754"/>
            <a:ext cx="2190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5"/>
          <p:cNvCxnSpPr/>
          <p:nvPr/>
        </p:nvCxnSpPr>
        <p:spPr>
          <a:xfrm rot="10800000">
            <a:off x="3958725" y="7452589"/>
            <a:ext cx="0" cy="17274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5"/>
          <p:cNvSpPr txBox="1"/>
          <p:nvPr/>
        </p:nvSpPr>
        <p:spPr>
          <a:xfrm>
            <a:off x="4139929" y="7782565"/>
            <a:ext cx="6648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666666"/>
                </a:solidFill>
              </a:rPr>
              <a:t>0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4807065" y="7782557"/>
            <a:ext cx="1554900" cy="44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</a:rPr>
              <a:t>Influenza A H3N2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-7295450" y="9180000"/>
            <a:ext cx="65814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*Acumulado do período por data de início dos primeiros sintomas.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666666"/>
                </a:solidFill>
              </a:rPr>
              <a:t>**Casos de Influenza não subtipados incluindo testes rápidos antígenos, metodología utilizada para diagnóstico que impossibilita subtipagem.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540000" y="5098375"/>
            <a:ext cx="1624200" cy="805200"/>
          </a:xfrm>
          <a:prstGeom prst="rect">
            <a:avLst/>
          </a:prstGeom>
          <a:noFill/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rgbClr val="666666"/>
                </a:solidFill>
              </a:rPr>
              <a:t>188</a:t>
            </a:r>
            <a:endParaRPr b="1" sz="3500">
              <a:solidFill>
                <a:srgbClr val="666666"/>
              </a:solidFill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540000" y="5916412"/>
            <a:ext cx="1624200" cy="1149600"/>
          </a:xfrm>
          <a:prstGeom prst="rect">
            <a:avLst/>
          </a:prstGeom>
          <a:solidFill>
            <a:srgbClr val="004F9F">
              <a:alpha val="24710"/>
            </a:srgbClr>
          </a:solidFill>
          <a:ln cap="flat" cmpd="sng" w="28575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Casos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notificados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de </a:t>
            </a:r>
            <a:r>
              <a:rPr b="1" lang="pt-BR" sz="1800">
                <a:solidFill>
                  <a:srgbClr val="666666"/>
                </a:solidFill>
              </a:rPr>
              <a:t>SRAG</a:t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66666"/>
                </a:solidFill>
              </a:rPr>
              <a:t>hospitalizado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66" name="Google Shape;166;p14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Influenza A e B nas Cidades Fronteiras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7" name="Google Shape;167;p14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8" name="Google Shape;168;p14"/>
          <p:cNvGraphicFramePr/>
          <p:nvPr/>
        </p:nvGraphicFramePr>
        <p:xfrm>
          <a:off x="540000" y="146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768050"/>
                <a:gridCol w="1721200"/>
                <a:gridCol w="705950"/>
                <a:gridCol w="721450"/>
                <a:gridCol w="869025"/>
                <a:gridCol w="529150"/>
                <a:gridCol w="1165175"/>
              </a:tblGrid>
              <a:tr h="2655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lt1"/>
                          </a:solidFill>
                        </a:rPr>
                        <a:t>Casos de influenza A e B 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6950">
                <a:tc>
                  <a:txBody>
                    <a:bodyPr/>
                    <a:lstStyle/>
                    <a:p>
                      <a:pPr indent="0" lvl="0" marL="0" marR="203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Ano 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03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Município de Fronteira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03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H1N1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03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H3N2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03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 Ñ Sub.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03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B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03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65500">
                <a:tc row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2024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0C1F3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Antônio João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Aral Moreira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Bela Vista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Caracol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Coronel Sapucaia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Japorã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Mundo Novo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Paranhos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Ponta 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29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8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48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Porto Murtinho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12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Sete Quedas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24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31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9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64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65500">
                <a:tc row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2025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0C1F3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Antônio João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Aral Moreira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Bela Vista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Caracol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Coronel Sapucaia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Japorã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Mundo Novo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Paranhos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Ponta 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4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4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Porto Murtinho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Sete Quedas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65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6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10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74" name="Google Shape;174;p15"/>
          <p:cNvGraphicFramePr/>
          <p:nvPr/>
        </p:nvGraphicFramePr>
        <p:xfrm>
          <a:off x="489941" y="50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Agentes etiológicos 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nas Cidades Fronteiras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15"/>
          <p:cNvSpPr txBox="1"/>
          <p:nvPr/>
        </p:nvSpPr>
        <p:spPr>
          <a:xfrm>
            <a:off x="-6776000" y="1223539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</a:t>
            </a:r>
            <a:r>
              <a:rPr b="1" lang="pt-BR">
                <a:solidFill>
                  <a:srgbClr val="666666"/>
                </a:solidFill>
              </a:rPr>
              <a:t>Agentes etiológicos</a:t>
            </a:r>
            <a:r>
              <a:rPr b="1" lang="pt-BR">
                <a:solidFill>
                  <a:srgbClr val="666666"/>
                </a:solidFill>
              </a:rPr>
              <a:t> por Unidades Sentinelas em Mato Grosso do Sul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76" name="Google Shape;176;p15"/>
          <p:cNvGraphicFramePr/>
          <p:nvPr/>
        </p:nvGraphicFramePr>
        <p:xfrm>
          <a:off x="514950" y="1201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689025"/>
                <a:gridCol w="1775125"/>
                <a:gridCol w="974125"/>
                <a:gridCol w="1146600"/>
                <a:gridCol w="947575"/>
                <a:gridCol w="947575"/>
              </a:tblGrid>
              <a:tr h="2426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lt1"/>
                          </a:solidFill>
                        </a:rPr>
                        <a:t>Casos de SRAG Agentes etiológicos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4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Ano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SARS-CoV-2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Vírus Sincicial Respiratório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Parainfluenza 3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Adenovírus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51450">
                <a:tc row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lt1"/>
                          </a:solidFill>
                        </a:rPr>
                        <a:t>2024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Antônio João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Aral Moreira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Bela Vista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Caracol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Coronel Sapucaia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Japorã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Mundo Novo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Paranhos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Ponta 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38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52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28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13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Porto Murtinho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Sete Quedas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42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56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28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15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Ano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SARS-CoV-2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Vírus Sincicial Respiratório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Parainfluenza 3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Adenovírus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51450">
                <a:tc row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lt1"/>
                          </a:solidFill>
                        </a:rPr>
                        <a:t>2025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Antônio João</a:t>
                      </a:r>
                      <a:endParaRPr sz="9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Aral Moreira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Bela Vista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Caracol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Coronel Sapucaia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Japorã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Mundo Novo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Paranhos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Ponta 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Porto Murtinho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Sete Quedas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13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3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82" name="Google Shape;182;p16"/>
          <p:cNvGraphicFramePr/>
          <p:nvPr/>
        </p:nvGraphicFramePr>
        <p:xfrm>
          <a:off x="489941" y="50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Agentes etiológicos nas Cidades Fronteiras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16"/>
          <p:cNvSpPr txBox="1"/>
          <p:nvPr/>
        </p:nvSpPr>
        <p:spPr>
          <a:xfrm>
            <a:off x="-6776000" y="1223539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Agentes etiológicos por Unidades Sentinelas em Mato Grosso do Sul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84" name="Google Shape;184;p16"/>
          <p:cNvGraphicFramePr/>
          <p:nvPr/>
        </p:nvGraphicFramePr>
        <p:xfrm>
          <a:off x="514950" y="122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643675"/>
                <a:gridCol w="1548350"/>
                <a:gridCol w="1246250"/>
                <a:gridCol w="1146600"/>
                <a:gridCol w="947575"/>
                <a:gridCol w="947575"/>
              </a:tblGrid>
              <a:tr h="2426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lt1"/>
                          </a:solidFill>
                        </a:rPr>
                        <a:t>Casos de SRAG Agentes etiológicos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4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Ano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Metapneumovírus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Bocavírus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Rinovírus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Enterovírus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51450">
                <a:tc row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lt1"/>
                          </a:solidFill>
                        </a:rPr>
                        <a:t>2024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Antônio João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Aral Moreira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Bela Vista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Caracol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Coronel Sapucaia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Japorã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Mundo Novo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Paranhos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3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Ponta 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9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8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133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6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Porto Murtinho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5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Sete Quedas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9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9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146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7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Ano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Município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Metapneumovírus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Bocavírus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Rinovírus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Enterovírus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  <a:tr h="251450">
                <a:tc rowSpan="1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chemeClr val="lt1"/>
                          </a:solidFill>
                        </a:rPr>
                        <a:t>2025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Antônio João</a:t>
                      </a:r>
                      <a:endParaRPr sz="9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Aral Moreira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Bela Vista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Caracol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Coronel Sapucaia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Japorã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Mundo Novo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Paranhos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Ponta Porã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25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5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Porto Murtinho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Sete Quedas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0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TOTAL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1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25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</a:rPr>
                        <a:t>6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90" name="Google Shape;190;p1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Unidades Sentinelas de Síndrome Gripal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17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2" name="Google Shape;192;p17"/>
          <p:cNvGraphicFramePr/>
          <p:nvPr/>
        </p:nvGraphicFramePr>
        <p:xfrm>
          <a:off x="540000" y="63405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{7C02EEF6-52C0-43F2-ABB7-69FAA6723488}</a:tableStyleId>
              </a:tblPr>
              <a:tblGrid>
                <a:gridCol w="2950600"/>
                <a:gridCol w="1764700"/>
                <a:gridCol w="17647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Agente etiológico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Rinovírus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A H1N1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SARS-CoV-2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Enterovírus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B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Vírus sincicial respiratório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Metapneumovírus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Parainfluenza 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Adenovírus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A não subtipada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Influenza A H3N2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Bocavírus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490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100,0%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17"/>
          <p:cNvSpPr txBox="1"/>
          <p:nvPr/>
        </p:nvSpPr>
        <p:spPr>
          <a:xfrm>
            <a:off x="540000" y="5837955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Agentes etiológicos detectados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Notificações por semana epidemiológica de início dos sintomas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540025" y="52195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96" name="Google Shape;196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63" y="1759739"/>
            <a:ext cx="6732665" cy="34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02" name="Google Shape;202;p1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de Influenza - Síndrome Gripal de Unidade Sentinela e SRAG Hospitalizado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3" name="Google Shape;203;p18"/>
          <p:cNvSpPr txBox="1"/>
          <p:nvPr/>
        </p:nvSpPr>
        <p:spPr>
          <a:xfrm>
            <a:off x="562813" y="3955755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Percentual de caso Hospitalizado e Unidade Sentinela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540000" y="17448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Notificações de Influenza Hospitalizado e Unidade Sentinela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515000" y="3199275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206" name="Google Shape;206;p18"/>
          <p:cNvGraphicFramePr/>
          <p:nvPr/>
        </p:nvGraphicFramePr>
        <p:xfrm>
          <a:off x="515000" y="21820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{7C02EEF6-52C0-43F2-ABB7-69FAA6723488}</a:tableStyleId>
              </a:tblPr>
              <a:tblGrid>
                <a:gridCol w="2950600"/>
                <a:gridCol w="1764700"/>
                <a:gridCol w="17647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Tipo de caso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SRAG Hospitalizado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71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,9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Síndrome Gripal Unidade Sentinela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431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100,0%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207" name="Google Shape;207;p18"/>
          <p:cNvSpPr txBox="1"/>
          <p:nvPr/>
        </p:nvSpPr>
        <p:spPr>
          <a:xfrm>
            <a:off x="515000" y="79940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208" name="Google Shape;208;p1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5" y="4431963"/>
            <a:ext cx="7560000" cy="334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14" name="Google Shape;214;p19"/>
          <p:cNvGraphicFramePr/>
          <p:nvPr/>
        </p:nvGraphicFramePr>
        <p:xfrm>
          <a:off x="543591" y="7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2750"/>
                <a:gridCol w="6080050"/>
              </a:tblGrid>
              <a:tr h="392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Plantão CIEVS Estadual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0000" marB="90000" marR="28800" marL="288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299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DISQUE-NOTIFICA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0800-647-1650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3318-1823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98477-3435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(ligações, SMS, WhatsApp - 24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cievs@saude.ms.gov.br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cievs.ms@hotmail.com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68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4F9F"/>
                          </a:solidFill>
                        </a:rPr>
                        <a:t>ENDEREÇO</a:t>
                      </a:r>
                      <a:endParaRPr b="1" sz="12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Avenida do Poeta Manoel de Barros, Bloco VII 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CEP: 79.031-902 - Campo Grande / MS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15" name="Google Shape;215;p19"/>
          <p:cNvGraphicFramePr/>
          <p:nvPr/>
        </p:nvGraphicFramePr>
        <p:xfrm>
          <a:off x="543600" y="667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3236400"/>
                <a:gridCol w="3236400"/>
              </a:tblGrid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Governador do Estado de Mato Grosso do Sul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Eduardo Correa Riedel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Secretário de Estado de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Maurício Simões Corrêa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Secretária de Estado de Saúde Adjunta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Crhistinne Cavalheiro Maymone Gonçalves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Superintendente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 de Vigilância em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Larissa Domingues Castilho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de Emergências em Saúde Pública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Estadual Imunização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Ana Paula Rezende de Oliveira Goldfinger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Gerente de Influenza e Doenças Respiratórias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Elaboração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Grazielli Rocha Romera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Lucienne Gamarra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Naira Rocha Chaves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Valdir Castanho Escandolhero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Antonio Felipe Monge Pascual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86" name="Google Shape;86;p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Evolução dos Casos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6"/>
          <p:cNvSpPr txBox="1"/>
          <p:nvPr/>
        </p:nvSpPr>
        <p:spPr>
          <a:xfrm>
            <a:off x="540000" y="94648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Notificações por semana epidemiológica de início dos sintomas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540000" y="571485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Óbitos por semana epidemiológica de início dos sintomas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40025" y="52195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SIVEP Gripe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91" name="Google Shape;91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88" y="1872901"/>
            <a:ext cx="6530081" cy="336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975" y="6114164"/>
            <a:ext cx="6530052" cy="3362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98" name="Google Shape;98;p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Confirmados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9" name="Google Shape;99;p7"/>
          <p:cNvGraphicFramePr/>
          <p:nvPr/>
        </p:nvGraphicFramePr>
        <p:xfrm>
          <a:off x="54000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2040500"/>
                <a:gridCol w="1109875"/>
                <a:gridCol w="1109875"/>
                <a:gridCol w="1109875"/>
                <a:gridCol w="1109875"/>
              </a:tblGrid>
              <a:tr h="242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B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42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H1N1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H3N2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 não subtipada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05" name="Google Shape;105;p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Confirmados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Google Shape;106;p8"/>
          <p:cNvGraphicFramePr/>
          <p:nvPr/>
        </p:nvGraphicFramePr>
        <p:xfrm>
          <a:off x="54000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2040500"/>
                <a:gridCol w="1109875"/>
                <a:gridCol w="1109875"/>
                <a:gridCol w="1109875"/>
                <a:gridCol w="1109875"/>
              </a:tblGrid>
              <a:tr h="2426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B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42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H1N1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H3N2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 não subtipada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202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88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10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12" name="Google Shape;112;p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Casos de Influenza Hospitalizados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3" name="Google Shape;113;p9"/>
          <p:cNvSpPr txBox="1"/>
          <p:nvPr/>
        </p:nvSpPr>
        <p:spPr>
          <a:xfrm>
            <a:off x="540000" y="52728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540013" y="94648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15" name="Google Shape;115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25" y="1347526"/>
            <a:ext cx="6673940" cy="408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025" y="5773349"/>
            <a:ext cx="6673951" cy="353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22" name="Google Shape;122;p1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Óbitos por Influenza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10"/>
          <p:cNvSpPr txBox="1"/>
          <p:nvPr/>
        </p:nvSpPr>
        <p:spPr>
          <a:xfrm>
            <a:off x="540000" y="527285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540013" y="94648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25" name="Google Shape;125;p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00" y="1280377"/>
            <a:ext cx="6530049" cy="39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00" y="5709525"/>
            <a:ext cx="6915047" cy="36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32" name="Google Shape;132;p1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 por Influenza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2025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3" name="Google Shape;133;p11"/>
          <p:cNvGraphicFramePr/>
          <p:nvPr/>
        </p:nvGraphicFramePr>
        <p:xfrm>
          <a:off x="7791438" y="39048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6473275"/>
              </a:tblGrid>
              <a:tr h="8513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O ÓBITO PUBLICADO NO BOLETIM ESTADUAL NA DATA DE 17/05/2023 COM NÚMERO DE ORDEM 28, RESIDENTE DE CAMPO GRANDE, FOI RETIFICADO NA BASE DE DADOS ESTADUAL, POIS FOI EQUIVOCADAMENTE ENCERRADO COMO ÓBITO POR INFLUENZA.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CONSEQUENTEMENTE COM ESSA RETIFICAÇÃO A NUMERAÇÃO DOS ÓBITOS FOI AJUSTADA E O ÓBITO PUBLICADO NESTE BOLETIM PASSA A SER O NÚMERO 28.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Google Shape;134;p11"/>
          <p:cNvGraphicFramePr/>
          <p:nvPr/>
        </p:nvGraphicFramePr>
        <p:xfrm>
          <a:off x="-7500637" y="158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Informamos que não há óbitos novos a serem publicados na data de hoje.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Google Shape;135;p11"/>
          <p:cNvGraphicFramePr/>
          <p:nvPr/>
        </p:nvGraphicFramePr>
        <p:xfrm>
          <a:off x="489968" y="14664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320075"/>
                <a:gridCol w="1122800"/>
                <a:gridCol w="391350"/>
                <a:gridCol w="472175"/>
                <a:gridCol w="942975"/>
                <a:gridCol w="869225"/>
                <a:gridCol w="2254525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Influenza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35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13/04/0205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Imunodeficiência/Imunodepressão, 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46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14/04/2025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Imunodeficiência/Imunodepressão, Hipotireoidismo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81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14/04/2025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Imunodeficiência/Imunodepressão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69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14/04/2025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Imunodeficiência/Imunodepressão, 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15/04/2025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Imunodeficiência/Imunodepressão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63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16/04/2025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Imunodeficiência/Imunodepressão, 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16/04/2025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Imunodeficiência/Imunodepressão, Diabetes mellitus, Doença Renal Crônica, Obesidade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72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16/04/2025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cardiovascular crônica, Imunodeficiência/Imunodepressão, Diabetes mellitus, Outra Pneumopatia Crônica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91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17/04/2025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Imunodeficiência/Imunodepressão, Diabetes mellitus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76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17/04/2025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17/04/2025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Doença Neurológica Crônica, Doença cardiovascular crônica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18/04/2025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55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18/04/2025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Diabetes mellitus, Tabagismo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27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62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18/04/2025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H1N1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Imunodeficiência/Imunodepressão, Obesidade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41" name="Google Shape;141;p1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Série 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Histórica dos Ó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bitos por Influenza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p12"/>
          <p:cNvGraphicFramePr/>
          <p:nvPr/>
        </p:nvGraphicFramePr>
        <p:xfrm>
          <a:off x="54000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{7C02EEF6-52C0-43F2-ABB7-69FAA6723488}</a:tableStyleId>
              </a:tblPr>
              <a:tblGrid>
                <a:gridCol w="835725"/>
                <a:gridCol w="1128825"/>
                <a:gridCol w="1128825"/>
                <a:gridCol w="1128825"/>
                <a:gridCol w="1128825"/>
                <a:gridCol w="1128825"/>
              </a:tblGrid>
              <a:tr h="2190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Ano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Influenza B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H1N1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H3N2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Não subtipado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vMerge="1"/>
                <a:tc vMerge="1"/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12"/>
          <p:cNvSpPr txBox="1"/>
          <p:nvPr/>
        </p:nvSpPr>
        <p:spPr>
          <a:xfrm>
            <a:off x="540000" y="6278704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540000" y="7686800"/>
            <a:ext cx="65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004F9F"/>
                </a:solidFill>
              </a:rPr>
              <a:t>INFORMAMOS QUE SETE (7) ÓBITOS </a:t>
            </a:r>
            <a:r>
              <a:rPr b="1" lang="pt-BR" sz="1000">
                <a:solidFill>
                  <a:srgbClr val="004F9F"/>
                </a:solidFill>
              </a:rPr>
              <a:t> POR INFLUENZA, </a:t>
            </a:r>
            <a:r>
              <a:rPr b="1" lang="pt-BR" sz="1000">
                <a:solidFill>
                  <a:srgbClr val="004F9F"/>
                </a:solidFill>
              </a:rPr>
              <a:t>OCORRIDOS NOS ANOS 2020 (2), 2022 (1) E 2024 (4) </a:t>
            </a:r>
            <a:r>
              <a:rPr b="1" lang="pt-BR" sz="1000">
                <a:solidFill>
                  <a:srgbClr val="004F9F"/>
                </a:solidFill>
              </a:rPr>
              <a:t>FORAM ACRESCENTADOS DE FORMA RETROATIVA NA TABELA ACIMA</a:t>
            </a:r>
            <a:r>
              <a:rPr b="1" lang="pt-BR" sz="1000">
                <a:solidFill>
                  <a:srgbClr val="004F9F"/>
                </a:solidFill>
              </a:rPr>
              <a:t>. TAL INCLUSÃO SE FEZ NECESSÁRIA CONSIDERANDO CRUZAMENTO DE DADOS ENTRE OS SISTEMAS DE INFORMAÇÃO ESTADUAIS (SIVEP GRIPE E SIM).</a:t>
            </a:r>
            <a:endParaRPr b="1" sz="1000">
              <a:solidFill>
                <a:srgbClr val="004F9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51" name="Google Shape;151;p13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{69A50B71-C6B0-4F73-9041-7EFF56601CAC}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Unidades Sentinelas de Síndrome Gripal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13"/>
          <p:cNvSpPr txBox="1"/>
          <p:nvPr/>
        </p:nvSpPr>
        <p:spPr>
          <a:xfrm>
            <a:off x="1459250" y="1063750"/>
            <a:ext cx="61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540000" y="1440000"/>
            <a:ext cx="648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 vigilância de Síndrome Gripal (SG) em Unidades Sentinelas tem como principais objetivos, identificar os vírus respiratórios em circulação no país, além de permitir o monitoramento da demanda de atendimentos por SG.</a:t>
            </a:r>
            <a:endParaRPr>
              <a:solidFill>
                <a:srgbClr val="666666"/>
              </a:solidFill>
            </a:endParaRPr>
          </a:p>
        </p:txBody>
      </p:sp>
      <p:graphicFrame>
        <p:nvGraphicFramePr>
          <p:cNvPr id="154" name="Google Shape;154;p13"/>
          <p:cNvGraphicFramePr/>
          <p:nvPr/>
        </p:nvGraphicFramePr>
        <p:xfrm>
          <a:off x="540000" y="2771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{A08F9694-D92A-4BF3-8CC2-693794965D6E}</a:tableStyleId>
              </a:tblPr>
              <a:tblGrid>
                <a:gridCol w="1951100"/>
                <a:gridCol w="4528900"/>
              </a:tblGrid>
              <a:tr h="1801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Estabelecimento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51375">
                <a:tc vMerge="1"/>
                <a:tc vMerge="1"/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Darcy João Bigaton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CRS Dr Waldeck Fletner de Castro Maia </a:t>
                      </a: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Coophavilla</a:t>
                      </a: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 II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UPA Dr Walfrido Arruda Coronel Antonino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Pronto Socorro Municipal de Corumbá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Regional Dr. Álvaro Fontoura Silva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Unidade de Pronto Atendimento Dr Afranio Martins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Marechal Rondon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Hospital Municipal de Naviraí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ESF Centro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Santa Casa de Misericórdia de </a:t>
                      </a: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Centro Integrado de Saúde CIS Tertuliana de Freitas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Unidade de Pronto Atendimento 24h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36000" marB="36000" marR="28575" marL="28575" anchor="ctr">
                    <a:lnL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13"/>
          <p:cNvSpPr txBox="1"/>
          <p:nvPr/>
        </p:nvSpPr>
        <p:spPr>
          <a:xfrm>
            <a:off x="540000" y="2316314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</a:t>
            </a:r>
            <a:r>
              <a:rPr b="1" lang="pt-BR">
                <a:solidFill>
                  <a:srgbClr val="666666"/>
                </a:solidFill>
              </a:rPr>
              <a:t>Unidades Sentinelas para síndrome gripal em Mato Grosso do Sul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39715" y="9180834"/>
            <a:ext cx="193500" cy="193500"/>
          </a:xfrm>
          <a:prstGeom prst="rect">
            <a:avLst/>
          </a:prstGeom>
          <a:solidFill>
            <a:srgbClr val="004F9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4039715" y="9512724"/>
            <a:ext cx="193500" cy="193500"/>
          </a:xfrm>
          <a:prstGeom prst="rect">
            <a:avLst/>
          </a:prstGeom>
          <a:solidFill>
            <a:srgbClr val="004F9F">
              <a:alpha val="247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4204200" y="9096836"/>
            <a:ext cx="281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Unidades Sentinelas implantadas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4204200" y="9428726"/>
            <a:ext cx="281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Em processo de implantação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160" name="Google Shape;1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800" y="6300150"/>
            <a:ext cx="3682485" cy="350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letim Epidemiológic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