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omments/comment4.xml" ContentType="application/vnd.openxmlformats-officedocument.presentationml.comments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omments/comment5.xml" ContentType="application/vnd.openxmlformats-officedocument.presentationml.comments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85" r:id="rId3"/>
    <p:sldId id="386" r:id="rId4"/>
    <p:sldId id="387" r:id="rId5"/>
    <p:sldId id="388" r:id="rId6"/>
    <p:sldId id="389" r:id="rId7"/>
    <p:sldId id="382" r:id="rId8"/>
    <p:sldId id="390" r:id="rId9"/>
    <p:sldId id="391" r:id="rId10"/>
    <p:sldId id="272" r:id="rId11"/>
    <p:sldId id="375" r:id="rId12"/>
    <p:sldId id="377" r:id="rId13"/>
    <p:sldId id="402" r:id="rId14"/>
    <p:sldId id="401" r:id="rId15"/>
    <p:sldId id="273" r:id="rId16"/>
    <p:sldId id="358" r:id="rId17"/>
    <p:sldId id="366" r:id="rId18"/>
    <p:sldId id="392" r:id="rId19"/>
    <p:sldId id="403" r:id="rId20"/>
    <p:sldId id="406" r:id="rId21"/>
    <p:sldId id="384" r:id="rId22"/>
    <p:sldId id="404" r:id="rId23"/>
    <p:sldId id="405" r:id="rId24"/>
    <p:sldId id="365" r:id="rId25"/>
    <p:sldId id="274" r:id="rId26"/>
    <p:sldId id="355" r:id="rId27"/>
    <p:sldId id="367" r:id="rId28"/>
    <p:sldId id="393" r:id="rId29"/>
    <p:sldId id="374" r:id="rId30"/>
    <p:sldId id="396" r:id="rId31"/>
    <p:sldId id="399" r:id="rId32"/>
    <p:sldId id="397" r:id="rId33"/>
    <p:sldId id="398" r:id="rId34"/>
    <p:sldId id="400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C59749D-CCC3-4273-8B5D-2058BB5E9AB2}">
          <p14:sldIdLst>
            <p14:sldId id="257"/>
          </p14:sldIdLst>
        </p14:section>
        <p14:section name="Sección sin título" id="{D33B117B-35B3-43FE-8720-351CC86697D0}">
          <p14:sldIdLst>
            <p14:sldId id="385"/>
            <p14:sldId id="386"/>
            <p14:sldId id="387"/>
            <p14:sldId id="388"/>
            <p14:sldId id="389"/>
            <p14:sldId id="382"/>
            <p14:sldId id="390"/>
            <p14:sldId id="391"/>
            <p14:sldId id="272"/>
            <p14:sldId id="375"/>
            <p14:sldId id="377"/>
            <p14:sldId id="402"/>
            <p14:sldId id="401"/>
            <p14:sldId id="273"/>
            <p14:sldId id="358"/>
            <p14:sldId id="366"/>
            <p14:sldId id="392"/>
            <p14:sldId id="403"/>
            <p14:sldId id="406"/>
            <p14:sldId id="384"/>
            <p14:sldId id="404"/>
            <p14:sldId id="405"/>
            <p14:sldId id="365"/>
            <p14:sldId id="274"/>
            <p14:sldId id="355"/>
            <p14:sldId id="367"/>
            <p14:sldId id="393"/>
            <p14:sldId id="374"/>
            <p14:sldId id="396"/>
            <p14:sldId id="399"/>
            <p14:sldId id="397"/>
            <p14:sldId id="398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N" initials="N" lastIdx="13" clrIdx="0">
    <p:extLst>
      <p:ext uri="{19B8F6BF-5375-455C-9EA6-DF929625EA0E}">
        <p15:presenceInfo xmlns:p15="http://schemas.microsoft.com/office/powerpoint/2012/main" userId="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6"/>
    <a:srgbClr val="FFA3A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306" autoAdjust="0"/>
  </p:normalViewPr>
  <p:slideViewPr>
    <p:cSldViewPr snapToGrid="0">
      <p:cViewPr varScale="1">
        <p:scale>
          <a:sx n="54" d="100"/>
          <a:sy n="54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0:47:45.514" idx="2">
    <p:pos x="10" y="10"/>
    <p:text>mejorar el mapa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0:49:24.418" idx="3">
    <p:pos x="10" y="10"/>
    <p:text>Ciudades fronterizas paraguay-brasil, debe ser el titulo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7T08:21:33.686" idx="10">
    <p:pos x="10" y="10"/>
    <p:text>aca va el organigrama del ministerio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1:14:33.457" idx="4">
    <p:pos x="10" y="10"/>
    <p:text>titulo divison politica del Paragiau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0:47:19.975" idx="1">
    <p:pos x="10" y="10"/>
    <p:text>todos deben tener la bandera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1:20:20.768" idx="6">
    <p:pos x="10" y="10"/>
    <p:text>frontera Alto para foz de iguazu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1:20:14.016" idx="5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5T11:24:03.064" idx="7">
    <p:pos x="10" y="10"/>
    <p:text>aca va salto del guaira. guaira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D616-54D4-4246-B061-B568860CCDE5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29F6-3BDB-465F-983C-EA9D3F7C64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04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23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F92C708-40CA-78C0-0815-E48AB7B20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A91E4253-876E-42A6-A55B-C9A66D082C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66369E9-011D-6992-1FF5-AE0AA896F5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4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A6B94D0-5332-DD4D-26D2-37F70002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A6C01C07-5B40-9CA5-85A0-761C5442B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CFAAC5E1-17E7-ADB1-807A-6F0651E33C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4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3E646146-E13B-F359-5850-2BF805C9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65B96498-D534-1589-03CF-8E28A20F7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91548917-B578-EC92-DDAB-06EF68BB6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46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4948E48-F2DA-4B37-B2C1-2856E83E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CF8CDE77-DFB2-7985-78ED-19A4F3DC0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963A4F61-6202-EF33-2795-EFEABAE2A2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97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98195BD-AC60-41CC-23A4-8C160281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76829F9A-3EE2-DE3F-AADB-AB1FAEB81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E597CDA0-3C20-B5E3-A406-5C9F55EA3D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05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106DFA4-A12B-C32E-722E-4193E564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0E9CF66-E94D-D637-0976-72CEB28D8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93A1A805-7BEA-C45E-CD60-AC22F64A5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5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A362627-D8E1-5046-B094-690E755D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1B591AD5-336D-8761-0091-C6BD650B5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816611DC-3528-10FF-E719-1B5C7CBB67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90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4A820F4-C9BA-36C1-604D-9BA9B8C5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B53D2D4-7212-1C20-1908-2BDB9CF27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72374EF5-C5A1-59E9-5CD0-8289564725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255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BB47304-75B0-04B4-DC49-765D1DFC5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DC4C53B6-77D8-A68E-8028-D5EA5D031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63300EAD-844D-7679-113D-1B080EFF2A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73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F000F75-9608-B2EE-2F57-C44C23AA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152C4FB7-249A-3E9B-98B9-2D29DEF25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E6EFDAAD-FD8A-9202-6E96-A318E5F36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105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8DB216B-FDE3-DB6B-1B87-B335650C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D5FD439-E0F1-F0F4-F2FD-1BE6091B2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81A5A04B-A7AD-69C3-84ED-6454CE8BD5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965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BED0D3E-6550-3FF8-1798-114F239C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74B570F5-0354-196E-A1F7-451F9133A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C475EF17-6287-C445-1B69-F790B13423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082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19E12A4-7C1C-C0B1-26CA-FBAD2774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3904715E-E183-E466-3A25-FE41565C9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F0086DFB-E53C-57D4-8BA2-2EF341241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571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68D6F68-A3F0-A04B-1B5C-1CFE86DB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A6B1723E-F853-73A7-E477-F3FD16943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A4F08E1F-F732-90C0-8A0C-480BD620F6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149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C29F6-3BDB-465F-983C-EA9D3F7C6485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68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D2E2884-2DE2-33C7-7212-BCC9ED76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BC1D7371-B282-1BA3-916C-3EC05C49DF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8A66744F-9A9F-BA12-E20E-0AA4B9970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167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9658D84-9462-0E24-1F4B-3800EB48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61191B8D-2EB2-98D7-BF7F-A647E77D91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7DCCF4ED-2B87-08DC-92C3-E01FB47156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052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05ACA4A-FACB-732A-EBDB-49D0BB14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D314E594-FD5D-7D42-09D0-DB15AC26A4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BC68F0FC-4F25-685C-3D26-0B18D98DD4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42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23AB501-4B0B-75CC-1D25-1D4829B37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2EBAF04A-DDDF-1114-2E70-44D2292D11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B684E6A7-90A1-95EA-A765-A7CF7DDA89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888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AF04E2F-A541-83FD-2B7A-8A642520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BDE97C27-C679-25E0-6945-3191C30D3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B03D0ABD-5700-BEB8-803F-311AEDEC6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560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D2E1A360-7BAB-4BDB-116A-5919E291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BBFDE062-4D7D-A64F-A093-C6CC45003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E4FE0942-E957-28EB-BED1-4D6199FA3F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68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3BF7F8C4-3FEE-7283-EA90-7A4E599D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FECF14EE-3EE1-8479-5840-D0C654F60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4E72A114-2D5F-C695-D7AD-329E5E997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96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AABB531-6B5C-702C-7BCE-D8CCCBE6B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09892E80-4071-839F-43C9-0A2CBE5952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5CB4D5AD-B9D0-D4C2-24C8-D66E03212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791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C0D47F2-DC04-4418-84B4-D4265867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A8031C67-1D66-2D13-EAE9-BC3070D02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EBC3D570-692C-13B3-1CE8-EB2E7474F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012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D40D73C-361C-D150-3A15-1F4244704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DCB8ED01-C2C5-0FF4-B8F5-A564F69CD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3D43DA6C-E588-3048-EB92-69F4C3A03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0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AAA2C66-C16E-8A87-60D7-973606577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AF114155-F2B5-4448-A21D-E59B5A64EF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6E70C915-5CEE-016D-314F-81C8D1CA6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36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AAAFB14-9B0E-E797-1E18-36716801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7A04D4B6-876C-5A61-8503-1F7CEF080B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6129B490-6D23-B602-5B21-5054AA2902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78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2CBAE98-B972-C334-2AB0-3789BE54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29FD4685-7337-93FD-6162-F7F83FB2E2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C9475451-6CF3-7B3A-0F3A-E00E58925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7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A42BA80-6C46-8464-2B8A-B16ECEBF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697AD410-0077-A26F-6124-C32BF5978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49461310-2E05-1BC7-0511-3B0BA10BA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06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4731DEE-A07F-0A0B-AC43-3A5AC0EE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12B867F7-4BF1-ABA0-F2F0-DF5687A49B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0FD4F775-D0A5-CDB2-9C37-09D5B87A0C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90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B3104AB-70A4-F0E0-7077-83FC2D0F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57751A58-B0C1-DD14-2EF5-9F2A2E836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F9524C4-FB6D-53F6-4FBA-C4FC4CEE5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89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CC7B9E6-73ED-9584-50B6-CEA3824C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FFED74BF-1D7C-9D44-FEED-18989564E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D546D1EA-0B4E-C128-4519-1D0337A8DE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64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B75B4-1581-E0B5-4F29-66AF3C908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456698-2FA7-8788-8483-0836D110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8832C-C0DD-A388-886F-A21CE0C7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F1062-95D4-69CC-0B35-C60188B2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E59-8028-3BB0-E152-B441D239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35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30D33-16ED-BA60-7863-0420F1B1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D624-1D36-746D-64D6-4EEDCB0BA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526FE8-1844-B959-9CAF-A45872E7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C37C33-335A-8B4D-7507-3867356B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120A8-DE4B-138F-7A33-64E8BB9C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5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1633D7-1B01-4414-3CA0-F14843036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2B2FB6-1625-4D78-876A-57145B302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8F309-232C-4120-F6E1-06DC44DC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4A8A8-E584-3749-E585-1C0AB1A0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7609C-0F3B-82AF-7324-7F8A1B92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3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89978-7B6C-62A9-BD04-6F4EB7CA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282BC-0667-AA13-89CA-B1FFCB4C8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B254A-EF0F-6C88-8A90-8633EAC6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C3E14-73C5-4EC5-77D8-B55F5B69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E9847C-5305-EA5E-1F7E-5EA5749E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8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3EE23-AF91-3F43-946C-EB49032E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6D6E1A-5514-4E30-7E91-C4BFF07B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E1DD4-9FED-7608-BCBC-0AA20806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D7BBC2-0A2F-8138-CD88-5678F709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E5B39-7B1D-3B05-E024-380BCBA6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9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24FB-B199-5E8C-8868-288B64D3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1D21C-7B1E-CF84-A0A6-104965A06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2C61E0-6B79-C151-28AD-D419CDEB2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5C14B-CB6D-6868-50C0-C50EBF37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26B780-AF81-3B74-9EB4-93AFB827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392F59-4B91-0DDA-6ED3-4B714B27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3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8D010-84CF-5CDE-C2E9-EC814DC7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EB2676-B667-FB0C-1964-11254C0DC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45754D-7167-FB3F-A287-E284CF8A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D74DA6-FA95-0622-B829-3CF77956F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CA0E5A-4C5E-6E83-A2AB-BC9A876B7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CF5148-0357-E364-AC6E-E10C219D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9845D0-D347-D12B-FB69-F4C36162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129D3A-DA42-6021-8A7D-2A7AC1ED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53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B23F2-58F1-0AB6-2FD8-1CF13845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A37314-2D70-455C-EAB8-4CE7A100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8A99A5-FB82-7D14-E982-95183326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1DBD55-0D39-C85B-9A04-21F7687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6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9FEE2-6D8B-0928-CF8B-4B17C925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7043B2-3265-D0E2-A7FD-0C9F31A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B80D97-1186-A496-532B-F27E52A0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86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8904B-F727-D4C7-F7D3-513699A2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9AC29-B489-D08D-84D4-4FE724E5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728EE-A9FC-9F9A-B7D0-92D3BB5E7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689D1A-ED90-D810-10E6-D164C648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ABA402-8ADE-A91D-C216-32D0D65D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37C3CF-1CA4-A8EB-0BDA-D5943A22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08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0F35E-E8AF-2E43-353A-2D1A1B32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706003-15B4-3399-90B4-B40D666A5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BB33F5-4412-C256-5E98-E27A01C1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119D0-9E00-5900-B338-158FF8D5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D443F4-181E-1AFC-C1A6-99F53C85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22943-E356-49C9-BD10-1F3ABB0C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7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081426-D012-1C0E-9C7A-BC475957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2A9D9-CFA5-1109-553E-B1509256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FE6916-6D9F-2ED1-C969-0E323D995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4876D-4C22-4596-AE4E-D2568341194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F85CF-087A-D79D-7F22-B16361941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DE61B-5A10-F855-5F9F-2D524D612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8BDE5-52E5-4550-9BF1-CE1E075C9A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7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comments" Target="../comments/comment4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comments" Target="../comments/comment5.xml"/><Relationship Id="rId5" Type="http://schemas.openxmlformats.org/officeDocument/2006/relationships/image" Target="../media/image13.tm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806D40-DAC2-17CB-B82E-24C73AF0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9" r="4053" b="17176"/>
          <a:stretch/>
        </p:blipFill>
        <p:spPr>
          <a:xfrm>
            <a:off x="10511447" y="5934670"/>
            <a:ext cx="1680553" cy="9233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673" y="430348"/>
            <a:ext cx="9682480" cy="20150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835000" y="2783304"/>
            <a:ext cx="11016266" cy="8505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br>
              <a:rPr lang="es-MX" sz="3600" dirty="0"/>
            </a:br>
            <a:br>
              <a:rPr lang="es-MX" sz="3600" dirty="0"/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Saúde nas Fronteiras Brasil e Paraguai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2DE64D-78ED-13DD-B03B-EB7B37D9E763}"/>
              </a:ext>
            </a:extLst>
          </p:cNvPr>
          <p:cNvSpPr txBox="1"/>
          <p:nvPr/>
        </p:nvSpPr>
        <p:spPr>
          <a:xfrm>
            <a:off x="201155" y="5694218"/>
            <a:ext cx="910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Lis Azucena Ovelar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Asesora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DGDSyRS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MSPyBS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36FE9F0E-FD3D-FF86-1B88-F17526A4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C37CD7-119A-DA7C-82FC-D1123AA30657}"/>
              </a:ext>
            </a:extLst>
          </p:cNvPr>
          <p:cNvSpPr txBox="1"/>
          <p:nvPr/>
        </p:nvSpPr>
        <p:spPr>
          <a:xfrm>
            <a:off x="1374944" y="2613392"/>
            <a:ext cx="9442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Saúde Paraguaio criado pela Lei nº 1.032/96, regulamentado pelo Decreto nº 21.376/1998, 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Saúde do Paraguai é composto pelos setores público, misto e privado. O setor público é representado pelo Ministério da Saúde Pública e Bem-Estar Social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MSPyBS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é o único órgão de governo dos outros subsistemas</a:t>
            </a:r>
          </a:p>
          <a:p>
            <a:pPr algn="just"/>
            <a:endParaRPr lang="es-MX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448B60-7E0D-7164-A0B0-41F9F1072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3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33F5335C-6E4B-FD77-4E5C-A12998AC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56BC8F3-10E7-7B63-CB85-244364B630FE}"/>
              </a:ext>
            </a:extLst>
          </p:cNvPr>
          <p:cNvSpPr txBox="1"/>
          <p:nvPr/>
        </p:nvSpPr>
        <p:spPr>
          <a:xfrm>
            <a:off x="2159517" y="1843950"/>
            <a:ext cx="7872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do sistema de saúde no Paraguai 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público de saúde é universalmente acessível, sem distinção de qualquer tipo.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acesso aos serviços básicos de saúde é garantido para requerentes de asilo e refugiados.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saúde adotou um modelo de Redes Integradas e Integrais de Serviços de Saúde, baseado na Atenção Primária à Saúde. As Unidades de Saúde da Família foram criadas em territórios sociais definidos.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E542A5-DAEA-820D-77B8-62D84DB16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4AD32603-286A-CA6E-74EF-BFAE2CE4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E72826-D82E-2A3B-B70B-E6B9B0F194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39" t="26945" r="31998" b="14626"/>
          <a:stretch/>
        </p:blipFill>
        <p:spPr>
          <a:xfrm rot="5400000">
            <a:off x="2305832" y="-987137"/>
            <a:ext cx="5176572" cy="88322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F0CF47-92F1-3897-6A69-3E24EC7A04AC}"/>
              </a:ext>
            </a:extLst>
          </p:cNvPr>
          <p:cNvSpPr txBox="1"/>
          <p:nvPr/>
        </p:nvSpPr>
        <p:spPr>
          <a:xfrm>
            <a:off x="8413173" y="5439858"/>
            <a:ext cx="3778827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 total do Paraguai: 6.844.000 habitantes 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Porcentagem de cobertura por subsistema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Subsetor Público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Subsetor Público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Subsetor Privado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188B31-A902-601B-2B13-50626B012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0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1FF5253F-A411-CE47-2024-0186371C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D3E4F6-814D-D7E7-1B37-476264204FBA}"/>
              </a:ext>
            </a:extLst>
          </p:cNvPr>
          <p:cNvSpPr txBox="1"/>
          <p:nvPr/>
        </p:nvSpPr>
        <p:spPr>
          <a:xfrm>
            <a:off x="3975653" y="1113182"/>
            <a:ext cx="522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Organigrama Ministerio de Salud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CCBE4D-7CF5-27DE-F560-744CE0A1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FA10E91A-D624-CBF6-E1B9-74E6CA495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;p1">
            <a:extLst>
              <a:ext uri="{FF2B5EF4-FFF2-40B4-BE49-F238E27FC236}">
                <a16:creationId xmlns:a16="http://schemas.microsoft.com/office/drawing/2014/main" id="{9FCBE176-928A-8A2C-E9BE-6E1DE1290B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7867" y="3429000"/>
            <a:ext cx="11016266" cy="8505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br>
              <a:rPr lang="es-MX" sz="3600" dirty="0"/>
            </a:br>
            <a:br>
              <a:rPr lang="es-MX" sz="3600" dirty="0"/>
            </a:br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SALUD DEL PARAGUAY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D067A6-7280-6FC6-4B4F-A3EE6453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F976E37-354A-0AAF-4727-6C9EF401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B96D11-1014-5507-B615-0ADA054A27FA}"/>
              </a:ext>
            </a:extLst>
          </p:cNvPr>
          <p:cNvSpPr txBox="1"/>
          <p:nvPr/>
        </p:nvSpPr>
        <p:spPr>
          <a:xfrm>
            <a:off x="200439" y="2151727"/>
            <a:ext cx="11791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conjunto de serviços de saúde ligados entre si por sua missão única, objetivos comuns e funcionamento cooperativo e interdependente.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Possibilitam oferecer atendimento contínuo e integral à população, de forma humanizada, segura e equitativa, contribuindo para a concretização de vários de seus elementos mais essenciais, como cobertura e acesso universal; o primeiro contato; cuidados integrais, integrados e contínuos; cuidados adequados; organização e gestão ótimas; orientação familiar e comunitária: e ação intersetorial, entre outros.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03920" y="1229407"/>
            <a:ext cx="6808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Integradas e Integrales de Servicios de Salud (RIISS)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40E921-809B-0403-24ED-CBF91090A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B60F25A-9BCC-A6B7-4B39-B91D42369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D769DD-DA8A-1A5C-884A-F9E70D959CB1}"/>
              </a:ext>
            </a:extLst>
          </p:cNvPr>
          <p:cNvSpPr txBox="1"/>
          <p:nvPr/>
        </p:nvSpPr>
        <p:spPr>
          <a:xfrm>
            <a:off x="1697403" y="1012954"/>
            <a:ext cx="879719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es-MX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corpos</a:t>
            </a: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RIIS: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Primária: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Especializado Ambulatorial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Hospitalares Especializados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de emergência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Complementares: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Vigilância em Saúde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Assistência Farmacêutica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Suporte de diagnóstico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Reabilitação-órteses-próteses.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8FBA4D-EFE6-2818-4D8F-373814FC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AC3DDCF-B8B0-C0D2-2048-CBC74D31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DFE007-47EF-4D14-1325-E392934621EE}"/>
              </a:ext>
            </a:extLst>
          </p:cNvPr>
          <p:cNvSpPr txBox="1"/>
          <p:nvPr/>
        </p:nvSpPr>
        <p:spPr>
          <a:xfrm>
            <a:off x="1235765" y="1509343"/>
            <a:ext cx="972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 das Redes Integradas SS</a:t>
            </a:r>
            <a:endParaRPr lang="es-MX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FF2E95-585F-836B-41A2-C7E1F3A3DD67}"/>
              </a:ext>
            </a:extLst>
          </p:cNvPr>
          <p:cNvSpPr txBox="1"/>
          <p:nvPr/>
        </p:nvSpPr>
        <p:spPr>
          <a:xfrm>
            <a:off x="2533542" y="2305614"/>
            <a:ext cx="71249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Melhora a acessibilidade do sistema
Reduz a fragmentação do atendimento 
Melhora a eficiência geral do sistema 
Evitar a duplicação de infraestrutura e serviços
Custos de produção mais baixos 
Responder melhor às necessidades e expectativas das pessoas
Garantir a sustentabilidade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885246-EB27-1943-3A06-400E12F56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F9BA6D6F-86CA-76E4-927A-1AE6C47B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37191C7-76F2-030E-14BD-205CA482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8140A71-3F07-4FE6-BF32-9562E600A543}"/>
              </a:ext>
            </a:extLst>
          </p:cNvPr>
          <p:cNvSpPr txBox="1"/>
          <p:nvPr/>
        </p:nvSpPr>
        <p:spPr>
          <a:xfrm>
            <a:off x="4272605" y="507142"/>
            <a:ext cx="381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División política del Paraguay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FEB9EB-373C-FFF0-B0D6-C779857ED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31" y="907252"/>
            <a:ext cx="5321086" cy="59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F7717DA1-3440-DF27-FBE0-B08286E91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5B2C28-FEB7-8088-AC7E-8076D442E625}"/>
              </a:ext>
            </a:extLst>
          </p:cNvPr>
          <p:cNvSpPr txBox="1"/>
          <p:nvPr/>
        </p:nvSpPr>
        <p:spPr>
          <a:xfrm>
            <a:off x="2608118" y="956578"/>
            <a:ext cx="7803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Paraguay  -XVII Región Sanitaria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EAF85C-A888-D16C-C27E-CB5334334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E91D94-A8D9-BA68-BE3B-8FBDFDF30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70" y="3825541"/>
            <a:ext cx="4108914" cy="27622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929027-BD66-08B8-E777-87DB2D715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46" y="1759572"/>
            <a:ext cx="4099362" cy="23912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45743D-B814-0135-A30D-AA8CB28CA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b="15224"/>
          <a:stretch/>
        </p:blipFill>
        <p:spPr>
          <a:xfrm>
            <a:off x="319094" y="4150867"/>
            <a:ext cx="7303052" cy="24369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7898B1-9784-5382-3AD6-5191C4D49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/>
          <a:stretch/>
        </p:blipFill>
        <p:spPr>
          <a:xfrm>
            <a:off x="319094" y="1759572"/>
            <a:ext cx="7303052" cy="23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6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E2229B55-FECE-8E5B-0C71-A329B2478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1">
            <a:extLst>
              <a:ext uri="{FF2B5EF4-FFF2-40B4-BE49-F238E27FC236}">
                <a16:creationId xmlns:a16="http://schemas.microsoft.com/office/drawing/2014/main" id="{FB1488C9-1C9A-7A74-2E20-9E1D14F1D3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55968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61FC6F-1744-E027-545A-26B57DC5D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43" y="311807"/>
            <a:ext cx="5203314" cy="6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3B3473-8B6F-30A2-DEAC-01043D33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485309B-AD06-DAF2-D55D-FD408D5D3B8C}"/>
              </a:ext>
            </a:extLst>
          </p:cNvPr>
          <p:cNvSpPr txBox="1">
            <a:spLocks/>
          </p:cNvSpPr>
          <p:nvPr/>
        </p:nvSpPr>
        <p:spPr>
          <a:xfrm>
            <a:off x="3065319" y="1226127"/>
            <a:ext cx="6018514" cy="53766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s-ES_tradnl" altLang="zh-CN" sz="2800" b="1" dirty="0">
                <a:latin typeface="Bahnschrift SemiBold" panose="020B0502040204020203" pitchFamily="34" charset="0"/>
                <a:ea typeface="Calibri" pitchFamily="34" charset="0"/>
                <a:cs typeface="Times New Roman" pitchFamily="18" charset="0"/>
              </a:rPr>
              <a:t>CARACTERIZACIÓN REGIONAL</a:t>
            </a:r>
            <a:endParaRPr lang="es-PY" sz="2800" b="1" dirty="0">
              <a:latin typeface="Bahnschrift SemiBold" panose="020B05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FA6F92-2C6F-B114-AD96-5C1DC229E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33636" r="11790" b="36524"/>
          <a:stretch/>
        </p:blipFill>
        <p:spPr>
          <a:xfrm>
            <a:off x="735214" y="2145722"/>
            <a:ext cx="10721571" cy="25665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FCD928-97DF-9DC3-4718-21A28115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60374" r="15200" b="21284"/>
          <a:stretch/>
        </p:blipFill>
        <p:spPr>
          <a:xfrm>
            <a:off x="155863" y="5094209"/>
            <a:ext cx="9347435" cy="1522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CA94C70-BAD9-11B1-416A-21025A5199AF}"/>
              </a:ext>
            </a:extLst>
          </p:cNvPr>
          <p:cNvSpPr txBox="1"/>
          <p:nvPr/>
        </p:nvSpPr>
        <p:spPr>
          <a:xfrm>
            <a:off x="3888798" y="635973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Paraguay  -XVII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6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ABA7D547-8138-CA7C-98F5-F915E0D2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04D657F-DD22-8D71-8530-66BE3316C3DF}"/>
              </a:ext>
            </a:extLst>
          </p:cNvPr>
          <p:cNvSpPr txBox="1">
            <a:spLocks/>
          </p:cNvSpPr>
          <p:nvPr/>
        </p:nvSpPr>
        <p:spPr>
          <a:xfrm>
            <a:off x="2308479" y="779213"/>
            <a:ext cx="7575041" cy="57596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s-ES_tradnl" altLang="zh-CN" sz="2400" b="1" dirty="0">
                <a:latin typeface="Bahnschrift SemiBold" panose="020B0502040204020203" pitchFamily="34" charset="0"/>
                <a:ea typeface="Calibri" pitchFamily="34" charset="0"/>
                <a:cs typeface="Times New Roman" pitchFamily="18" charset="0"/>
              </a:rPr>
              <a:t>DISTRIBUCION DE MICRO REDES– ALTO PARAGUAY</a:t>
            </a:r>
            <a:endParaRPr lang="es-PY" sz="2400" b="1" dirty="0">
              <a:latin typeface="Bahnschrift SemiBold" panose="020B05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81F353-9CE6-A9FD-38F6-7DDA5589A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E89BC7-45FD-EC7D-10D9-BABED0BE5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26097" r="11116" b="13101"/>
          <a:stretch/>
        </p:blipFill>
        <p:spPr>
          <a:xfrm>
            <a:off x="854892" y="1427193"/>
            <a:ext cx="10255271" cy="53315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C45F973-85E5-C5EF-DDAB-B2EB5154F071}"/>
              </a:ext>
            </a:extLst>
          </p:cNvPr>
          <p:cNvSpPr txBox="1"/>
          <p:nvPr/>
        </p:nvSpPr>
        <p:spPr>
          <a:xfrm>
            <a:off x="3880967" y="35359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Paraguay  -XVII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5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169DF03C-CAC5-E020-1766-ABA3DBA6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E4C1410-5452-857C-4117-0BC7893C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D5F8CC-712D-9B10-C915-EA6F494CAF0B}"/>
              </a:ext>
            </a:extLst>
          </p:cNvPr>
          <p:cNvSpPr txBox="1"/>
          <p:nvPr/>
        </p:nvSpPr>
        <p:spPr>
          <a:xfrm>
            <a:off x="3880967" y="35359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Paraguay  -XVII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4 Recortar y redondear rectángulo de esquina sencilla">
            <a:extLst>
              <a:ext uri="{FF2B5EF4-FFF2-40B4-BE49-F238E27FC236}">
                <a16:creationId xmlns:a16="http://schemas.microsoft.com/office/drawing/2014/main" id="{08B46190-6913-65BF-FD5F-8837605A082A}"/>
              </a:ext>
            </a:extLst>
          </p:cNvPr>
          <p:cNvSpPr/>
          <p:nvPr/>
        </p:nvSpPr>
        <p:spPr>
          <a:xfrm>
            <a:off x="184792" y="4177788"/>
            <a:ext cx="1591719" cy="348177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P. La Esperanza</a:t>
            </a:r>
          </a:p>
        </p:txBody>
      </p:sp>
      <p:sp>
        <p:nvSpPr>
          <p:cNvPr id="46" name="5 Recortar y redondear rectángulo de esquina sencilla">
            <a:extLst>
              <a:ext uri="{FF2B5EF4-FFF2-40B4-BE49-F238E27FC236}">
                <a16:creationId xmlns:a16="http://schemas.microsoft.com/office/drawing/2014/main" id="{FB9FAAB7-0265-8496-0F2F-33EC4002523E}"/>
              </a:ext>
            </a:extLst>
          </p:cNvPr>
          <p:cNvSpPr/>
          <p:nvPr/>
        </p:nvSpPr>
        <p:spPr>
          <a:xfrm>
            <a:off x="217252" y="3628875"/>
            <a:ext cx="1591718" cy="297601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R. Mosquito</a:t>
            </a:r>
          </a:p>
        </p:txBody>
      </p:sp>
      <p:sp>
        <p:nvSpPr>
          <p:cNvPr id="47" name="6 Recortar y redondear rectángulo de esquina sencilla">
            <a:extLst>
              <a:ext uri="{FF2B5EF4-FFF2-40B4-BE49-F238E27FC236}">
                <a16:creationId xmlns:a16="http://schemas.microsoft.com/office/drawing/2014/main" id="{87528C39-5ECF-DBB0-8160-D17181603E45}"/>
              </a:ext>
            </a:extLst>
          </p:cNvPr>
          <p:cNvSpPr/>
          <p:nvPr/>
        </p:nvSpPr>
        <p:spPr>
          <a:xfrm>
            <a:off x="10795148" y="2296001"/>
            <a:ext cx="1343891" cy="408839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 Surubí</a:t>
            </a:r>
          </a:p>
        </p:txBody>
      </p:sp>
      <p:sp>
        <p:nvSpPr>
          <p:cNvPr id="48" name="7 Recortar y redondear rectángulo de esquina sencilla">
            <a:extLst>
              <a:ext uri="{FF2B5EF4-FFF2-40B4-BE49-F238E27FC236}">
                <a16:creationId xmlns:a16="http://schemas.microsoft.com/office/drawing/2014/main" id="{C689096B-58EC-745E-CF78-20669F59929F}"/>
              </a:ext>
            </a:extLst>
          </p:cNvPr>
          <p:cNvSpPr/>
          <p:nvPr/>
        </p:nvSpPr>
        <p:spPr>
          <a:xfrm>
            <a:off x="261755" y="3049567"/>
            <a:ext cx="1554709" cy="327996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P. Casado</a:t>
            </a:r>
          </a:p>
        </p:txBody>
      </p:sp>
      <p:sp>
        <p:nvSpPr>
          <p:cNvPr id="49" name="8 Recortar y redondear rectángulo de esquina sencilla">
            <a:extLst>
              <a:ext uri="{FF2B5EF4-FFF2-40B4-BE49-F238E27FC236}">
                <a16:creationId xmlns:a16="http://schemas.microsoft.com/office/drawing/2014/main" id="{E19CEE4B-9578-1BFE-FA34-E9551A2562D3}"/>
              </a:ext>
            </a:extLst>
          </p:cNvPr>
          <p:cNvSpPr/>
          <p:nvPr/>
        </p:nvSpPr>
        <p:spPr>
          <a:xfrm>
            <a:off x="2269589" y="2227042"/>
            <a:ext cx="2521901" cy="422413"/>
          </a:xfrm>
          <a:prstGeom prst="snipRoundRect">
            <a:avLst/>
          </a:prstGeom>
          <a:solidFill>
            <a:srgbClr val="FFCCCC"/>
          </a:solidFill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Fuerte Olimpo</a:t>
            </a:r>
          </a:p>
        </p:txBody>
      </p:sp>
      <p:sp>
        <p:nvSpPr>
          <p:cNvPr id="50" name="9 Recortar y redondear rectángulo de esquina sencilla">
            <a:extLst>
              <a:ext uri="{FF2B5EF4-FFF2-40B4-BE49-F238E27FC236}">
                <a16:creationId xmlns:a16="http://schemas.microsoft.com/office/drawing/2014/main" id="{C5AE43DF-98C4-1083-B5EE-49B3839C60CD}"/>
              </a:ext>
            </a:extLst>
          </p:cNvPr>
          <p:cNvSpPr/>
          <p:nvPr/>
        </p:nvSpPr>
        <p:spPr>
          <a:xfrm>
            <a:off x="8638633" y="1120135"/>
            <a:ext cx="1843345" cy="501076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Águila</a:t>
            </a:r>
          </a:p>
        </p:txBody>
      </p:sp>
      <p:sp>
        <p:nvSpPr>
          <p:cNvPr id="51" name="10 Recortar y redondear rectángulo de esquina sencilla">
            <a:extLst>
              <a:ext uri="{FF2B5EF4-FFF2-40B4-BE49-F238E27FC236}">
                <a16:creationId xmlns:a16="http://schemas.microsoft.com/office/drawing/2014/main" id="{BD922655-5733-1D4D-180A-482509FCFE2D}"/>
              </a:ext>
            </a:extLst>
          </p:cNvPr>
          <p:cNvSpPr/>
          <p:nvPr/>
        </p:nvSpPr>
        <p:spPr>
          <a:xfrm>
            <a:off x="3685512" y="1090168"/>
            <a:ext cx="1852135" cy="422413"/>
          </a:xfrm>
          <a:prstGeom prst="snipRoundRect">
            <a:avLst/>
          </a:prstGeom>
          <a:solidFill>
            <a:srgbClr val="FFCCCC"/>
          </a:solidFill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Bahía Negra</a:t>
            </a:r>
          </a:p>
        </p:txBody>
      </p:sp>
      <p:sp>
        <p:nvSpPr>
          <p:cNvPr id="52" name="11 Recortar y redondear rectángulo de esquina sencilla">
            <a:extLst>
              <a:ext uri="{FF2B5EF4-FFF2-40B4-BE49-F238E27FC236}">
                <a16:creationId xmlns:a16="http://schemas.microsoft.com/office/drawing/2014/main" id="{C25C011D-0FD1-540B-B412-B575CDD761BA}"/>
              </a:ext>
            </a:extLst>
          </p:cNvPr>
          <p:cNvSpPr/>
          <p:nvPr/>
        </p:nvSpPr>
        <p:spPr>
          <a:xfrm>
            <a:off x="6087836" y="1001942"/>
            <a:ext cx="2208561" cy="480387"/>
          </a:xfrm>
          <a:prstGeom prst="snipRoundRect">
            <a:avLst/>
          </a:prstGeom>
          <a:solidFill>
            <a:srgbClr val="FFCCCC"/>
          </a:solidFill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USF Toro Pampa</a:t>
            </a:r>
          </a:p>
        </p:txBody>
      </p:sp>
      <p:sp>
        <p:nvSpPr>
          <p:cNvPr id="53" name="12 Elipse">
            <a:extLst>
              <a:ext uri="{FF2B5EF4-FFF2-40B4-BE49-F238E27FC236}">
                <a16:creationId xmlns:a16="http://schemas.microsoft.com/office/drawing/2014/main" id="{B665519D-45C2-2976-79F9-6C1258E07A35}"/>
              </a:ext>
            </a:extLst>
          </p:cNvPr>
          <p:cNvSpPr/>
          <p:nvPr/>
        </p:nvSpPr>
        <p:spPr>
          <a:xfrm>
            <a:off x="5004950" y="5158673"/>
            <a:ext cx="2786318" cy="1143809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ASUNCION:  760 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HMI San Pablo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del Indígena</a:t>
            </a:r>
          </a:p>
        </p:txBody>
      </p:sp>
      <p:sp>
        <p:nvSpPr>
          <p:cNvPr id="54" name="13 Elipse">
            <a:extLst>
              <a:ext uri="{FF2B5EF4-FFF2-40B4-BE49-F238E27FC236}">
                <a16:creationId xmlns:a16="http://schemas.microsoft.com/office/drawing/2014/main" id="{5492AB4C-5AD6-5FE3-1C2A-80C11FB6A7D6}"/>
              </a:ext>
            </a:extLst>
          </p:cNvPr>
          <p:cNvSpPr/>
          <p:nvPr/>
        </p:nvSpPr>
        <p:spPr>
          <a:xfrm>
            <a:off x="8394215" y="5158673"/>
            <a:ext cx="2947392" cy="9144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HRC (655 km) y HRPJC (860 Km)</a:t>
            </a:r>
          </a:p>
        </p:txBody>
      </p:sp>
      <p:sp>
        <p:nvSpPr>
          <p:cNvPr id="55" name="14 Elipse">
            <a:extLst>
              <a:ext uri="{FF2B5EF4-FFF2-40B4-BE49-F238E27FC236}">
                <a16:creationId xmlns:a16="http://schemas.microsoft.com/office/drawing/2014/main" id="{912A2E98-77B2-2DFE-ED27-3B9699957C51}"/>
              </a:ext>
            </a:extLst>
          </p:cNvPr>
          <p:cNvSpPr/>
          <p:nvPr/>
        </p:nvSpPr>
        <p:spPr>
          <a:xfrm>
            <a:off x="8447832" y="3653355"/>
            <a:ext cx="2067199" cy="9404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CS. P. </a:t>
            </a:r>
            <a:r>
              <a:rPr lang="es-E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Murtinho</a:t>
            </a: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-Brasil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(208.0 km)</a:t>
            </a:r>
            <a:endParaRPr lang="es-E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15 Elipse">
            <a:extLst>
              <a:ext uri="{FF2B5EF4-FFF2-40B4-BE49-F238E27FC236}">
                <a16:creationId xmlns:a16="http://schemas.microsoft.com/office/drawing/2014/main" id="{F3F5D60E-6607-59C1-8385-C408A2792D1B}"/>
              </a:ext>
            </a:extLst>
          </p:cNvPr>
          <p:cNvSpPr/>
          <p:nvPr/>
        </p:nvSpPr>
        <p:spPr>
          <a:xfrm>
            <a:off x="2648419" y="5161661"/>
            <a:ext cx="1986476" cy="1086106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 Choferes (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378.9 km)</a:t>
            </a: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HRME  (456.3 km)</a:t>
            </a:r>
          </a:p>
        </p:txBody>
      </p:sp>
      <p:sp>
        <p:nvSpPr>
          <p:cNvPr id="57" name="17 Elipse">
            <a:extLst>
              <a:ext uri="{FF2B5EF4-FFF2-40B4-BE49-F238E27FC236}">
                <a16:creationId xmlns:a16="http://schemas.microsoft.com/office/drawing/2014/main" id="{B9F38318-C09C-6F28-4B2E-DF48FBDD1D74}"/>
              </a:ext>
            </a:extLst>
          </p:cNvPr>
          <p:cNvSpPr/>
          <p:nvPr/>
        </p:nvSpPr>
        <p:spPr>
          <a:xfrm>
            <a:off x="5306847" y="1927379"/>
            <a:ext cx="2208731" cy="1070604"/>
          </a:xfrm>
          <a:prstGeom prst="ellipse">
            <a:avLst/>
          </a:prstGeom>
          <a:solidFill>
            <a:srgbClr val="FFCCCC"/>
          </a:solidFill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HRFO</a:t>
            </a:r>
          </a:p>
        </p:txBody>
      </p:sp>
      <p:sp>
        <p:nvSpPr>
          <p:cNvPr id="58" name="18 Elipse">
            <a:extLst>
              <a:ext uri="{FF2B5EF4-FFF2-40B4-BE49-F238E27FC236}">
                <a16:creationId xmlns:a16="http://schemas.microsoft.com/office/drawing/2014/main" id="{87BAFB35-DD1A-AD9A-0C7F-3D3768D4B2CE}"/>
              </a:ext>
            </a:extLst>
          </p:cNvPr>
          <p:cNvSpPr/>
          <p:nvPr/>
        </p:nvSpPr>
        <p:spPr>
          <a:xfrm>
            <a:off x="2803575" y="3012087"/>
            <a:ext cx="1676165" cy="15533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D  P. Casado</a:t>
            </a:r>
          </a:p>
        </p:txBody>
      </p:sp>
      <p:cxnSp>
        <p:nvCxnSpPr>
          <p:cNvPr id="59" name="20 Conector recto de flecha">
            <a:extLst>
              <a:ext uri="{FF2B5EF4-FFF2-40B4-BE49-F238E27FC236}">
                <a16:creationId xmlns:a16="http://schemas.microsoft.com/office/drawing/2014/main" id="{50888CDF-CD27-76FE-C294-EB146E7C228E}"/>
              </a:ext>
            </a:extLst>
          </p:cNvPr>
          <p:cNvCxnSpPr>
            <a:cxnSpLocks/>
            <a:stCxn id="51" idx="1"/>
            <a:endCxn id="57" idx="1"/>
          </p:cNvCxnSpPr>
          <p:nvPr/>
        </p:nvCxnSpPr>
        <p:spPr>
          <a:xfrm>
            <a:off x="4611580" y="1512581"/>
            <a:ext cx="1018728" cy="571584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28 Conector recto de flecha">
            <a:extLst>
              <a:ext uri="{FF2B5EF4-FFF2-40B4-BE49-F238E27FC236}">
                <a16:creationId xmlns:a16="http://schemas.microsoft.com/office/drawing/2014/main" id="{024690F0-D3E3-FCEE-D8BF-D87755C5B80B}"/>
              </a:ext>
            </a:extLst>
          </p:cNvPr>
          <p:cNvCxnSpPr/>
          <p:nvPr/>
        </p:nvCxnSpPr>
        <p:spPr>
          <a:xfrm>
            <a:off x="4803891" y="2453240"/>
            <a:ext cx="502956" cy="0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30 Conector recto de flecha">
            <a:extLst>
              <a:ext uri="{FF2B5EF4-FFF2-40B4-BE49-F238E27FC236}">
                <a16:creationId xmlns:a16="http://schemas.microsoft.com/office/drawing/2014/main" id="{77A161CF-1C4B-E7F7-1410-5B53C53204AC}"/>
              </a:ext>
            </a:extLst>
          </p:cNvPr>
          <p:cNvCxnSpPr>
            <a:cxnSpLocks/>
            <a:stCxn id="52" idx="1"/>
            <a:endCxn id="57" idx="7"/>
          </p:cNvCxnSpPr>
          <p:nvPr/>
        </p:nvCxnSpPr>
        <p:spPr>
          <a:xfrm>
            <a:off x="7192117" y="1482329"/>
            <a:ext cx="0" cy="601836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55 Conector recto de flecha">
            <a:extLst>
              <a:ext uri="{FF2B5EF4-FFF2-40B4-BE49-F238E27FC236}">
                <a16:creationId xmlns:a16="http://schemas.microsoft.com/office/drawing/2014/main" id="{6991F686-93F9-D5B3-2FEB-67BAE2F21AC7}"/>
              </a:ext>
            </a:extLst>
          </p:cNvPr>
          <p:cNvCxnSpPr>
            <a:cxnSpLocks/>
            <a:stCxn id="57" idx="5"/>
            <a:endCxn id="55" idx="1"/>
          </p:cNvCxnSpPr>
          <p:nvPr/>
        </p:nvCxnSpPr>
        <p:spPr>
          <a:xfrm>
            <a:off x="7192117" y="2841197"/>
            <a:ext cx="1558449" cy="949882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2 Conector recto de flecha">
            <a:extLst>
              <a:ext uri="{FF2B5EF4-FFF2-40B4-BE49-F238E27FC236}">
                <a16:creationId xmlns:a16="http://schemas.microsoft.com/office/drawing/2014/main" id="{619BD981-EED2-3480-8945-AF0C03A7E15B}"/>
              </a:ext>
            </a:extLst>
          </p:cNvPr>
          <p:cNvCxnSpPr>
            <a:cxnSpLocks/>
            <a:stCxn id="57" idx="5"/>
            <a:endCxn id="53" idx="0"/>
          </p:cNvCxnSpPr>
          <p:nvPr/>
        </p:nvCxnSpPr>
        <p:spPr>
          <a:xfrm flipH="1">
            <a:off x="6398109" y="2841197"/>
            <a:ext cx="794008" cy="2317476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5 Conector recto de flecha">
            <a:extLst>
              <a:ext uri="{FF2B5EF4-FFF2-40B4-BE49-F238E27FC236}">
                <a16:creationId xmlns:a16="http://schemas.microsoft.com/office/drawing/2014/main" id="{85B66235-52F0-AEDD-D839-E0D29B1E7F53}"/>
              </a:ext>
            </a:extLst>
          </p:cNvPr>
          <p:cNvCxnSpPr>
            <a:cxnSpLocks/>
            <a:stCxn id="57" idx="4"/>
            <a:endCxn id="53" idx="0"/>
          </p:cNvCxnSpPr>
          <p:nvPr/>
        </p:nvCxnSpPr>
        <p:spPr>
          <a:xfrm flipH="1">
            <a:off x="6398109" y="2997983"/>
            <a:ext cx="13104" cy="2160690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73 Conector recto de flecha">
            <a:extLst>
              <a:ext uri="{FF2B5EF4-FFF2-40B4-BE49-F238E27FC236}">
                <a16:creationId xmlns:a16="http://schemas.microsoft.com/office/drawing/2014/main" id="{EF58F44F-7F8A-1C91-8B1C-744310EB5872}"/>
              </a:ext>
            </a:extLst>
          </p:cNvPr>
          <p:cNvCxnSpPr>
            <a:cxnSpLocks/>
            <a:stCxn id="57" idx="4"/>
            <a:endCxn id="56" idx="7"/>
          </p:cNvCxnSpPr>
          <p:nvPr/>
        </p:nvCxnSpPr>
        <p:spPr>
          <a:xfrm flipH="1">
            <a:off x="4343982" y="2997983"/>
            <a:ext cx="2067231" cy="2322735"/>
          </a:xfrm>
          <a:prstGeom prst="straightConnector1">
            <a:avLst/>
          </a:prstGeom>
          <a:ln>
            <a:solidFill>
              <a:srgbClr val="FFA3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75 Conector recto de flecha">
            <a:extLst>
              <a:ext uri="{FF2B5EF4-FFF2-40B4-BE49-F238E27FC236}">
                <a16:creationId xmlns:a16="http://schemas.microsoft.com/office/drawing/2014/main" id="{07591011-F7CA-495A-76F0-E149A07FB34A}"/>
              </a:ext>
            </a:extLst>
          </p:cNvPr>
          <p:cNvCxnSpPr>
            <a:cxnSpLocks/>
            <a:stCxn id="58" idx="4"/>
            <a:endCxn id="56" idx="0"/>
          </p:cNvCxnSpPr>
          <p:nvPr/>
        </p:nvCxnSpPr>
        <p:spPr>
          <a:xfrm flipH="1">
            <a:off x="3641657" y="4565417"/>
            <a:ext cx="1" cy="59624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77 Conector recto de flecha">
            <a:extLst>
              <a:ext uri="{FF2B5EF4-FFF2-40B4-BE49-F238E27FC236}">
                <a16:creationId xmlns:a16="http://schemas.microsoft.com/office/drawing/2014/main" id="{E9D49B4B-133B-C7ED-C1FA-553CC5D345C9}"/>
              </a:ext>
            </a:extLst>
          </p:cNvPr>
          <p:cNvCxnSpPr>
            <a:cxnSpLocks/>
            <a:stCxn id="58" idx="6"/>
            <a:endCxn id="53" idx="0"/>
          </p:cNvCxnSpPr>
          <p:nvPr/>
        </p:nvCxnSpPr>
        <p:spPr>
          <a:xfrm>
            <a:off x="4479740" y="3788752"/>
            <a:ext cx="1918369" cy="136992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80 Conector recto de flecha">
            <a:extLst>
              <a:ext uri="{FF2B5EF4-FFF2-40B4-BE49-F238E27FC236}">
                <a16:creationId xmlns:a16="http://schemas.microsoft.com/office/drawing/2014/main" id="{91DC0045-C692-55A1-6333-2F339E79B420}"/>
              </a:ext>
            </a:extLst>
          </p:cNvPr>
          <p:cNvCxnSpPr>
            <a:cxnSpLocks/>
            <a:stCxn id="58" idx="6"/>
            <a:endCxn id="54" idx="2"/>
          </p:cNvCxnSpPr>
          <p:nvPr/>
        </p:nvCxnSpPr>
        <p:spPr>
          <a:xfrm>
            <a:off x="4479740" y="3788752"/>
            <a:ext cx="3914475" cy="182712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37 Elipse">
            <a:extLst>
              <a:ext uri="{FF2B5EF4-FFF2-40B4-BE49-F238E27FC236}">
                <a16:creationId xmlns:a16="http://schemas.microsoft.com/office/drawing/2014/main" id="{63B505B4-A384-8EBD-F4C3-18245ABA6E72}"/>
              </a:ext>
            </a:extLst>
          </p:cNvPr>
          <p:cNvSpPr/>
          <p:nvPr/>
        </p:nvSpPr>
        <p:spPr>
          <a:xfrm flipH="1" flipV="1">
            <a:off x="8569664" y="2089488"/>
            <a:ext cx="1843344" cy="860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40 Conector recto de flecha">
            <a:extLst>
              <a:ext uri="{FF2B5EF4-FFF2-40B4-BE49-F238E27FC236}">
                <a16:creationId xmlns:a16="http://schemas.microsoft.com/office/drawing/2014/main" id="{F9799E68-34E0-71A3-3EDE-9A1253A9E63A}"/>
              </a:ext>
            </a:extLst>
          </p:cNvPr>
          <p:cNvCxnSpPr>
            <a:cxnSpLocks/>
          </p:cNvCxnSpPr>
          <p:nvPr/>
        </p:nvCxnSpPr>
        <p:spPr>
          <a:xfrm>
            <a:off x="9491336" y="1621211"/>
            <a:ext cx="0" cy="67496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45 CuadroTexto">
            <a:extLst>
              <a:ext uri="{FF2B5EF4-FFF2-40B4-BE49-F238E27FC236}">
                <a16:creationId xmlns:a16="http://schemas.microsoft.com/office/drawing/2014/main" id="{543F7870-9F95-A90C-499B-4A9EAEA48793}"/>
              </a:ext>
            </a:extLst>
          </p:cNvPr>
          <p:cNvSpPr txBox="1"/>
          <p:nvPr/>
        </p:nvSpPr>
        <p:spPr>
          <a:xfrm>
            <a:off x="8728034" y="2296001"/>
            <a:ext cx="163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Carmelo Peralta (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204.3 km)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47 Conector recto de flecha">
            <a:extLst>
              <a:ext uri="{FF2B5EF4-FFF2-40B4-BE49-F238E27FC236}">
                <a16:creationId xmlns:a16="http://schemas.microsoft.com/office/drawing/2014/main" id="{4066F5C7-EFA1-7252-AC75-35CC02812A16}"/>
              </a:ext>
            </a:extLst>
          </p:cNvPr>
          <p:cNvCxnSpPr>
            <a:cxnSpLocks/>
            <a:stCxn id="72" idx="0"/>
            <a:endCxn id="55" idx="0"/>
          </p:cNvCxnSpPr>
          <p:nvPr/>
        </p:nvCxnSpPr>
        <p:spPr>
          <a:xfrm flipH="1">
            <a:off x="9481432" y="2949942"/>
            <a:ext cx="9904" cy="70341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39 Conector recto de flecha">
            <a:extLst>
              <a:ext uri="{FF2B5EF4-FFF2-40B4-BE49-F238E27FC236}">
                <a16:creationId xmlns:a16="http://schemas.microsoft.com/office/drawing/2014/main" id="{5238CB56-B2AA-C329-A9FA-2A7F47A7ECEC}"/>
              </a:ext>
            </a:extLst>
          </p:cNvPr>
          <p:cNvCxnSpPr>
            <a:cxnSpLocks/>
          </p:cNvCxnSpPr>
          <p:nvPr/>
        </p:nvCxnSpPr>
        <p:spPr>
          <a:xfrm>
            <a:off x="1808970" y="3213565"/>
            <a:ext cx="1226887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47 Conector recto de flecha">
            <a:extLst>
              <a:ext uri="{FF2B5EF4-FFF2-40B4-BE49-F238E27FC236}">
                <a16:creationId xmlns:a16="http://schemas.microsoft.com/office/drawing/2014/main" id="{C52A4D7D-3454-1247-B7EB-14A261C29326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10481978" y="2500421"/>
            <a:ext cx="313170" cy="1929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21161110-8047-C287-0DAF-B5A3C5181013}"/>
              </a:ext>
            </a:extLst>
          </p:cNvPr>
          <p:cNvSpPr txBox="1"/>
          <p:nvPr/>
        </p:nvSpPr>
        <p:spPr>
          <a:xfrm>
            <a:off x="311407" y="763401"/>
            <a:ext cx="2173939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de servicios</a:t>
            </a:r>
            <a:endParaRPr lang="en-US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" name="39 Conector recto de flecha">
            <a:extLst>
              <a:ext uri="{FF2B5EF4-FFF2-40B4-BE49-F238E27FC236}">
                <a16:creationId xmlns:a16="http://schemas.microsoft.com/office/drawing/2014/main" id="{D835133C-11AB-5CB8-C627-07990468C8BA}"/>
              </a:ext>
            </a:extLst>
          </p:cNvPr>
          <p:cNvCxnSpPr>
            <a:cxnSpLocks/>
            <a:stCxn id="46" idx="0"/>
            <a:endCxn id="58" idx="2"/>
          </p:cNvCxnSpPr>
          <p:nvPr/>
        </p:nvCxnSpPr>
        <p:spPr>
          <a:xfrm>
            <a:off x="1808970" y="3777676"/>
            <a:ext cx="994605" cy="110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39 Conector recto de flecha">
            <a:extLst>
              <a:ext uri="{FF2B5EF4-FFF2-40B4-BE49-F238E27FC236}">
                <a16:creationId xmlns:a16="http://schemas.microsoft.com/office/drawing/2014/main" id="{852F443E-9A2F-5F59-30F9-24C9B74EBB8E}"/>
              </a:ext>
            </a:extLst>
          </p:cNvPr>
          <p:cNvCxnSpPr>
            <a:cxnSpLocks/>
            <a:stCxn id="45" idx="0"/>
            <a:endCxn id="58" idx="3"/>
          </p:cNvCxnSpPr>
          <p:nvPr/>
        </p:nvCxnSpPr>
        <p:spPr>
          <a:xfrm flipV="1">
            <a:off x="1776511" y="4337937"/>
            <a:ext cx="1272533" cy="1394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6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D4AFC6D2-54A6-E714-F6FF-CC96DCC79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771C23-9C25-F977-F05A-5D80BC37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F22020-CBDB-BFDA-E9F4-06E2201BD6B0}"/>
              </a:ext>
            </a:extLst>
          </p:cNvPr>
          <p:cNvSpPr txBox="1"/>
          <p:nvPr/>
        </p:nvSpPr>
        <p:spPr>
          <a:xfrm>
            <a:off x="3880967" y="35359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Paraguay  -XVII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0FE674-AE38-6720-0A3B-E131861B50BA}"/>
              </a:ext>
            </a:extLst>
          </p:cNvPr>
          <p:cNvSpPr txBox="1"/>
          <p:nvPr/>
        </p:nvSpPr>
        <p:spPr>
          <a:xfrm>
            <a:off x="0" y="843260"/>
            <a:ext cx="4291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INTERNA Y EXTERNA DE SERVICIOS DE SALUD</a:t>
            </a:r>
            <a:r>
              <a:rPr lang="es-E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s-ES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DISTRITO CARMELO PERALTA</a:t>
            </a:r>
            <a:br>
              <a:rPr lang="es-ES" dirty="0"/>
            </a:br>
            <a:endParaRPr lang="en-US" dirty="0"/>
          </a:p>
        </p:txBody>
      </p:sp>
      <p:sp>
        <p:nvSpPr>
          <p:cNvPr id="40" name="8 Rectángulo redondeado">
            <a:extLst>
              <a:ext uri="{FF2B5EF4-FFF2-40B4-BE49-F238E27FC236}">
                <a16:creationId xmlns:a16="http://schemas.microsoft.com/office/drawing/2014/main" id="{65C252AE-1F9C-2B9F-7CD4-68356C73EB1F}"/>
              </a:ext>
            </a:extLst>
          </p:cNvPr>
          <p:cNvSpPr/>
          <p:nvPr/>
        </p:nvSpPr>
        <p:spPr>
          <a:xfrm>
            <a:off x="8122715" y="2711479"/>
            <a:ext cx="2671162" cy="1189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CARMELO PERALTA (USF C. Peralta y C. Indígenas)</a:t>
            </a:r>
          </a:p>
        </p:txBody>
      </p:sp>
      <p:sp>
        <p:nvSpPr>
          <p:cNvPr id="41" name="9 Rectángulo redondeado">
            <a:extLst>
              <a:ext uri="{FF2B5EF4-FFF2-40B4-BE49-F238E27FC236}">
                <a16:creationId xmlns:a16="http://schemas.microsoft.com/office/drawing/2014/main" id="{D2B83E33-CF35-A9F4-723B-4967DC4BEDCC}"/>
              </a:ext>
            </a:extLst>
          </p:cNvPr>
          <p:cNvSpPr/>
          <p:nvPr/>
        </p:nvSpPr>
        <p:spPr>
          <a:xfrm>
            <a:off x="7946171" y="4477040"/>
            <a:ext cx="3305901" cy="189682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ASUNCION: 760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DEL INDIGENA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CLINICAS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HMI S. PABLO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</a:t>
            </a:r>
          </a:p>
        </p:txBody>
      </p:sp>
      <p:sp>
        <p:nvSpPr>
          <p:cNvPr id="42" name="10 Rectángulo redondeado">
            <a:extLst>
              <a:ext uri="{FF2B5EF4-FFF2-40B4-BE49-F238E27FC236}">
                <a16:creationId xmlns:a16="http://schemas.microsoft.com/office/drawing/2014/main" id="{010B8105-4944-7460-5E83-4907069524E7}"/>
              </a:ext>
            </a:extLst>
          </p:cNvPr>
          <p:cNvSpPr/>
          <p:nvPr/>
        </p:nvSpPr>
        <p:spPr>
          <a:xfrm>
            <a:off x="4667171" y="1513862"/>
            <a:ext cx="2857658" cy="956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ISLA MARGARITA (USF C. Peralta)</a:t>
            </a:r>
          </a:p>
        </p:txBody>
      </p:sp>
      <p:sp>
        <p:nvSpPr>
          <p:cNvPr id="43" name="13 Rectángulo redondeado">
            <a:extLst>
              <a:ext uri="{FF2B5EF4-FFF2-40B4-BE49-F238E27FC236}">
                <a16:creationId xmlns:a16="http://schemas.microsoft.com/office/drawing/2014/main" id="{B62282AF-3FB5-7CA0-74A4-445F7282E8DE}"/>
              </a:ext>
            </a:extLst>
          </p:cNvPr>
          <p:cNvSpPr/>
          <p:nvPr/>
        </p:nvSpPr>
        <p:spPr>
          <a:xfrm>
            <a:off x="188825" y="2819813"/>
            <a:ext cx="2388290" cy="438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PEDRO JUAN CABALLERO</a:t>
            </a:r>
          </a:p>
        </p:txBody>
      </p:sp>
      <p:sp>
        <p:nvSpPr>
          <p:cNvPr id="44" name="22 Flecha izquierda">
            <a:extLst>
              <a:ext uri="{FF2B5EF4-FFF2-40B4-BE49-F238E27FC236}">
                <a16:creationId xmlns:a16="http://schemas.microsoft.com/office/drawing/2014/main" id="{90340C9A-3034-67E7-14A1-285741904AAA}"/>
              </a:ext>
            </a:extLst>
          </p:cNvPr>
          <p:cNvSpPr/>
          <p:nvPr/>
        </p:nvSpPr>
        <p:spPr>
          <a:xfrm>
            <a:off x="2633597" y="2839802"/>
            <a:ext cx="5489118" cy="48590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330kms (vía Puerto </a:t>
            </a:r>
            <a:r>
              <a:rPr lang="es-E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Murtinho</a:t>
            </a:r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23 Flecha abajo">
            <a:extLst>
              <a:ext uri="{FF2B5EF4-FFF2-40B4-BE49-F238E27FC236}">
                <a16:creationId xmlns:a16="http://schemas.microsoft.com/office/drawing/2014/main" id="{8D6049A6-3D4C-F67D-BD56-F0211FBAB35A}"/>
              </a:ext>
            </a:extLst>
          </p:cNvPr>
          <p:cNvSpPr/>
          <p:nvPr/>
        </p:nvSpPr>
        <p:spPr>
          <a:xfrm>
            <a:off x="9317469" y="3901351"/>
            <a:ext cx="281653" cy="575689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5 Rectángulo redondeado">
            <a:extLst>
              <a:ext uri="{FF2B5EF4-FFF2-40B4-BE49-F238E27FC236}">
                <a16:creationId xmlns:a16="http://schemas.microsoft.com/office/drawing/2014/main" id="{B4F93019-1749-CF38-070B-FB1BBEB518EC}"/>
              </a:ext>
            </a:extLst>
          </p:cNvPr>
          <p:cNvSpPr/>
          <p:nvPr/>
        </p:nvSpPr>
        <p:spPr>
          <a:xfrm>
            <a:off x="919661" y="1771670"/>
            <a:ext cx="1929905" cy="440538"/>
          </a:xfrm>
          <a:prstGeom prst="roundRect">
            <a:avLst/>
          </a:prstGeom>
          <a:solidFill>
            <a:srgbClr val="FFC6C6"/>
          </a:solidFill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PUERTO MURTINHO</a:t>
            </a:r>
          </a:p>
        </p:txBody>
      </p:sp>
      <p:sp>
        <p:nvSpPr>
          <p:cNvPr id="48" name="17 Flecha izquierda">
            <a:extLst>
              <a:ext uri="{FF2B5EF4-FFF2-40B4-BE49-F238E27FC236}">
                <a16:creationId xmlns:a16="http://schemas.microsoft.com/office/drawing/2014/main" id="{30528013-8A9B-7090-351E-65389F1BDBF7}"/>
              </a:ext>
            </a:extLst>
          </p:cNvPr>
          <p:cNvSpPr/>
          <p:nvPr/>
        </p:nvSpPr>
        <p:spPr>
          <a:xfrm>
            <a:off x="2961866" y="1854060"/>
            <a:ext cx="1705305" cy="349797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</a:p>
        </p:txBody>
      </p:sp>
      <p:sp>
        <p:nvSpPr>
          <p:cNvPr id="51" name="22 Flecha izquierda">
            <a:extLst>
              <a:ext uri="{FF2B5EF4-FFF2-40B4-BE49-F238E27FC236}">
                <a16:creationId xmlns:a16="http://schemas.microsoft.com/office/drawing/2014/main" id="{F7E55A3D-6975-9CF2-BA1B-8D03102BC610}"/>
              </a:ext>
            </a:extLst>
          </p:cNvPr>
          <p:cNvSpPr/>
          <p:nvPr/>
        </p:nvSpPr>
        <p:spPr>
          <a:xfrm>
            <a:off x="2638421" y="3385189"/>
            <a:ext cx="5489118" cy="438583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km  </a:t>
            </a:r>
          </a:p>
        </p:txBody>
      </p:sp>
      <p:sp>
        <p:nvSpPr>
          <p:cNvPr id="52" name="13 Rectángulo redondeado">
            <a:extLst>
              <a:ext uri="{FF2B5EF4-FFF2-40B4-BE49-F238E27FC236}">
                <a16:creationId xmlns:a16="http://schemas.microsoft.com/office/drawing/2014/main" id="{E1A70BC5-E54B-DBEE-E947-99869D0FA4DE}"/>
              </a:ext>
            </a:extLst>
          </p:cNvPr>
          <p:cNvSpPr/>
          <p:nvPr/>
        </p:nvSpPr>
        <p:spPr>
          <a:xfrm>
            <a:off x="774813" y="3352715"/>
            <a:ext cx="1712015" cy="438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 de CONCEPCION </a:t>
            </a:r>
          </a:p>
        </p:txBody>
      </p:sp>
      <p:sp>
        <p:nvSpPr>
          <p:cNvPr id="53" name="22 Flecha izquierda">
            <a:extLst>
              <a:ext uri="{FF2B5EF4-FFF2-40B4-BE49-F238E27FC236}">
                <a16:creationId xmlns:a16="http://schemas.microsoft.com/office/drawing/2014/main" id="{9BC64878-314F-4F3F-FA33-34AB00C7FBBA}"/>
              </a:ext>
            </a:extLst>
          </p:cNvPr>
          <p:cNvSpPr/>
          <p:nvPr/>
        </p:nvSpPr>
        <p:spPr>
          <a:xfrm rot="2013351" flipH="1">
            <a:off x="7497980" y="2123984"/>
            <a:ext cx="1286391" cy="371236"/>
          </a:xfrm>
          <a:prstGeom prst="leftArrow">
            <a:avLst>
              <a:gd name="adj1" fmla="val 50000"/>
              <a:gd name="adj2" fmla="val 1255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</a:p>
        </p:txBody>
      </p:sp>
    </p:spTree>
    <p:extLst>
      <p:ext uri="{BB962C8B-B14F-4D97-AF65-F5344CB8AC3E}">
        <p14:creationId xmlns:p14="http://schemas.microsoft.com/office/powerpoint/2010/main" val="3734507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8E6529-D575-A73A-D949-01BCAD1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37" y="1163781"/>
            <a:ext cx="7252854" cy="54396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E209B2-85BF-F4C3-9C3A-CA5EAB835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1" y="1163781"/>
            <a:ext cx="3713990" cy="54496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1C17C6-E3D6-92BF-A00B-34B228ECCD06}"/>
              </a:ext>
            </a:extLst>
          </p:cNvPr>
          <p:cNvSpPr txBox="1"/>
          <p:nvPr/>
        </p:nvSpPr>
        <p:spPr>
          <a:xfrm>
            <a:off x="3878407" y="52253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Paraná  - X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A1DA50-AEFE-DB27-42D3-52EB8EB0D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6992F2BF-D0E1-5A79-FC88-171933BBF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EC32B2-83D4-63A0-8D6B-4FB68653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45" y="1153921"/>
            <a:ext cx="4128044" cy="6159398"/>
          </a:xfrm>
          <a:prstGeom prst="rect">
            <a:avLst/>
          </a:prstGeom>
        </p:spPr>
      </p:pic>
      <p:graphicFrame>
        <p:nvGraphicFramePr>
          <p:cNvPr id="3" name="Google Shape;107;p2">
            <a:extLst>
              <a:ext uri="{FF2B5EF4-FFF2-40B4-BE49-F238E27FC236}">
                <a16:creationId xmlns:a16="http://schemas.microsoft.com/office/drawing/2014/main" id="{0A1DB08C-C01C-3769-8850-99392187F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945190"/>
              </p:ext>
            </p:extLst>
          </p:nvPr>
        </p:nvGraphicFramePr>
        <p:xfrm>
          <a:off x="1630821" y="1787352"/>
          <a:ext cx="3460172" cy="477896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9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350">
                  <a:extLst>
                    <a:ext uri="{9D8B030D-6E8A-4147-A177-3AD203B41FA5}">
                      <a16:colId xmlns:a16="http://schemas.microsoft.com/office/drawing/2014/main" val="2746977059"/>
                    </a:ext>
                  </a:extLst>
                </a:gridCol>
              </a:tblGrid>
              <a:tr h="181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1" u="none" strike="noStrike" cap="none" dirty="0">
                          <a:solidFill>
                            <a:schemeClr val="bg1"/>
                          </a:solidFill>
                        </a:rPr>
                        <a:t>ALTO PARANÁ</a:t>
                      </a:r>
                      <a:endParaRPr sz="105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1" u="none" strike="noStrike" cap="none" dirty="0">
                          <a:solidFill>
                            <a:schemeClr val="bg1"/>
                          </a:solidFill>
                        </a:rPr>
                        <a:t>779.872</a:t>
                      </a:r>
                      <a:endParaRPr sz="105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CIUDAD DEL ESTE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332.718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PRESIDENTE FRANCO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90.623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DOMINGO MARTÍNEZ DE IRALA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5.142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JUAN LEÓN MALLORQUÍN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16.486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HERNANDARIAS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85.048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ITAKYRY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27.919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JUAN E O LEARY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16.433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ÑACUNDAY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6.605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COLONIA YGUAZÚ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8.303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CEDRALES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7.412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MINGA GUAZÚ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82.789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CRISTÓBAL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8.744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RITA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27.826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NARANJAL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6.748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ROSA DEL MONDAY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6.048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MINGA PORA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12.212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MBARACAYÚ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6.542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ALBERTO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11.398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IRUÑA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4.026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FE DEL PARANÁ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4.065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TAVAPY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7.049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RAUL PEÑA</a:t>
                      </a:r>
                      <a:endParaRPr sz="1050" b="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05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5.736</a:t>
                      </a:r>
                      <a:endParaRPr sz="1050" b="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38062D1-D43D-9C4C-C9B3-E9EF3269535C}"/>
              </a:ext>
            </a:extLst>
          </p:cNvPr>
          <p:cNvSpPr txBox="1"/>
          <p:nvPr/>
        </p:nvSpPr>
        <p:spPr>
          <a:xfrm>
            <a:off x="1630821" y="1510353"/>
            <a:ext cx="3061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DISTRIBUCION DE LA POBLACION- 2025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F6EB39-45DC-F6FD-2EEA-BB4453477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5231B4A-6014-7C78-3E1D-7516A68B21E4}"/>
              </a:ext>
            </a:extLst>
          </p:cNvPr>
          <p:cNvSpPr txBox="1"/>
          <p:nvPr/>
        </p:nvSpPr>
        <p:spPr>
          <a:xfrm>
            <a:off x="3878407" y="52253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Paraná  - X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2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C4FB70F-E16E-85B1-5624-EB31C76F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4;p3">
            <a:extLst>
              <a:ext uri="{FF2B5EF4-FFF2-40B4-BE49-F238E27FC236}">
                <a16:creationId xmlns:a16="http://schemas.microsoft.com/office/drawing/2014/main" id="{D3713B60-50ED-B518-A314-D0ED465F86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14" t="923" b="461"/>
          <a:stretch/>
        </p:blipFill>
        <p:spPr>
          <a:xfrm>
            <a:off x="6790253" y="2070144"/>
            <a:ext cx="4502358" cy="402128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5" name="Google Shape;115;p3">
            <a:extLst>
              <a:ext uri="{FF2B5EF4-FFF2-40B4-BE49-F238E27FC236}">
                <a16:creationId xmlns:a16="http://schemas.microsoft.com/office/drawing/2014/main" id="{95DC78F4-E333-EBBB-CF99-72990DC7C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920847"/>
              </p:ext>
            </p:extLst>
          </p:nvPr>
        </p:nvGraphicFramePr>
        <p:xfrm>
          <a:off x="973262" y="2174053"/>
          <a:ext cx="4909271" cy="402128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4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</a:t>
                      </a:r>
                      <a:endParaRPr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Cabecera</a:t>
                      </a:r>
                      <a:endParaRPr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Director</a:t>
                      </a:r>
                      <a:endParaRPr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</a:t>
                      </a:r>
                      <a:r>
                        <a:rPr lang="es-ES" sz="12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147.185 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Hernandarias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Dra. Romina Acosta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 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124.010 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Minga Guazú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Hugo Arca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 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Oeste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66.178 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 Rita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Dra. Ma. Verónica Silvero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 4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Este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109.781 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Presidente Franco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Dra. Cesar Cabral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 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 Este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7198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es-ES" sz="12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332.718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Ciudad del Este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Dra. Cristina Torales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D466DC6-4F74-4ECA-182F-758AF073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9E3123-FBEC-4BC2-B6DE-645EC3B9F648}"/>
              </a:ext>
            </a:extLst>
          </p:cNvPr>
          <p:cNvSpPr txBox="1"/>
          <p:nvPr/>
        </p:nvSpPr>
        <p:spPr>
          <a:xfrm>
            <a:off x="903253" y="1731590"/>
            <a:ext cx="5682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de la Red y los Servicios de Salud 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3BADF7-8E8E-939E-41F7-1A71175B83D0}"/>
              </a:ext>
            </a:extLst>
          </p:cNvPr>
          <p:cNvSpPr txBox="1"/>
          <p:nvPr/>
        </p:nvSpPr>
        <p:spPr>
          <a:xfrm>
            <a:off x="3878407" y="522531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 Paraná  - X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FF8711B-D4AD-405E-49F4-6FD4AC7A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ABAED4-A4DA-2E02-C0E9-76010A19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1" y="1335767"/>
            <a:ext cx="5953991" cy="51065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D60F1C-5FE5-EBFB-220D-182EF9A3EB40}"/>
              </a:ext>
            </a:extLst>
          </p:cNvPr>
          <p:cNvSpPr txBox="1"/>
          <p:nvPr/>
        </p:nvSpPr>
        <p:spPr>
          <a:xfrm>
            <a:off x="4148571" y="78657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Canindeyú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-XIV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77A6BC-7818-7301-59DE-32F570303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9" y="1335767"/>
            <a:ext cx="4755776" cy="26751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B1637B-2C5D-9F54-231B-D7307BE3A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9" y="3844637"/>
            <a:ext cx="4755776" cy="25977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B8316B-4917-D38E-A542-3481DAB79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6AB3F93-1F3F-A5E1-FBFE-9736BBD8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relacionada" descr="Imagen relacionada">
            <a:extLst>
              <a:ext uri="{FF2B5EF4-FFF2-40B4-BE49-F238E27FC236}">
                <a16:creationId xmlns:a16="http://schemas.microsoft.com/office/drawing/2014/main" id="{F44B460F-E760-EFE8-5BC6-9A221E5A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38" y="1844682"/>
            <a:ext cx="6175664" cy="3788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FEDF6B-2C1E-C659-298C-10FB9C22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48560C-15EE-727E-5542-02F379396A50}"/>
              </a:ext>
            </a:extLst>
          </p:cNvPr>
          <p:cNvSpPr txBox="1"/>
          <p:nvPr/>
        </p:nvSpPr>
        <p:spPr>
          <a:xfrm>
            <a:off x="3868016" y="713366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Canindeyú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-XIV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1B2EFF6-CAA1-7375-07F1-288CA3F4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2433"/>
              </p:ext>
            </p:extLst>
          </p:nvPr>
        </p:nvGraphicFramePr>
        <p:xfrm>
          <a:off x="627547" y="1224975"/>
          <a:ext cx="5268191" cy="536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618">
                  <a:extLst>
                    <a:ext uri="{9D8B030D-6E8A-4147-A177-3AD203B41FA5}">
                      <a16:colId xmlns:a16="http://schemas.microsoft.com/office/drawing/2014/main" val="4258628953"/>
                    </a:ext>
                  </a:extLst>
                </a:gridCol>
                <a:gridCol w="1365020">
                  <a:extLst>
                    <a:ext uri="{9D8B030D-6E8A-4147-A177-3AD203B41FA5}">
                      <a16:colId xmlns:a16="http://schemas.microsoft.com/office/drawing/2014/main" val="3792367206"/>
                    </a:ext>
                  </a:extLst>
                </a:gridCol>
                <a:gridCol w="1866553">
                  <a:extLst>
                    <a:ext uri="{9D8B030D-6E8A-4147-A177-3AD203B41FA5}">
                      <a16:colId xmlns:a16="http://schemas.microsoft.com/office/drawing/2014/main" val="3350391924"/>
                    </a:ext>
                  </a:extLst>
                </a:gridCol>
              </a:tblGrid>
              <a:tr h="46203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Distritos de </a:t>
                      </a:r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Canindeyu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2238"/>
                  </a:ext>
                </a:extLst>
              </a:tr>
              <a:tr h="46203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Salto del Guaira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47,025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52,252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50309"/>
                  </a:ext>
                </a:extLst>
              </a:tr>
              <a:tr h="46203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Corpus Christi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10,083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10,094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26536"/>
                  </a:ext>
                </a:extLst>
              </a:tr>
              <a:tr h="46203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 Curuguaty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61,333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63,580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76739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 Ygatamí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18,725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19,278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33396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Itanará</a:t>
                      </a: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20133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Ypejhú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9,234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9,409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58282"/>
                  </a:ext>
                </a:extLst>
              </a:tr>
              <a:tr h="660047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Francisco Caballero </a:t>
                      </a:r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Alvarez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12,398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34371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Katueté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9,082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9,171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5757"/>
                  </a:ext>
                </a:extLst>
              </a:tr>
              <a:tr h="35475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Paloma del </a:t>
                      </a:r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Espiruto</a:t>
                      </a: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Santo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9,266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9,375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8338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Nueva Esperanza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13,067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13,090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775469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Yasy</a:t>
                      </a: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Cañy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28,036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28,094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20412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Ybyrarobaná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14,311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36475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Yby</a:t>
                      </a:r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Pytá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12,083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12,117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72900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248,152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256,887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7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23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6DF7C06-4FDC-0EDD-589B-826CDCA6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BF6FEE67-6349-F4BC-E9AD-A3CD2996C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18042"/>
              </p:ext>
            </p:extLst>
          </p:nvPr>
        </p:nvGraphicFramePr>
        <p:xfrm>
          <a:off x="2104405" y="1060128"/>
          <a:ext cx="7983190" cy="4737744"/>
        </p:xfrm>
        <a:graphic>
          <a:graphicData uri="http://schemas.openxmlformats.org/drawingml/2006/table">
            <a:tbl>
              <a:tblPr firstRow="1" bandRow="1"/>
              <a:tblGrid>
                <a:gridCol w="159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SERVICIO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Distancia HRSDG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SERVICIO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44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REGIONAL SALTOS DEL GUAIRA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361KM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EMERGENCIAS MEDICAS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DE CLINICAS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SAN JORGE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359KM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SAN PABLO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356KM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NIÑOS DE ACOSTA ÑU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360KM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Central Policial Rigoberto Caballero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364KM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Centro Nacional del Quemado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345KM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NACIONAL DE ITAUGUA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8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 LOS ANGELES, ALTO PARANA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345KM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defRPr sz="1800"/>
                      </a:pPr>
                      <a:r>
                        <a:rPr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INCAN</a:t>
                      </a:r>
                    </a:p>
                  </a:txBody>
                  <a:tcPr marL="45720" marR="45720" anchor="ctr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94F2314-406F-518C-71CD-F31CAAA70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0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B138AC68-9B72-6065-D6B1-6E06A332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AB39EE-E150-4213-75D3-0124925A68AC}"/>
              </a:ext>
            </a:extLst>
          </p:cNvPr>
          <p:cNvSpPr txBox="1"/>
          <p:nvPr/>
        </p:nvSpPr>
        <p:spPr>
          <a:xfrm>
            <a:off x="1777711" y="1720840"/>
            <a:ext cx="86365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Paraguai e o Brasil têm um histórico de acordos bilaterais em várias áreas, desde a delimitação de fronteiras até a cooperação em áreas como segurança, energia e comércio. Um acordo importante é o acordo de Itaipu, que regulamenta a gestão da hidrelétrica binacional e a distribuição de energia entre os dois países. Além disso, existem acordos de cooperação em segurança, como o Compromisso de Assunção contra a Corrupção, o Crime Organizado e a Lavagem de Dinheiro, e acordos comerciais que buscam fortalecer o setor automotivo”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F78137-E55D-407F-2FA3-8645C557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64C17FA-74CA-D872-49A9-ABA8FD88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A9ED72-71B9-BD38-D0C3-38BE3DE3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43" y="1478287"/>
            <a:ext cx="7235713" cy="45287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A84952-1484-93F3-C8C6-48C6C495E4B7}"/>
              </a:ext>
            </a:extLst>
          </p:cNvPr>
          <p:cNvSpPr txBox="1"/>
          <p:nvPr/>
        </p:nvSpPr>
        <p:spPr>
          <a:xfrm>
            <a:off x="4229964" y="723410"/>
            <a:ext cx="373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Amambay  -XII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3DB793-7734-4483-8C39-2C2BBF7E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5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CEC8A56-92CC-E9B5-3372-A48163C0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E2A0F4-63A6-CC78-3951-0D5A6666C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02843"/>
              </p:ext>
            </p:extLst>
          </p:nvPr>
        </p:nvGraphicFramePr>
        <p:xfrm>
          <a:off x="802277" y="1692473"/>
          <a:ext cx="6846379" cy="4322135"/>
        </p:xfrm>
        <a:graphic>
          <a:graphicData uri="http://schemas.openxmlformats.org/drawingml/2006/table">
            <a:tbl>
              <a:tblPr/>
              <a:tblGrid>
                <a:gridCol w="2144486">
                  <a:extLst>
                    <a:ext uri="{9D8B030D-6E8A-4147-A177-3AD203B41FA5}">
                      <a16:colId xmlns:a16="http://schemas.microsoft.com/office/drawing/2014/main" val="33067860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3061469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36594160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1598462078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1083896765"/>
                    </a:ext>
                  </a:extLst>
                </a:gridCol>
                <a:gridCol w="859236">
                  <a:extLst>
                    <a:ext uri="{9D8B030D-6E8A-4147-A177-3AD203B41FA5}">
                      <a16:colId xmlns:a16="http://schemas.microsoft.com/office/drawing/2014/main" val="3304469630"/>
                    </a:ext>
                  </a:extLst>
                </a:gridCol>
              </a:tblGrid>
              <a:tr h="444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DISTRITO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 Total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Nº. HR 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Nº. CAES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Nº. HD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Nº. USF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88805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PEDRO JUAN CABALLERO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116.663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70519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BELLA VISTA NORTE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12.675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09724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CAPITAN  BADO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21.686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92922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ZANJA PYTA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4.829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25413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KARAPAI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5.514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9860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CERRO CORA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11.766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13592"/>
                  </a:ext>
                </a:extLst>
              </a:tr>
              <a:tr h="553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173.133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9373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3B88FD5-33F6-FDE6-5F9A-5AF9BEB4F3A0}"/>
              </a:ext>
            </a:extLst>
          </p:cNvPr>
          <p:cNvSpPr txBox="1"/>
          <p:nvPr/>
        </p:nvSpPr>
        <p:spPr>
          <a:xfrm>
            <a:off x="7648656" y="3161044"/>
            <a:ext cx="43256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departamento tem uma população de 173 habitantes. 133 pessoas, segundo o INE dos últimos censos de 2022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XIII Região de Saúde – </a:t>
            </a:r>
            <a:r>
              <a:rPr lang="pt-B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Amambay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 com um total de 26 unidades sanitárias Hospital Regional: 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CAES: 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Distrital: 2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 de Saúde da Família: 22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BB7E13-D97F-1BB0-319E-F3B873C7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A255601-C8A1-5264-7C41-38CF0AFC414B}"/>
              </a:ext>
            </a:extLst>
          </p:cNvPr>
          <p:cNvSpPr txBox="1"/>
          <p:nvPr/>
        </p:nvSpPr>
        <p:spPr>
          <a:xfrm>
            <a:off x="4229964" y="723410"/>
            <a:ext cx="373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Amambay  -XII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3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5AE3509-CA8A-8195-BC35-8BCDA961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58A2296-40E8-0A54-7696-0049E53A6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28458"/>
              </p:ext>
            </p:extLst>
          </p:nvPr>
        </p:nvGraphicFramePr>
        <p:xfrm>
          <a:off x="1306286" y="2232584"/>
          <a:ext cx="3519228" cy="3902006"/>
        </p:xfrm>
        <a:graphic>
          <a:graphicData uri="http://schemas.openxmlformats.org/drawingml/2006/table">
            <a:tbl>
              <a:tblPr/>
              <a:tblGrid>
                <a:gridCol w="1915885">
                  <a:extLst>
                    <a:ext uri="{9D8B030D-6E8A-4147-A177-3AD203B41FA5}">
                      <a16:colId xmlns:a16="http://schemas.microsoft.com/office/drawing/2014/main" val="2582640865"/>
                    </a:ext>
                  </a:extLst>
                </a:gridCol>
                <a:gridCol w="1603343">
                  <a:extLst>
                    <a:ext uri="{9D8B030D-6E8A-4147-A177-3AD203B41FA5}">
                      <a16:colId xmlns:a16="http://schemas.microsoft.com/office/drawing/2014/main" val="2243053883"/>
                    </a:ext>
                  </a:extLst>
                </a:gridCol>
              </a:tblGrid>
              <a:tr h="30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Distrito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 total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36154"/>
                  </a:ext>
                </a:extLst>
              </a:tr>
              <a:tr h="77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Pedro Juan Caballero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116.663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638223"/>
                  </a:ext>
                </a:extLst>
              </a:tr>
              <a:tr h="479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Bella Vista Norte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12.675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19002"/>
                  </a:ext>
                </a:extLst>
              </a:tr>
              <a:tr h="378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Capitan  Bado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21.686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0168"/>
                  </a:ext>
                </a:extLst>
              </a:tr>
              <a:tr h="442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Zanja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4.829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72544"/>
                  </a:ext>
                </a:extLst>
              </a:tr>
              <a:tr h="667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Karapai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5.514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85931"/>
                  </a:ext>
                </a:extLst>
              </a:tr>
              <a:tr h="451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Cerro Cora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11.766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3277"/>
                  </a:ext>
                </a:extLst>
              </a:tr>
              <a:tr h="4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173.133</a:t>
                      </a:r>
                    </a:p>
                  </a:txBody>
                  <a:tcPr marL="2788" marR="2788" marT="27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05871"/>
                  </a:ext>
                </a:extLst>
              </a:tr>
            </a:tbl>
          </a:graphicData>
        </a:graphic>
      </p:graphicFrame>
      <p:pic>
        <p:nvPicPr>
          <p:cNvPr id="5" name="Imagen 3">
            <a:extLst>
              <a:ext uri="{FF2B5EF4-FFF2-40B4-BE49-F238E27FC236}">
                <a16:creationId xmlns:a16="http://schemas.microsoft.com/office/drawing/2014/main" id="{8A99EF3E-4499-28A9-DDC5-5DC15DF9A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32" y="1809339"/>
            <a:ext cx="4075354" cy="40592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00349C-CCC4-9CBB-685C-135B87BEB74E}"/>
              </a:ext>
            </a:extLst>
          </p:cNvPr>
          <p:cNvSpPr txBox="1"/>
          <p:nvPr/>
        </p:nvSpPr>
        <p:spPr>
          <a:xfrm>
            <a:off x="5598513" y="4318708"/>
            <a:ext cx="26366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os dados do INE de 2022, a distribuição da população por sexo é de 49,9 homens e 50,1 mulheres. 
Quanto à população indígena, o censo da USF informa 13.658 pessoas, sendo 6.778 homens e 6.880 mulheres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A6DD66-72EA-08AA-4635-FA2AB1803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90D58E-804D-FD43-C1C6-6AD8DAF176F5}"/>
              </a:ext>
            </a:extLst>
          </p:cNvPr>
          <p:cNvSpPr txBox="1"/>
          <p:nvPr/>
        </p:nvSpPr>
        <p:spPr>
          <a:xfrm>
            <a:off x="4229964" y="723410"/>
            <a:ext cx="373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Amambay  -XII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700D04-6B41-CAED-9086-7D9498B55D05}"/>
              </a:ext>
            </a:extLst>
          </p:cNvPr>
          <p:cNvSpPr txBox="1"/>
          <p:nvPr/>
        </p:nvSpPr>
        <p:spPr>
          <a:xfrm>
            <a:off x="1251368" y="1846838"/>
            <a:ext cx="4501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según distrito</a:t>
            </a:r>
            <a:endParaRPr lang="en-U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4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6F60AF4-D46B-FB77-1188-B4B8BF95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37AA0F-E987-65D7-41E5-E6BE7786B538}"/>
              </a:ext>
            </a:extLst>
          </p:cNvPr>
          <p:cNvPicPr/>
          <p:nvPr/>
        </p:nvPicPr>
        <p:blipFill rotWithShape="1">
          <a:blip r:embed="rId3"/>
          <a:srcRect l="31908" t="6339" r="32082" b="10646"/>
          <a:stretch/>
        </p:blipFill>
        <p:spPr bwMode="auto">
          <a:xfrm>
            <a:off x="561109" y="2566554"/>
            <a:ext cx="4116051" cy="3558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97AC776D-77BF-D368-7FC7-8CD3EFAA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95106"/>
            <a:ext cx="4303816" cy="42868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1E75F5-77D6-9DE2-9F9E-654F03B9ABB2}"/>
              </a:ext>
            </a:extLst>
          </p:cNvPr>
          <p:cNvSpPr txBox="1"/>
          <p:nvPr/>
        </p:nvSpPr>
        <p:spPr>
          <a:xfrm>
            <a:off x="4229964" y="723410"/>
            <a:ext cx="373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Amambay  -XII Región Sanitaria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E1B52F-66EF-D28C-3B45-CA1C95703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75DD9BD-388A-A85E-B8A5-28747CD3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>
            <a:extLst>
              <a:ext uri="{FF2B5EF4-FFF2-40B4-BE49-F238E27FC236}">
                <a16:creationId xmlns:a16="http://schemas.microsoft.com/office/drawing/2014/main" id="{C28E47C2-6381-C200-63E7-43CF9FC2F8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260" y="122787"/>
            <a:ext cx="9682480" cy="15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8E2EDA-E567-4080-BC08-818C89448D7D}"/>
              </a:ext>
            </a:extLst>
          </p:cNvPr>
          <p:cNvSpPr txBox="1"/>
          <p:nvPr/>
        </p:nvSpPr>
        <p:spPr>
          <a:xfrm>
            <a:off x="5557652" y="1140031"/>
            <a:ext cx="43582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endParaRPr lang="es-PY" dirty="0"/>
          </a:p>
          <a:p>
            <a:r>
              <a:rPr lang="es-PY" sz="3600" dirty="0" err="1">
                <a:solidFill>
                  <a:srgbClr val="FF0000"/>
                </a:solidFill>
              </a:rPr>
              <a:t>Obrigada</a:t>
            </a:r>
            <a:r>
              <a:rPr lang="es-PY" sz="3600" dirty="0">
                <a:solidFill>
                  <a:srgbClr val="FF0000"/>
                </a:solidFill>
              </a:rPr>
              <a:t>!!!!</a:t>
            </a:r>
          </a:p>
          <a:p>
            <a:r>
              <a:rPr lang="es-PY" sz="3600" dirty="0">
                <a:solidFill>
                  <a:srgbClr val="FF0000"/>
                </a:solidFill>
              </a:rPr>
              <a:t>Gracias!!!!</a:t>
            </a:r>
          </a:p>
          <a:p>
            <a:r>
              <a:rPr lang="es-PY" sz="3600" dirty="0">
                <a:solidFill>
                  <a:srgbClr val="FF0000"/>
                </a:solidFill>
              </a:rPr>
              <a:t>Aguije!!!!!</a:t>
            </a:r>
          </a:p>
        </p:txBody>
      </p:sp>
    </p:spTree>
    <p:extLst>
      <p:ext uri="{BB962C8B-B14F-4D97-AF65-F5344CB8AC3E}">
        <p14:creationId xmlns:p14="http://schemas.microsoft.com/office/powerpoint/2010/main" val="208562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220C9847-3DBD-5D42-BDF2-45CDCE8F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593878-A8A5-1ED4-8EE0-3277F46A1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397325F-A04B-5BFC-AF47-79F8AF4E2068}"/>
              </a:ext>
            </a:extLst>
          </p:cNvPr>
          <p:cNvSpPr txBox="1"/>
          <p:nvPr/>
        </p:nvSpPr>
        <p:spPr>
          <a:xfrm>
            <a:off x="1558636" y="1536174"/>
            <a:ext cx="90747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acordos: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Delimitação de fronteiras: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fronteira entre o Paraguai e o Brasil foi delimitada através do "Tratado    de Limites" de 1872 e do "Tratado Complementar" de 1872.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Itaipu Binacional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Um acordo fundamental que regulamenta a gestão da hidrelétrica binacional, Itaipu, e a distribuição de energia entre os dois países.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Comércio: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Acordos de complementaridade econômica, como o Protocolo Adicional ao Acordo de Complementaridade Econômica nº 74, que busca alinhar plenamente o setor automotivo com o MERCOSUL.</a:t>
            </a:r>
          </a:p>
        </p:txBody>
      </p:sp>
    </p:spTree>
    <p:extLst>
      <p:ext uri="{BB962C8B-B14F-4D97-AF65-F5344CB8AC3E}">
        <p14:creationId xmlns:p14="http://schemas.microsoft.com/office/powerpoint/2010/main" val="109799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A199F1D7-A7CB-8A8F-F66F-C7E6236F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6397A0E2-B330-26A5-228D-6BAD9A99FBBC}"/>
              </a:ext>
            </a:extLst>
          </p:cNvPr>
          <p:cNvSpPr txBox="1"/>
          <p:nvPr/>
        </p:nvSpPr>
        <p:spPr>
          <a:xfrm>
            <a:off x="1590148" y="1120676"/>
            <a:ext cx="901170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Acuerdos clave: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"Compromiso de Asunción" contra la corrupción, el crimen organizado y el lavado de activos, que define acciones conjuntas para combatir el crimen transnacional. 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Cooperación militar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Acuerdos de cooperación militar con fines científicos, culturales, tecnológicos y de perfeccionamiento en el campo militar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Cooperación en migración: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Acuerdos para fortalecer la cooperación en seguridad migratoria, incluyendo la gestión de fronteras y la lucha contra el tráfico ilícito de personas.  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2" name="Google Shape;96;p1">
            <a:extLst>
              <a:ext uri="{FF2B5EF4-FFF2-40B4-BE49-F238E27FC236}">
                <a16:creationId xmlns:a16="http://schemas.microsoft.com/office/drawing/2014/main" id="{6613DD31-B4B2-1CC3-0576-B98805CF48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255968" cy="70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04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C04EEC16-6708-C526-81E7-8061B84B0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FAE57027-2107-675D-7CEA-EDE5CDEEA9DA}"/>
              </a:ext>
            </a:extLst>
          </p:cNvPr>
          <p:cNvSpPr txBox="1"/>
          <p:nvPr/>
        </p:nvSpPr>
        <p:spPr>
          <a:xfrm>
            <a:off x="890154" y="951398"/>
            <a:ext cx="1041169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acordos importantes</a:t>
            </a:r>
          </a:p>
          <a:p>
            <a:endParaRPr lang="pt-BR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de </a:t>
            </a:r>
            <a:r>
              <a:rPr lang="pt-BR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Loizaga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-Cotegipe: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Tratado de paz e fronteiras assinado em 1872 entre o Paraguai e o Brasil.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de Assunção: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Tratado que faz parte dos acordos do MERCOSUL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Pontes internacionais: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construção de pontes internacionais, como as pontes da Amizade e da Integração, fortalece a integração física entre os dois países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Corredor Bioceânico: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Um projeto de infraestrutura que busca conectar o Pacífico com o Atlântico, com a construção de pontes e estradas em ambos os países.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BE2C61-E6BC-1D0B-921E-F10BDB30C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6D9737AE-0F5F-E593-9F25-5F28F1BC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41936A-22AB-CD57-0F14-68CF617ABC08}"/>
              </a:ext>
            </a:extLst>
          </p:cNvPr>
          <p:cNvSpPr txBox="1"/>
          <p:nvPr/>
        </p:nvSpPr>
        <p:spPr>
          <a:xfrm>
            <a:off x="827809" y="1382286"/>
            <a:ext cx="105363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cidades fronteiriças entre o Paraguai e o Brasil estão principalmente na área da Tríplice Fronteira (Paraguai, Brasil e Argentina) e no rio Paraguai.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Tríplice Fronteira, as cidades paraguaias são Presidente Franco e Cidade del Este.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rio Paraguai, há cidades como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Vista, Pedro Juan Caballero,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Zanja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Pytá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Cap. Bado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Brasil, e no Paraguai, cidades como San Lázaro, San Carlos del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Sargento José Felix López. 
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cidades fronteiriças: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Tríplice Fronteira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Paraguai: Presidente Franco, Ciudad del Este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Brasil: Foz do Iguaçu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Argentina: Puerto Iguazú </a:t>
            </a:r>
          </a:p>
          <a:p>
            <a:r>
              <a:rPr lang="pt-BR" sz="2000" dirty="0"/>
              <a:t>
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área da Tríplice Fronteira é uma área de intensa atividade econômica e cultural, devido à presença da hidrelétrica de Itaipu.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806553-37BE-7784-4E5C-98FCF9A8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D79D3-346B-EE3F-5C77-A32B872A457C}"/>
              </a:ext>
            </a:extLst>
          </p:cNvPr>
          <p:cNvSpPr txBox="1"/>
          <p:nvPr/>
        </p:nvSpPr>
        <p:spPr>
          <a:xfrm>
            <a:off x="3843769" y="687030"/>
            <a:ext cx="450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fronterizas Paraguay-Brasil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5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7AE8D13C-DFE3-7A86-7245-B21CD1CF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7FC228-165A-B99D-889D-4C2ED2C2A1E9}"/>
              </a:ext>
            </a:extLst>
          </p:cNvPr>
          <p:cNvSpPr txBox="1"/>
          <p:nvPr/>
        </p:nvSpPr>
        <p:spPr>
          <a:xfrm>
            <a:off x="1663628" y="1859339"/>
            <a:ext cx="88647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 Paraguai: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Brasil: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Vista, Pedro Juan Caballero,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Zanja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Pytá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Cap. Bado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Paraguai: San Lázaro, San Carlos del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Sargento José Felix López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adicionais: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fronteira entre o Paraguai e o Brasil se estende por 929 quilômetros.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rio Paraguai é uma fronteira natural entre os dois países.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vários pontos de passagem de fronteira terrestre entre o Paraguai e o Brasil.</a:t>
            </a:r>
          </a:p>
          <a:p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BCC2F-7F0D-7C53-F27C-2E4BC74A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5">
          <a:extLst>
            <a:ext uri="{FF2B5EF4-FFF2-40B4-BE49-F238E27FC236}">
              <a16:creationId xmlns:a16="http://schemas.microsoft.com/office/drawing/2014/main" id="{C319DE14-E9B6-281E-9A68-8034A604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">
            <a:extLst>
              <a:ext uri="{FF2B5EF4-FFF2-40B4-BE49-F238E27FC236}">
                <a16:creationId xmlns:a16="http://schemas.microsoft.com/office/drawing/2014/main" id="{DAE96459-0740-7B4F-AA7D-BE5FAF1BEF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5000" y="2783304"/>
            <a:ext cx="11016266" cy="8505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br>
              <a:rPr lang="es-MX" sz="3600" dirty="0"/>
            </a:br>
            <a:br>
              <a:rPr lang="es-MX" sz="3600" dirty="0"/>
            </a:br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SALUD DEL PARAGUAY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99FA4D-3538-CD78-C330-81BF7B83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16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1667</Words>
  <Application>Microsoft Office PowerPoint</Application>
  <PresentationFormat>Panorámica</PresentationFormat>
  <Paragraphs>377</Paragraphs>
  <Slides>34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Bahnschrift SemiBold</vt:lpstr>
      <vt:lpstr>Calibri</vt:lpstr>
      <vt:lpstr>Courier New</vt:lpstr>
      <vt:lpstr>Times New Roman</vt:lpstr>
      <vt:lpstr>Wingdings</vt:lpstr>
      <vt:lpstr>Tema de Office</vt:lpstr>
      <vt:lpstr>  Saúde nas Fronteiras Brasil e Paraguai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SISTEMA DE SALUD DEL PARAGUAY</vt:lpstr>
      <vt:lpstr>Presentación de PowerPoint</vt:lpstr>
      <vt:lpstr>Presentación de PowerPoint</vt:lpstr>
      <vt:lpstr>Presentación de PowerPoint</vt:lpstr>
      <vt:lpstr>Presentación de PowerPoint</vt:lpstr>
      <vt:lpstr>  SISTEMA DE SALUD DEL PARAGUAY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del Viceministerio de Atención Integral a la Salud y Bienestar Social  con Directores Regionales   Viceministro  Dr Santiago García Destefano</dc:title>
  <dc:creator>Lis Ovelar</dc:creator>
  <cp:lastModifiedBy>Juan Carlos Coronel</cp:lastModifiedBy>
  <cp:revision>19</cp:revision>
  <dcterms:created xsi:type="dcterms:W3CDTF">2024-04-16T17:45:45Z</dcterms:created>
  <dcterms:modified xsi:type="dcterms:W3CDTF">2025-04-28T15:44:12Z</dcterms:modified>
</cp:coreProperties>
</file>